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Lst>
  <p:notesMasterIdLst>
    <p:notesMasterId r:id="rId66"/>
  </p:notesMasterIdLst>
  <p:sldIdLst>
    <p:sldId id="256" r:id="rId6"/>
    <p:sldId id="257" r:id="rId7"/>
    <p:sldId id="261" r:id="rId8"/>
    <p:sldId id="262" r:id="rId9"/>
    <p:sldId id="263" r:id="rId10"/>
    <p:sldId id="270" r:id="rId11"/>
    <p:sldId id="271" r:id="rId12"/>
    <p:sldId id="272" r:id="rId13"/>
    <p:sldId id="273" r:id="rId14"/>
    <p:sldId id="291" r:id="rId15"/>
    <p:sldId id="292" r:id="rId16"/>
    <p:sldId id="293" r:id="rId17"/>
    <p:sldId id="320" r:id="rId18"/>
    <p:sldId id="295" r:id="rId19"/>
    <p:sldId id="288" r:id="rId20"/>
    <p:sldId id="289" r:id="rId21"/>
    <p:sldId id="290" r:id="rId22"/>
    <p:sldId id="296" r:id="rId23"/>
    <p:sldId id="354" r:id="rId24"/>
    <p:sldId id="355" r:id="rId25"/>
    <p:sldId id="319" r:id="rId26"/>
    <p:sldId id="363" r:id="rId27"/>
    <p:sldId id="364" r:id="rId28"/>
    <p:sldId id="356" r:id="rId29"/>
    <p:sldId id="365" r:id="rId30"/>
    <p:sldId id="366" r:id="rId31"/>
    <p:sldId id="367" r:id="rId32"/>
    <p:sldId id="368" r:id="rId33"/>
    <p:sldId id="369" r:id="rId34"/>
    <p:sldId id="370" r:id="rId35"/>
    <p:sldId id="371" r:id="rId36"/>
    <p:sldId id="328" r:id="rId37"/>
    <p:sldId id="357" r:id="rId38"/>
    <p:sldId id="358" r:id="rId39"/>
    <p:sldId id="361" r:id="rId40"/>
    <p:sldId id="359" r:id="rId41"/>
    <p:sldId id="362" r:id="rId42"/>
    <p:sldId id="372" r:id="rId43"/>
    <p:sldId id="373" r:id="rId44"/>
    <p:sldId id="331" r:id="rId45"/>
    <p:sldId id="332" r:id="rId46"/>
    <p:sldId id="374" r:id="rId47"/>
    <p:sldId id="375" r:id="rId48"/>
    <p:sldId id="376" r:id="rId49"/>
    <p:sldId id="336" r:id="rId50"/>
    <p:sldId id="337" r:id="rId51"/>
    <p:sldId id="377" r:id="rId52"/>
    <p:sldId id="378" r:id="rId53"/>
    <p:sldId id="379" r:id="rId54"/>
    <p:sldId id="341" r:id="rId55"/>
    <p:sldId id="380" r:id="rId56"/>
    <p:sldId id="381" r:id="rId57"/>
    <p:sldId id="382" r:id="rId58"/>
    <p:sldId id="383" r:id="rId59"/>
    <p:sldId id="384" r:id="rId60"/>
    <p:sldId id="385" r:id="rId61"/>
    <p:sldId id="348" r:id="rId62"/>
    <p:sldId id="349" r:id="rId63"/>
    <p:sldId id="264" r:id="rId64"/>
    <p:sldId id="26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24"/>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C07E-1733-4A97-A64B-1A497D424DBD}" type="datetimeFigureOut">
              <a:rPr lang="en-US" smtClean="0"/>
              <a:t>3/22/2021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B998-03AE-47DE-81ED-44B2F55A6AD7}" type="slidenum">
              <a:rPr lang="en-US" smtClean="0"/>
              <a:t>‹#›</a:t>
            </a:fld>
            <a:endParaRPr lang="en-US"/>
          </a:p>
        </p:txBody>
      </p:sp>
    </p:spTree>
    <p:extLst>
      <p:ext uri="{BB962C8B-B14F-4D97-AF65-F5344CB8AC3E}">
        <p14:creationId xmlns:p14="http://schemas.microsoft.com/office/powerpoint/2010/main" val="201073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518EFFE6-49EB-4BC5-8B38-98F2EEA06B34}" type="slidenum">
              <a:rPr lang="en-US" altLang="en-US"/>
              <a:pPr/>
              <a:t>3</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DFF804-AD08-44A9-95AE-8382490267C6}" type="slidenum">
              <a:rPr lang="en-US" altLang="en-US"/>
              <a:pPr/>
              <a:t>12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82E09CC-FF27-4BFF-BE8F-AC619534FB3C}" type="slidenum">
              <a:rPr lang="en-US" altLang="en-US"/>
              <a:pPr/>
              <a:t>13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B41E3E-AA99-43EF-A479-C1533F96DA65}" type="slidenum">
              <a:rPr lang="en-US" altLang="en-US"/>
              <a:pPr/>
              <a:t>14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2E9ECC90-15B8-4C07-AF2C-C3029163C310}" type="slidenum">
              <a:rPr lang="en-US" altLang="en-US"/>
              <a:pPr/>
              <a:t>15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45BCF9-062A-41AF-A284-0F9C48A1662E}" type="slidenum">
              <a:rPr lang="en-US" altLang="en-US"/>
              <a:pPr/>
              <a:t>16</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CA2C5FE-F5CA-402D-A15A-E7EFF99CC5AE}" type="slidenum">
              <a:rPr lang="en-US" altLang="en-US"/>
              <a:pPr/>
              <a:t>17</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5801D96-2226-4E4B-BC26-C0ED9B2CDE24}" type="slidenum">
              <a:rPr lang="en-US" altLang="en-US"/>
              <a:pPr/>
              <a:t>18</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C5611466-7B42-4AFB-85A4-73D9CA41F686}"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7692F40-7116-4FCA-9813-0B15DEC29A51}"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293BDC5-E50F-4EC4-A32C-E7855AC99E49}"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1587C75-BC2A-43DD-80DC-95A597E671C9}"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3632E89-E1B1-4D9B-B563-57AFD8A76713}" type="slidenum">
              <a:rPr lang="en-US" altLang="en-US"/>
              <a:pPr/>
              <a:t>8</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2740638-2B91-4BE9-BB76-4F6086327F33}" type="slidenum">
              <a:rPr lang="en-US" altLang="en-US"/>
              <a:pPr/>
              <a:t>9</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2236CE0-8177-4E88-AA14-F9B837CCF098}" type="slidenum">
              <a:rPr lang="en-US" altLang="en-US"/>
              <a:pPr/>
              <a:t>10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66C61B3-D871-43C2-B67B-68F132F9F960}" type="slidenum">
              <a:rPr lang="en-US" altLang="en-US"/>
              <a:pPr/>
              <a:t>11</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19177"/>
            <a:ext cx="4465637"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7"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8D1C14C-2660-4842-B539-08CBCE269A63}" type="slidenum">
              <a:rPr lang="en-US" altLang="en-US"/>
              <a:pPr/>
              <a:t>‹#›</a:t>
            </a:fld>
            <a:endParaRPr lang="en-US" altLang="en-US"/>
          </a:p>
        </p:txBody>
      </p:sp>
    </p:spTree>
    <p:extLst>
      <p:ext uri="{BB962C8B-B14F-4D97-AF65-F5344CB8AC3E}">
        <p14:creationId xmlns:p14="http://schemas.microsoft.com/office/powerpoint/2010/main" val="3250842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19177"/>
            <a:ext cx="4465637" cy="2652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24288"/>
            <a:ext cx="4465637" cy="2652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8"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B486457-D13B-4BCA-A049-3EB993D50FA6}" type="slidenum">
              <a:rPr lang="en-US" altLang="en-US"/>
              <a:pPr/>
              <a:t>‹#›</a:t>
            </a:fld>
            <a:endParaRPr lang="en-US" altLang="en-US"/>
          </a:p>
        </p:txBody>
      </p:sp>
    </p:spTree>
    <p:extLst>
      <p:ext uri="{BB962C8B-B14F-4D97-AF65-F5344CB8AC3E}">
        <p14:creationId xmlns:p14="http://schemas.microsoft.com/office/powerpoint/2010/main" val="3358424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1221-F849-4F2C-AD10-481531295F2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144B654-5E7B-408D-988B-5EF1B28DFDD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1091918-6F65-4A4F-9977-2A7A68863B0A}"/>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3E5C0710-ADDE-4500-B34F-757166975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6320D-29D6-44C3-8895-76CF034CE4F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44198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lvl1pPr algn="ctr">
              <a:defRPr b="1">
                <a:solidFill>
                  <a:schemeClr val="tx1"/>
                </a:solidFill>
              </a:defRPr>
            </a:lvl1pPr>
          </a:lstStyle>
          <a:p>
            <a:r>
              <a:rPr lang="fi-FI" dirty="0"/>
              <a:t>Click to edit Master title style</a:t>
            </a:r>
            <a:endParaRPr dirty="0"/>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78CF-3E0D-4893-ABD8-D4AA43B57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CC5D-7B38-48FD-8417-B31BCD692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50E41-E9F4-4CBE-9BA2-C5FFA349DA7F}"/>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FAE1BBE4-F2C1-4DC2-B824-366BC7E9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405F8-060D-423B-B861-5EF43AE7347C}"/>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042778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1CD6-FDF5-4AB3-AAE2-A548EBE376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97D6FED-7C43-45EA-8DEB-B20C39885A8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B35F88-4DD5-49DD-81CF-D12C7942ECBB}"/>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0E1948C5-0455-4C31-A353-8BB7617D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757DE-77C2-4818-A37A-87E06EA94BC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97433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4D86-D2CF-405F-8E45-EBBF07B6D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8E0EF-A55B-4282-B561-8EAC7C49983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34CA-54AF-4806-8CC9-8F426694332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CC240F-76D4-411B-AF18-9648B803E2E6}"/>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6" name="Footer Placeholder 5">
            <a:extLst>
              <a:ext uri="{FF2B5EF4-FFF2-40B4-BE49-F238E27FC236}">
                <a16:creationId xmlns:a16="http://schemas.microsoft.com/office/drawing/2014/main" id="{02C59566-D2A5-4754-A761-4BE19A275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DE1B3-C4F0-4318-807B-C1EC5D1F990E}"/>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83763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EFBE-7DEB-4C5B-99FB-7F77FDB8C4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0F0D-D64E-49AA-A336-36323B43215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E76CDB8-BE27-4255-AD34-B0787B0C4E8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01BA2-B0B4-46E2-8855-1DAD362618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A499E-6E0D-46A3-8608-1F43913D0C2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15FDC6-B998-4007-B874-99C81226B812}"/>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8" name="Footer Placeholder 7">
            <a:extLst>
              <a:ext uri="{FF2B5EF4-FFF2-40B4-BE49-F238E27FC236}">
                <a16:creationId xmlns:a16="http://schemas.microsoft.com/office/drawing/2014/main" id="{BD6E7A31-AF39-4892-9FB0-98D9B975A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CE5341-3586-45E9-A4DC-D2CA2160C1D0}"/>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26564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437A-EF01-4068-9ED0-734C3CD80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1632DA-761D-4C0D-A38D-70F887EE61F9}"/>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4" name="Footer Placeholder 3">
            <a:extLst>
              <a:ext uri="{FF2B5EF4-FFF2-40B4-BE49-F238E27FC236}">
                <a16:creationId xmlns:a16="http://schemas.microsoft.com/office/drawing/2014/main" id="{F80865FD-C3F4-4B6C-975B-304790E28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EC3E4-D2FE-41F1-8314-0B955ABE6EF6}"/>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236891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73C5E-823E-4F06-89F2-1ECD909D0E07}"/>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3" name="Footer Placeholder 2">
            <a:extLst>
              <a:ext uri="{FF2B5EF4-FFF2-40B4-BE49-F238E27FC236}">
                <a16:creationId xmlns:a16="http://schemas.microsoft.com/office/drawing/2014/main" id="{0158C59E-1114-4588-8AA8-B412AA0444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9BA27C-4BE5-40C1-85CD-0339FA6B86FF}"/>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17861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E6BA-FFD9-4B7A-A4E6-7AFBA61B5A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1936645-29C3-472E-A1CC-6E78DAF84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2077F-0DFD-4DAE-981F-D9B6CFD10D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1FC1E9-8AC1-4872-B1F6-AE5C2A6238F0}"/>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6" name="Footer Placeholder 5">
            <a:extLst>
              <a:ext uri="{FF2B5EF4-FFF2-40B4-BE49-F238E27FC236}">
                <a16:creationId xmlns:a16="http://schemas.microsoft.com/office/drawing/2014/main" id="{F8E113B5-17BE-4A16-B056-C58370A9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0E7A7-C5C9-48BC-9DF1-1C99980C85D8}"/>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069806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B7CC-7BD3-4C2C-AC0C-CFE6310D99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2190B0A-3CDF-41BD-927C-552707CA66F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F712A8A-C1AF-4243-8035-685CD4745C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41F78D6-C462-4B2F-8F65-B8EA10C9AC29}"/>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6" name="Footer Placeholder 5">
            <a:extLst>
              <a:ext uri="{FF2B5EF4-FFF2-40B4-BE49-F238E27FC236}">
                <a16:creationId xmlns:a16="http://schemas.microsoft.com/office/drawing/2014/main" id="{0DA80E7E-A00A-46E4-B336-028E2C2AB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EA566-FAC6-4291-B770-745D193E2BB3}"/>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052394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5E3F-F6EB-436B-BB2F-6145AF5FE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76157D-4DC2-42B0-A181-91DB9099E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1A078-364E-4B60-AA23-74837CBBB2DD}"/>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42668E39-7A4D-4735-A671-4D9188A03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206AB-1627-40B6-8E1D-04FA68BEFF9D}"/>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119992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88EE5-2899-4527-8A12-5F27592818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25FC3-9D73-4435-A9EE-35C45C3428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3B2D7-4C9F-43A5-88DB-C1049975840E}"/>
              </a:ext>
            </a:extLst>
          </p:cNvPr>
          <p:cNvSpPr>
            <a:spLocks noGrp="1"/>
          </p:cNvSpPr>
          <p:nvPr>
            <p:ph type="dt" sz="half" idx="10"/>
          </p:nvPr>
        </p:nvSpPr>
        <p:spPr/>
        <p:txBody>
          <a:body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AAF419BD-52DF-43D7-822B-C1C49EC2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A44-F2D5-47EB-8725-229C9DE2B62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84882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2DFF0-04D1-4DB4-9427-B23CC3F9EDB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3F6C-6519-488E-BD10-A8E77FBFD0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5580-AEEE-4FC5-959D-086DC079A6E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5BE28F-38AC-4BD5-8E24-F2D738761BED}" type="datetimeFigureOut">
              <a:rPr lang="en-US" smtClean="0"/>
              <a:t>3/22/2021</a:t>
            </a:fld>
            <a:endParaRPr lang="en-US"/>
          </a:p>
        </p:txBody>
      </p:sp>
      <p:sp>
        <p:nvSpPr>
          <p:cNvPr id="5" name="Footer Placeholder 4">
            <a:extLst>
              <a:ext uri="{FF2B5EF4-FFF2-40B4-BE49-F238E27FC236}">
                <a16:creationId xmlns:a16="http://schemas.microsoft.com/office/drawing/2014/main" id="{2D221C14-E421-4D61-BD98-AE7ADA5333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A3A66E-6737-4460-B6B2-FA1C4C15ED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6C0725-63CB-4A45-A98D-656F90B1A92E}" type="slidenum">
              <a:rPr lang="en-US" smtClean="0"/>
              <a:t>‹#›</a:t>
            </a:fld>
            <a:endParaRPr lang="en-US"/>
          </a:p>
        </p:txBody>
      </p:sp>
    </p:spTree>
    <p:extLst>
      <p:ext uri="{BB962C8B-B14F-4D97-AF65-F5344CB8AC3E}">
        <p14:creationId xmlns:p14="http://schemas.microsoft.com/office/powerpoint/2010/main" val="33693427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hyperlink" Target="https://www.topcoder.com/community/competitive-programming/tutorials/dynamic-programming-from-novice-to-advanced/" TargetMode="External"/><Relationship Id="rId2" Type="http://schemas.openxmlformats.org/officeDocument/2006/relationships/hyperlink" Target="https://algorithmist.com/wiki/Dynamic_programming"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1144540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588516">
                  <a:extLst>
                    <a:ext uri="{9D8B030D-6E8A-4147-A177-3AD203B41FA5}">
                      <a16:colId xmlns:a16="http://schemas.microsoft.com/office/drawing/2014/main" val="1762131981"/>
                    </a:ext>
                  </a:extLst>
                </a:gridCol>
                <a:gridCol w="1118937">
                  <a:extLst>
                    <a:ext uri="{9D8B030D-6E8A-4147-A177-3AD203B41FA5}">
                      <a16:colId xmlns:a16="http://schemas.microsoft.com/office/drawing/2014/main" val="445458238"/>
                    </a:ext>
                  </a:extLst>
                </a:gridCol>
                <a:gridCol w="251948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Summer 2019-202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640133"/>
            <a:ext cx="9144000" cy="476250"/>
          </a:xfrm>
          <a:noFill/>
        </p:spPr>
        <p:txBody>
          <a:bodyPr vert="horz" lIns="91440" tIns="45720" rIns="91440" bIns="45720" rtlCol="0" anchor="ctr">
            <a:normAutofit fontScale="90000"/>
          </a:bodyPr>
          <a:lstStyle/>
          <a:p>
            <a:pPr algn="ctr"/>
            <a:r>
              <a:rPr lang="en-US" sz="3200" b="1" dirty="0">
                <a:solidFill>
                  <a:schemeClr val="tx1"/>
                </a:solidFill>
              </a:rPr>
              <a:t>Dynamic Programming</a:t>
            </a:r>
          </a:p>
        </p:txBody>
      </p:sp>
      <p:sp>
        <p:nvSpPr>
          <p:cNvPr id="6" name="Rectangle 3">
            <a:extLst>
              <a:ext uri="{FF2B5EF4-FFF2-40B4-BE49-F238E27FC236}">
                <a16:creationId xmlns:a16="http://schemas.microsoft.com/office/drawing/2014/main" id="{EFC55649-967C-4818-B78A-E53E95C85AE4}"/>
              </a:ext>
            </a:extLst>
          </p:cNvPr>
          <p:cNvSpPr txBox="1">
            <a:spLocks noChangeArrowheads="1"/>
          </p:cNvSpPr>
          <p:nvPr/>
        </p:nvSpPr>
        <p:spPr>
          <a:xfrm>
            <a:off x="289398" y="1705717"/>
            <a:ext cx="8684299" cy="376335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ct val="70000"/>
              </a:spcBef>
              <a:defRPr/>
            </a:pPr>
            <a:r>
              <a:rPr lang="en-US" sz="1800"/>
              <a:t>Solves problems by </a:t>
            </a:r>
            <a:r>
              <a:rPr lang="en-US" sz="1800" b="1"/>
              <a:t>combining</a:t>
            </a:r>
            <a:r>
              <a:rPr lang="en-US" sz="1800"/>
              <a:t> the solutions to sub problems that contain common sub-sub-problems.</a:t>
            </a:r>
          </a:p>
          <a:p>
            <a:pPr>
              <a:spcBef>
                <a:spcPct val="70000"/>
              </a:spcBef>
              <a:defRPr/>
            </a:pPr>
            <a:r>
              <a:rPr lang="en-US" sz="1800"/>
              <a:t>Difference between DP and Divide-and-Conquer</a:t>
            </a:r>
          </a:p>
          <a:p>
            <a:pPr lvl="1" algn="just">
              <a:spcBef>
                <a:spcPct val="70000"/>
              </a:spcBef>
              <a:defRPr/>
            </a:pPr>
            <a:r>
              <a:rPr lang="en-US" sz="1800"/>
              <a:t>Using </a:t>
            </a:r>
            <a:r>
              <a:rPr lang="en-US" sz="1800" b="1" i="1">
                <a:effectLst>
                  <a:outerShdw blurRad="38100" dist="38100" dir="2700000" algn="tl">
                    <a:srgbClr val="C0C0C0"/>
                  </a:outerShdw>
                </a:effectLst>
              </a:rPr>
              <a:t>Divide and Conquer</a:t>
            </a:r>
            <a:r>
              <a:rPr lang="en-US" sz="1800"/>
              <a:t> to solve these problems is </a:t>
            </a:r>
            <a:r>
              <a:rPr lang="en-US" sz="1800" b="1">
                <a:effectLst>
                  <a:outerShdw blurRad="38100" dist="38100" dir="2700000" algn="tl">
                    <a:srgbClr val="C0C0C0"/>
                  </a:outerShdw>
                </a:effectLst>
              </a:rPr>
              <a:t>inefficient</a:t>
            </a:r>
            <a:r>
              <a:rPr lang="en-US" sz="1800"/>
              <a:t> as the same common sub-sub-problems have to be solved </a:t>
            </a:r>
            <a:r>
              <a:rPr lang="en-US" sz="1800" b="1">
                <a:effectLst>
                  <a:outerShdw blurRad="38100" dist="38100" dir="2700000" algn="tl">
                    <a:srgbClr val="C0C0C0"/>
                  </a:outerShdw>
                </a:effectLst>
              </a:rPr>
              <a:t>many times</a:t>
            </a:r>
            <a:r>
              <a:rPr lang="en-US" sz="1800"/>
              <a:t>.</a:t>
            </a:r>
          </a:p>
          <a:p>
            <a:pPr lvl="1">
              <a:spcBef>
                <a:spcPct val="70000"/>
              </a:spcBef>
              <a:defRPr/>
            </a:pPr>
            <a:r>
              <a:rPr lang="en-US" sz="1800"/>
              <a:t>DP will solve each of them </a:t>
            </a:r>
            <a:r>
              <a:rPr lang="en-US" sz="1800" b="1">
                <a:effectLst>
                  <a:outerShdw blurRad="38100" dist="38100" dir="2700000" algn="tl">
                    <a:srgbClr val="C0C0C0"/>
                  </a:outerShdw>
                </a:effectLst>
              </a:rPr>
              <a:t>once</a:t>
            </a:r>
            <a:r>
              <a:rPr lang="en-US" sz="1800"/>
              <a:t> and their </a:t>
            </a:r>
            <a:r>
              <a:rPr lang="en-US" sz="1800" b="1">
                <a:effectLst>
                  <a:outerShdw blurRad="38100" dist="38100" dir="2700000" algn="tl">
                    <a:srgbClr val="C0C0C0"/>
                  </a:outerShdw>
                </a:effectLst>
              </a:rPr>
              <a:t>answers are stored in a table</a:t>
            </a:r>
            <a:r>
              <a:rPr lang="en-US" sz="1800"/>
              <a:t> for future reference.</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5250" y="607325"/>
            <a:ext cx="9048750" cy="628650"/>
          </a:xfrm>
          <a:noFill/>
        </p:spPr>
        <p:txBody>
          <a:bodyPr vert="horz" lIns="91440" tIns="45720" rIns="91440" bIns="45720" rtlCol="0" anchor="ctr">
            <a:normAutofit/>
          </a:bodyPr>
          <a:lstStyle/>
          <a:p>
            <a:pPr algn="ctr"/>
            <a:r>
              <a:rPr lang="en-US" sz="3200" b="1" dirty="0">
                <a:solidFill>
                  <a:schemeClr val="tx1"/>
                </a:solidFill>
              </a:rPr>
              <a:t>Intuitive Explanation</a:t>
            </a:r>
          </a:p>
        </p:txBody>
      </p:sp>
      <p:sp>
        <p:nvSpPr>
          <p:cNvPr id="43011" name="Rectangle 3"/>
          <p:cNvSpPr>
            <a:spLocks noGrp="1" noChangeArrowheads="1"/>
          </p:cNvSpPr>
          <p:nvPr>
            <p:ph type="body" sz="half" idx="4294967295"/>
          </p:nvPr>
        </p:nvSpPr>
        <p:spPr>
          <a:xfrm>
            <a:off x="723213" y="1620838"/>
            <a:ext cx="3944321" cy="4629837"/>
          </a:xfrm>
        </p:spPr>
        <p:txBody>
          <a:bodyPr>
            <a:normAutofit/>
          </a:bodyPr>
          <a:lstStyle/>
          <a:p>
            <a:pPr eaLnBrk="1" hangingPunct="1">
              <a:lnSpc>
                <a:spcPct val="140000"/>
              </a:lnSpc>
              <a:defRPr/>
            </a:pPr>
            <a:r>
              <a:rPr lang="en-US" sz="2101" dirty="0"/>
              <a:t>Given a problem </a:t>
            </a:r>
            <a:r>
              <a:rPr lang="en-US" sz="2101" b="1" dirty="0"/>
              <a:t>P</a:t>
            </a:r>
            <a:r>
              <a:rPr lang="en-US" sz="2101" dirty="0"/>
              <a:t>, obtain a sequence of problems </a:t>
            </a:r>
            <a:r>
              <a:rPr lang="en-US" sz="2101" b="1" dirty="0"/>
              <a:t>Q</a:t>
            </a:r>
            <a:r>
              <a:rPr lang="en-US" sz="2101" b="1" baseline="-25000" dirty="0"/>
              <a:t>0</a:t>
            </a:r>
            <a:r>
              <a:rPr lang="en-US" sz="2101" dirty="0"/>
              <a:t>, </a:t>
            </a:r>
            <a:r>
              <a:rPr lang="en-US" sz="2101" b="1" dirty="0"/>
              <a:t>Q</a:t>
            </a:r>
            <a:r>
              <a:rPr lang="en-US" sz="2101" b="1" baseline="-25000" dirty="0"/>
              <a:t>1</a:t>
            </a:r>
            <a:r>
              <a:rPr lang="en-US" sz="2101" dirty="0"/>
              <a:t>, …., </a:t>
            </a:r>
            <a:r>
              <a:rPr lang="en-US" sz="2101" b="1" dirty="0" err="1"/>
              <a:t>Q</a:t>
            </a:r>
            <a:r>
              <a:rPr lang="en-US" sz="2101" b="1" baseline="-25000" dirty="0" err="1"/>
              <a:t>m</a:t>
            </a:r>
            <a:r>
              <a:rPr lang="en-US" sz="2101" dirty="0"/>
              <a:t>, where:</a:t>
            </a:r>
          </a:p>
          <a:p>
            <a:pPr lvl="1" eaLnBrk="1" hangingPunct="1">
              <a:lnSpc>
                <a:spcPct val="140000"/>
              </a:lnSpc>
              <a:defRPr/>
            </a:pPr>
            <a:r>
              <a:rPr lang="en-US" sz="1800" dirty="0"/>
              <a:t>You have a solution to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p>
          <a:p>
            <a:pPr lvl="1" eaLnBrk="1" hangingPunct="1">
              <a:lnSpc>
                <a:spcPct val="140000"/>
              </a:lnSpc>
              <a:defRPr/>
            </a:pPr>
            <a:r>
              <a:rPr lang="en-US" sz="1800" dirty="0"/>
              <a:t>The solution to a problem </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j</a:t>
            </a:r>
            <a:r>
              <a:rPr lang="en-US" sz="1800" dirty="0"/>
              <a:t>,   </a:t>
            </a:r>
            <a:r>
              <a:rPr lang="en-US" sz="1800" b="1" dirty="0">
                <a:effectLst>
                  <a:outerShdw blurRad="38100" dist="38100" dir="2700000" algn="tl">
                    <a:srgbClr val="C0C0C0"/>
                  </a:outerShdw>
                </a:effectLst>
              </a:rPr>
              <a:t>j &gt; 0</a:t>
            </a:r>
            <a:r>
              <a:rPr lang="en-US" sz="1800" dirty="0"/>
              <a:t>, can be obtained from solutions to problems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r>
              <a:rPr lang="en-US" sz="1800" dirty="0"/>
              <a:t>...</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&lt; j</a:t>
            </a:r>
            <a:r>
              <a:rPr lang="en-US" sz="1800" dirty="0"/>
              <a:t>, that appear earlier in the “sequence”.</a:t>
            </a:r>
          </a:p>
        </p:txBody>
      </p:sp>
      <p:pic>
        <p:nvPicPr>
          <p:cNvPr id="25607" name="Picture 6"/>
          <p:cNvPicPr>
            <a:picLocks noGrp="1" noChangeAspect="1" noChangeArrowheads="1"/>
          </p:cNvPicPr>
          <p:nvPr>
            <p:ph sz="half" idx="4294967295"/>
          </p:nvPr>
        </p:nvPicPr>
        <p:blipFill>
          <a:blip r:embed="rId3" cstate="print"/>
          <a:srcRect/>
          <a:stretch>
            <a:fillRect/>
          </a:stretch>
        </p:blipFill>
        <p:spPr>
          <a:xfrm>
            <a:off x="4823513" y="1620838"/>
            <a:ext cx="3665306" cy="4335462"/>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630238"/>
            <a:ext cx="9144000" cy="968375"/>
          </a:xfrm>
          <a:noFill/>
        </p:spPr>
        <p:txBody>
          <a:bodyPr vert="horz" lIns="91440" tIns="45720" rIns="91440" bIns="45720" rtlCol="0" anchor="ctr">
            <a:normAutofit/>
          </a:bodyPr>
          <a:lstStyle/>
          <a:p>
            <a:pPr algn="ctr"/>
            <a:r>
              <a:rPr lang="en-US" sz="3200" b="1" dirty="0">
                <a:solidFill>
                  <a:schemeClr val="tx1"/>
                </a:solidFill>
              </a:rPr>
              <a:t>Elements of Dynamic Programming</a:t>
            </a:r>
          </a:p>
        </p:txBody>
      </p:sp>
      <p:sp>
        <p:nvSpPr>
          <p:cNvPr id="45059" name="Rectangle 3"/>
          <p:cNvSpPr>
            <a:spLocks noGrp="1" noChangeArrowheads="1"/>
          </p:cNvSpPr>
          <p:nvPr>
            <p:ph type="body" idx="4294967295"/>
          </p:nvPr>
        </p:nvSpPr>
        <p:spPr>
          <a:xfrm>
            <a:off x="0" y="2133600"/>
            <a:ext cx="8574088" cy="3992563"/>
          </a:xfrm>
        </p:spPr>
        <p:txBody>
          <a:bodyPr/>
          <a:lstStyle/>
          <a:p>
            <a:pPr eaLnBrk="1" hangingPunct="1">
              <a:defRPr/>
            </a:pPr>
            <a:r>
              <a:rPr lang="en-US" b="1" dirty="0"/>
              <a:t>DP</a:t>
            </a:r>
            <a:r>
              <a:rPr lang="en-US" dirty="0"/>
              <a:t> is used to solve problems with the following characteristics:</a:t>
            </a:r>
          </a:p>
          <a:p>
            <a:pPr lvl="1" eaLnBrk="1" hangingPunct="1">
              <a:defRPr/>
            </a:pPr>
            <a:r>
              <a:rPr lang="en-US" b="1" dirty="0">
                <a:effectLst>
                  <a:outerShdw blurRad="38100" dist="38100" dir="2700000" algn="tl">
                    <a:srgbClr val="C0C0C0"/>
                  </a:outerShdw>
                </a:effectLst>
              </a:rPr>
              <a:t>Optimal sub-structure</a:t>
            </a:r>
            <a:r>
              <a:rPr lang="en-US" dirty="0"/>
              <a:t> (</a:t>
            </a:r>
            <a:r>
              <a:rPr lang="en-US" sz="1500" dirty="0"/>
              <a:t>Principle of Optimality</a:t>
            </a:r>
            <a:r>
              <a:rPr lang="en-US" dirty="0"/>
              <a:t>) </a:t>
            </a:r>
          </a:p>
          <a:p>
            <a:pPr lvl="2" eaLnBrk="1" hangingPunct="1">
              <a:defRPr/>
            </a:pPr>
            <a:r>
              <a:rPr lang="en-US" dirty="0"/>
              <a:t>an optimal solution to the problem contains within it’s optimal solutions to sub-problems.</a:t>
            </a:r>
          </a:p>
          <a:p>
            <a:pPr lvl="1" eaLnBrk="1" hangingPunct="1">
              <a:defRPr/>
            </a:pPr>
            <a:r>
              <a:rPr lang="en-US" b="1" dirty="0">
                <a:effectLst>
                  <a:outerShdw blurRad="38100" dist="38100" dir="2700000" algn="tl">
                    <a:srgbClr val="C0C0C0"/>
                  </a:outerShdw>
                </a:effectLst>
              </a:rPr>
              <a:t>Overlapping sub problems</a:t>
            </a:r>
          </a:p>
          <a:p>
            <a:pPr lvl="2" eaLnBrk="1" hangingPunct="1">
              <a:defRPr/>
            </a:pPr>
            <a:r>
              <a:rPr lang="en-US" dirty="0"/>
              <a:t>there exist some places where we solve the same sub problem more than once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Example: Fibonacci Numbers</a:t>
            </a:r>
          </a:p>
        </p:txBody>
      </p:sp>
      <p:sp>
        <p:nvSpPr>
          <p:cNvPr id="126984" name="Rectangle 8"/>
          <p:cNvSpPr>
            <a:spLocks noGrp="1" noChangeArrowheads="1"/>
          </p:cNvSpPr>
          <p:nvPr>
            <p:ph type="body" idx="4294967295"/>
          </p:nvPr>
        </p:nvSpPr>
        <p:spPr>
          <a:xfrm>
            <a:off x="1136821" y="4936043"/>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9701" name="Group 2"/>
          <p:cNvGrpSpPr>
            <a:grpSpLocks/>
          </p:cNvGrpSpPr>
          <p:nvPr/>
        </p:nvGrpSpPr>
        <p:grpSpPr bwMode="auto">
          <a:xfrm>
            <a:off x="2697469" y="2526271"/>
            <a:ext cx="5167467" cy="1537498"/>
            <a:chOff x="1306" y="1402"/>
            <a:chExt cx="4339" cy="1291"/>
          </a:xfrm>
        </p:grpSpPr>
        <p:sp>
          <p:nvSpPr>
            <p:cNvPr id="29753"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4"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5"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6"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29704"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29705"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29706"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29707"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29708"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29709"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29710" name="AutoShape 15"/>
          <p:cNvCxnSpPr>
            <a:cxnSpLocks noChangeShapeType="1"/>
            <a:stCxn id="29704" idx="2"/>
            <a:endCxn id="29705"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29711" name="AutoShape 16"/>
          <p:cNvCxnSpPr>
            <a:cxnSpLocks noChangeShapeType="1"/>
            <a:stCxn id="29705" idx="2"/>
            <a:endCxn id="29706"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29712" name="AutoShape 17"/>
          <p:cNvCxnSpPr>
            <a:cxnSpLocks noChangeShapeType="1"/>
            <a:stCxn id="29707" idx="0"/>
            <a:endCxn id="29706"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29713" name="AutoShape 18"/>
          <p:cNvCxnSpPr>
            <a:cxnSpLocks noChangeShapeType="1"/>
            <a:stCxn id="29707" idx="2"/>
            <a:endCxn id="29709"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29714" name="AutoShape 19"/>
          <p:cNvCxnSpPr>
            <a:cxnSpLocks noChangeShapeType="1"/>
            <a:stCxn id="29709" idx="2"/>
            <a:endCxn id="29708"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29715"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29716" name="AutoShape 21"/>
          <p:cNvCxnSpPr>
            <a:cxnSpLocks noChangeShapeType="1"/>
            <a:stCxn id="29709" idx="2"/>
            <a:endCxn id="29715"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12699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18" name="AutoShape 23"/>
          <p:cNvCxnSpPr>
            <a:cxnSpLocks noChangeShapeType="1"/>
            <a:stCxn id="29707" idx="2"/>
            <a:endCxn id="12699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12700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1" name="AutoShape 26"/>
          <p:cNvCxnSpPr>
            <a:cxnSpLocks noChangeShapeType="1"/>
            <a:stCxn id="127001" idx="2"/>
            <a:endCxn id="12700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12700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23" name="AutoShape 28"/>
          <p:cNvCxnSpPr>
            <a:cxnSpLocks noChangeShapeType="1"/>
            <a:stCxn id="127001" idx="2"/>
            <a:endCxn id="12700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29724" name="AutoShape 29"/>
          <p:cNvCxnSpPr>
            <a:cxnSpLocks noChangeShapeType="1"/>
            <a:stCxn id="29706" idx="2"/>
            <a:endCxn id="12700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12700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0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8" name="AutoShape 33"/>
          <p:cNvCxnSpPr>
            <a:cxnSpLocks noChangeShapeType="1"/>
            <a:stCxn id="127006" idx="0"/>
            <a:endCxn id="29705"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29729" name="AutoShape 34"/>
          <p:cNvCxnSpPr>
            <a:cxnSpLocks noChangeShapeType="1"/>
            <a:stCxn id="127006" idx="2"/>
            <a:endCxn id="12700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29730" name="AutoShape 35"/>
          <p:cNvCxnSpPr>
            <a:cxnSpLocks noChangeShapeType="1"/>
            <a:stCxn id="127008" idx="2"/>
            <a:endCxn id="12700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12701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32" name="AutoShape 37"/>
          <p:cNvCxnSpPr>
            <a:cxnSpLocks noChangeShapeType="1"/>
            <a:stCxn id="127008" idx="2"/>
            <a:endCxn id="12701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12701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34" name="AutoShape 39"/>
          <p:cNvCxnSpPr>
            <a:cxnSpLocks noChangeShapeType="1"/>
            <a:stCxn id="127006" idx="2"/>
            <a:endCxn id="12701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12701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12701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1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1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39" name="AutoShape 44"/>
          <p:cNvCxnSpPr>
            <a:cxnSpLocks noChangeShapeType="1"/>
            <a:stCxn id="29704" idx="2"/>
            <a:endCxn id="12701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29740" name="AutoShape 45"/>
          <p:cNvCxnSpPr>
            <a:cxnSpLocks noChangeShapeType="1"/>
            <a:stCxn id="127017" idx="0"/>
            <a:endCxn id="12701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29741" name="AutoShape 46"/>
          <p:cNvCxnSpPr>
            <a:cxnSpLocks noChangeShapeType="1"/>
            <a:stCxn id="127017" idx="2"/>
            <a:endCxn id="12701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29742" name="AutoShape 47"/>
          <p:cNvCxnSpPr>
            <a:cxnSpLocks noChangeShapeType="1"/>
            <a:stCxn id="127019" idx="2"/>
            <a:endCxn id="12701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12702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44" name="AutoShape 49"/>
          <p:cNvCxnSpPr>
            <a:cxnSpLocks noChangeShapeType="1"/>
            <a:stCxn id="127019" idx="2"/>
            <a:endCxn id="12702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12702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46" name="AutoShape 51"/>
          <p:cNvCxnSpPr>
            <a:cxnSpLocks noChangeShapeType="1"/>
            <a:stCxn id="127017" idx="2"/>
            <a:endCxn id="12702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12702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2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49" name="AutoShape 54"/>
          <p:cNvCxnSpPr>
            <a:cxnSpLocks noChangeShapeType="1"/>
            <a:stCxn id="127029" idx="2"/>
            <a:endCxn id="12702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12703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51" name="AutoShape 56"/>
          <p:cNvCxnSpPr>
            <a:cxnSpLocks noChangeShapeType="1"/>
            <a:stCxn id="127029" idx="2"/>
            <a:endCxn id="12703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29752" name="AutoShape 57"/>
          <p:cNvCxnSpPr>
            <a:cxnSpLocks noChangeShapeType="1"/>
            <a:stCxn id="127016" idx="2"/>
            <a:endCxn id="12702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5060" y="663437"/>
            <a:ext cx="9058940" cy="857250"/>
          </a:xfrm>
          <a:noFill/>
        </p:spPr>
        <p:txBody>
          <a:bodyPr vert="horz" lIns="91440" tIns="45720" rIns="91440" bIns="45720" rtlCol="0" anchor="ctr">
            <a:normAutofit fontScale="90000"/>
          </a:bodyPr>
          <a:lstStyle/>
          <a:p>
            <a:pPr algn="ctr"/>
            <a:r>
              <a:rPr lang="en-US" sz="3200" b="1" dirty="0">
                <a:solidFill>
                  <a:schemeClr val="tx1"/>
                </a:solidFill>
              </a:rPr>
              <a:t>Steps to Designing a</a:t>
            </a:r>
            <a:br>
              <a:rPr lang="en-US" sz="3200" b="1" dirty="0">
                <a:solidFill>
                  <a:schemeClr val="tx1"/>
                </a:solidFill>
              </a:rPr>
            </a:br>
            <a:r>
              <a:rPr lang="en-US" sz="3200" b="1" dirty="0">
                <a:solidFill>
                  <a:schemeClr val="tx1"/>
                </a:solidFill>
              </a:rPr>
              <a:t>Dynamic Programming Algorithm</a:t>
            </a:r>
          </a:p>
        </p:txBody>
      </p:sp>
      <p:sp>
        <p:nvSpPr>
          <p:cNvPr id="48131" name="Rectangle 3"/>
          <p:cNvSpPr>
            <a:spLocks noGrp="1" noChangeArrowheads="1"/>
          </p:cNvSpPr>
          <p:nvPr>
            <p:ph type="body" idx="4294967295"/>
          </p:nvPr>
        </p:nvSpPr>
        <p:spPr>
          <a:xfrm>
            <a:off x="515938" y="2286000"/>
            <a:ext cx="8628062" cy="3028950"/>
          </a:xfrm>
        </p:spPr>
        <p:txBody>
          <a:bodyPr/>
          <a:lstStyle/>
          <a:p>
            <a:pPr marL="457322" indent="-457322">
              <a:buFont typeface="Wingdings" pitchFamily="2" charset="2"/>
              <a:buAutoNum type="arabicPeriod"/>
              <a:defRPr/>
            </a:pPr>
            <a:r>
              <a:rPr lang="en-US" dirty="0"/>
              <a:t>Characterize </a:t>
            </a:r>
            <a:r>
              <a:rPr lang="en-US" b="1" i="1" dirty="0"/>
              <a:t>optimal sub-structure</a:t>
            </a:r>
          </a:p>
          <a:p>
            <a:pPr marL="457322" indent="-457322">
              <a:buFont typeface="Wingdings" pitchFamily="2" charset="2"/>
              <a:buAutoNum type="arabicPeriod"/>
              <a:defRPr/>
            </a:pPr>
            <a:r>
              <a:rPr lang="en-US" dirty="0"/>
              <a:t> </a:t>
            </a:r>
            <a:r>
              <a:rPr lang="en-US" b="1" i="1" dirty="0"/>
              <a:t>Recursively</a:t>
            </a:r>
            <a:r>
              <a:rPr lang="en-US" dirty="0"/>
              <a:t> define the value of an optimal solution</a:t>
            </a:r>
          </a:p>
          <a:p>
            <a:pPr marL="457322" indent="-457322">
              <a:buFont typeface="Wingdings" pitchFamily="2" charset="2"/>
              <a:buAutoNum type="arabicPeriod"/>
              <a:defRPr/>
            </a:pPr>
            <a:r>
              <a:rPr lang="en-US" dirty="0"/>
              <a:t>Compute the value </a:t>
            </a:r>
            <a:r>
              <a:rPr lang="en-US" b="1" i="1" dirty="0"/>
              <a:t>bottom up</a:t>
            </a:r>
          </a:p>
          <a:p>
            <a:pPr marL="457322" indent="-457322">
              <a:buFont typeface="Wingdings" pitchFamily="2" charset="2"/>
              <a:buAutoNum type="arabicPeriod"/>
              <a:defRPr/>
            </a:pPr>
            <a:r>
              <a:rPr lang="en-US" dirty="0"/>
              <a:t>(if needed) </a:t>
            </a:r>
            <a:r>
              <a:rPr lang="en-US" b="1" i="1" dirty="0"/>
              <a:t>Construct</a:t>
            </a:r>
            <a:r>
              <a:rPr lang="en-US" dirty="0"/>
              <a:t> an optimal solution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677862"/>
            <a:ext cx="9144000" cy="392113"/>
          </a:xfrm>
          <a:noFill/>
        </p:spPr>
        <p:txBody>
          <a:bodyPr vert="horz" lIns="91440" tIns="45720" rIns="91440" bIns="45720" rtlCol="0" anchor="ctr">
            <a:normAutofit fontScale="90000"/>
          </a:bodyPr>
          <a:lstStyle/>
          <a:p>
            <a:pPr algn="ctr"/>
            <a:r>
              <a:rPr lang="en-US" sz="3200" b="1" dirty="0">
                <a:solidFill>
                  <a:schemeClr val="tx1"/>
                </a:solidFill>
              </a:rPr>
              <a:t>1.Optimal Sub-Structure</a:t>
            </a:r>
          </a:p>
        </p:txBody>
      </p:sp>
      <p:sp>
        <p:nvSpPr>
          <p:cNvPr id="38915" name="Rectangle 3"/>
          <p:cNvSpPr>
            <a:spLocks noGrp="1" noChangeArrowheads="1"/>
          </p:cNvSpPr>
          <p:nvPr>
            <p:ph type="body" idx="4294967295"/>
          </p:nvPr>
        </p:nvSpPr>
        <p:spPr>
          <a:xfrm>
            <a:off x="0" y="1509713"/>
            <a:ext cx="8804275" cy="4278312"/>
          </a:xfrm>
        </p:spPr>
        <p:txBody>
          <a:bodyPr/>
          <a:lstStyle/>
          <a:p>
            <a:pPr eaLnBrk="1" hangingPunct="1">
              <a:lnSpc>
                <a:spcPct val="150000"/>
              </a:lnSpc>
              <a:defRPr/>
            </a:pPr>
            <a:r>
              <a:rPr lang="en-US" sz="2101" dirty="0"/>
              <a:t>An optimal solution to the problem contains optimal solutions to sub-problems</a:t>
            </a:r>
          </a:p>
          <a:p>
            <a:pPr lvl="1" eaLnBrk="1" hangingPunct="1">
              <a:lnSpc>
                <a:spcPct val="150000"/>
              </a:lnSpc>
              <a:defRPr/>
            </a:pPr>
            <a:r>
              <a:rPr lang="en-US" sz="1800" dirty="0"/>
              <a:t>Solution to a problem: </a:t>
            </a:r>
          </a:p>
          <a:p>
            <a:pPr lvl="2" eaLnBrk="1" hangingPunct="1">
              <a:lnSpc>
                <a:spcPct val="150000"/>
              </a:lnSpc>
              <a:defRPr/>
            </a:pPr>
            <a:r>
              <a:rPr lang="en-US" sz="1500" dirty="0"/>
              <a:t>Making a </a:t>
            </a:r>
            <a:r>
              <a:rPr lang="en-US" sz="1500" b="1" dirty="0">
                <a:effectLst>
                  <a:outerShdw blurRad="38100" dist="38100" dir="2700000" algn="tl">
                    <a:srgbClr val="C0C0C0"/>
                  </a:outerShdw>
                </a:effectLst>
              </a:rPr>
              <a:t>choice</a:t>
            </a:r>
            <a:r>
              <a:rPr lang="en-US" sz="1500" dirty="0"/>
              <a:t> out of a number of </a:t>
            </a:r>
            <a:r>
              <a:rPr lang="en-US" sz="1500" b="1" dirty="0">
                <a:effectLst>
                  <a:outerShdw blurRad="38100" dist="38100" dir="2700000" algn="tl">
                    <a:srgbClr val="C0C0C0"/>
                  </a:outerShdw>
                </a:effectLst>
              </a:rPr>
              <a:t>possibilities</a:t>
            </a:r>
            <a:r>
              <a:rPr lang="en-US" sz="1500" dirty="0"/>
              <a:t> (look what possible choices there can be)</a:t>
            </a:r>
          </a:p>
          <a:p>
            <a:pPr lvl="2" eaLnBrk="1" hangingPunct="1">
              <a:lnSpc>
                <a:spcPct val="150000"/>
              </a:lnSpc>
              <a:defRPr/>
            </a:pPr>
            <a:r>
              <a:rPr lang="en-US" sz="1500" b="1" dirty="0">
                <a:effectLst>
                  <a:outerShdw blurRad="38100" dist="38100" dir="2700000" algn="tl">
                    <a:srgbClr val="C0C0C0"/>
                  </a:outerShdw>
                </a:effectLst>
              </a:rPr>
              <a:t>Solving</a:t>
            </a:r>
            <a:r>
              <a:rPr lang="en-US" sz="1500" dirty="0"/>
              <a:t> one or more </a:t>
            </a:r>
            <a:r>
              <a:rPr lang="en-US" sz="1500" b="1" dirty="0">
                <a:effectLst>
                  <a:outerShdw blurRad="38100" dist="38100" dir="2700000" algn="tl">
                    <a:srgbClr val="C0C0C0"/>
                  </a:outerShdw>
                </a:effectLst>
              </a:rPr>
              <a:t>sub-problems</a:t>
            </a:r>
            <a:r>
              <a:rPr lang="en-US" sz="1500" dirty="0"/>
              <a:t> that are the </a:t>
            </a:r>
            <a:r>
              <a:rPr lang="en-US" sz="1500" b="1" dirty="0">
                <a:effectLst>
                  <a:outerShdw blurRad="38100" dist="38100" dir="2700000" algn="tl">
                    <a:srgbClr val="C0C0C0"/>
                  </a:outerShdw>
                </a:effectLst>
              </a:rPr>
              <a:t>result of a choice</a:t>
            </a:r>
            <a:r>
              <a:rPr lang="en-US" sz="1500" dirty="0"/>
              <a:t> (characterize the space of sub-problems)</a:t>
            </a:r>
          </a:p>
          <a:p>
            <a:pPr lvl="1" eaLnBrk="1" hangingPunct="1">
              <a:lnSpc>
                <a:spcPct val="150000"/>
              </a:lnSpc>
              <a:defRPr/>
            </a:pPr>
            <a:r>
              <a:rPr lang="en-US" sz="1800" dirty="0"/>
              <a:t>Show that solutions to sub-problems must themselves be optimal for the whole solution to be optimal.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67507"/>
            <a:ext cx="9144000" cy="968375"/>
          </a:xfrm>
          <a:noFill/>
        </p:spPr>
        <p:txBody>
          <a:bodyPr vert="horz" lIns="91440" tIns="45720" rIns="91440" bIns="45720" rtlCol="0" anchor="ctr">
            <a:normAutofit/>
          </a:bodyPr>
          <a:lstStyle/>
          <a:p>
            <a:pPr algn="ctr"/>
            <a:r>
              <a:rPr lang="en-US" sz="3200" b="1" dirty="0">
                <a:solidFill>
                  <a:schemeClr val="tx1"/>
                </a:solidFill>
              </a:rPr>
              <a:t>2. Recursive Solution</a:t>
            </a:r>
          </a:p>
        </p:txBody>
      </p:sp>
      <p:sp>
        <p:nvSpPr>
          <p:cNvPr id="39939" name="Rectangle 3"/>
          <p:cNvSpPr>
            <a:spLocks noGrp="1" noChangeArrowheads="1"/>
          </p:cNvSpPr>
          <p:nvPr>
            <p:ph type="body" idx="4294967295"/>
          </p:nvPr>
        </p:nvSpPr>
        <p:spPr>
          <a:xfrm>
            <a:off x="0" y="1866900"/>
            <a:ext cx="8804275" cy="3790950"/>
          </a:xfrm>
        </p:spPr>
        <p:txBody>
          <a:bodyPr/>
          <a:lstStyle/>
          <a:p>
            <a:pPr eaLnBrk="1" hangingPunct="1">
              <a:spcBef>
                <a:spcPct val="65000"/>
              </a:spcBef>
              <a:defRPr/>
            </a:pPr>
            <a:r>
              <a:rPr lang="en-US" dirty="0"/>
              <a:t>Write a recursive solution for the value of an optimal solution.</a:t>
            </a:r>
          </a:p>
          <a:p>
            <a:pPr eaLnBrk="1" hangingPunct="1">
              <a:spcBef>
                <a:spcPct val="65000"/>
              </a:spcBef>
              <a:defRPr/>
            </a:pPr>
            <a:endParaRPr lang="en-US" dirty="0"/>
          </a:p>
          <a:p>
            <a:pPr eaLnBrk="1" hangingPunct="1">
              <a:spcBef>
                <a:spcPct val="65000"/>
              </a:spcBef>
              <a:defRPr/>
            </a:pPr>
            <a:endParaRPr lang="en-US" dirty="0"/>
          </a:p>
          <a:p>
            <a:pPr eaLnBrk="1" hangingPunct="1">
              <a:spcBef>
                <a:spcPct val="65000"/>
              </a:spcBef>
              <a:defRPr/>
            </a:pPr>
            <a:r>
              <a:rPr lang="en-US" dirty="0"/>
              <a:t>Show that the number of different instances of sub-problems is bounded by a polynomial.</a:t>
            </a:r>
          </a:p>
        </p:txBody>
      </p:sp>
      <p:graphicFrame>
        <p:nvGraphicFramePr>
          <p:cNvPr id="35847" name="Object 9"/>
          <p:cNvGraphicFramePr>
            <a:graphicFrameLocks noChangeAspect="1"/>
          </p:cNvGraphicFramePr>
          <p:nvPr/>
        </p:nvGraphicFramePr>
        <p:xfrm>
          <a:off x="1450560" y="2806141"/>
          <a:ext cx="6242882" cy="571649"/>
        </p:xfrm>
        <a:graphic>
          <a:graphicData uri="http://schemas.openxmlformats.org/presentationml/2006/ole">
            <mc:AlternateContent xmlns:mc="http://schemas.openxmlformats.org/markup-compatibility/2006">
              <mc:Choice xmlns:v="urn:schemas-microsoft-com:vml" Requires="v">
                <p:oleObj name="Equation" r:id="rId3" imgW="5270500" imgH="482600" progId="Equation.3">
                  <p:embed/>
                </p:oleObj>
              </mc:Choice>
              <mc:Fallback>
                <p:oleObj name="Equation" r:id="rId3" imgW="5270500" imgH="482600" progId="Equation.3">
                  <p:embed/>
                  <p:pic>
                    <p:nvPicPr>
                      <p:cNvPr id="3584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560" y="2806141"/>
                        <a:ext cx="6242882" cy="571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9111" y="369957"/>
            <a:ext cx="9005777" cy="968375"/>
          </a:xfrm>
          <a:noFill/>
        </p:spPr>
        <p:txBody>
          <a:bodyPr vert="horz" lIns="91440" tIns="45720" rIns="91440" bIns="45720" rtlCol="0" anchor="ctr">
            <a:normAutofit/>
          </a:bodyPr>
          <a:lstStyle/>
          <a:p>
            <a:pPr algn="ctr"/>
            <a:r>
              <a:rPr lang="en-US" sz="3200" b="1" dirty="0">
                <a:solidFill>
                  <a:schemeClr val="tx1"/>
                </a:solidFill>
              </a:rPr>
              <a:t>3. Bottom Up</a:t>
            </a:r>
          </a:p>
        </p:txBody>
      </p:sp>
      <p:sp>
        <p:nvSpPr>
          <p:cNvPr id="40963" name="Rectangle 3"/>
          <p:cNvSpPr>
            <a:spLocks noGrp="1" noChangeArrowheads="1"/>
          </p:cNvSpPr>
          <p:nvPr>
            <p:ph type="body" idx="4294967295"/>
          </p:nvPr>
        </p:nvSpPr>
        <p:spPr>
          <a:xfrm>
            <a:off x="0" y="1530350"/>
            <a:ext cx="8918575" cy="4002088"/>
          </a:xfrm>
        </p:spPr>
        <p:txBody>
          <a:bodyPr/>
          <a:lstStyle/>
          <a:p>
            <a:pPr algn="just" eaLnBrk="1" hangingPunct="1">
              <a:lnSpc>
                <a:spcPct val="140000"/>
              </a:lnSpc>
              <a:spcBef>
                <a:spcPct val="25000"/>
              </a:spcBef>
              <a:spcAft>
                <a:spcPct val="25000"/>
              </a:spcAft>
              <a:defRPr/>
            </a:pPr>
            <a:r>
              <a:rPr lang="en-US" b="1" dirty="0"/>
              <a:t>Compute</a:t>
            </a:r>
            <a:r>
              <a:rPr lang="en-US" dirty="0"/>
              <a:t> the value of an optimal solution in a bottom-up fashion, so that you always have the necessary </a:t>
            </a:r>
            <a:r>
              <a:rPr lang="en-US" b="1" dirty="0"/>
              <a:t>sub-results pre-computed</a:t>
            </a:r>
            <a:r>
              <a:rPr lang="en-US" dirty="0"/>
              <a:t> (or use </a:t>
            </a:r>
            <a:r>
              <a:rPr lang="en-US" dirty="0" err="1"/>
              <a:t>memoization</a:t>
            </a:r>
            <a:r>
              <a:rPr lang="en-US" dirty="0"/>
              <a:t>) </a:t>
            </a:r>
          </a:p>
          <a:p>
            <a:pPr algn="just" eaLnBrk="1" hangingPunct="1">
              <a:lnSpc>
                <a:spcPct val="140000"/>
              </a:lnSpc>
              <a:spcBef>
                <a:spcPct val="25000"/>
              </a:spcBef>
              <a:spcAft>
                <a:spcPct val="25000"/>
              </a:spcAft>
              <a:defRPr/>
            </a:pPr>
            <a:r>
              <a:rPr lang="en-US" dirty="0"/>
              <a:t>Check if it is possible to </a:t>
            </a:r>
            <a:r>
              <a:rPr lang="en-US" b="1" dirty="0"/>
              <a:t>reduce</a:t>
            </a:r>
            <a:r>
              <a:rPr lang="en-US" dirty="0"/>
              <a:t> the </a:t>
            </a:r>
            <a:r>
              <a:rPr lang="en-US" b="1" dirty="0"/>
              <a:t>space</a:t>
            </a:r>
            <a:r>
              <a:rPr lang="en-US" dirty="0"/>
              <a:t> requirements, by “</a:t>
            </a:r>
            <a:r>
              <a:rPr lang="en-US" b="1" dirty="0"/>
              <a:t>forgetting</a:t>
            </a:r>
            <a:r>
              <a:rPr lang="en-US" dirty="0"/>
              <a:t>” solutions to sub-problems that will not be used any more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404952"/>
            <a:ext cx="9083675" cy="968375"/>
          </a:xfrm>
          <a:noFill/>
        </p:spPr>
        <p:txBody>
          <a:bodyPr vert="horz" lIns="91440" tIns="45720" rIns="91440" bIns="45720" rtlCol="0" anchor="ctr">
            <a:normAutofit/>
          </a:bodyPr>
          <a:lstStyle/>
          <a:p>
            <a:pPr algn="ctr"/>
            <a:r>
              <a:rPr lang="en-US" sz="3200" b="1" dirty="0">
                <a:solidFill>
                  <a:schemeClr val="tx1"/>
                </a:solidFill>
              </a:rPr>
              <a:t>4. Construct Optimal Solution</a:t>
            </a:r>
          </a:p>
        </p:txBody>
      </p:sp>
      <p:sp>
        <p:nvSpPr>
          <p:cNvPr id="49155" name="Rectangle 3"/>
          <p:cNvSpPr>
            <a:spLocks noGrp="1" noChangeArrowheads="1"/>
          </p:cNvSpPr>
          <p:nvPr>
            <p:ph type="body" idx="4294967295"/>
          </p:nvPr>
        </p:nvSpPr>
        <p:spPr>
          <a:xfrm>
            <a:off x="0" y="2420938"/>
            <a:ext cx="9083675" cy="1865312"/>
          </a:xfrm>
        </p:spPr>
        <p:txBody>
          <a:bodyPr/>
          <a:lstStyle/>
          <a:p>
            <a:pPr algn="just" eaLnBrk="1" hangingPunct="1">
              <a:defRPr/>
            </a:pPr>
            <a:r>
              <a:rPr lang="en-US" sz="3001" dirty="0"/>
              <a:t>Construct an optimal solution from </a:t>
            </a:r>
            <a:r>
              <a:rPr lang="en-US" sz="3001" b="1" dirty="0"/>
              <a:t>computed information</a:t>
            </a:r>
            <a:r>
              <a:rPr lang="en-US" sz="3001" dirty="0"/>
              <a:t> (which records a sequence of choices made that lead to an optimal solution)</a:t>
            </a:r>
            <a:r>
              <a:rPr lang="en-US" dirty="0"/>
              <a:t> </a:t>
            </a:r>
          </a:p>
          <a:p>
            <a:pPr eaLnBrk="1" hangingPunct="1">
              <a:buFontTx/>
              <a:buNone/>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667543" y="2980428"/>
            <a:ext cx="7808913" cy="1087437"/>
          </a:xfrm>
        </p:spPr>
        <p:txBody>
          <a:bodyPr/>
          <a:lstStyle/>
          <a:p>
            <a:pPr algn="ctr">
              <a:defRPr/>
            </a:pPr>
            <a:r>
              <a:rPr lang="en-US" altLang="zh-CN" dirty="0">
                <a:ea typeface="宋体" pitchFamily="2" charset="-122"/>
              </a:rPr>
              <a:t>Knapsack Problem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Dynamic Programming</a:t>
            </a:r>
          </a:p>
          <a:p>
            <a:pPr marL="342900" indent="-342900">
              <a:buAutoNum type="arabicPeriod"/>
            </a:pPr>
            <a:r>
              <a:rPr lang="en-US" sz="2400" dirty="0">
                <a:solidFill>
                  <a:schemeClr val="tx1"/>
                </a:solidFill>
              </a:rPr>
              <a:t>Elements of Dynamic Programming</a:t>
            </a:r>
          </a:p>
          <a:p>
            <a:pPr marL="342900" indent="-342900">
              <a:buAutoNum type="arabicPeriod"/>
            </a:pPr>
            <a:r>
              <a:rPr lang="en-US" sz="2400" dirty="0">
                <a:solidFill>
                  <a:schemeClr val="tx1"/>
                </a:solidFill>
              </a:rPr>
              <a:t>Designing a Dynamic Programming Algorithm</a:t>
            </a:r>
          </a:p>
          <a:p>
            <a:pPr marL="342900" indent="-342900">
              <a:buAutoNum type="arabicPeriod"/>
            </a:pPr>
            <a:r>
              <a:rPr lang="en-US" sz="2400" dirty="0">
                <a:solidFill>
                  <a:schemeClr val="tx1"/>
                </a:solidFill>
              </a:rPr>
              <a:t>0/1 Knapsack Problem</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2521" y="113403"/>
            <a:ext cx="8878957" cy="968375"/>
          </a:xfrm>
          <a:noFill/>
        </p:spPr>
        <p:txBody>
          <a:bodyPr vert="horz" lIns="91440" tIns="45720" rIns="91440" bIns="45720" rtlCol="0" anchor="ctr">
            <a:normAutofit fontScale="90000"/>
          </a:bodyPr>
          <a:lstStyle/>
          <a:p>
            <a:pPr algn="ctr"/>
            <a:r>
              <a:rPr lang="en-US" altLang="zh-CN" sz="3200" b="1" dirty="0">
                <a:solidFill>
                  <a:schemeClr val="tx1"/>
                </a:solidFill>
              </a:rPr>
              <a:t> </a:t>
            </a:r>
            <a:br>
              <a:rPr lang="en-US" altLang="zh-CN" sz="3200" b="1" dirty="0">
                <a:solidFill>
                  <a:schemeClr val="tx1"/>
                </a:solidFill>
              </a:rPr>
            </a:br>
            <a:r>
              <a:rPr lang="en-US" altLang="zh-CN" sz="3200" b="1" dirty="0">
                <a:solidFill>
                  <a:schemeClr val="tx1"/>
                </a:solidFill>
              </a:rPr>
              <a:t>The Knapsack Problem</a:t>
            </a:r>
          </a:p>
        </p:txBody>
      </p:sp>
      <p:sp>
        <p:nvSpPr>
          <p:cNvPr id="27651" name="Rectangle 3"/>
          <p:cNvSpPr>
            <a:spLocks noGrp="1" noChangeArrowheads="1"/>
          </p:cNvSpPr>
          <p:nvPr>
            <p:ph type="body" idx="4294967295"/>
          </p:nvPr>
        </p:nvSpPr>
        <p:spPr>
          <a:xfrm>
            <a:off x="238539" y="1752600"/>
            <a:ext cx="8458200" cy="5105400"/>
          </a:xfrm>
        </p:spPr>
        <p:txBody>
          <a:bodyPr/>
          <a:lstStyle/>
          <a:p>
            <a:r>
              <a:rPr lang="en-US" altLang="zh-CN" dirty="0">
                <a:ea typeface="宋体" pitchFamily="2" charset="-122"/>
              </a:rPr>
              <a:t>The famous </a:t>
            </a:r>
            <a:r>
              <a:rPr lang="en-US" altLang="zh-CN" i="1" dirty="0">
                <a:solidFill>
                  <a:schemeClr val="tx2"/>
                </a:solidFill>
                <a:ea typeface="宋体" pitchFamily="2" charset="-122"/>
              </a:rPr>
              <a:t>knapsack problem</a:t>
            </a:r>
            <a:r>
              <a:rPr lang="en-US" altLang="zh-CN" dirty="0">
                <a:ea typeface="宋体" pitchFamily="2" charset="-122"/>
              </a:rPr>
              <a:t>:</a:t>
            </a:r>
          </a:p>
          <a:p>
            <a:pPr lvl="1"/>
            <a:r>
              <a:rPr lang="en-US" altLang="zh-CN" dirty="0">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08112"/>
            <a:ext cx="9144000"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28675" name="Rectangle 3"/>
          <p:cNvSpPr>
            <a:spLocks noGrp="1" noChangeArrowheads="1"/>
          </p:cNvSpPr>
          <p:nvPr>
            <p:ph type="body" idx="4294967295"/>
          </p:nvPr>
        </p:nvSpPr>
        <p:spPr>
          <a:xfrm>
            <a:off x="291548" y="2133600"/>
            <a:ext cx="8282540" cy="3992563"/>
          </a:xfrm>
        </p:spPr>
        <p:txBody>
          <a:bodyPr/>
          <a:lstStyle/>
          <a:p>
            <a:pPr>
              <a:lnSpc>
                <a:spcPct val="110000"/>
              </a:lnSpc>
            </a:pPr>
            <a:r>
              <a:rPr lang="en-US" altLang="zh-CN" dirty="0">
                <a:ea typeface="宋体" pitchFamily="2" charset="-122"/>
              </a:rPr>
              <a:t>Given a knapsack with maximum capacity </a:t>
            </a:r>
            <a:r>
              <a:rPr lang="en-US" altLang="zh-CN" i="1" dirty="0">
                <a:ea typeface="宋体" pitchFamily="2" charset="-122"/>
              </a:rPr>
              <a:t>W</a:t>
            </a:r>
            <a:r>
              <a:rPr lang="en-US" altLang="zh-CN" dirty="0">
                <a:ea typeface="宋体" pitchFamily="2" charset="-122"/>
              </a:rPr>
              <a:t>, and a set </a:t>
            </a:r>
            <a:r>
              <a:rPr lang="en-US" altLang="zh-CN" i="1" dirty="0">
                <a:ea typeface="宋体" pitchFamily="2" charset="-122"/>
              </a:rPr>
              <a:t>S</a:t>
            </a:r>
            <a:r>
              <a:rPr lang="en-US" altLang="zh-CN" dirty="0">
                <a:ea typeface="宋体" pitchFamily="2" charset="-122"/>
              </a:rPr>
              <a:t> consisting of </a:t>
            </a:r>
            <a:r>
              <a:rPr lang="en-US" altLang="zh-CN" i="1" dirty="0">
                <a:ea typeface="宋体" pitchFamily="2" charset="-122"/>
              </a:rPr>
              <a:t>n</a:t>
            </a:r>
            <a:r>
              <a:rPr lang="en-US" altLang="zh-CN" dirty="0">
                <a:ea typeface="宋体" pitchFamily="2" charset="-122"/>
              </a:rPr>
              <a:t> items</a:t>
            </a:r>
          </a:p>
          <a:p>
            <a:pPr>
              <a:lnSpc>
                <a:spcPct val="110000"/>
              </a:lnSpc>
            </a:pPr>
            <a:r>
              <a:rPr lang="en-US" altLang="zh-CN" dirty="0">
                <a:ea typeface="宋体" pitchFamily="2" charset="-122"/>
              </a:rPr>
              <a:t>Each item </a:t>
            </a:r>
            <a:r>
              <a:rPr lang="en-US" altLang="zh-CN" i="1" dirty="0" err="1">
                <a:ea typeface="宋体" pitchFamily="2" charset="-122"/>
              </a:rPr>
              <a:t>i</a:t>
            </a:r>
            <a:r>
              <a:rPr lang="en-US" altLang="zh-CN" dirty="0">
                <a:ea typeface="宋体" pitchFamily="2" charset="-122"/>
              </a:rPr>
              <a:t> has some weight </a:t>
            </a:r>
            <a:r>
              <a:rPr lang="en-US" altLang="zh-CN" i="1" dirty="0" err="1">
                <a:ea typeface="宋体" pitchFamily="2" charset="-122"/>
              </a:rPr>
              <a:t>w</a:t>
            </a:r>
            <a:r>
              <a:rPr lang="en-US" altLang="zh-CN" i="1" baseline="-25000" dirty="0" err="1">
                <a:ea typeface="宋体" pitchFamily="2" charset="-122"/>
              </a:rPr>
              <a:t>i</a:t>
            </a:r>
            <a:r>
              <a:rPr lang="en-US" altLang="zh-CN" dirty="0">
                <a:ea typeface="宋体" pitchFamily="2" charset="-122"/>
              </a:rPr>
              <a:t> and benefit value </a:t>
            </a:r>
            <a:r>
              <a:rPr lang="en-US" altLang="zh-CN" i="1" dirty="0">
                <a:ea typeface="宋体" pitchFamily="2" charset="-122"/>
              </a:rPr>
              <a:t>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(all </a:t>
            </a:r>
            <a:r>
              <a:rPr lang="en-US" altLang="zh-CN" i="1" dirty="0" err="1">
                <a:ea typeface="宋体" pitchFamily="2" charset="-122"/>
              </a:rPr>
              <a:t>w</a:t>
            </a:r>
            <a:r>
              <a:rPr lang="en-US" altLang="zh-CN" i="1" baseline="-25000" dirty="0" err="1">
                <a:ea typeface="宋体" pitchFamily="2" charset="-122"/>
              </a:rPr>
              <a:t>i</a:t>
            </a:r>
            <a:r>
              <a:rPr lang="en-US" altLang="zh-CN" i="1" dirty="0">
                <a:ea typeface="宋体" pitchFamily="2" charset="-122"/>
              </a:rPr>
              <a:t> , 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and </a:t>
            </a:r>
            <a:r>
              <a:rPr lang="en-US" altLang="zh-CN" i="1" dirty="0">
                <a:ea typeface="宋体" pitchFamily="2" charset="-122"/>
              </a:rPr>
              <a:t>W</a:t>
            </a:r>
            <a:r>
              <a:rPr lang="en-US" altLang="zh-CN" dirty="0">
                <a:ea typeface="宋体" pitchFamily="2" charset="-122"/>
              </a:rPr>
              <a:t> are integer values)</a:t>
            </a:r>
          </a:p>
          <a:p>
            <a:pPr>
              <a:lnSpc>
                <a:spcPct val="110000"/>
              </a:lnSpc>
            </a:pPr>
            <a:r>
              <a:rPr lang="en-US" altLang="zh-CN" u="sng" dirty="0">
                <a:ea typeface="宋体" pitchFamily="2" charset="-122"/>
              </a:rPr>
              <a:t>Problem</a:t>
            </a:r>
            <a:r>
              <a:rPr lang="en-US" altLang="zh-CN" dirty="0">
                <a:ea typeface="宋体" pitchFamily="2" charset="-122"/>
              </a:rPr>
              <a:t>: How to pack the knapsack to achieve maximum total value of packed items?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FAAE10-DC5D-45EF-A6CB-43D4D2FD4A4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97605" y="1663282"/>
            <a:ext cx="8539163" cy="1600200"/>
          </a:xfrm>
        </p:spPr>
      </p:pic>
      <p:sp>
        <p:nvSpPr>
          <p:cNvPr id="6" name="TextBox 5">
            <a:extLst>
              <a:ext uri="{FF2B5EF4-FFF2-40B4-BE49-F238E27FC236}">
                <a16:creationId xmlns:a16="http://schemas.microsoft.com/office/drawing/2014/main" id="{812E0A82-02C8-4236-A188-EE98B959C189}"/>
              </a:ext>
            </a:extLst>
          </p:cNvPr>
          <p:cNvSpPr txBox="1"/>
          <p:nvPr/>
        </p:nvSpPr>
        <p:spPr>
          <a:xfrm>
            <a:off x="2372139" y="3332627"/>
            <a:ext cx="4114800" cy="461665"/>
          </a:xfrm>
          <a:prstGeom prst="rect">
            <a:avLst/>
          </a:prstGeom>
          <a:noFill/>
        </p:spPr>
        <p:txBody>
          <a:bodyPr wrap="square" rtlCol="0">
            <a:spAutoFit/>
          </a:bodyPr>
          <a:lstStyle/>
          <a:p>
            <a:r>
              <a:rPr lang="en-US" u="none" dirty="0"/>
              <a:t>Knapsack Size = 25</a:t>
            </a:r>
          </a:p>
        </p:txBody>
      </p:sp>
      <p:pic>
        <p:nvPicPr>
          <p:cNvPr id="8" name="Picture 7">
            <a:extLst>
              <a:ext uri="{FF2B5EF4-FFF2-40B4-BE49-F238E27FC236}">
                <a16:creationId xmlns:a16="http://schemas.microsoft.com/office/drawing/2014/main" id="{D2AE153B-EF06-4CF4-806A-F30AE28C8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05" y="3962324"/>
            <a:ext cx="8539123" cy="2259102"/>
          </a:xfrm>
          <a:prstGeom prst="rect">
            <a:avLst/>
          </a:prstGeom>
        </p:spPr>
      </p:pic>
      <p:sp>
        <p:nvSpPr>
          <p:cNvPr id="9" name="TextBox 8">
            <a:extLst>
              <a:ext uri="{FF2B5EF4-FFF2-40B4-BE49-F238E27FC236}">
                <a16:creationId xmlns:a16="http://schemas.microsoft.com/office/drawing/2014/main" id="{8A3E7004-C210-4BA6-A490-2F59E9780A5C}"/>
              </a:ext>
            </a:extLst>
          </p:cNvPr>
          <p:cNvSpPr txBox="1"/>
          <p:nvPr/>
        </p:nvSpPr>
        <p:spPr>
          <a:xfrm>
            <a:off x="2372139" y="6221426"/>
            <a:ext cx="5334000" cy="461665"/>
          </a:xfrm>
          <a:prstGeom prst="rect">
            <a:avLst/>
          </a:prstGeom>
          <a:noFill/>
        </p:spPr>
        <p:txBody>
          <a:bodyPr wrap="square" rtlCol="0">
            <a:spAutoFit/>
          </a:bodyPr>
          <a:lstStyle/>
          <a:p>
            <a:r>
              <a:rPr lang="en-US" u="none" dirty="0"/>
              <a:t>Knapsack size = 60</a:t>
            </a:r>
          </a:p>
        </p:txBody>
      </p:sp>
    </p:spTree>
    <p:extLst>
      <p:ext uri="{BB962C8B-B14F-4D97-AF65-F5344CB8AC3E}">
        <p14:creationId xmlns:p14="http://schemas.microsoft.com/office/powerpoint/2010/main" val="160816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23825" y="341106"/>
            <a:ext cx="9020175" cy="1143000"/>
          </a:xfrm>
          <a:noFill/>
        </p:spPr>
        <p:txBody>
          <a:bodyPr vert="horz" lIns="91440" tIns="45720" rIns="91440" bIns="45720" rtlCol="0" anchor="ctr">
            <a:normAutofit/>
          </a:bodyPr>
          <a:lstStyle/>
          <a:p>
            <a:pPr algn="ctr"/>
            <a:r>
              <a:rPr lang="en-US" altLang="zh-CN" sz="3200" b="1" dirty="0">
                <a:solidFill>
                  <a:schemeClr val="tx1"/>
                </a:solidFill>
              </a:rPr>
              <a:t>0-1 Knapsack problem: a picture</a:t>
            </a:r>
          </a:p>
        </p:txBody>
      </p:sp>
      <p:grpSp>
        <p:nvGrpSpPr>
          <p:cNvPr id="29699" name="Group 15"/>
          <p:cNvGrpSpPr>
            <a:grpSpLocks/>
          </p:cNvGrpSpPr>
          <p:nvPr/>
        </p:nvGrpSpPr>
        <p:grpSpPr bwMode="auto">
          <a:xfrm>
            <a:off x="1676400" y="4114800"/>
            <a:ext cx="1371600" cy="2133600"/>
            <a:chOff x="1008" y="1824"/>
            <a:chExt cx="864" cy="1344"/>
          </a:xfrm>
        </p:grpSpPr>
        <p:sp>
          <p:nvSpPr>
            <p:cNvPr id="29721"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en-US"/>
            </a:p>
          </p:txBody>
        </p:sp>
        <p:sp>
          <p:nvSpPr>
            <p:cNvPr id="29722"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en-US"/>
            </a:p>
          </p:txBody>
        </p:sp>
        <p:sp>
          <p:nvSpPr>
            <p:cNvPr id="29723"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en-US"/>
            </a:p>
          </p:txBody>
        </p:sp>
        <p:sp>
          <p:nvSpPr>
            <p:cNvPr id="29724"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a:ea typeface="宋体" pitchFamily="2" charset="-122"/>
                </a:rPr>
                <a:t>W = 20</a:t>
              </a:r>
              <a:endParaRPr lang="en-US" altLang="zh-CN">
                <a:ea typeface="宋体" pitchFamily="2" charset="-122"/>
              </a:endParaRPr>
            </a:p>
          </p:txBody>
        </p:sp>
      </p:grpSp>
      <p:sp>
        <p:nvSpPr>
          <p:cNvPr id="29700"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1"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2"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3"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4"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29705"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29706"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9707"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29708"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29709"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29710"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1"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29712"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3"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29714"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5"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29716"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29717"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a:ea typeface="宋体" pitchFamily="2" charset="-122"/>
              </a:rPr>
              <a:t>Weight</a:t>
            </a:r>
            <a:endParaRPr lang="en-US" altLang="zh-CN">
              <a:ea typeface="宋体" pitchFamily="2" charset="-122"/>
            </a:endParaRPr>
          </a:p>
        </p:txBody>
      </p:sp>
      <p:sp>
        <p:nvSpPr>
          <p:cNvPr id="29718"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a:ea typeface="宋体" pitchFamily="2" charset="-122"/>
              </a:rPr>
              <a:t>Benefit value</a:t>
            </a:r>
            <a:endParaRPr lang="en-US" altLang="zh-CN">
              <a:ea typeface="宋体" pitchFamily="2" charset="-122"/>
            </a:endParaRPr>
          </a:p>
        </p:txBody>
      </p:sp>
      <p:sp>
        <p:nvSpPr>
          <p:cNvPr id="29719"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a:ea typeface="宋体" pitchFamily="2" charset="-122"/>
              </a:rPr>
              <a:t>This is a knapsack</a:t>
            </a:r>
          </a:p>
          <a:p>
            <a:r>
              <a:rPr lang="en-US" altLang="zh-CN" sz="2800">
                <a:ea typeface="宋体" pitchFamily="2" charset="-122"/>
              </a:rPr>
              <a:t>Max weight: W = 20</a:t>
            </a:r>
            <a:endParaRPr lang="en-US" altLang="zh-CN">
              <a:ea typeface="宋体" pitchFamily="2" charset="-122"/>
            </a:endParaRPr>
          </a:p>
        </p:txBody>
      </p:sp>
      <p:sp>
        <p:nvSpPr>
          <p:cNvPr id="29720"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a:ea typeface="宋体" pitchFamily="2" charset="-122"/>
              </a:rPr>
              <a:t>Items</a:t>
            </a:r>
            <a:endParaRPr lang="en-US" altLang="zh-CN">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9391" y="365195"/>
            <a:ext cx="8945217" cy="968375"/>
          </a:xfrm>
          <a:noFill/>
        </p:spPr>
        <p:txBody>
          <a:bodyPr vert="horz" lIns="91440" tIns="45720" rIns="91440" bIns="45720" rtlCol="0" anchor="ctr">
            <a:normAutofit/>
          </a:bodyPr>
          <a:lstStyle/>
          <a:p>
            <a:pPr algn="ctr"/>
            <a:r>
              <a:rPr lang="en-US" altLang="zh-CN" sz="3200" b="1" dirty="0">
                <a:solidFill>
                  <a:schemeClr val="tx1"/>
                </a:solidFill>
              </a:rPr>
              <a:t>The Knapsack Problem</a:t>
            </a:r>
          </a:p>
        </p:txBody>
      </p:sp>
      <p:sp>
        <p:nvSpPr>
          <p:cNvPr id="30723" name="Rectangle 3"/>
          <p:cNvSpPr>
            <a:spLocks noGrp="1" noChangeArrowheads="1"/>
          </p:cNvSpPr>
          <p:nvPr>
            <p:ph type="body" idx="4294967295"/>
          </p:nvPr>
        </p:nvSpPr>
        <p:spPr>
          <a:xfrm>
            <a:off x="0" y="2133600"/>
            <a:ext cx="8574088" cy="3992563"/>
          </a:xfrm>
        </p:spPr>
        <p:txBody>
          <a:bodyPr>
            <a:normAutofit lnSpcReduction="10000"/>
          </a:bodyPr>
          <a:lstStyle/>
          <a:p>
            <a:r>
              <a:rPr lang="en-US" altLang="zh-CN">
                <a:ea typeface="宋体" pitchFamily="2" charset="-122"/>
              </a:rPr>
              <a:t>More formally, the </a:t>
            </a:r>
            <a:r>
              <a:rPr lang="en-US" altLang="zh-CN" i="1">
                <a:solidFill>
                  <a:schemeClr val="tx2"/>
                </a:solidFill>
                <a:ea typeface="宋体" pitchFamily="2" charset="-122"/>
              </a:rPr>
              <a:t>0-1 knapsack problem</a:t>
            </a:r>
            <a:r>
              <a:rPr lang="en-US" altLang="zh-CN">
                <a:ea typeface="宋体" pitchFamily="2" charset="-122"/>
              </a:rPr>
              <a:t>:</a:t>
            </a:r>
          </a:p>
          <a:p>
            <a:pPr lvl="1"/>
            <a:r>
              <a:rPr lang="en-US" altLang="zh-CN">
                <a:ea typeface="宋体" pitchFamily="2" charset="-122"/>
              </a:rPr>
              <a:t>The thief must choose among </a:t>
            </a:r>
            <a:r>
              <a:rPr lang="en-US" altLang="zh-CN" i="1">
                <a:ea typeface="宋体" pitchFamily="2" charset="-122"/>
              </a:rPr>
              <a:t>n</a:t>
            </a:r>
            <a:r>
              <a:rPr lang="en-US" altLang="zh-CN">
                <a:ea typeface="宋体" pitchFamily="2" charset="-122"/>
              </a:rPr>
              <a:t> items, where the </a:t>
            </a:r>
            <a:r>
              <a:rPr lang="en-US" altLang="zh-CN" i="1">
                <a:ea typeface="宋体" pitchFamily="2" charset="-122"/>
              </a:rPr>
              <a:t>i</a:t>
            </a:r>
            <a:r>
              <a:rPr lang="en-US" altLang="zh-CN">
                <a:ea typeface="宋体" pitchFamily="2" charset="-122"/>
              </a:rPr>
              <a:t>th item worth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a:t>
            </a:r>
            <a:r>
              <a:rPr lang="en-US" altLang="zh-CN">
                <a:ea typeface="宋体" pitchFamily="2" charset="-122"/>
              </a:rPr>
              <a:t>dollars and weighs </a:t>
            </a:r>
            <a:r>
              <a:rPr lang="en-US" altLang="zh-CN" i="1">
                <a:ea typeface="宋体" pitchFamily="2" charset="-122"/>
              </a:rPr>
              <a:t>w</a:t>
            </a:r>
            <a:r>
              <a:rPr lang="en-US" altLang="zh-CN" i="1" baseline="-25000">
                <a:ea typeface="宋体" pitchFamily="2" charset="-122"/>
              </a:rPr>
              <a:t>i</a:t>
            </a:r>
            <a:r>
              <a:rPr lang="en-US" altLang="zh-CN">
                <a:ea typeface="宋体" pitchFamily="2" charset="-122"/>
              </a:rPr>
              <a:t> pounds</a:t>
            </a:r>
          </a:p>
          <a:p>
            <a:pPr lvl="1"/>
            <a:r>
              <a:rPr lang="en-US" altLang="zh-CN">
                <a:ea typeface="宋体" pitchFamily="2" charset="-122"/>
              </a:rPr>
              <a:t>Carrying at most </a:t>
            </a:r>
            <a:r>
              <a:rPr lang="en-US" altLang="zh-CN" i="1">
                <a:ea typeface="宋体" pitchFamily="2" charset="-122"/>
              </a:rPr>
              <a:t>W</a:t>
            </a:r>
            <a:r>
              <a:rPr lang="en-US" altLang="zh-CN">
                <a:ea typeface="宋体" pitchFamily="2" charset="-122"/>
              </a:rPr>
              <a:t> pounds, maximize value</a:t>
            </a:r>
          </a:p>
          <a:p>
            <a:pPr lvl="2"/>
            <a:r>
              <a:rPr lang="en-US" altLang="zh-CN">
                <a:ea typeface="宋体" pitchFamily="2" charset="-122"/>
              </a:rPr>
              <a:t>Note: assume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w</a:t>
            </a:r>
            <a:r>
              <a:rPr lang="en-US" altLang="zh-CN" i="1" baseline="-25000">
                <a:ea typeface="宋体" pitchFamily="2" charset="-122"/>
              </a:rPr>
              <a:t>i</a:t>
            </a:r>
            <a:r>
              <a:rPr lang="en-US" altLang="zh-CN" i="1">
                <a:ea typeface="宋体" pitchFamily="2" charset="-122"/>
              </a:rPr>
              <a:t>, </a:t>
            </a:r>
            <a:r>
              <a:rPr lang="en-US" altLang="zh-CN">
                <a:ea typeface="宋体" pitchFamily="2" charset="-122"/>
              </a:rPr>
              <a:t>and </a:t>
            </a:r>
            <a:r>
              <a:rPr lang="en-US" altLang="zh-CN" i="1">
                <a:ea typeface="宋体" pitchFamily="2" charset="-122"/>
              </a:rPr>
              <a:t>W </a:t>
            </a:r>
            <a:r>
              <a:rPr lang="en-US" altLang="zh-CN">
                <a:ea typeface="宋体" pitchFamily="2" charset="-122"/>
              </a:rPr>
              <a:t>are all integers</a:t>
            </a:r>
          </a:p>
          <a:p>
            <a:pPr lvl="2"/>
            <a:r>
              <a:rPr lang="en-US" altLang="zh-CN">
                <a:ea typeface="宋体" pitchFamily="2" charset="-122"/>
              </a:rPr>
              <a:t>“0-1” b/c each item must be taken or left in entirety</a:t>
            </a:r>
          </a:p>
          <a:p>
            <a:r>
              <a:rPr lang="en-US" altLang="zh-CN">
                <a:ea typeface="宋体" pitchFamily="2" charset="-122"/>
              </a:rPr>
              <a:t>A variation, the </a:t>
            </a:r>
            <a:r>
              <a:rPr lang="en-US" altLang="zh-CN" i="1">
                <a:solidFill>
                  <a:schemeClr val="tx2"/>
                </a:solidFill>
                <a:ea typeface="宋体" pitchFamily="2" charset="-122"/>
              </a:rPr>
              <a:t>fractional knapsack problem</a:t>
            </a:r>
            <a:r>
              <a:rPr lang="en-US" altLang="zh-CN">
                <a:ea typeface="宋体" pitchFamily="2" charset="-122"/>
              </a:rPr>
              <a:t>:</a:t>
            </a:r>
          </a:p>
          <a:p>
            <a:pPr lvl="1"/>
            <a:r>
              <a:rPr lang="en-US" altLang="zh-CN">
                <a:ea typeface="宋体" pitchFamily="2" charset="-122"/>
              </a:rPr>
              <a:t>Thief can take fractions of items</a:t>
            </a:r>
          </a:p>
          <a:p>
            <a:pPr lvl="1"/>
            <a:r>
              <a:rPr lang="en-US" altLang="zh-CN">
                <a:ea typeface="宋体" pitchFamily="2" charset="-122"/>
              </a:rPr>
              <a:t>Think of items in 0-1 problem as gold ingots, in fractional problem as buckets of gold dust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198783" y="285957"/>
            <a:ext cx="8640417"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3076" name="Rectangle 3"/>
          <p:cNvSpPr>
            <a:spLocks noGrp="1" noChangeArrowheads="1"/>
          </p:cNvSpPr>
          <p:nvPr>
            <p:ph type="body" idx="4294967295"/>
          </p:nvPr>
        </p:nvSpPr>
        <p:spPr>
          <a:xfrm>
            <a:off x="1477963" y="1371600"/>
            <a:ext cx="7666037" cy="685800"/>
          </a:xfrm>
        </p:spPr>
        <p:txBody>
          <a:bodyPr/>
          <a:lstStyle/>
          <a:p>
            <a:r>
              <a:rPr lang="en-US" altLang="zh-CN">
                <a:ea typeface="宋体" pitchFamily="2" charset="-122"/>
              </a:rPr>
              <a:t>Problem, in other words, is to find</a:t>
            </a:r>
          </a:p>
        </p:txBody>
      </p:sp>
      <p:graphicFrame>
        <p:nvGraphicFramePr>
          <p:cNvPr id="3074" name="Object 2"/>
          <p:cNvGraphicFramePr>
            <a:graphicFrameLocks noChangeAspect="1"/>
          </p:cNvGraphicFramePr>
          <p:nvPr/>
        </p:nvGraphicFramePr>
        <p:xfrm>
          <a:off x="1268413" y="1981200"/>
          <a:ext cx="6226175" cy="1128713"/>
        </p:xfrm>
        <a:graphic>
          <a:graphicData uri="http://schemas.openxmlformats.org/presentationml/2006/ole">
            <mc:AlternateContent xmlns:mc="http://schemas.openxmlformats.org/markup-compatibility/2006">
              <mc:Choice xmlns:v="urn:schemas-microsoft-com:vml" Requires="v">
                <p:oleObj name="Equation" r:id="rId2" imgW="1879560" imgH="342720" progId="Equation.3">
                  <p:embed/>
                </p:oleObj>
              </mc:Choice>
              <mc:Fallback>
                <p:oleObj name="Equation" r:id="rId2" imgW="1879560" imgH="34272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413" y="1981200"/>
                        <a:ext cx="622617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The problem is called a </a:t>
            </a:r>
            <a:r>
              <a:rPr kumimoji="1" lang="en-US" altLang="zh-CN" sz="3200" i="1">
                <a:ea typeface="宋体" pitchFamily="2" charset="-122"/>
              </a:rPr>
              <a:t>“0-1”</a:t>
            </a:r>
            <a:r>
              <a:rPr kumimoji="1" lang="en-US" altLang="zh-CN" sz="3200">
                <a:ea typeface="宋体" pitchFamily="2" charset="-122"/>
              </a:rPr>
              <a:t> problem, because each item must be entirely accepted or rejected.</a:t>
            </a:r>
          </a:p>
          <a:p>
            <a:pPr marL="342900" indent="-342900">
              <a:spcBef>
                <a:spcPct val="20000"/>
              </a:spcBef>
              <a:buClr>
                <a:schemeClr val="accent1"/>
              </a:buClr>
              <a:buSzPct val="70000"/>
              <a:buFont typeface="Monotype Sorts" pitchFamily="2" charset="2"/>
              <a:buChar char="n"/>
            </a:pPr>
            <a:r>
              <a:rPr kumimoji="1" lang="en-US" altLang="zh-CN" sz="3200">
                <a:ea typeface="宋体" pitchFamily="2" charset="-122"/>
              </a:rPr>
              <a:t>Just another version of this problem is the “</a:t>
            </a:r>
            <a:r>
              <a:rPr kumimoji="1" lang="en-US" altLang="zh-CN" sz="3200" i="1">
                <a:ea typeface="宋体" pitchFamily="2" charset="-122"/>
              </a:rPr>
              <a:t>Fractional Knapsack Problem</a:t>
            </a:r>
            <a:r>
              <a:rPr kumimoji="1" lang="en-US" altLang="zh-CN" sz="3200">
                <a:ea typeface="宋体" pitchFamily="2" charset="-122"/>
              </a:rPr>
              <a:t>”, where we can take fractions of items. </a:t>
            </a:r>
            <a:endParaRPr kumimoji="1" lang="en-US" altLang="zh-CN" sz="4000">
              <a:latin typeface="Arial" pitchFamily="34" charset="0"/>
              <a:ea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286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1747" name="Rectangle 3"/>
          <p:cNvSpPr>
            <a:spLocks noGrp="1" noChangeArrowheads="1"/>
          </p:cNvSpPr>
          <p:nvPr>
            <p:ph type="body" idx="4294967295"/>
          </p:nvPr>
        </p:nvSpPr>
        <p:spPr>
          <a:xfrm>
            <a:off x="1371600" y="1752600"/>
            <a:ext cx="7772400" cy="4343400"/>
          </a:xfrm>
        </p:spPr>
        <p:txBody>
          <a:bodyPr/>
          <a:lstStyle/>
          <a:p>
            <a:pPr algn="ctr">
              <a:buFont typeface="Monotype Sorts" pitchFamily="2" charset="2"/>
              <a:buNone/>
            </a:pPr>
            <a:r>
              <a:rPr lang="en-US" altLang="zh-CN">
                <a:ea typeface="宋体" pitchFamily="2" charset="-122"/>
              </a:rPr>
              <a:t>Let’s first solve this problem with a straightforward algorithm</a:t>
            </a:r>
          </a:p>
          <a:p>
            <a:r>
              <a:rPr lang="en-US" altLang="zh-CN">
                <a:ea typeface="宋体" pitchFamily="2" charset="-122"/>
              </a:rPr>
              <a:t>Since there are </a:t>
            </a:r>
            <a:r>
              <a:rPr lang="en-US" altLang="zh-CN" i="1">
                <a:ea typeface="宋体" pitchFamily="2" charset="-122"/>
              </a:rPr>
              <a:t>n</a:t>
            </a:r>
            <a:r>
              <a:rPr lang="en-US" altLang="zh-CN">
                <a:ea typeface="宋体" pitchFamily="2" charset="-122"/>
              </a:rPr>
              <a:t> items, there are </a:t>
            </a:r>
            <a:r>
              <a:rPr lang="en-US" altLang="zh-CN" i="1">
                <a:ea typeface="宋体" pitchFamily="2" charset="-122"/>
              </a:rPr>
              <a:t>2</a:t>
            </a:r>
            <a:r>
              <a:rPr lang="en-US" altLang="zh-CN" i="1" baseline="30000">
                <a:ea typeface="宋体" pitchFamily="2" charset="-122"/>
              </a:rPr>
              <a:t>n</a:t>
            </a:r>
            <a:r>
              <a:rPr lang="en-US" altLang="zh-CN">
                <a:ea typeface="宋体" pitchFamily="2" charset="-122"/>
              </a:rPr>
              <a:t> possible combinations of items.</a:t>
            </a:r>
          </a:p>
          <a:p>
            <a:r>
              <a:rPr lang="en-US" altLang="zh-CN">
                <a:ea typeface="宋体" pitchFamily="2" charset="-122"/>
              </a:rPr>
              <a:t>We go through all combinations and find the one with the most total value and with total weight less or equal to </a:t>
            </a:r>
            <a:r>
              <a:rPr lang="en-US" altLang="zh-CN" i="1">
                <a:ea typeface="宋体" pitchFamily="2" charset="-122"/>
              </a:rPr>
              <a:t>W</a:t>
            </a:r>
            <a:endParaRPr lang="en-US" altLang="zh-CN">
              <a:ea typeface="宋体" pitchFamily="2" charset="-122"/>
            </a:endParaRPr>
          </a:p>
          <a:p>
            <a:r>
              <a:rPr lang="en-US" altLang="zh-CN">
                <a:ea typeface="宋体" pitchFamily="2" charset="-122"/>
              </a:rPr>
              <a:t>Running time will be </a:t>
            </a:r>
            <a:r>
              <a:rPr lang="en-US" altLang="zh-CN" i="1">
                <a:ea typeface="宋体" pitchFamily="2" charset="-122"/>
              </a:rPr>
              <a:t>O(2</a:t>
            </a:r>
            <a:r>
              <a:rPr lang="en-US" altLang="zh-CN" i="1" baseline="30000">
                <a:ea typeface="宋体" pitchFamily="2" charset="-122"/>
              </a:rPr>
              <a:t>n</a:t>
            </a:r>
            <a:r>
              <a:rPr lang="en-US" altLang="zh-CN" i="1">
                <a:ea typeface="宋体" pitchFamily="2" charset="-122"/>
              </a:rPr>
              <a:t>)</a:t>
            </a:r>
            <a:endParaRPr lang="en-US" altLang="zh-CN">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524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2771" name="Rectangle 3"/>
          <p:cNvSpPr>
            <a:spLocks noGrp="1" noChangeArrowheads="1"/>
          </p:cNvSpPr>
          <p:nvPr>
            <p:ph type="body" idx="4294967295"/>
          </p:nvPr>
        </p:nvSpPr>
        <p:spPr>
          <a:xfrm>
            <a:off x="1371600" y="1447800"/>
            <a:ext cx="7772400" cy="2743200"/>
          </a:xfrm>
        </p:spPr>
        <p:txBody>
          <a:bodyPr/>
          <a:lstStyle/>
          <a:p>
            <a:r>
              <a:rPr lang="en-US" altLang="zh-CN">
                <a:ea typeface="宋体" pitchFamily="2" charset="-122"/>
              </a:rPr>
              <a:t>Can we do better? </a:t>
            </a:r>
          </a:p>
          <a:p>
            <a:r>
              <a:rPr lang="en-US" altLang="zh-CN">
                <a:ea typeface="宋体" pitchFamily="2" charset="-122"/>
              </a:rPr>
              <a:t>Yes, with an algorithm based on dynamic programming</a:t>
            </a:r>
          </a:p>
          <a:p>
            <a:r>
              <a:rPr lang="en-US" altLang="zh-CN">
                <a:ea typeface="宋体" pitchFamily="2" charset="-122"/>
              </a:rPr>
              <a:t>We need to carefully identify the subproblems</a:t>
            </a:r>
          </a:p>
        </p:txBody>
      </p:sp>
      <p:sp>
        <p:nvSpPr>
          <p:cNvPr id="32772"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a:ea typeface="宋体" pitchFamily="2" charset="-122"/>
              </a:rPr>
              <a:t>Let’s try this:</a:t>
            </a:r>
          </a:p>
          <a:p>
            <a:r>
              <a:rPr lang="en-US" altLang="zh-CN" sz="3200">
                <a:solidFill>
                  <a:schemeClr val="accent1"/>
                </a:solidFill>
                <a:ea typeface="宋体" pitchFamily="2" charset="-122"/>
              </a:rPr>
              <a:t>If items are labeled </a:t>
            </a:r>
            <a:r>
              <a:rPr lang="en-US" altLang="zh-CN" sz="3200" i="1">
                <a:solidFill>
                  <a:schemeClr val="accent1"/>
                </a:solidFill>
                <a:ea typeface="宋体" pitchFamily="2" charset="-122"/>
              </a:rPr>
              <a:t>1..n</a:t>
            </a:r>
            <a:r>
              <a:rPr lang="en-US" altLang="zh-CN" sz="3200">
                <a:solidFill>
                  <a:schemeClr val="accent1"/>
                </a:solidFill>
                <a:ea typeface="宋体" pitchFamily="2" charset="-122"/>
              </a:rPr>
              <a:t>, then a subproblem </a:t>
            </a:r>
          </a:p>
          <a:p>
            <a:r>
              <a:rPr lang="en-US" altLang="zh-CN" sz="3200">
                <a:solidFill>
                  <a:schemeClr val="accent1"/>
                </a:solidFill>
                <a:ea typeface="宋体" pitchFamily="2" charset="-122"/>
              </a:rPr>
              <a:t>would be to find an optimal solution for </a:t>
            </a:r>
          </a:p>
          <a:p>
            <a:r>
              <a:rPr lang="en-US" altLang="zh-CN" sz="3200" i="1">
                <a:solidFill>
                  <a:schemeClr val="accent1"/>
                </a:solidFill>
                <a:ea typeface="宋体" pitchFamily="2" charset="-122"/>
              </a:rPr>
              <a:t>S</a:t>
            </a:r>
            <a:r>
              <a:rPr lang="en-US" altLang="zh-CN" sz="3200" i="1" baseline="-25000">
                <a:solidFill>
                  <a:schemeClr val="accent1"/>
                </a:solidFill>
                <a:ea typeface="宋体" pitchFamily="2" charset="-122"/>
              </a:rPr>
              <a:t>k</a:t>
            </a:r>
            <a:r>
              <a:rPr lang="en-US" altLang="zh-CN" sz="3200" i="1">
                <a:solidFill>
                  <a:schemeClr val="accent1"/>
                </a:solidFill>
                <a:ea typeface="宋体" pitchFamily="2" charset="-122"/>
              </a:rPr>
              <a:t> = {items labeled 1, 2, .. k}</a:t>
            </a:r>
            <a:endParaRPr lang="en-US" altLang="zh-CN">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98782" y="460514"/>
            <a:ext cx="8521148" cy="838200"/>
          </a:xfrm>
          <a:noFill/>
        </p:spPr>
        <p:txBody>
          <a:bodyPr vert="horz" lIns="91440" tIns="45720" rIns="91440" bIns="45720" rtlCol="0" anchor="ctr">
            <a:normAutofit/>
          </a:bodyPr>
          <a:lstStyle/>
          <a:p>
            <a:pPr algn="ctr"/>
            <a:r>
              <a:rPr lang="en-US" altLang="zh-CN" sz="3200" b="1" dirty="0">
                <a:solidFill>
                  <a:schemeClr val="tx1"/>
                </a:solidFill>
              </a:rPr>
              <a:t>Defining a Subproblem </a:t>
            </a:r>
          </a:p>
        </p:txBody>
      </p:sp>
      <p:sp>
        <p:nvSpPr>
          <p:cNvPr id="112643" name="Rectangle 3"/>
          <p:cNvSpPr>
            <a:spLocks noGrp="1" noChangeArrowheads="1"/>
          </p:cNvSpPr>
          <p:nvPr>
            <p:ph type="body" idx="4294967295"/>
          </p:nvPr>
        </p:nvSpPr>
        <p:spPr>
          <a:xfrm>
            <a:off x="424070" y="1626704"/>
            <a:ext cx="8428382" cy="4876800"/>
          </a:xfrm>
        </p:spPr>
        <p:txBody>
          <a:bodyPr/>
          <a:lstStyle/>
          <a:p>
            <a:pPr algn="ctr">
              <a:buFont typeface="Monotype Sorts" pitchFamily="2" charset="2"/>
              <a:buNone/>
            </a:pPr>
            <a:r>
              <a:rPr lang="en-US" altLang="zh-CN" dirty="0">
                <a:solidFill>
                  <a:schemeClr val="accent1"/>
                </a:solidFill>
                <a:ea typeface="宋体" pitchFamily="2" charset="-122"/>
              </a:rPr>
              <a:t>If items are labeled </a:t>
            </a:r>
            <a:r>
              <a:rPr lang="en-US" altLang="zh-CN" i="1" dirty="0">
                <a:solidFill>
                  <a:schemeClr val="accent1"/>
                </a:solidFill>
                <a:ea typeface="宋体" pitchFamily="2" charset="-122"/>
              </a:rPr>
              <a:t>1..n</a:t>
            </a:r>
            <a:r>
              <a:rPr lang="en-US" altLang="zh-CN" dirty="0">
                <a:solidFill>
                  <a:schemeClr val="accent1"/>
                </a:solidFill>
                <a:ea typeface="宋体" pitchFamily="2" charset="-122"/>
              </a:rPr>
              <a:t>, then a subproblem would be to find an optimal solution for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i="1" dirty="0">
                <a:solidFill>
                  <a:schemeClr val="accent1"/>
                </a:solidFill>
                <a:ea typeface="宋体" pitchFamily="2" charset="-122"/>
              </a:rPr>
              <a:t> = {items labeled 1, 2, .. k}</a:t>
            </a:r>
          </a:p>
          <a:p>
            <a:r>
              <a:rPr lang="en-US" altLang="zh-CN" dirty="0">
                <a:ea typeface="宋体" pitchFamily="2" charset="-122"/>
              </a:rPr>
              <a:t>This is a valid subproblem definition.</a:t>
            </a:r>
          </a:p>
          <a:p>
            <a:pPr>
              <a:lnSpc>
                <a:spcPct val="110000"/>
              </a:lnSpc>
            </a:pPr>
            <a:r>
              <a:rPr lang="en-US" altLang="zh-CN" dirty="0">
                <a:ea typeface="宋体" pitchFamily="2" charset="-122"/>
              </a:rPr>
              <a:t>The question is: can we describe the final solution (</a:t>
            </a:r>
            <a:r>
              <a:rPr lang="en-US" altLang="zh-CN" i="1" dirty="0">
                <a:solidFill>
                  <a:schemeClr val="accent1"/>
                </a:solidFill>
                <a:ea typeface="宋体" pitchFamily="2" charset="-122"/>
              </a:rPr>
              <a:t>S</a:t>
            </a:r>
            <a:r>
              <a:rPr lang="en-US" altLang="zh-CN" i="1" baseline="-25000" dirty="0">
                <a:solidFill>
                  <a:schemeClr val="accent1"/>
                </a:solidFill>
                <a:ea typeface="宋体" pitchFamily="2" charset="-122"/>
              </a:rPr>
              <a:t>n</a:t>
            </a:r>
            <a:r>
              <a:rPr lang="en-US" altLang="zh-CN" i="1" dirty="0">
                <a:solidFill>
                  <a:schemeClr val="accent1"/>
                </a:solidFill>
                <a:ea typeface="宋体" pitchFamily="2" charset="-122"/>
              </a:rPr>
              <a:t> </a:t>
            </a:r>
            <a:r>
              <a:rPr lang="en-US" altLang="zh-CN" dirty="0">
                <a:ea typeface="宋体" pitchFamily="2" charset="-122"/>
              </a:rPr>
              <a:t>) in terms of subproblems (</a:t>
            </a:r>
            <a:r>
              <a:rPr lang="en-US" altLang="zh-CN" i="1" dirty="0" err="1">
                <a:solidFill>
                  <a:schemeClr val="accent1"/>
                </a:solidFill>
                <a:ea typeface="宋体" pitchFamily="2" charset="-122"/>
              </a:rPr>
              <a:t>S</a:t>
            </a:r>
            <a:r>
              <a:rPr lang="en-US" altLang="zh-CN" i="1" baseline="-25000" dirty="0" err="1">
                <a:solidFill>
                  <a:schemeClr val="accent1"/>
                </a:solidFill>
                <a:ea typeface="宋体" pitchFamily="2" charset="-122"/>
              </a:rPr>
              <a:t>k</a:t>
            </a:r>
            <a:r>
              <a:rPr lang="en-US" altLang="zh-CN" dirty="0">
                <a:ea typeface="宋体" pitchFamily="2" charset="-122"/>
              </a:rPr>
              <a:t>)? </a:t>
            </a:r>
          </a:p>
          <a:p>
            <a:pPr>
              <a:lnSpc>
                <a:spcPct val="110000"/>
              </a:lnSpc>
            </a:pPr>
            <a:r>
              <a:rPr lang="en-US" altLang="zh-CN" dirty="0">
                <a:ea typeface="宋体" pitchFamily="2" charset="-122"/>
              </a:rPr>
              <a:t>Unfortunately, we </a:t>
            </a:r>
            <a:r>
              <a:rPr lang="en-US" altLang="zh-CN" u="sng" dirty="0">
                <a:ea typeface="宋体" pitchFamily="2" charset="-122"/>
              </a:rPr>
              <a:t>can’t</a:t>
            </a:r>
            <a:r>
              <a:rPr lang="en-US" altLang="zh-CN" dirty="0">
                <a:ea typeface="宋体" pitchFamily="2" charset="-122"/>
              </a:rPr>
              <a:t> do that. Explanation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6305" y="350838"/>
            <a:ext cx="8958470" cy="838200"/>
          </a:xfrm>
          <a:noFill/>
        </p:spPr>
        <p:txBody>
          <a:bodyPr vert="horz" lIns="91440" tIns="45720" rIns="91440" bIns="45720" rtlCol="0" anchor="ctr">
            <a:normAutofit/>
          </a:bodyPr>
          <a:lstStyle/>
          <a:p>
            <a:pPr algn="ctr"/>
            <a:r>
              <a:rPr lang="en-US" altLang="zh-CN" sz="2800" b="1" dirty="0">
                <a:solidFill>
                  <a:schemeClr val="tx1"/>
                </a:solidFill>
              </a:rPr>
              <a:t>Defining a Subproblem</a:t>
            </a:r>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a:ea typeface="宋体" pitchFamily="2" charset="-122"/>
              </a:rPr>
              <a:t>Max weight: W = 20</a:t>
            </a:r>
            <a:endParaRPr lang="en-US" altLang="zh-CN" b="1">
              <a:solidFill>
                <a:schemeClr val="accent2"/>
              </a:solidFill>
              <a:ea typeface="宋体" pitchFamily="2" charset="-122"/>
            </a:endParaRPr>
          </a:p>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4</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14;</a:t>
            </a:r>
          </a:p>
          <a:p>
            <a:r>
              <a:rPr lang="en-US" altLang="zh-CN">
                <a:ea typeface="宋体" pitchFamily="2" charset="-122"/>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34861"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2"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3"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4"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5"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66"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67"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68"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9"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=3</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=4</a:t>
              </a:r>
              <a:endParaRPr lang="en-US" altLang="zh-CN">
                <a:ea typeface="宋体" pitchFamily="2" charset="-122"/>
              </a:endParaRPr>
            </a:p>
          </p:txBody>
        </p:sp>
      </p:grpSp>
      <p:sp>
        <p:nvSpPr>
          <p:cNvPr id="34821"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w</a:t>
            </a:r>
            <a:r>
              <a:rPr lang="en-US" altLang="zh-CN" sz="3200" baseline="-25000">
                <a:ea typeface="宋体" pitchFamily="2" charset="-122"/>
              </a:rPr>
              <a:t>i</a:t>
            </a:r>
            <a:endParaRPr lang="en-US" altLang="zh-CN">
              <a:ea typeface="宋体" pitchFamily="2" charset="-122"/>
            </a:endParaRPr>
          </a:p>
        </p:txBody>
      </p:sp>
      <p:sp>
        <p:nvSpPr>
          <p:cNvPr id="34822"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a:ea typeface="宋体" pitchFamily="2" charset="-122"/>
              </a:rPr>
              <a:t>b</a:t>
            </a:r>
            <a:r>
              <a:rPr lang="en-US" altLang="zh-CN" sz="3200" baseline="-25000">
                <a:ea typeface="宋体" pitchFamily="2" charset="-122"/>
              </a:rPr>
              <a:t>i</a:t>
            </a:r>
            <a:endParaRPr lang="en-US" altLang="zh-CN">
              <a:ea typeface="宋体" pitchFamily="2" charset="-122"/>
            </a:endParaRPr>
          </a:p>
        </p:txBody>
      </p:sp>
      <p:sp>
        <p:nvSpPr>
          <p:cNvPr id="34823"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a:ea typeface="宋体" pitchFamily="2" charset="-122"/>
              </a:rPr>
              <a:t>10</a:t>
            </a:r>
          </a:p>
        </p:txBody>
      </p:sp>
      <p:sp>
        <p:nvSpPr>
          <p:cNvPr id="34824"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8</a:t>
            </a:r>
          </a:p>
        </p:txBody>
      </p:sp>
      <p:sp>
        <p:nvSpPr>
          <p:cNvPr id="34825"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6"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5</a:t>
            </a:r>
          </a:p>
        </p:txBody>
      </p:sp>
      <p:sp>
        <p:nvSpPr>
          <p:cNvPr id="34827"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8"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4</a:t>
            </a:r>
          </a:p>
        </p:txBody>
      </p:sp>
      <p:sp>
        <p:nvSpPr>
          <p:cNvPr id="34829"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0"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3</a:t>
            </a:r>
          </a:p>
        </p:txBody>
      </p:sp>
      <p:sp>
        <p:nvSpPr>
          <p:cNvPr id="34831"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a:ea typeface="宋体" pitchFamily="2" charset="-122"/>
              </a:rPr>
              <a:t>2</a:t>
            </a:r>
          </a:p>
        </p:txBody>
      </p:sp>
      <p:sp>
        <p:nvSpPr>
          <p:cNvPr id="34832"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Weight</a:t>
            </a:r>
          </a:p>
        </p:txBody>
      </p:sp>
      <p:sp>
        <p:nvSpPr>
          <p:cNvPr id="34833"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a:ea typeface="宋体" pitchFamily="2" charset="-122"/>
              </a:rPr>
              <a:t>Benefit</a:t>
            </a:r>
          </a:p>
        </p:txBody>
      </p:sp>
      <p:sp>
        <p:nvSpPr>
          <p:cNvPr id="34834"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a:ea typeface="宋体" pitchFamily="2" charset="-122"/>
              </a:rPr>
              <a:t>9</a:t>
            </a:r>
          </a:p>
        </p:txBody>
      </p:sp>
      <p:sp>
        <p:nvSpPr>
          <p:cNvPr id="34835"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en-US"/>
          </a:p>
        </p:txBody>
      </p:sp>
      <p:sp>
        <p:nvSpPr>
          <p:cNvPr id="34836"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en-US"/>
          </a:p>
        </p:txBody>
      </p:sp>
      <p:sp>
        <p:nvSpPr>
          <p:cNvPr id="34837"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a:ea typeface="宋体" pitchFamily="2" charset="-122"/>
            </a:endParaRPr>
          </a:p>
        </p:txBody>
      </p:sp>
      <p:sp>
        <p:nvSpPr>
          <p:cNvPr id="34838"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a:ea typeface="宋体" pitchFamily="2" charset="-122"/>
              </a:rPr>
              <a:t>Item</a:t>
            </a:r>
            <a:endParaRPr lang="en-US" altLang="zh-CN">
              <a:ea typeface="宋体" pitchFamily="2" charset="-122"/>
            </a:endParaRPr>
          </a:p>
          <a:p>
            <a:r>
              <a:rPr lang="en-US" altLang="zh-CN">
                <a:ea typeface="宋体" pitchFamily="2" charset="-122"/>
              </a:rPr>
              <a:t>#</a:t>
            </a:r>
          </a:p>
        </p:txBody>
      </p:sp>
      <p:sp>
        <p:nvSpPr>
          <p:cNvPr id="34839"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4</a:t>
            </a:r>
          </a:p>
        </p:txBody>
      </p:sp>
      <p:sp>
        <p:nvSpPr>
          <p:cNvPr id="34840"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3</a:t>
            </a:r>
          </a:p>
        </p:txBody>
      </p:sp>
      <p:sp>
        <p:nvSpPr>
          <p:cNvPr id="34841"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2</a:t>
            </a:r>
          </a:p>
        </p:txBody>
      </p:sp>
      <p:sp>
        <p:nvSpPr>
          <p:cNvPr id="34842"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1</a:t>
            </a:r>
          </a:p>
        </p:txBody>
      </p:sp>
      <p:sp>
        <p:nvSpPr>
          <p:cNvPr id="34843"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a:solidFill>
                  <a:schemeClr val="accent1"/>
                </a:solidFill>
                <a:ea typeface="宋体" pitchFamily="2" charset="-122"/>
              </a:rPr>
              <a:t>5</a:t>
            </a:r>
          </a:p>
        </p:txBody>
      </p:sp>
      <p:sp>
        <p:nvSpPr>
          <p:cNvPr id="34844" name="Freeform 42"/>
          <p:cNvSpPr>
            <a:spLocks/>
          </p:cNvSpPr>
          <p:nvPr/>
        </p:nvSpPr>
        <p:spPr bwMode="auto">
          <a:xfrm>
            <a:off x="6032500" y="2044700"/>
            <a:ext cx="520700" cy="2197100"/>
          </a:xfrm>
          <a:custGeom>
            <a:avLst/>
            <a:gdLst>
              <a:gd name="T0" fmla="*/ 444500 w 328"/>
              <a:gd name="T1" fmla="*/ 12700 h 1384"/>
              <a:gd name="T2" fmla="*/ 139700 w 328"/>
              <a:gd name="T3" fmla="*/ 317500 h 1384"/>
              <a:gd name="T4" fmla="*/ 63500 w 328"/>
              <a:gd name="T5" fmla="*/ 1917700 h 1384"/>
              <a:gd name="T6" fmla="*/ 520700 w 328"/>
              <a:gd name="T7" fmla="*/ 1993900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en-US"/>
          </a:p>
        </p:txBody>
      </p:sp>
      <p:sp>
        <p:nvSpPr>
          <p:cNvPr id="34845" name="Text Box 43"/>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4</a:t>
            </a:r>
            <a:endParaRPr lang="en-US" altLang="zh-CN">
              <a:ea typeface="宋体" pitchFamily="2" charset="-122"/>
            </a:endParaRPr>
          </a:p>
        </p:txBody>
      </p:sp>
      <p:sp>
        <p:nvSpPr>
          <p:cNvPr id="34846" name="Freeform 44"/>
          <p:cNvSpPr>
            <a:spLocks/>
          </p:cNvSpPr>
          <p:nvPr/>
        </p:nvSpPr>
        <p:spPr bwMode="auto">
          <a:xfrm>
            <a:off x="5562600" y="2057400"/>
            <a:ext cx="1066800" cy="2641600"/>
          </a:xfrm>
          <a:custGeom>
            <a:avLst/>
            <a:gdLst>
              <a:gd name="T0" fmla="*/ 762000 w 672"/>
              <a:gd name="T1" fmla="*/ 0 h 1664"/>
              <a:gd name="T2" fmla="*/ 152400 w 672"/>
              <a:gd name="T3" fmla="*/ 381000 h 1664"/>
              <a:gd name="T4" fmla="*/ 152400 w 672"/>
              <a:gd name="T5" fmla="*/ 2286000 h 1664"/>
              <a:gd name="T6" fmla="*/ 1066800 w 672"/>
              <a:gd name="T7" fmla="*/ 2514600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en-US"/>
          </a:p>
        </p:txBody>
      </p:sp>
      <p:sp>
        <p:nvSpPr>
          <p:cNvPr id="34847" name="Text Box 45"/>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a:ea typeface="宋体" pitchFamily="2" charset="-122"/>
              </a:rPr>
              <a:t>S</a:t>
            </a:r>
            <a:r>
              <a:rPr lang="en-US" altLang="zh-CN" baseline="-25000">
                <a:ea typeface="宋体" pitchFamily="2" charset="-122"/>
              </a:rPr>
              <a:t>5</a:t>
            </a:r>
            <a:endParaRPr lang="en-US" altLang="zh-CN">
              <a:ea typeface="宋体" pitchFamily="2" charset="-122"/>
            </a:endParaRPr>
          </a:p>
        </p:txBody>
      </p:sp>
      <p:grpSp>
        <p:nvGrpSpPr>
          <p:cNvPr id="3" name="Group 61"/>
          <p:cNvGrpSpPr>
            <a:grpSpLocks/>
          </p:cNvGrpSpPr>
          <p:nvPr/>
        </p:nvGrpSpPr>
        <p:grpSpPr bwMode="auto">
          <a:xfrm>
            <a:off x="1066800" y="4267200"/>
            <a:ext cx="4343400" cy="1066800"/>
            <a:chOff x="672" y="2688"/>
            <a:chExt cx="2736" cy="672"/>
          </a:xfrm>
        </p:grpSpPr>
        <p:sp>
          <p:nvSpPr>
            <p:cNvPr id="34853"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4"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5"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6"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4857"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1 </a:t>
              </a:r>
              <a:r>
                <a:rPr lang="en-US" altLang="zh-CN" sz="2000">
                  <a:ea typeface="宋体" pitchFamily="2" charset="-122"/>
                </a:rPr>
                <a:t>=2</a:t>
              </a:r>
            </a:p>
            <a:p>
              <a:pPr>
                <a:lnSpc>
                  <a:spcPct val="110000"/>
                </a:lnSpc>
              </a:pPr>
              <a:r>
                <a:rPr lang="en-US" altLang="zh-CN" sz="2000">
                  <a:ea typeface="宋体" pitchFamily="2" charset="-122"/>
                </a:rPr>
                <a:t>b</a:t>
              </a:r>
              <a:r>
                <a:rPr lang="en-US" altLang="zh-CN" sz="2000" baseline="-25000">
                  <a:ea typeface="宋体" pitchFamily="2" charset="-122"/>
                </a:rPr>
                <a:t>1 </a:t>
              </a:r>
              <a:r>
                <a:rPr lang="en-US" altLang="zh-CN" sz="2000">
                  <a:ea typeface="宋体" pitchFamily="2" charset="-122"/>
                </a:rPr>
                <a:t>=3</a:t>
              </a:r>
              <a:endParaRPr lang="en-US" altLang="zh-CN">
                <a:ea typeface="宋体" pitchFamily="2" charset="-122"/>
              </a:endParaRPr>
            </a:p>
          </p:txBody>
        </p:sp>
        <p:sp>
          <p:nvSpPr>
            <p:cNvPr id="34858"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2 </a:t>
              </a:r>
              <a:r>
                <a:rPr lang="en-US" altLang="zh-CN" sz="2000">
                  <a:ea typeface="宋体" pitchFamily="2" charset="-122"/>
                </a:rPr>
                <a:t>=4</a:t>
              </a:r>
            </a:p>
            <a:p>
              <a:pPr>
                <a:lnSpc>
                  <a:spcPct val="110000"/>
                </a:lnSpc>
              </a:pPr>
              <a:r>
                <a:rPr lang="en-US" altLang="zh-CN" sz="2000">
                  <a:ea typeface="宋体" pitchFamily="2" charset="-122"/>
                </a:rPr>
                <a:t>b</a:t>
              </a:r>
              <a:r>
                <a:rPr lang="en-US" altLang="zh-CN" sz="2000" baseline="-25000">
                  <a:ea typeface="宋体" pitchFamily="2" charset="-122"/>
                </a:rPr>
                <a:t>2 </a:t>
              </a:r>
              <a:r>
                <a:rPr lang="en-US" altLang="zh-CN" sz="2000">
                  <a:ea typeface="宋体" pitchFamily="2" charset="-122"/>
                </a:rPr>
                <a:t>=5</a:t>
              </a:r>
              <a:endParaRPr lang="en-US" altLang="zh-CN">
                <a:ea typeface="宋体" pitchFamily="2" charset="-122"/>
              </a:endParaRPr>
            </a:p>
          </p:txBody>
        </p:sp>
        <p:sp>
          <p:nvSpPr>
            <p:cNvPr id="34859"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3 </a:t>
              </a:r>
              <a:r>
                <a:rPr lang="en-US" altLang="zh-CN" sz="2000">
                  <a:ea typeface="宋体" pitchFamily="2" charset="-122"/>
                </a:rPr>
                <a:t>=5</a:t>
              </a:r>
            </a:p>
            <a:p>
              <a:pPr>
                <a:lnSpc>
                  <a:spcPct val="110000"/>
                </a:lnSpc>
              </a:pPr>
              <a:r>
                <a:rPr lang="en-US" altLang="zh-CN" sz="2000">
                  <a:ea typeface="宋体" pitchFamily="2" charset="-122"/>
                </a:rPr>
                <a:t>b</a:t>
              </a:r>
              <a:r>
                <a:rPr lang="en-US" altLang="zh-CN" sz="2000" baseline="-25000">
                  <a:ea typeface="宋体" pitchFamily="2" charset="-122"/>
                </a:rPr>
                <a:t>3 </a:t>
              </a:r>
              <a:r>
                <a:rPr lang="en-US" altLang="zh-CN" sz="2000">
                  <a:ea typeface="宋体" pitchFamily="2" charset="-122"/>
                </a:rPr>
                <a:t>=8</a:t>
              </a:r>
              <a:endParaRPr lang="en-US" altLang="zh-CN">
                <a:ea typeface="宋体" pitchFamily="2" charset="-122"/>
              </a:endParaRPr>
            </a:p>
          </p:txBody>
        </p:sp>
        <p:sp>
          <p:nvSpPr>
            <p:cNvPr id="34860"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a:ea typeface="宋体" pitchFamily="2" charset="-122"/>
                </a:rPr>
                <a:t>w</a:t>
              </a:r>
              <a:r>
                <a:rPr lang="en-US" altLang="zh-CN" sz="2000" baseline="-25000">
                  <a:ea typeface="宋体" pitchFamily="2" charset="-122"/>
                </a:rPr>
                <a:t>4 </a:t>
              </a:r>
              <a:r>
                <a:rPr lang="en-US" altLang="zh-CN" sz="2000">
                  <a:ea typeface="宋体" pitchFamily="2" charset="-122"/>
                </a:rPr>
                <a:t>=9</a:t>
              </a:r>
            </a:p>
            <a:p>
              <a:pPr>
                <a:lnSpc>
                  <a:spcPct val="110000"/>
                </a:lnSpc>
              </a:pPr>
              <a:r>
                <a:rPr lang="en-US" altLang="zh-CN" sz="2000">
                  <a:ea typeface="宋体" pitchFamily="2" charset="-122"/>
                </a:rPr>
                <a:t>b</a:t>
              </a:r>
              <a:r>
                <a:rPr lang="en-US" altLang="zh-CN" sz="2000" baseline="-25000">
                  <a:ea typeface="宋体" pitchFamily="2" charset="-122"/>
                </a:rPr>
                <a:t>4 </a:t>
              </a:r>
              <a:r>
                <a:rPr lang="en-US" altLang="zh-CN" sz="2000">
                  <a:ea typeface="宋体" pitchFamily="2" charset="-122"/>
                </a:rPr>
                <a:t>=10</a:t>
              </a:r>
              <a:endParaRPr lang="en-US" altLang="zh-CN">
                <a:ea typeface="宋体" pitchFamily="2" charset="-122"/>
              </a:endParaRPr>
            </a:p>
          </p:txBody>
        </p:sp>
      </p:grpSp>
      <p:sp>
        <p:nvSpPr>
          <p:cNvPr id="34849" name="Line 55"/>
          <p:cNvSpPr>
            <a:spLocks noChangeShapeType="1"/>
          </p:cNvSpPr>
          <p:nvPr/>
        </p:nvSpPr>
        <p:spPr bwMode="auto">
          <a:xfrm flipV="1">
            <a:off x="6324600" y="4675188"/>
            <a:ext cx="2670175" cy="49212"/>
          </a:xfrm>
          <a:prstGeom prst="line">
            <a:avLst/>
          </a:prstGeom>
          <a:noFill/>
          <a:ln w="9525">
            <a:solidFill>
              <a:schemeClr val="tx1"/>
            </a:solidFill>
            <a:round/>
            <a:headEnd/>
            <a:tailEnd/>
          </a:ln>
        </p:spPr>
        <p:txBody>
          <a:bodyPr wrap="none" anchor="ctr"/>
          <a:lstStyle/>
          <a:p>
            <a:endParaRPr 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b="1">
                <a:solidFill>
                  <a:schemeClr val="accent2"/>
                </a:solidFill>
                <a:ea typeface="宋体" pitchFamily="2" charset="-122"/>
              </a:rPr>
              <a:t>For S</a:t>
            </a:r>
            <a:r>
              <a:rPr lang="en-US" altLang="zh-CN" b="1" baseline="-25000">
                <a:solidFill>
                  <a:schemeClr val="accent2"/>
                </a:solidFill>
                <a:ea typeface="宋体" pitchFamily="2" charset="-122"/>
              </a:rPr>
              <a:t>5</a:t>
            </a:r>
            <a:r>
              <a:rPr lang="en-US" altLang="zh-CN" b="1">
                <a:solidFill>
                  <a:schemeClr val="accent2"/>
                </a:solidFill>
                <a:ea typeface="宋体" pitchFamily="2" charset="-122"/>
              </a:rPr>
              <a:t>:</a:t>
            </a:r>
            <a:endParaRPr lang="en-US" altLang="zh-CN">
              <a:ea typeface="宋体" pitchFamily="2" charset="-122"/>
            </a:endParaRPr>
          </a:p>
          <a:p>
            <a:r>
              <a:rPr lang="en-US" altLang="zh-CN">
                <a:ea typeface="宋体" pitchFamily="2" charset="-122"/>
              </a:rPr>
              <a:t>Total weight: 20</a:t>
            </a:r>
          </a:p>
          <a:p>
            <a:r>
              <a:rPr lang="en-US" altLang="zh-CN">
                <a:ea typeface="宋体" pitchFamily="2" charset="-122"/>
              </a:rPr>
              <a:t>total benefit: 26</a:t>
            </a:r>
          </a:p>
        </p:txBody>
      </p:sp>
      <p:sp>
        <p:nvSpPr>
          <p:cNvPr id="113721" name="Text Box 57"/>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a:solidFill>
                  <a:srgbClr val="FF0000"/>
                </a:solidFill>
                <a:ea typeface="宋体" pitchFamily="2" charset="-122"/>
              </a:rPr>
              <a:t>Solution for S</a:t>
            </a:r>
            <a:r>
              <a:rPr lang="en-US" altLang="zh-CN" sz="3200" baseline="-25000">
                <a:solidFill>
                  <a:srgbClr val="FF0000"/>
                </a:solidFill>
                <a:ea typeface="宋体" pitchFamily="2" charset="-122"/>
              </a:rPr>
              <a:t>4</a:t>
            </a:r>
            <a:r>
              <a:rPr lang="en-US" altLang="zh-CN" sz="3200">
                <a:solidFill>
                  <a:srgbClr val="FF0000"/>
                </a:solidFill>
                <a:ea typeface="宋体" pitchFamily="2" charset="-122"/>
              </a:rPr>
              <a:t> is not part of the solution for S</a:t>
            </a:r>
            <a:r>
              <a:rPr lang="en-US" altLang="zh-CN" sz="3200" baseline="-25000">
                <a:solidFill>
                  <a:srgbClr val="FF0000"/>
                </a:solidFill>
                <a:ea typeface="宋体" pitchFamily="2" charset="-122"/>
              </a:rPr>
              <a:t>5</a:t>
            </a:r>
            <a:r>
              <a:rPr lang="en-US" altLang="zh-CN" sz="3200">
                <a:solidFill>
                  <a:srgbClr val="FF0000"/>
                </a:solidFill>
                <a:ea typeface="宋体" pitchFamily="2" charset="-122"/>
              </a:rPr>
              <a:t>!!!</a:t>
            </a:r>
            <a:endParaRPr lang="en-US" altLang="zh-CN">
              <a:solidFill>
                <a:srgbClr val="FF0000"/>
              </a:solidFill>
              <a:ea typeface="宋体" pitchFamily="2" charset="-122"/>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a:solidFill>
                  <a:srgbClr val="FF0000"/>
                </a:solidFill>
                <a:latin typeface="Arial" pitchFamily="34" charset="0"/>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bwMode="auto">
          <a:xfrm>
            <a:off x="8756650" y="6584950"/>
            <a:ext cx="33512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tLang="en-US"/>
              <a:t>Dynamic Programming</a:t>
            </a:r>
            <a:r>
              <a:rPr lang="en-US" altLang="en-US">
                <a:sym typeface="Wingdings" pitchFamily="2" charset="2"/>
              </a:rPr>
              <a:t></a:t>
            </a:r>
            <a:fld id="{B27F2D83-A9A4-4FDC-923E-FCA647165C34}" type="slidenum">
              <a:rPr lang="en-US" altLang="en-US" smtClean="0"/>
              <a:pPr/>
              <a:t>3</a:t>
            </a:fld>
            <a:endParaRPr lang="en-US" altLang="en-US"/>
          </a:p>
        </p:txBody>
      </p:sp>
      <p:sp>
        <p:nvSpPr>
          <p:cNvPr id="7170" name="Rectangle 2"/>
          <p:cNvSpPr>
            <a:spLocks noGrp="1" noChangeArrowheads="1"/>
          </p:cNvSpPr>
          <p:nvPr>
            <p:ph type="title" idx="4294967295"/>
          </p:nvPr>
        </p:nvSpPr>
        <p:spPr>
          <a:xfrm>
            <a:off x="13101" y="588867"/>
            <a:ext cx="9048725" cy="628814"/>
          </a:xfrm>
          <a:noFill/>
        </p:spPr>
        <p:txBody>
          <a:bodyPr>
            <a:normAutofit/>
          </a:bodyPr>
          <a:lstStyle/>
          <a:p>
            <a:pPr algn="ctr" eaLnBrk="1" hangingPunct="1">
              <a:defRPr/>
            </a:pPr>
            <a:r>
              <a:rPr lang="en-US" sz="3200" b="1" dirty="0">
                <a:solidFill>
                  <a:schemeClr val="tx1"/>
                </a:solidFill>
              </a:rPr>
              <a:t>Fibonacci Numbers</a:t>
            </a:r>
          </a:p>
        </p:txBody>
      </p:sp>
      <p:sp>
        <p:nvSpPr>
          <p:cNvPr id="7171" name="Rectangle 3"/>
          <p:cNvSpPr>
            <a:spLocks noGrp="1" noChangeArrowheads="1"/>
          </p:cNvSpPr>
          <p:nvPr>
            <p:ph type="body" idx="4294967295"/>
          </p:nvPr>
        </p:nvSpPr>
        <p:spPr>
          <a:xfrm>
            <a:off x="1184386" y="1866053"/>
            <a:ext cx="6279801" cy="1649446"/>
          </a:xfrm>
        </p:spPr>
        <p:txBody>
          <a:bodyPr/>
          <a:lstStyle/>
          <a:p>
            <a:pPr eaLnBrk="1" hangingPunct="1">
              <a:lnSpc>
                <a:spcPct val="90000"/>
              </a:lnSpc>
              <a:defRPr/>
            </a:pPr>
            <a:r>
              <a:rPr lang="en-US" sz="2101" i="1" dirty="0"/>
              <a:t>Leonardo Fibonacci (1202)</a:t>
            </a:r>
            <a:r>
              <a:rPr lang="en-US" sz="2101" dirty="0"/>
              <a:t>: </a:t>
            </a:r>
          </a:p>
          <a:p>
            <a:pPr lvl="1" eaLnBrk="1" hangingPunct="1">
              <a:lnSpc>
                <a:spcPct val="90000"/>
              </a:lnSpc>
              <a:defRPr/>
            </a:pPr>
            <a:r>
              <a:rPr lang="en-US" sz="1800" dirty="0"/>
              <a:t>A rabbit starts producing offspring during the second year after its birth and produces one child each generation</a:t>
            </a:r>
          </a:p>
          <a:p>
            <a:pPr lvl="1" eaLnBrk="1" hangingPunct="1">
              <a:lnSpc>
                <a:spcPct val="90000"/>
              </a:lnSpc>
              <a:defRPr/>
            </a:pPr>
            <a:r>
              <a:rPr lang="en-US" sz="1800" dirty="0"/>
              <a:t>How many rabbits will there be after </a:t>
            </a:r>
            <a:r>
              <a:rPr lang="en-US" sz="1800" i="1" dirty="0"/>
              <a:t>n </a:t>
            </a:r>
            <a:r>
              <a:rPr lang="en-US" sz="1800" dirty="0"/>
              <a:t>generations? </a:t>
            </a:r>
          </a:p>
          <a:p>
            <a:pPr eaLnBrk="1" hangingPunct="1">
              <a:lnSpc>
                <a:spcPct val="90000"/>
              </a:lnSpc>
              <a:buFontTx/>
              <a:buNone/>
              <a:defRPr/>
            </a:pPr>
            <a:endParaRPr lang="en-US" sz="2101" i="1" dirty="0"/>
          </a:p>
        </p:txBody>
      </p:sp>
      <p:sp>
        <p:nvSpPr>
          <p:cNvPr id="9223" name="Line 9"/>
          <p:cNvSpPr>
            <a:spLocks noChangeShapeType="1"/>
          </p:cNvSpPr>
          <p:nvPr/>
        </p:nvSpPr>
        <p:spPr bwMode="auto">
          <a:xfrm>
            <a:off x="1757821" y="3482592"/>
            <a:ext cx="0" cy="2000771"/>
          </a:xfrm>
          <a:prstGeom prst="line">
            <a:avLst/>
          </a:prstGeom>
          <a:noFill/>
          <a:ln w="19050">
            <a:solidFill>
              <a:schemeClr val="tx1"/>
            </a:solidFill>
            <a:miter lim="800000"/>
            <a:headEnd/>
            <a:tailEnd/>
          </a:ln>
        </p:spPr>
        <p:txBody>
          <a:bodyPr wrap="none"/>
          <a:lstStyle/>
          <a:p>
            <a:endParaRPr lang="en-US" sz="1350"/>
          </a:p>
        </p:txBody>
      </p:sp>
      <p:sp>
        <p:nvSpPr>
          <p:cNvPr id="7178" name="Line 10"/>
          <p:cNvSpPr>
            <a:spLocks noChangeShapeType="1"/>
          </p:cNvSpPr>
          <p:nvPr/>
        </p:nvSpPr>
        <p:spPr bwMode="auto">
          <a:xfrm>
            <a:off x="2329470" y="3482592"/>
            <a:ext cx="1191" cy="2000771"/>
          </a:xfrm>
          <a:prstGeom prst="line">
            <a:avLst/>
          </a:prstGeom>
          <a:noFill/>
          <a:ln w="19050">
            <a:solidFill>
              <a:schemeClr val="tx1"/>
            </a:solidFill>
            <a:miter lim="800000"/>
            <a:headEnd/>
            <a:tailEnd/>
          </a:ln>
        </p:spPr>
        <p:txBody>
          <a:bodyPr wrap="none"/>
          <a:lstStyle/>
          <a:p>
            <a:endParaRPr lang="en-US" sz="1350"/>
          </a:p>
        </p:txBody>
      </p:sp>
      <p:sp>
        <p:nvSpPr>
          <p:cNvPr id="7179" name="Line 11"/>
          <p:cNvSpPr>
            <a:spLocks noChangeShapeType="1"/>
          </p:cNvSpPr>
          <p:nvPr/>
        </p:nvSpPr>
        <p:spPr bwMode="auto">
          <a:xfrm>
            <a:off x="2926128"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0" name="Line 12"/>
          <p:cNvSpPr>
            <a:spLocks noChangeShapeType="1"/>
          </p:cNvSpPr>
          <p:nvPr/>
        </p:nvSpPr>
        <p:spPr bwMode="auto">
          <a:xfrm>
            <a:off x="4017025"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5" name="Line 17"/>
          <p:cNvSpPr>
            <a:spLocks noChangeShapeType="1"/>
          </p:cNvSpPr>
          <p:nvPr/>
        </p:nvSpPr>
        <p:spPr bwMode="auto">
          <a:xfrm>
            <a:off x="5791518" y="3482592"/>
            <a:ext cx="0" cy="2000771"/>
          </a:xfrm>
          <a:prstGeom prst="line">
            <a:avLst/>
          </a:prstGeom>
          <a:noFill/>
          <a:ln w="19050">
            <a:solidFill>
              <a:schemeClr val="tx1"/>
            </a:solidFill>
            <a:miter lim="800000"/>
            <a:headEnd/>
            <a:tailEnd/>
          </a:ln>
        </p:spPr>
        <p:txBody>
          <a:bodyPr wrap="none"/>
          <a:lstStyle/>
          <a:p>
            <a:endParaRPr lang="en-US" sz="1350"/>
          </a:p>
        </p:txBody>
      </p:sp>
      <p:sp>
        <p:nvSpPr>
          <p:cNvPr id="9228" name="Line 24"/>
          <p:cNvSpPr>
            <a:spLocks noChangeShapeType="1"/>
          </p:cNvSpPr>
          <p:nvPr/>
        </p:nvSpPr>
        <p:spPr bwMode="auto">
          <a:xfrm flipV="1">
            <a:off x="1225473" y="3694579"/>
            <a:ext cx="6603735" cy="5954"/>
          </a:xfrm>
          <a:prstGeom prst="line">
            <a:avLst/>
          </a:prstGeom>
          <a:noFill/>
          <a:ln w="19050">
            <a:solidFill>
              <a:schemeClr val="tx1"/>
            </a:solidFill>
            <a:miter lim="800000"/>
            <a:headEnd/>
            <a:tailEnd/>
          </a:ln>
        </p:spPr>
        <p:txBody>
          <a:bodyPr wrap="none"/>
          <a:lstStyle/>
          <a:p>
            <a:endParaRPr lang="en-US" sz="1350"/>
          </a:p>
        </p:txBody>
      </p:sp>
      <p:sp>
        <p:nvSpPr>
          <p:cNvPr id="9229" name="Text Box 25"/>
          <p:cNvSpPr txBox="1">
            <a:spLocks noChangeArrowheads="1"/>
          </p:cNvSpPr>
          <p:nvPr/>
        </p:nvSpPr>
        <p:spPr bwMode="auto">
          <a:xfrm>
            <a:off x="1179027"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F(1)=1</a:t>
            </a:r>
            <a:endParaRPr lang="en-GB" altLang="en-US" sz="1200">
              <a:latin typeface="Tahoma" pitchFamily="34" charset="0"/>
            </a:endParaRPr>
          </a:p>
        </p:txBody>
      </p:sp>
      <p:sp>
        <p:nvSpPr>
          <p:cNvPr id="7194" name="Text Box 26"/>
          <p:cNvSpPr txBox="1">
            <a:spLocks noChangeArrowheads="1"/>
          </p:cNvSpPr>
          <p:nvPr/>
        </p:nvSpPr>
        <p:spPr bwMode="auto">
          <a:xfrm>
            <a:off x="1743530"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F(2)=1</a:t>
            </a:r>
            <a:endParaRPr lang="en-GB" altLang="en-US" sz="1200">
              <a:latin typeface="Tahoma" pitchFamily="34" charset="0"/>
            </a:endParaRPr>
          </a:p>
        </p:txBody>
      </p:sp>
      <p:sp>
        <p:nvSpPr>
          <p:cNvPr id="7198" name="Line 30"/>
          <p:cNvSpPr>
            <a:spLocks noChangeShapeType="1"/>
          </p:cNvSpPr>
          <p:nvPr/>
        </p:nvSpPr>
        <p:spPr bwMode="auto">
          <a:xfrm>
            <a:off x="2640304" y="4254319"/>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199" name="Text Box 31"/>
          <p:cNvSpPr txBox="1">
            <a:spLocks noChangeArrowheads="1"/>
          </p:cNvSpPr>
          <p:nvPr/>
        </p:nvSpPr>
        <p:spPr bwMode="auto">
          <a:xfrm>
            <a:off x="2318752"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F(3)=1</a:t>
            </a:r>
            <a:endParaRPr lang="en-GB" altLang="en-US" sz="1200">
              <a:latin typeface="Tahoma" pitchFamily="34" charset="0"/>
            </a:endParaRPr>
          </a:p>
        </p:txBody>
      </p:sp>
      <p:sp>
        <p:nvSpPr>
          <p:cNvPr id="7202" name="Line 34"/>
          <p:cNvSpPr>
            <a:spLocks noChangeShapeType="1"/>
          </p:cNvSpPr>
          <p:nvPr/>
        </p:nvSpPr>
        <p:spPr bwMode="auto">
          <a:xfrm>
            <a:off x="3328664" y="4212636"/>
            <a:ext cx="385863" cy="202459"/>
          </a:xfrm>
          <a:prstGeom prst="line">
            <a:avLst/>
          </a:prstGeom>
          <a:noFill/>
          <a:ln w="12700">
            <a:solidFill>
              <a:schemeClr val="tx1"/>
            </a:solidFill>
            <a:miter lim="800000"/>
            <a:headEnd/>
            <a:tailEnd type="stealth" w="med" len="med"/>
          </a:ln>
        </p:spPr>
        <p:txBody>
          <a:bodyPr wrap="none"/>
          <a:lstStyle/>
          <a:p>
            <a:endParaRPr lang="en-US" sz="1350"/>
          </a:p>
        </p:txBody>
      </p:sp>
      <p:sp>
        <p:nvSpPr>
          <p:cNvPr id="7203" name="Text Box 35"/>
          <p:cNvSpPr txBox="1">
            <a:spLocks noChangeArrowheads="1"/>
          </p:cNvSpPr>
          <p:nvPr/>
        </p:nvSpPr>
        <p:spPr bwMode="auto">
          <a:xfrm>
            <a:off x="3141688"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F(4)=3</a:t>
            </a:r>
            <a:endParaRPr lang="en-GB" altLang="en-US" sz="1200">
              <a:latin typeface="Tahoma" pitchFamily="34" charset="0"/>
            </a:endParaRPr>
          </a:p>
        </p:txBody>
      </p:sp>
      <p:sp>
        <p:nvSpPr>
          <p:cNvPr id="7207" name="Line 39"/>
          <p:cNvSpPr>
            <a:spLocks noChangeShapeType="1"/>
          </p:cNvSpPr>
          <p:nvPr/>
        </p:nvSpPr>
        <p:spPr bwMode="auto">
          <a:xfrm>
            <a:off x="4387405" y="4880750"/>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208" name="Line 40"/>
          <p:cNvSpPr>
            <a:spLocks noChangeShapeType="1"/>
          </p:cNvSpPr>
          <p:nvPr/>
        </p:nvSpPr>
        <p:spPr bwMode="auto">
          <a:xfrm>
            <a:off x="4514836" y="4203108"/>
            <a:ext cx="765771" cy="169113"/>
          </a:xfrm>
          <a:prstGeom prst="line">
            <a:avLst/>
          </a:prstGeom>
          <a:noFill/>
          <a:ln w="12700">
            <a:solidFill>
              <a:schemeClr val="tx1"/>
            </a:solidFill>
            <a:miter lim="800000"/>
            <a:headEnd/>
            <a:tailEnd type="stealth" w="med" len="med"/>
          </a:ln>
        </p:spPr>
        <p:txBody>
          <a:bodyPr wrap="none"/>
          <a:lstStyle/>
          <a:p>
            <a:endParaRPr lang="en-US" sz="1350"/>
          </a:p>
        </p:txBody>
      </p:sp>
      <p:sp>
        <p:nvSpPr>
          <p:cNvPr id="7209" name="Text Box 41"/>
          <p:cNvSpPr txBox="1">
            <a:spLocks noChangeArrowheads="1"/>
          </p:cNvSpPr>
          <p:nvPr/>
        </p:nvSpPr>
        <p:spPr bwMode="auto">
          <a:xfrm>
            <a:off x="4601774"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F(5)=5</a:t>
            </a:r>
            <a:endParaRPr lang="en-GB" altLang="en-US" sz="1200">
              <a:latin typeface="Tahoma" pitchFamily="34" charset="0"/>
            </a:endParaRPr>
          </a:p>
        </p:txBody>
      </p:sp>
      <p:sp>
        <p:nvSpPr>
          <p:cNvPr id="7212" name="Line 44"/>
          <p:cNvSpPr>
            <a:spLocks noChangeShapeType="1"/>
          </p:cNvSpPr>
          <p:nvPr/>
        </p:nvSpPr>
        <p:spPr bwMode="auto">
          <a:xfrm>
            <a:off x="6353640" y="4167380"/>
            <a:ext cx="1275491"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5" name="Line 47"/>
          <p:cNvSpPr>
            <a:spLocks noChangeShapeType="1"/>
          </p:cNvSpPr>
          <p:nvPr/>
        </p:nvSpPr>
        <p:spPr bwMode="auto">
          <a:xfrm>
            <a:off x="6259556" y="4817631"/>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6" name="Line 48"/>
          <p:cNvSpPr>
            <a:spLocks noChangeShapeType="1"/>
          </p:cNvSpPr>
          <p:nvPr/>
        </p:nvSpPr>
        <p:spPr bwMode="auto">
          <a:xfrm>
            <a:off x="6765704" y="4833113"/>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7" name="Text Box 49"/>
          <p:cNvSpPr txBox="1">
            <a:spLocks noChangeArrowheads="1"/>
          </p:cNvSpPr>
          <p:nvPr/>
        </p:nvSpPr>
        <p:spPr bwMode="auto">
          <a:xfrm>
            <a:off x="6432242"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F(6)=8</a:t>
            </a:r>
            <a:endParaRPr lang="en-GB" altLang="en-US" sz="1200">
              <a:latin typeface="Tahoma" pitchFamily="34" charset="0"/>
            </a:endParaRPr>
          </a:p>
        </p:txBody>
      </p:sp>
      <p:grpSp>
        <p:nvGrpSpPr>
          <p:cNvPr id="9242" name="Group 51"/>
          <p:cNvGrpSpPr>
            <a:grpSpLocks noChangeAspect="1"/>
          </p:cNvGrpSpPr>
          <p:nvPr/>
        </p:nvGrpSpPr>
        <p:grpSpPr bwMode="auto">
          <a:xfrm>
            <a:off x="1252864" y="3771990"/>
            <a:ext cx="410873" cy="459701"/>
            <a:chOff x="93" y="2448"/>
            <a:chExt cx="345" cy="386"/>
          </a:xfrm>
        </p:grpSpPr>
        <p:sp>
          <p:nvSpPr>
            <p:cNvPr id="9631" name="AutoShape 50"/>
            <p:cNvSpPr>
              <a:spLocks noChangeAspect="1" noChangeArrowheads="1" noTextEdit="1"/>
            </p:cNvSpPr>
            <p:nvPr/>
          </p:nvSpPr>
          <p:spPr bwMode="auto">
            <a:xfrm>
              <a:off x="93" y="2448"/>
              <a:ext cx="345" cy="386"/>
            </a:xfrm>
            <a:prstGeom prst="rect">
              <a:avLst/>
            </a:prstGeom>
            <a:solidFill>
              <a:srgbClr val="000099"/>
            </a:solidFill>
            <a:ln w="9525">
              <a:noFill/>
              <a:miter lim="800000"/>
              <a:headEnd/>
              <a:tailEnd/>
            </a:ln>
          </p:spPr>
          <p:txBody>
            <a:bodyPr/>
            <a:lstStyle/>
            <a:p>
              <a:endParaRPr lang="en-US" sz="1350"/>
            </a:p>
          </p:txBody>
        </p:sp>
        <p:sp>
          <p:nvSpPr>
            <p:cNvPr id="9632" name="Freeform 52"/>
            <p:cNvSpPr>
              <a:spLocks/>
            </p:cNvSpPr>
            <p:nvPr/>
          </p:nvSpPr>
          <p:spPr bwMode="auto">
            <a:xfrm>
              <a:off x="94"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33" name="Freeform 53"/>
            <p:cNvSpPr>
              <a:spLocks/>
            </p:cNvSpPr>
            <p:nvPr/>
          </p:nvSpPr>
          <p:spPr bwMode="auto">
            <a:xfrm>
              <a:off x="99"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34" name="Freeform 54"/>
            <p:cNvSpPr>
              <a:spLocks/>
            </p:cNvSpPr>
            <p:nvPr/>
          </p:nvSpPr>
          <p:spPr bwMode="auto">
            <a:xfrm>
              <a:off x="112"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35" name="Freeform 55"/>
            <p:cNvSpPr>
              <a:spLocks/>
            </p:cNvSpPr>
            <p:nvPr/>
          </p:nvSpPr>
          <p:spPr bwMode="auto">
            <a:xfrm>
              <a:off x="334"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36" name="Freeform 56"/>
            <p:cNvSpPr>
              <a:spLocks/>
            </p:cNvSpPr>
            <p:nvPr/>
          </p:nvSpPr>
          <p:spPr bwMode="auto">
            <a:xfrm>
              <a:off x="231"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37" name="Freeform 57"/>
            <p:cNvSpPr>
              <a:spLocks/>
            </p:cNvSpPr>
            <p:nvPr/>
          </p:nvSpPr>
          <p:spPr bwMode="auto">
            <a:xfrm>
              <a:off x="287"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38" name="Freeform 58"/>
            <p:cNvSpPr>
              <a:spLocks/>
            </p:cNvSpPr>
            <p:nvPr/>
          </p:nvSpPr>
          <p:spPr bwMode="auto">
            <a:xfrm>
              <a:off x="236"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39" name="Freeform 59"/>
            <p:cNvSpPr>
              <a:spLocks/>
            </p:cNvSpPr>
            <p:nvPr/>
          </p:nvSpPr>
          <p:spPr bwMode="auto">
            <a:xfrm>
              <a:off x="291"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40" name="Freeform 60"/>
            <p:cNvSpPr>
              <a:spLocks/>
            </p:cNvSpPr>
            <p:nvPr/>
          </p:nvSpPr>
          <p:spPr bwMode="auto">
            <a:xfrm>
              <a:off x="297"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41" name="Freeform 61"/>
            <p:cNvSpPr>
              <a:spLocks/>
            </p:cNvSpPr>
            <p:nvPr/>
          </p:nvSpPr>
          <p:spPr bwMode="auto">
            <a:xfrm>
              <a:off x="217"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42" name="Freeform 62"/>
            <p:cNvSpPr>
              <a:spLocks/>
            </p:cNvSpPr>
            <p:nvPr/>
          </p:nvSpPr>
          <p:spPr bwMode="auto">
            <a:xfrm>
              <a:off x="263"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43" name="Freeform 63"/>
            <p:cNvSpPr>
              <a:spLocks/>
            </p:cNvSpPr>
            <p:nvPr/>
          </p:nvSpPr>
          <p:spPr bwMode="auto">
            <a:xfrm>
              <a:off x="166"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44" name="Freeform 64"/>
            <p:cNvSpPr>
              <a:spLocks/>
            </p:cNvSpPr>
            <p:nvPr/>
          </p:nvSpPr>
          <p:spPr bwMode="auto">
            <a:xfrm>
              <a:off x="258"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45" name="Freeform 65"/>
            <p:cNvSpPr>
              <a:spLocks/>
            </p:cNvSpPr>
            <p:nvPr/>
          </p:nvSpPr>
          <p:spPr bwMode="auto">
            <a:xfrm>
              <a:off x="267"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46" name="Freeform 66"/>
            <p:cNvSpPr>
              <a:spLocks/>
            </p:cNvSpPr>
            <p:nvPr/>
          </p:nvSpPr>
          <p:spPr bwMode="auto">
            <a:xfrm>
              <a:off x="228"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47" name="Freeform 67"/>
            <p:cNvSpPr>
              <a:spLocks/>
            </p:cNvSpPr>
            <p:nvPr/>
          </p:nvSpPr>
          <p:spPr bwMode="auto">
            <a:xfrm>
              <a:off x="259"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48" name="Freeform 68"/>
            <p:cNvSpPr>
              <a:spLocks/>
            </p:cNvSpPr>
            <p:nvPr/>
          </p:nvSpPr>
          <p:spPr bwMode="auto">
            <a:xfrm>
              <a:off x="140"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49" name="Freeform 69"/>
            <p:cNvSpPr>
              <a:spLocks/>
            </p:cNvSpPr>
            <p:nvPr/>
          </p:nvSpPr>
          <p:spPr bwMode="auto">
            <a:xfrm>
              <a:off x="364"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3" name="Group 71"/>
          <p:cNvGrpSpPr>
            <a:grpSpLocks noChangeAspect="1"/>
          </p:cNvGrpSpPr>
          <p:nvPr/>
        </p:nvGrpSpPr>
        <p:grpSpPr bwMode="auto">
          <a:xfrm>
            <a:off x="1825705" y="3771990"/>
            <a:ext cx="410872" cy="459701"/>
            <a:chOff x="574" y="2448"/>
            <a:chExt cx="345" cy="386"/>
          </a:xfrm>
        </p:grpSpPr>
        <p:sp>
          <p:nvSpPr>
            <p:cNvPr id="9612" name="AutoShape 70"/>
            <p:cNvSpPr>
              <a:spLocks noChangeAspect="1" noChangeArrowheads="1" noTextEdit="1"/>
            </p:cNvSpPr>
            <p:nvPr/>
          </p:nvSpPr>
          <p:spPr bwMode="auto">
            <a:xfrm>
              <a:off x="574" y="2448"/>
              <a:ext cx="345" cy="386"/>
            </a:xfrm>
            <a:prstGeom prst="rect">
              <a:avLst/>
            </a:prstGeom>
            <a:solidFill>
              <a:srgbClr val="000099"/>
            </a:solidFill>
            <a:ln w="9525">
              <a:noFill/>
              <a:miter lim="800000"/>
              <a:headEnd/>
              <a:tailEnd/>
            </a:ln>
          </p:spPr>
          <p:txBody>
            <a:bodyPr/>
            <a:lstStyle/>
            <a:p>
              <a:endParaRPr lang="en-US" sz="1350"/>
            </a:p>
          </p:txBody>
        </p:sp>
        <p:sp>
          <p:nvSpPr>
            <p:cNvPr id="9613" name="Freeform 72"/>
            <p:cNvSpPr>
              <a:spLocks/>
            </p:cNvSpPr>
            <p:nvPr/>
          </p:nvSpPr>
          <p:spPr bwMode="auto">
            <a:xfrm>
              <a:off x="575"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14" name="Freeform 73"/>
            <p:cNvSpPr>
              <a:spLocks/>
            </p:cNvSpPr>
            <p:nvPr/>
          </p:nvSpPr>
          <p:spPr bwMode="auto">
            <a:xfrm>
              <a:off x="580"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15" name="Freeform 74"/>
            <p:cNvSpPr>
              <a:spLocks/>
            </p:cNvSpPr>
            <p:nvPr/>
          </p:nvSpPr>
          <p:spPr bwMode="auto">
            <a:xfrm>
              <a:off x="593"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16" name="Freeform 75"/>
            <p:cNvSpPr>
              <a:spLocks/>
            </p:cNvSpPr>
            <p:nvPr/>
          </p:nvSpPr>
          <p:spPr bwMode="auto">
            <a:xfrm>
              <a:off x="815"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17" name="Freeform 76"/>
            <p:cNvSpPr>
              <a:spLocks/>
            </p:cNvSpPr>
            <p:nvPr/>
          </p:nvSpPr>
          <p:spPr bwMode="auto">
            <a:xfrm>
              <a:off x="712"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18" name="Freeform 77"/>
            <p:cNvSpPr>
              <a:spLocks/>
            </p:cNvSpPr>
            <p:nvPr/>
          </p:nvSpPr>
          <p:spPr bwMode="auto">
            <a:xfrm>
              <a:off x="768"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19" name="Freeform 78"/>
            <p:cNvSpPr>
              <a:spLocks/>
            </p:cNvSpPr>
            <p:nvPr/>
          </p:nvSpPr>
          <p:spPr bwMode="auto">
            <a:xfrm>
              <a:off x="717"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20" name="Freeform 79"/>
            <p:cNvSpPr>
              <a:spLocks/>
            </p:cNvSpPr>
            <p:nvPr/>
          </p:nvSpPr>
          <p:spPr bwMode="auto">
            <a:xfrm>
              <a:off x="772"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21" name="Freeform 80"/>
            <p:cNvSpPr>
              <a:spLocks/>
            </p:cNvSpPr>
            <p:nvPr/>
          </p:nvSpPr>
          <p:spPr bwMode="auto">
            <a:xfrm>
              <a:off x="778"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22" name="Freeform 81"/>
            <p:cNvSpPr>
              <a:spLocks/>
            </p:cNvSpPr>
            <p:nvPr/>
          </p:nvSpPr>
          <p:spPr bwMode="auto">
            <a:xfrm>
              <a:off x="698"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23" name="Freeform 82"/>
            <p:cNvSpPr>
              <a:spLocks/>
            </p:cNvSpPr>
            <p:nvPr/>
          </p:nvSpPr>
          <p:spPr bwMode="auto">
            <a:xfrm>
              <a:off x="744"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24" name="Freeform 83"/>
            <p:cNvSpPr>
              <a:spLocks/>
            </p:cNvSpPr>
            <p:nvPr/>
          </p:nvSpPr>
          <p:spPr bwMode="auto">
            <a:xfrm>
              <a:off x="647"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25" name="Freeform 84"/>
            <p:cNvSpPr>
              <a:spLocks/>
            </p:cNvSpPr>
            <p:nvPr/>
          </p:nvSpPr>
          <p:spPr bwMode="auto">
            <a:xfrm>
              <a:off x="739"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26" name="Freeform 85"/>
            <p:cNvSpPr>
              <a:spLocks/>
            </p:cNvSpPr>
            <p:nvPr/>
          </p:nvSpPr>
          <p:spPr bwMode="auto">
            <a:xfrm>
              <a:off x="748"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27" name="Freeform 86"/>
            <p:cNvSpPr>
              <a:spLocks/>
            </p:cNvSpPr>
            <p:nvPr/>
          </p:nvSpPr>
          <p:spPr bwMode="auto">
            <a:xfrm>
              <a:off x="709"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28" name="Freeform 87"/>
            <p:cNvSpPr>
              <a:spLocks/>
            </p:cNvSpPr>
            <p:nvPr/>
          </p:nvSpPr>
          <p:spPr bwMode="auto">
            <a:xfrm>
              <a:off x="740"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29" name="Freeform 88"/>
            <p:cNvSpPr>
              <a:spLocks/>
            </p:cNvSpPr>
            <p:nvPr/>
          </p:nvSpPr>
          <p:spPr bwMode="auto">
            <a:xfrm>
              <a:off x="621"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30" name="Freeform 89"/>
            <p:cNvSpPr>
              <a:spLocks/>
            </p:cNvSpPr>
            <p:nvPr/>
          </p:nvSpPr>
          <p:spPr bwMode="auto">
            <a:xfrm>
              <a:off x="845"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4" name="Group 91"/>
          <p:cNvGrpSpPr>
            <a:grpSpLocks noChangeAspect="1"/>
          </p:cNvGrpSpPr>
          <p:nvPr/>
        </p:nvGrpSpPr>
        <p:grpSpPr bwMode="auto">
          <a:xfrm>
            <a:off x="2429508" y="4429386"/>
            <a:ext cx="410873" cy="459701"/>
            <a:chOff x="1081" y="3000"/>
            <a:chExt cx="345" cy="386"/>
          </a:xfrm>
        </p:grpSpPr>
        <p:sp>
          <p:nvSpPr>
            <p:cNvPr id="9593" name="AutoShape 90"/>
            <p:cNvSpPr>
              <a:spLocks noChangeAspect="1" noChangeArrowheads="1" noTextEdit="1"/>
            </p:cNvSpPr>
            <p:nvPr/>
          </p:nvSpPr>
          <p:spPr bwMode="auto">
            <a:xfrm>
              <a:off x="1081" y="3000"/>
              <a:ext cx="345" cy="386"/>
            </a:xfrm>
            <a:prstGeom prst="rect">
              <a:avLst/>
            </a:prstGeom>
            <a:solidFill>
              <a:srgbClr val="000099"/>
            </a:solidFill>
            <a:ln w="9525">
              <a:noFill/>
              <a:miter lim="800000"/>
              <a:headEnd/>
              <a:tailEnd/>
            </a:ln>
          </p:spPr>
          <p:txBody>
            <a:bodyPr/>
            <a:lstStyle/>
            <a:p>
              <a:endParaRPr lang="en-US" sz="1350"/>
            </a:p>
          </p:txBody>
        </p:sp>
        <p:sp>
          <p:nvSpPr>
            <p:cNvPr id="9594" name="Freeform 92"/>
            <p:cNvSpPr>
              <a:spLocks/>
            </p:cNvSpPr>
            <p:nvPr/>
          </p:nvSpPr>
          <p:spPr bwMode="auto">
            <a:xfrm>
              <a:off x="1082"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95" name="Freeform 93"/>
            <p:cNvSpPr>
              <a:spLocks/>
            </p:cNvSpPr>
            <p:nvPr/>
          </p:nvSpPr>
          <p:spPr bwMode="auto">
            <a:xfrm>
              <a:off x="1087"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96" name="Freeform 94"/>
            <p:cNvSpPr>
              <a:spLocks/>
            </p:cNvSpPr>
            <p:nvPr/>
          </p:nvSpPr>
          <p:spPr bwMode="auto">
            <a:xfrm>
              <a:off x="1100"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97" name="Freeform 95"/>
            <p:cNvSpPr>
              <a:spLocks/>
            </p:cNvSpPr>
            <p:nvPr/>
          </p:nvSpPr>
          <p:spPr bwMode="auto">
            <a:xfrm>
              <a:off x="1322"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98" name="Freeform 96"/>
            <p:cNvSpPr>
              <a:spLocks/>
            </p:cNvSpPr>
            <p:nvPr/>
          </p:nvSpPr>
          <p:spPr bwMode="auto">
            <a:xfrm>
              <a:off x="1219"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99" name="Freeform 97"/>
            <p:cNvSpPr>
              <a:spLocks/>
            </p:cNvSpPr>
            <p:nvPr/>
          </p:nvSpPr>
          <p:spPr bwMode="auto">
            <a:xfrm>
              <a:off x="1275"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00" name="Freeform 98"/>
            <p:cNvSpPr>
              <a:spLocks/>
            </p:cNvSpPr>
            <p:nvPr/>
          </p:nvSpPr>
          <p:spPr bwMode="auto">
            <a:xfrm>
              <a:off x="1224"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01" name="Freeform 99"/>
            <p:cNvSpPr>
              <a:spLocks/>
            </p:cNvSpPr>
            <p:nvPr/>
          </p:nvSpPr>
          <p:spPr bwMode="auto">
            <a:xfrm>
              <a:off x="1279"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02" name="Freeform 100"/>
            <p:cNvSpPr>
              <a:spLocks/>
            </p:cNvSpPr>
            <p:nvPr/>
          </p:nvSpPr>
          <p:spPr bwMode="auto">
            <a:xfrm>
              <a:off x="1285"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03" name="Freeform 101"/>
            <p:cNvSpPr>
              <a:spLocks/>
            </p:cNvSpPr>
            <p:nvPr/>
          </p:nvSpPr>
          <p:spPr bwMode="auto">
            <a:xfrm>
              <a:off x="1205"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04" name="Freeform 102"/>
            <p:cNvSpPr>
              <a:spLocks/>
            </p:cNvSpPr>
            <p:nvPr/>
          </p:nvSpPr>
          <p:spPr bwMode="auto">
            <a:xfrm>
              <a:off x="1251"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05" name="Freeform 103"/>
            <p:cNvSpPr>
              <a:spLocks/>
            </p:cNvSpPr>
            <p:nvPr/>
          </p:nvSpPr>
          <p:spPr bwMode="auto">
            <a:xfrm>
              <a:off x="1154"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06" name="Freeform 104"/>
            <p:cNvSpPr>
              <a:spLocks/>
            </p:cNvSpPr>
            <p:nvPr/>
          </p:nvSpPr>
          <p:spPr bwMode="auto">
            <a:xfrm>
              <a:off x="1246"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07" name="Freeform 105"/>
            <p:cNvSpPr>
              <a:spLocks/>
            </p:cNvSpPr>
            <p:nvPr/>
          </p:nvSpPr>
          <p:spPr bwMode="auto">
            <a:xfrm>
              <a:off x="1255"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08" name="Freeform 106"/>
            <p:cNvSpPr>
              <a:spLocks/>
            </p:cNvSpPr>
            <p:nvPr/>
          </p:nvSpPr>
          <p:spPr bwMode="auto">
            <a:xfrm>
              <a:off x="1216"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09" name="Freeform 107"/>
            <p:cNvSpPr>
              <a:spLocks/>
            </p:cNvSpPr>
            <p:nvPr/>
          </p:nvSpPr>
          <p:spPr bwMode="auto">
            <a:xfrm>
              <a:off x="1247"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10" name="Freeform 108"/>
            <p:cNvSpPr>
              <a:spLocks/>
            </p:cNvSpPr>
            <p:nvPr/>
          </p:nvSpPr>
          <p:spPr bwMode="auto">
            <a:xfrm>
              <a:off x="1128"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11" name="Freeform 109"/>
            <p:cNvSpPr>
              <a:spLocks/>
            </p:cNvSpPr>
            <p:nvPr/>
          </p:nvSpPr>
          <p:spPr bwMode="auto">
            <a:xfrm>
              <a:off x="1352"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5" name="Group 111"/>
          <p:cNvGrpSpPr>
            <a:grpSpLocks noChangeAspect="1"/>
          </p:cNvGrpSpPr>
          <p:nvPr/>
        </p:nvGrpSpPr>
        <p:grpSpPr bwMode="auto">
          <a:xfrm>
            <a:off x="2422362" y="3771990"/>
            <a:ext cx="410873" cy="459701"/>
            <a:chOff x="1075" y="2448"/>
            <a:chExt cx="345" cy="386"/>
          </a:xfrm>
        </p:grpSpPr>
        <p:sp>
          <p:nvSpPr>
            <p:cNvPr id="9574" name="AutoShape 110"/>
            <p:cNvSpPr>
              <a:spLocks noChangeAspect="1" noChangeArrowheads="1" noTextEdit="1"/>
            </p:cNvSpPr>
            <p:nvPr/>
          </p:nvSpPr>
          <p:spPr bwMode="auto">
            <a:xfrm>
              <a:off x="1075" y="2448"/>
              <a:ext cx="345" cy="386"/>
            </a:xfrm>
            <a:prstGeom prst="rect">
              <a:avLst/>
            </a:prstGeom>
            <a:noFill/>
            <a:ln w="9525">
              <a:noFill/>
              <a:miter lim="800000"/>
              <a:headEnd/>
              <a:tailEnd/>
            </a:ln>
          </p:spPr>
          <p:txBody>
            <a:bodyPr/>
            <a:lstStyle/>
            <a:p>
              <a:endParaRPr lang="en-US" sz="1350"/>
            </a:p>
          </p:txBody>
        </p:sp>
        <p:sp>
          <p:nvSpPr>
            <p:cNvPr id="9575" name="Freeform 112"/>
            <p:cNvSpPr>
              <a:spLocks/>
            </p:cNvSpPr>
            <p:nvPr/>
          </p:nvSpPr>
          <p:spPr bwMode="auto">
            <a:xfrm>
              <a:off x="1076"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76" name="Freeform 113"/>
            <p:cNvSpPr>
              <a:spLocks/>
            </p:cNvSpPr>
            <p:nvPr/>
          </p:nvSpPr>
          <p:spPr bwMode="auto">
            <a:xfrm>
              <a:off x="1081"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77" name="Freeform 114"/>
            <p:cNvSpPr>
              <a:spLocks/>
            </p:cNvSpPr>
            <p:nvPr/>
          </p:nvSpPr>
          <p:spPr bwMode="auto">
            <a:xfrm>
              <a:off x="1094"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78" name="Freeform 115"/>
            <p:cNvSpPr>
              <a:spLocks/>
            </p:cNvSpPr>
            <p:nvPr/>
          </p:nvSpPr>
          <p:spPr bwMode="auto">
            <a:xfrm>
              <a:off x="1316"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79" name="Freeform 116"/>
            <p:cNvSpPr>
              <a:spLocks/>
            </p:cNvSpPr>
            <p:nvPr/>
          </p:nvSpPr>
          <p:spPr bwMode="auto">
            <a:xfrm>
              <a:off x="1213"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80" name="Freeform 117"/>
            <p:cNvSpPr>
              <a:spLocks/>
            </p:cNvSpPr>
            <p:nvPr/>
          </p:nvSpPr>
          <p:spPr bwMode="auto">
            <a:xfrm>
              <a:off x="1269"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81" name="Freeform 118"/>
            <p:cNvSpPr>
              <a:spLocks/>
            </p:cNvSpPr>
            <p:nvPr/>
          </p:nvSpPr>
          <p:spPr bwMode="auto">
            <a:xfrm>
              <a:off x="1218"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82" name="Freeform 119"/>
            <p:cNvSpPr>
              <a:spLocks/>
            </p:cNvSpPr>
            <p:nvPr/>
          </p:nvSpPr>
          <p:spPr bwMode="auto">
            <a:xfrm>
              <a:off x="1273"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83" name="Freeform 120"/>
            <p:cNvSpPr>
              <a:spLocks/>
            </p:cNvSpPr>
            <p:nvPr/>
          </p:nvSpPr>
          <p:spPr bwMode="auto">
            <a:xfrm>
              <a:off x="1279"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84" name="Freeform 121"/>
            <p:cNvSpPr>
              <a:spLocks/>
            </p:cNvSpPr>
            <p:nvPr/>
          </p:nvSpPr>
          <p:spPr bwMode="auto">
            <a:xfrm>
              <a:off x="1199"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85" name="Freeform 122"/>
            <p:cNvSpPr>
              <a:spLocks/>
            </p:cNvSpPr>
            <p:nvPr/>
          </p:nvSpPr>
          <p:spPr bwMode="auto">
            <a:xfrm>
              <a:off x="1245"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86" name="Freeform 123"/>
            <p:cNvSpPr>
              <a:spLocks/>
            </p:cNvSpPr>
            <p:nvPr/>
          </p:nvSpPr>
          <p:spPr bwMode="auto">
            <a:xfrm>
              <a:off x="1148"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87" name="Freeform 124"/>
            <p:cNvSpPr>
              <a:spLocks/>
            </p:cNvSpPr>
            <p:nvPr/>
          </p:nvSpPr>
          <p:spPr bwMode="auto">
            <a:xfrm>
              <a:off x="1240"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88" name="Freeform 125"/>
            <p:cNvSpPr>
              <a:spLocks/>
            </p:cNvSpPr>
            <p:nvPr/>
          </p:nvSpPr>
          <p:spPr bwMode="auto">
            <a:xfrm>
              <a:off x="1249"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89" name="Freeform 126"/>
            <p:cNvSpPr>
              <a:spLocks/>
            </p:cNvSpPr>
            <p:nvPr/>
          </p:nvSpPr>
          <p:spPr bwMode="auto">
            <a:xfrm>
              <a:off x="1210"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90" name="Freeform 127"/>
            <p:cNvSpPr>
              <a:spLocks/>
            </p:cNvSpPr>
            <p:nvPr/>
          </p:nvSpPr>
          <p:spPr bwMode="auto">
            <a:xfrm>
              <a:off x="1241"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91" name="Freeform 128"/>
            <p:cNvSpPr>
              <a:spLocks/>
            </p:cNvSpPr>
            <p:nvPr/>
          </p:nvSpPr>
          <p:spPr bwMode="auto">
            <a:xfrm>
              <a:off x="1122"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92" name="Freeform 129"/>
            <p:cNvSpPr>
              <a:spLocks/>
            </p:cNvSpPr>
            <p:nvPr/>
          </p:nvSpPr>
          <p:spPr bwMode="auto">
            <a:xfrm>
              <a:off x="1346"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6" name="Group 131"/>
          <p:cNvGrpSpPr>
            <a:grpSpLocks noChangeAspect="1"/>
          </p:cNvGrpSpPr>
          <p:nvPr/>
        </p:nvGrpSpPr>
        <p:grpSpPr bwMode="auto">
          <a:xfrm>
            <a:off x="3014258" y="4429386"/>
            <a:ext cx="410872" cy="459701"/>
            <a:chOff x="1572" y="3000"/>
            <a:chExt cx="345" cy="386"/>
          </a:xfrm>
        </p:grpSpPr>
        <p:sp>
          <p:nvSpPr>
            <p:cNvPr id="9555" name="AutoShape 130"/>
            <p:cNvSpPr>
              <a:spLocks noChangeAspect="1" noChangeArrowheads="1" noTextEdit="1"/>
            </p:cNvSpPr>
            <p:nvPr/>
          </p:nvSpPr>
          <p:spPr bwMode="auto">
            <a:xfrm>
              <a:off x="1572" y="3000"/>
              <a:ext cx="345" cy="386"/>
            </a:xfrm>
            <a:prstGeom prst="rect">
              <a:avLst/>
            </a:prstGeom>
            <a:solidFill>
              <a:srgbClr val="000099"/>
            </a:solidFill>
            <a:ln w="9525">
              <a:noFill/>
              <a:miter lim="800000"/>
              <a:headEnd/>
              <a:tailEnd/>
            </a:ln>
          </p:spPr>
          <p:txBody>
            <a:bodyPr/>
            <a:lstStyle/>
            <a:p>
              <a:endParaRPr lang="en-US" sz="1350"/>
            </a:p>
          </p:txBody>
        </p:sp>
        <p:sp>
          <p:nvSpPr>
            <p:cNvPr id="9556" name="Freeform 132"/>
            <p:cNvSpPr>
              <a:spLocks/>
            </p:cNvSpPr>
            <p:nvPr/>
          </p:nvSpPr>
          <p:spPr bwMode="auto">
            <a:xfrm>
              <a:off x="1573"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57" name="Freeform 133"/>
            <p:cNvSpPr>
              <a:spLocks/>
            </p:cNvSpPr>
            <p:nvPr/>
          </p:nvSpPr>
          <p:spPr bwMode="auto">
            <a:xfrm>
              <a:off x="1578"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58" name="Freeform 134"/>
            <p:cNvSpPr>
              <a:spLocks/>
            </p:cNvSpPr>
            <p:nvPr/>
          </p:nvSpPr>
          <p:spPr bwMode="auto">
            <a:xfrm>
              <a:off x="1591"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59" name="Freeform 135"/>
            <p:cNvSpPr>
              <a:spLocks/>
            </p:cNvSpPr>
            <p:nvPr/>
          </p:nvSpPr>
          <p:spPr bwMode="auto">
            <a:xfrm>
              <a:off x="1813"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60" name="Freeform 136"/>
            <p:cNvSpPr>
              <a:spLocks/>
            </p:cNvSpPr>
            <p:nvPr/>
          </p:nvSpPr>
          <p:spPr bwMode="auto">
            <a:xfrm>
              <a:off x="1710"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61" name="Freeform 137"/>
            <p:cNvSpPr>
              <a:spLocks/>
            </p:cNvSpPr>
            <p:nvPr/>
          </p:nvSpPr>
          <p:spPr bwMode="auto">
            <a:xfrm>
              <a:off x="1766"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62" name="Freeform 138"/>
            <p:cNvSpPr>
              <a:spLocks/>
            </p:cNvSpPr>
            <p:nvPr/>
          </p:nvSpPr>
          <p:spPr bwMode="auto">
            <a:xfrm>
              <a:off x="1715"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63" name="Freeform 139"/>
            <p:cNvSpPr>
              <a:spLocks/>
            </p:cNvSpPr>
            <p:nvPr/>
          </p:nvSpPr>
          <p:spPr bwMode="auto">
            <a:xfrm>
              <a:off x="1770"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64" name="Freeform 140"/>
            <p:cNvSpPr>
              <a:spLocks/>
            </p:cNvSpPr>
            <p:nvPr/>
          </p:nvSpPr>
          <p:spPr bwMode="auto">
            <a:xfrm>
              <a:off x="1776"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65" name="Freeform 141"/>
            <p:cNvSpPr>
              <a:spLocks/>
            </p:cNvSpPr>
            <p:nvPr/>
          </p:nvSpPr>
          <p:spPr bwMode="auto">
            <a:xfrm>
              <a:off x="1696"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66" name="Freeform 142"/>
            <p:cNvSpPr>
              <a:spLocks/>
            </p:cNvSpPr>
            <p:nvPr/>
          </p:nvSpPr>
          <p:spPr bwMode="auto">
            <a:xfrm>
              <a:off x="1742"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67" name="Freeform 143"/>
            <p:cNvSpPr>
              <a:spLocks/>
            </p:cNvSpPr>
            <p:nvPr/>
          </p:nvSpPr>
          <p:spPr bwMode="auto">
            <a:xfrm>
              <a:off x="1645"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68" name="Freeform 144"/>
            <p:cNvSpPr>
              <a:spLocks/>
            </p:cNvSpPr>
            <p:nvPr/>
          </p:nvSpPr>
          <p:spPr bwMode="auto">
            <a:xfrm>
              <a:off x="1737"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69" name="Freeform 145"/>
            <p:cNvSpPr>
              <a:spLocks/>
            </p:cNvSpPr>
            <p:nvPr/>
          </p:nvSpPr>
          <p:spPr bwMode="auto">
            <a:xfrm>
              <a:off x="1746"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70" name="Freeform 146"/>
            <p:cNvSpPr>
              <a:spLocks/>
            </p:cNvSpPr>
            <p:nvPr/>
          </p:nvSpPr>
          <p:spPr bwMode="auto">
            <a:xfrm>
              <a:off x="1707"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71" name="Freeform 147"/>
            <p:cNvSpPr>
              <a:spLocks/>
            </p:cNvSpPr>
            <p:nvPr/>
          </p:nvSpPr>
          <p:spPr bwMode="auto">
            <a:xfrm>
              <a:off x="1738"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72" name="Freeform 148"/>
            <p:cNvSpPr>
              <a:spLocks/>
            </p:cNvSpPr>
            <p:nvPr/>
          </p:nvSpPr>
          <p:spPr bwMode="auto">
            <a:xfrm>
              <a:off x="1619"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73" name="Freeform 149"/>
            <p:cNvSpPr>
              <a:spLocks/>
            </p:cNvSpPr>
            <p:nvPr/>
          </p:nvSpPr>
          <p:spPr bwMode="auto">
            <a:xfrm>
              <a:off x="1843"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7" name="Group 151"/>
          <p:cNvGrpSpPr>
            <a:grpSpLocks noChangeAspect="1"/>
          </p:cNvGrpSpPr>
          <p:nvPr/>
        </p:nvGrpSpPr>
        <p:grpSpPr bwMode="auto">
          <a:xfrm>
            <a:off x="3541841" y="4429386"/>
            <a:ext cx="410873" cy="459701"/>
            <a:chOff x="2015" y="3000"/>
            <a:chExt cx="345" cy="386"/>
          </a:xfrm>
        </p:grpSpPr>
        <p:sp>
          <p:nvSpPr>
            <p:cNvPr id="9536" name="AutoShape 150"/>
            <p:cNvSpPr>
              <a:spLocks noChangeAspect="1" noChangeArrowheads="1" noTextEdit="1"/>
            </p:cNvSpPr>
            <p:nvPr/>
          </p:nvSpPr>
          <p:spPr bwMode="auto">
            <a:xfrm>
              <a:off x="2015" y="3000"/>
              <a:ext cx="345" cy="386"/>
            </a:xfrm>
            <a:prstGeom prst="rect">
              <a:avLst/>
            </a:prstGeom>
            <a:solidFill>
              <a:srgbClr val="000099"/>
            </a:solidFill>
            <a:ln w="9525">
              <a:noFill/>
              <a:miter lim="800000"/>
              <a:headEnd/>
              <a:tailEnd/>
            </a:ln>
          </p:spPr>
          <p:txBody>
            <a:bodyPr/>
            <a:lstStyle/>
            <a:p>
              <a:endParaRPr lang="en-US" sz="1350"/>
            </a:p>
          </p:txBody>
        </p:sp>
        <p:sp>
          <p:nvSpPr>
            <p:cNvPr id="9537" name="Freeform 152"/>
            <p:cNvSpPr>
              <a:spLocks/>
            </p:cNvSpPr>
            <p:nvPr/>
          </p:nvSpPr>
          <p:spPr bwMode="auto">
            <a:xfrm>
              <a:off x="2016"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38" name="Freeform 153"/>
            <p:cNvSpPr>
              <a:spLocks/>
            </p:cNvSpPr>
            <p:nvPr/>
          </p:nvSpPr>
          <p:spPr bwMode="auto">
            <a:xfrm>
              <a:off x="2021"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39" name="Freeform 154"/>
            <p:cNvSpPr>
              <a:spLocks/>
            </p:cNvSpPr>
            <p:nvPr/>
          </p:nvSpPr>
          <p:spPr bwMode="auto">
            <a:xfrm>
              <a:off x="2034"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40" name="Freeform 155"/>
            <p:cNvSpPr>
              <a:spLocks/>
            </p:cNvSpPr>
            <p:nvPr/>
          </p:nvSpPr>
          <p:spPr bwMode="auto">
            <a:xfrm>
              <a:off x="2256"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41" name="Freeform 156"/>
            <p:cNvSpPr>
              <a:spLocks/>
            </p:cNvSpPr>
            <p:nvPr/>
          </p:nvSpPr>
          <p:spPr bwMode="auto">
            <a:xfrm>
              <a:off x="2153"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42" name="Freeform 157"/>
            <p:cNvSpPr>
              <a:spLocks/>
            </p:cNvSpPr>
            <p:nvPr/>
          </p:nvSpPr>
          <p:spPr bwMode="auto">
            <a:xfrm>
              <a:off x="2209"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43" name="Freeform 158"/>
            <p:cNvSpPr>
              <a:spLocks/>
            </p:cNvSpPr>
            <p:nvPr/>
          </p:nvSpPr>
          <p:spPr bwMode="auto">
            <a:xfrm>
              <a:off x="2158"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44" name="Freeform 159"/>
            <p:cNvSpPr>
              <a:spLocks/>
            </p:cNvSpPr>
            <p:nvPr/>
          </p:nvSpPr>
          <p:spPr bwMode="auto">
            <a:xfrm>
              <a:off x="2213"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45" name="Freeform 160"/>
            <p:cNvSpPr>
              <a:spLocks/>
            </p:cNvSpPr>
            <p:nvPr/>
          </p:nvSpPr>
          <p:spPr bwMode="auto">
            <a:xfrm>
              <a:off x="2219"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46" name="Freeform 161"/>
            <p:cNvSpPr>
              <a:spLocks/>
            </p:cNvSpPr>
            <p:nvPr/>
          </p:nvSpPr>
          <p:spPr bwMode="auto">
            <a:xfrm>
              <a:off x="2139"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47" name="Freeform 162"/>
            <p:cNvSpPr>
              <a:spLocks/>
            </p:cNvSpPr>
            <p:nvPr/>
          </p:nvSpPr>
          <p:spPr bwMode="auto">
            <a:xfrm>
              <a:off x="2185"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48" name="Freeform 163"/>
            <p:cNvSpPr>
              <a:spLocks/>
            </p:cNvSpPr>
            <p:nvPr/>
          </p:nvSpPr>
          <p:spPr bwMode="auto">
            <a:xfrm>
              <a:off x="2088"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49" name="Freeform 164"/>
            <p:cNvSpPr>
              <a:spLocks/>
            </p:cNvSpPr>
            <p:nvPr/>
          </p:nvSpPr>
          <p:spPr bwMode="auto">
            <a:xfrm>
              <a:off x="2180"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50" name="Freeform 165"/>
            <p:cNvSpPr>
              <a:spLocks/>
            </p:cNvSpPr>
            <p:nvPr/>
          </p:nvSpPr>
          <p:spPr bwMode="auto">
            <a:xfrm>
              <a:off x="2189"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51" name="Freeform 166"/>
            <p:cNvSpPr>
              <a:spLocks/>
            </p:cNvSpPr>
            <p:nvPr/>
          </p:nvSpPr>
          <p:spPr bwMode="auto">
            <a:xfrm>
              <a:off x="2150"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52" name="Freeform 167"/>
            <p:cNvSpPr>
              <a:spLocks/>
            </p:cNvSpPr>
            <p:nvPr/>
          </p:nvSpPr>
          <p:spPr bwMode="auto">
            <a:xfrm>
              <a:off x="2181"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53" name="Freeform 168"/>
            <p:cNvSpPr>
              <a:spLocks/>
            </p:cNvSpPr>
            <p:nvPr/>
          </p:nvSpPr>
          <p:spPr bwMode="auto">
            <a:xfrm>
              <a:off x="2062"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54" name="Freeform 169"/>
            <p:cNvSpPr>
              <a:spLocks/>
            </p:cNvSpPr>
            <p:nvPr/>
          </p:nvSpPr>
          <p:spPr bwMode="auto">
            <a:xfrm>
              <a:off x="2286"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8" name="Group 171"/>
          <p:cNvGrpSpPr>
            <a:grpSpLocks noChangeAspect="1"/>
          </p:cNvGrpSpPr>
          <p:nvPr/>
        </p:nvGrpSpPr>
        <p:grpSpPr bwMode="auto">
          <a:xfrm>
            <a:off x="3007112" y="3771990"/>
            <a:ext cx="410872" cy="459701"/>
            <a:chOff x="1566" y="2448"/>
            <a:chExt cx="345" cy="386"/>
          </a:xfrm>
        </p:grpSpPr>
        <p:sp>
          <p:nvSpPr>
            <p:cNvPr id="9517" name="AutoShape 170"/>
            <p:cNvSpPr>
              <a:spLocks noChangeAspect="1" noChangeArrowheads="1" noTextEdit="1"/>
            </p:cNvSpPr>
            <p:nvPr/>
          </p:nvSpPr>
          <p:spPr bwMode="auto">
            <a:xfrm>
              <a:off x="1566" y="2448"/>
              <a:ext cx="345" cy="386"/>
            </a:xfrm>
            <a:prstGeom prst="rect">
              <a:avLst/>
            </a:prstGeom>
            <a:noFill/>
            <a:ln w="9525">
              <a:noFill/>
              <a:miter lim="800000"/>
              <a:headEnd/>
              <a:tailEnd/>
            </a:ln>
          </p:spPr>
          <p:txBody>
            <a:bodyPr/>
            <a:lstStyle/>
            <a:p>
              <a:endParaRPr lang="en-US" sz="1350"/>
            </a:p>
          </p:txBody>
        </p:sp>
        <p:sp>
          <p:nvSpPr>
            <p:cNvPr id="9518" name="Freeform 172"/>
            <p:cNvSpPr>
              <a:spLocks/>
            </p:cNvSpPr>
            <p:nvPr/>
          </p:nvSpPr>
          <p:spPr bwMode="auto">
            <a:xfrm>
              <a:off x="1567"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19" name="Freeform 173"/>
            <p:cNvSpPr>
              <a:spLocks/>
            </p:cNvSpPr>
            <p:nvPr/>
          </p:nvSpPr>
          <p:spPr bwMode="auto">
            <a:xfrm>
              <a:off x="1572"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20" name="Freeform 174"/>
            <p:cNvSpPr>
              <a:spLocks/>
            </p:cNvSpPr>
            <p:nvPr/>
          </p:nvSpPr>
          <p:spPr bwMode="auto">
            <a:xfrm>
              <a:off x="1585"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21" name="Freeform 175"/>
            <p:cNvSpPr>
              <a:spLocks/>
            </p:cNvSpPr>
            <p:nvPr/>
          </p:nvSpPr>
          <p:spPr bwMode="auto">
            <a:xfrm>
              <a:off x="1807"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22" name="Freeform 176"/>
            <p:cNvSpPr>
              <a:spLocks/>
            </p:cNvSpPr>
            <p:nvPr/>
          </p:nvSpPr>
          <p:spPr bwMode="auto">
            <a:xfrm>
              <a:off x="1704"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23" name="Freeform 177"/>
            <p:cNvSpPr>
              <a:spLocks/>
            </p:cNvSpPr>
            <p:nvPr/>
          </p:nvSpPr>
          <p:spPr bwMode="auto">
            <a:xfrm>
              <a:off x="1760"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24" name="Freeform 178"/>
            <p:cNvSpPr>
              <a:spLocks/>
            </p:cNvSpPr>
            <p:nvPr/>
          </p:nvSpPr>
          <p:spPr bwMode="auto">
            <a:xfrm>
              <a:off x="1709"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25" name="Freeform 179"/>
            <p:cNvSpPr>
              <a:spLocks/>
            </p:cNvSpPr>
            <p:nvPr/>
          </p:nvSpPr>
          <p:spPr bwMode="auto">
            <a:xfrm>
              <a:off x="1764"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26" name="Freeform 180"/>
            <p:cNvSpPr>
              <a:spLocks/>
            </p:cNvSpPr>
            <p:nvPr/>
          </p:nvSpPr>
          <p:spPr bwMode="auto">
            <a:xfrm>
              <a:off x="1770"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27" name="Freeform 181"/>
            <p:cNvSpPr>
              <a:spLocks/>
            </p:cNvSpPr>
            <p:nvPr/>
          </p:nvSpPr>
          <p:spPr bwMode="auto">
            <a:xfrm>
              <a:off x="1690"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28" name="Freeform 182"/>
            <p:cNvSpPr>
              <a:spLocks/>
            </p:cNvSpPr>
            <p:nvPr/>
          </p:nvSpPr>
          <p:spPr bwMode="auto">
            <a:xfrm>
              <a:off x="1736"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29" name="Freeform 183"/>
            <p:cNvSpPr>
              <a:spLocks/>
            </p:cNvSpPr>
            <p:nvPr/>
          </p:nvSpPr>
          <p:spPr bwMode="auto">
            <a:xfrm>
              <a:off x="1639"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30" name="Freeform 184"/>
            <p:cNvSpPr>
              <a:spLocks/>
            </p:cNvSpPr>
            <p:nvPr/>
          </p:nvSpPr>
          <p:spPr bwMode="auto">
            <a:xfrm>
              <a:off x="1731"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31" name="Freeform 185"/>
            <p:cNvSpPr>
              <a:spLocks/>
            </p:cNvSpPr>
            <p:nvPr/>
          </p:nvSpPr>
          <p:spPr bwMode="auto">
            <a:xfrm>
              <a:off x="1740"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32" name="Freeform 186"/>
            <p:cNvSpPr>
              <a:spLocks/>
            </p:cNvSpPr>
            <p:nvPr/>
          </p:nvSpPr>
          <p:spPr bwMode="auto">
            <a:xfrm>
              <a:off x="1701"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33" name="Freeform 187"/>
            <p:cNvSpPr>
              <a:spLocks/>
            </p:cNvSpPr>
            <p:nvPr/>
          </p:nvSpPr>
          <p:spPr bwMode="auto">
            <a:xfrm>
              <a:off x="1732"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34" name="Freeform 188"/>
            <p:cNvSpPr>
              <a:spLocks/>
            </p:cNvSpPr>
            <p:nvPr/>
          </p:nvSpPr>
          <p:spPr bwMode="auto">
            <a:xfrm>
              <a:off x="1613"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35" name="Freeform 189"/>
            <p:cNvSpPr>
              <a:spLocks/>
            </p:cNvSpPr>
            <p:nvPr/>
          </p:nvSpPr>
          <p:spPr bwMode="auto">
            <a:xfrm>
              <a:off x="1837"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9" name="Group 191"/>
          <p:cNvGrpSpPr>
            <a:grpSpLocks noChangeAspect="1"/>
          </p:cNvGrpSpPr>
          <p:nvPr/>
        </p:nvGrpSpPr>
        <p:grpSpPr bwMode="auto">
          <a:xfrm>
            <a:off x="4105155" y="3771990"/>
            <a:ext cx="410872" cy="459701"/>
            <a:chOff x="2488" y="2448"/>
            <a:chExt cx="345" cy="386"/>
          </a:xfrm>
        </p:grpSpPr>
        <p:sp>
          <p:nvSpPr>
            <p:cNvPr id="9498" name="AutoShape 190"/>
            <p:cNvSpPr>
              <a:spLocks noChangeAspect="1" noChangeArrowheads="1" noTextEdit="1"/>
            </p:cNvSpPr>
            <p:nvPr/>
          </p:nvSpPr>
          <p:spPr bwMode="auto">
            <a:xfrm>
              <a:off x="2488" y="2448"/>
              <a:ext cx="345" cy="386"/>
            </a:xfrm>
            <a:prstGeom prst="rect">
              <a:avLst/>
            </a:prstGeom>
            <a:noFill/>
            <a:ln w="9525">
              <a:noFill/>
              <a:miter lim="800000"/>
              <a:headEnd/>
              <a:tailEnd/>
            </a:ln>
          </p:spPr>
          <p:txBody>
            <a:bodyPr/>
            <a:lstStyle/>
            <a:p>
              <a:endParaRPr lang="en-US" sz="1350"/>
            </a:p>
          </p:txBody>
        </p:sp>
        <p:sp>
          <p:nvSpPr>
            <p:cNvPr id="9499" name="Freeform 192"/>
            <p:cNvSpPr>
              <a:spLocks/>
            </p:cNvSpPr>
            <p:nvPr/>
          </p:nvSpPr>
          <p:spPr bwMode="auto">
            <a:xfrm>
              <a:off x="2489"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00" name="Freeform 193"/>
            <p:cNvSpPr>
              <a:spLocks/>
            </p:cNvSpPr>
            <p:nvPr/>
          </p:nvSpPr>
          <p:spPr bwMode="auto">
            <a:xfrm>
              <a:off x="2494"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01" name="Freeform 194"/>
            <p:cNvSpPr>
              <a:spLocks/>
            </p:cNvSpPr>
            <p:nvPr/>
          </p:nvSpPr>
          <p:spPr bwMode="auto">
            <a:xfrm>
              <a:off x="2507"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02" name="Freeform 195"/>
            <p:cNvSpPr>
              <a:spLocks/>
            </p:cNvSpPr>
            <p:nvPr/>
          </p:nvSpPr>
          <p:spPr bwMode="auto">
            <a:xfrm>
              <a:off x="2729"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03" name="Freeform 196"/>
            <p:cNvSpPr>
              <a:spLocks/>
            </p:cNvSpPr>
            <p:nvPr/>
          </p:nvSpPr>
          <p:spPr bwMode="auto">
            <a:xfrm>
              <a:off x="2626"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04" name="Freeform 197"/>
            <p:cNvSpPr>
              <a:spLocks/>
            </p:cNvSpPr>
            <p:nvPr/>
          </p:nvSpPr>
          <p:spPr bwMode="auto">
            <a:xfrm>
              <a:off x="2682"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05" name="Freeform 198"/>
            <p:cNvSpPr>
              <a:spLocks/>
            </p:cNvSpPr>
            <p:nvPr/>
          </p:nvSpPr>
          <p:spPr bwMode="auto">
            <a:xfrm>
              <a:off x="2631"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06" name="Freeform 199"/>
            <p:cNvSpPr>
              <a:spLocks/>
            </p:cNvSpPr>
            <p:nvPr/>
          </p:nvSpPr>
          <p:spPr bwMode="auto">
            <a:xfrm>
              <a:off x="2686"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07" name="Freeform 200"/>
            <p:cNvSpPr>
              <a:spLocks/>
            </p:cNvSpPr>
            <p:nvPr/>
          </p:nvSpPr>
          <p:spPr bwMode="auto">
            <a:xfrm>
              <a:off x="2692"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08" name="Freeform 201"/>
            <p:cNvSpPr>
              <a:spLocks/>
            </p:cNvSpPr>
            <p:nvPr/>
          </p:nvSpPr>
          <p:spPr bwMode="auto">
            <a:xfrm>
              <a:off x="2612"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09" name="Freeform 202"/>
            <p:cNvSpPr>
              <a:spLocks/>
            </p:cNvSpPr>
            <p:nvPr/>
          </p:nvSpPr>
          <p:spPr bwMode="auto">
            <a:xfrm>
              <a:off x="2658"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10" name="Freeform 203"/>
            <p:cNvSpPr>
              <a:spLocks/>
            </p:cNvSpPr>
            <p:nvPr/>
          </p:nvSpPr>
          <p:spPr bwMode="auto">
            <a:xfrm>
              <a:off x="2561"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11" name="Freeform 204"/>
            <p:cNvSpPr>
              <a:spLocks/>
            </p:cNvSpPr>
            <p:nvPr/>
          </p:nvSpPr>
          <p:spPr bwMode="auto">
            <a:xfrm>
              <a:off x="2653"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12" name="Freeform 205"/>
            <p:cNvSpPr>
              <a:spLocks/>
            </p:cNvSpPr>
            <p:nvPr/>
          </p:nvSpPr>
          <p:spPr bwMode="auto">
            <a:xfrm>
              <a:off x="2662"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13" name="Freeform 206"/>
            <p:cNvSpPr>
              <a:spLocks/>
            </p:cNvSpPr>
            <p:nvPr/>
          </p:nvSpPr>
          <p:spPr bwMode="auto">
            <a:xfrm>
              <a:off x="2623"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14" name="Freeform 207"/>
            <p:cNvSpPr>
              <a:spLocks/>
            </p:cNvSpPr>
            <p:nvPr/>
          </p:nvSpPr>
          <p:spPr bwMode="auto">
            <a:xfrm>
              <a:off x="2654"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15" name="Freeform 208"/>
            <p:cNvSpPr>
              <a:spLocks/>
            </p:cNvSpPr>
            <p:nvPr/>
          </p:nvSpPr>
          <p:spPr bwMode="auto">
            <a:xfrm>
              <a:off x="2535"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16" name="Freeform 209"/>
            <p:cNvSpPr>
              <a:spLocks/>
            </p:cNvSpPr>
            <p:nvPr/>
          </p:nvSpPr>
          <p:spPr bwMode="auto">
            <a:xfrm>
              <a:off x="2759"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0" name="Group 211"/>
          <p:cNvGrpSpPr>
            <a:grpSpLocks noChangeAspect="1"/>
          </p:cNvGrpSpPr>
          <p:nvPr/>
        </p:nvGrpSpPr>
        <p:grpSpPr bwMode="auto">
          <a:xfrm>
            <a:off x="4112300" y="4397231"/>
            <a:ext cx="410872" cy="459701"/>
            <a:chOff x="2494" y="2973"/>
            <a:chExt cx="345" cy="386"/>
          </a:xfrm>
        </p:grpSpPr>
        <p:sp>
          <p:nvSpPr>
            <p:cNvPr id="9479" name="AutoShape 210"/>
            <p:cNvSpPr>
              <a:spLocks noChangeAspect="1" noChangeArrowheads="1" noTextEdit="1"/>
            </p:cNvSpPr>
            <p:nvPr/>
          </p:nvSpPr>
          <p:spPr bwMode="auto">
            <a:xfrm>
              <a:off x="2494" y="2973"/>
              <a:ext cx="345" cy="386"/>
            </a:xfrm>
            <a:prstGeom prst="rect">
              <a:avLst/>
            </a:prstGeom>
            <a:noFill/>
            <a:ln w="9525">
              <a:noFill/>
              <a:miter lim="800000"/>
              <a:headEnd/>
              <a:tailEnd/>
            </a:ln>
          </p:spPr>
          <p:txBody>
            <a:bodyPr/>
            <a:lstStyle/>
            <a:p>
              <a:endParaRPr lang="en-US" sz="1350"/>
            </a:p>
          </p:txBody>
        </p:sp>
        <p:sp>
          <p:nvSpPr>
            <p:cNvPr id="9480" name="Freeform 212"/>
            <p:cNvSpPr>
              <a:spLocks/>
            </p:cNvSpPr>
            <p:nvPr/>
          </p:nvSpPr>
          <p:spPr bwMode="auto">
            <a:xfrm>
              <a:off x="2495"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81" name="Freeform 213"/>
            <p:cNvSpPr>
              <a:spLocks/>
            </p:cNvSpPr>
            <p:nvPr/>
          </p:nvSpPr>
          <p:spPr bwMode="auto">
            <a:xfrm>
              <a:off x="2500"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82" name="Freeform 214"/>
            <p:cNvSpPr>
              <a:spLocks/>
            </p:cNvSpPr>
            <p:nvPr/>
          </p:nvSpPr>
          <p:spPr bwMode="auto">
            <a:xfrm>
              <a:off x="2513"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83" name="Freeform 215"/>
            <p:cNvSpPr>
              <a:spLocks/>
            </p:cNvSpPr>
            <p:nvPr/>
          </p:nvSpPr>
          <p:spPr bwMode="auto">
            <a:xfrm>
              <a:off x="2735"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84" name="Freeform 216"/>
            <p:cNvSpPr>
              <a:spLocks/>
            </p:cNvSpPr>
            <p:nvPr/>
          </p:nvSpPr>
          <p:spPr bwMode="auto">
            <a:xfrm>
              <a:off x="2632"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85" name="Freeform 217"/>
            <p:cNvSpPr>
              <a:spLocks/>
            </p:cNvSpPr>
            <p:nvPr/>
          </p:nvSpPr>
          <p:spPr bwMode="auto">
            <a:xfrm>
              <a:off x="2688"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86" name="Freeform 218"/>
            <p:cNvSpPr>
              <a:spLocks/>
            </p:cNvSpPr>
            <p:nvPr/>
          </p:nvSpPr>
          <p:spPr bwMode="auto">
            <a:xfrm>
              <a:off x="2637"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87" name="Freeform 219"/>
            <p:cNvSpPr>
              <a:spLocks/>
            </p:cNvSpPr>
            <p:nvPr/>
          </p:nvSpPr>
          <p:spPr bwMode="auto">
            <a:xfrm>
              <a:off x="2692"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88" name="Freeform 220"/>
            <p:cNvSpPr>
              <a:spLocks/>
            </p:cNvSpPr>
            <p:nvPr/>
          </p:nvSpPr>
          <p:spPr bwMode="auto">
            <a:xfrm>
              <a:off x="2698"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89" name="Freeform 221"/>
            <p:cNvSpPr>
              <a:spLocks/>
            </p:cNvSpPr>
            <p:nvPr/>
          </p:nvSpPr>
          <p:spPr bwMode="auto">
            <a:xfrm>
              <a:off x="2618"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90" name="Freeform 222"/>
            <p:cNvSpPr>
              <a:spLocks/>
            </p:cNvSpPr>
            <p:nvPr/>
          </p:nvSpPr>
          <p:spPr bwMode="auto">
            <a:xfrm>
              <a:off x="2664"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91" name="Freeform 223"/>
            <p:cNvSpPr>
              <a:spLocks/>
            </p:cNvSpPr>
            <p:nvPr/>
          </p:nvSpPr>
          <p:spPr bwMode="auto">
            <a:xfrm>
              <a:off x="2567"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92" name="Freeform 224"/>
            <p:cNvSpPr>
              <a:spLocks/>
            </p:cNvSpPr>
            <p:nvPr/>
          </p:nvSpPr>
          <p:spPr bwMode="auto">
            <a:xfrm>
              <a:off x="2659"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93" name="Freeform 225"/>
            <p:cNvSpPr>
              <a:spLocks/>
            </p:cNvSpPr>
            <p:nvPr/>
          </p:nvSpPr>
          <p:spPr bwMode="auto">
            <a:xfrm>
              <a:off x="2668"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94" name="Freeform 226"/>
            <p:cNvSpPr>
              <a:spLocks/>
            </p:cNvSpPr>
            <p:nvPr/>
          </p:nvSpPr>
          <p:spPr bwMode="auto">
            <a:xfrm>
              <a:off x="2629"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95" name="Freeform 227"/>
            <p:cNvSpPr>
              <a:spLocks/>
            </p:cNvSpPr>
            <p:nvPr/>
          </p:nvSpPr>
          <p:spPr bwMode="auto">
            <a:xfrm>
              <a:off x="2660"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96" name="Freeform 228"/>
            <p:cNvSpPr>
              <a:spLocks/>
            </p:cNvSpPr>
            <p:nvPr/>
          </p:nvSpPr>
          <p:spPr bwMode="auto">
            <a:xfrm>
              <a:off x="2541"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97" name="Freeform 229"/>
            <p:cNvSpPr>
              <a:spLocks/>
            </p:cNvSpPr>
            <p:nvPr/>
          </p:nvSpPr>
          <p:spPr bwMode="auto">
            <a:xfrm>
              <a:off x="2765"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1" name="Group 231"/>
          <p:cNvGrpSpPr>
            <a:grpSpLocks noChangeAspect="1"/>
          </p:cNvGrpSpPr>
          <p:nvPr/>
        </p:nvGrpSpPr>
        <p:grpSpPr bwMode="auto">
          <a:xfrm>
            <a:off x="4158746" y="5036763"/>
            <a:ext cx="410873" cy="459701"/>
            <a:chOff x="2533" y="3510"/>
            <a:chExt cx="345" cy="386"/>
          </a:xfrm>
        </p:grpSpPr>
        <p:sp>
          <p:nvSpPr>
            <p:cNvPr id="9460" name="AutoShape 230"/>
            <p:cNvSpPr>
              <a:spLocks noChangeAspect="1" noChangeArrowheads="1" noTextEdit="1"/>
            </p:cNvSpPr>
            <p:nvPr/>
          </p:nvSpPr>
          <p:spPr bwMode="auto">
            <a:xfrm>
              <a:off x="2533" y="3510"/>
              <a:ext cx="345" cy="386"/>
            </a:xfrm>
            <a:prstGeom prst="rect">
              <a:avLst/>
            </a:prstGeom>
            <a:solidFill>
              <a:srgbClr val="000099"/>
            </a:solidFill>
            <a:ln w="9525">
              <a:noFill/>
              <a:miter lim="800000"/>
              <a:headEnd/>
              <a:tailEnd/>
            </a:ln>
          </p:spPr>
          <p:txBody>
            <a:bodyPr/>
            <a:lstStyle/>
            <a:p>
              <a:endParaRPr lang="en-US" sz="1350"/>
            </a:p>
          </p:txBody>
        </p:sp>
        <p:sp>
          <p:nvSpPr>
            <p:cNvPr id="9461" name="Freeform 232"/>
            <p:cNvSpPr>
              <a:spLocks/>
            </p:cNvSpPr>
            <p:nvPr/>
          </p:nvSpPr>
          <p:spPr bwMode="auto">
            <a:xfrm>
              <a:off x="2534" y="351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62" name="Freeform 233"/>
            <p:cNvSpPr>
              <a:spLocks/>
            </p:cNvSpPr>
            <p:nvPr/>
          </p:nvSpPr>
          <p:spPr bwMode="auto">
            <a:xfrm>
              <a:off x="2539" y="351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63" name="Freeform 234"/>
            <p:cNvSpPr>
              <a:spLocks/>
            </p:cNvSpPr>
            <p:nvPr/>
          </p:nvSpPr>
          <p:spPr bwMode="auto">
            <a:xfrm>
              <a:off x="2552" y="353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64" name="Freeform 235"/>
            <p:cNvSpPr>
              <a:spLocks/>
            </p:cNvSpPr>
            <p:nvPr/>
          </p:nvSpPr>
          <p:spPr bwMode="auto">
            <a:xfrm>
              <a:off x="2774" y="354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65" name="Freeform 236"/>
            <p:cNvSpPr>
              <a:spLocks/>
            </p:cNvSpPr>
            <p:nvPr/>
          </p:nvSpPr>
          <p:spPr bwMode="auto">
            <a:xfrm>
              <a:off x="2671" y="360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66" name="Freeform 237"/>
            <p:cNvSpPr>
              <a:spLocks/>
            </p:cNvSpPr>
            <p:nvPr/>
          </p:nvSpPr>
          <p:spPr bwMode="auto">
            <a:xfrm>
              <a:off x="2727" y="360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67" name="Freeform 238"/>
            <p:cNvSpPr>
              <a:spLocks/>
            </p:cNvSpPr>
            <p:nvPr/>
          </p:nvSpPr>
          <p:spPr bwMode="auto">
            <a:xfrm>
              <a:off x="2676" y="362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68" name="Freeform 239"/>
            <p:cNvSpPr>
              <a:spLocks/>
            </p:cNvSpPr>
            <p:nvPr/>
          </p:nvSpPr>
          <p:spPr bwMode="auto">
            <a:xfrm>
              <a:off x="2731" y="362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69" name="Freeform 240"/>
            <p:cNvSpPr>
              <a:spLocks/>
            </p:cNvSpPr>
            <p:nvPr/>
          </p:nvSpPr>
          <p:spPr bwMode="auto">
            <a:xfrm>
              <a:off x="2737" y="362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70" name="Freeform 241"/>
            <p:cNvSpPr>
              <a:spLocks/>
            </p:cNvSpPr>
            <p:nvPr/>
          </p:nvSpPr>
          <p:spPr bwMode="auto">
            <a:xfrm>
              <a:off x="2657" y="365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71" name="Freeform 242"/>
            <p:cNvSpPr>
              <a:spLocks/>
            </p:cNvSpPr>
            <p:nvPr/>
          </p:nvSpPr>
          <p:spPr bwMode="auto">
            <a:xfrm>
              <a:off x="2703" y="365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72" name="Freeform 243"/>
            <p:cNvSpPr>
              <a:spLocks/>
            </p:cNvSpPr>
            <p:nvPr/>
          </p:nvSpPr>
          <p:spPr bwMode="auto">
            <a:xfrm>
              <a:off x="2606" y="368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73" name="Freeform 244"/>
            <p:cNvSpPr>
              <a:spLocks/>
            </p:cNvSpPr>
            <p:nvPr/>
          </p:nvSpPr>
          <p:spPr bwMode="auto">
            <a:xfrm>
              <a:off x="2698" y="369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74" name="Freeform 245"/>
            <p:cNvSpPr>
              <a:spLocks/>
            </p:cNvSpPr>
            <p:nvPr/>
          </p:nvSpPr>
          <p:spPr bwMode="auto">
            <a:xfrm>
              <a:off x="2707" y="369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75" name="Freeform 246"/>
            <p:cNvSpPr>
              <a:spLocks/>
            </p:cNvSpPr>
            <p:nvPr/>
          </p:nvSpPr>
          <p:spPr bwMode="auto">
            <a:xfrm>
              <a:off x="2668" y="374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76" name="Freeform 247"/>
            <p:cNvSpPr>
              <a:spLocks/>
            </p:cNvSpPr>
            <p:nvPr/>
          </p:nvSpPr>
          <p:spPr bwMode="auto">
            <a:xfrm>
              <a:off x="2699" y="375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77" name="Freeform 248"/>
            <p:cNvSpPr>
              <a:spLocks/>
            </p:cNvSpPr>
            <p:nvPr/>
          </p:nvSpPr>
          <p:spPr bwMode="auto">
            <a:xfrm>
              <a:off x="2580" y="375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78" name="Freeform 249"/>
            <p:cNvSpPr>
              <a:spLocks/>
            </p:cNvSpPr>
            <p:nvPr/>
          </p:nvSpPr>
          <p:spPr bwMode="auto">
            <a:xfrm>
              <a:off x="2804" y="381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2" name="Group 251"/>
          <p:cNvGrpSpPr>
            <a:grpSpLocks noChangeAspect="1"/>
          </p:cNvGrpSpPr>
          <p:nvPr/>
        </p:nvGrpSpPr>
        <p:grpSpPr bwMode="auto">
          <a:xfrm>
            <a:off x="4682757" y="4397231"/>
            <a:ext cx="410873" cy="459701"/>
            <a:chOff x="2973" y="2973"/>
            <a:chExt cx="345" cy="386"/>
          </a:xfrm>
        </p:grpSpPr>
        <p:sp>
          <p:nvSpPr>
            <p:cNvPr id="9441" name="AutoShape 250"/>
            <p:cNvSpPr>
              <a:spLocks noChangeAspect="1" noChangeArrowheads="1" noTextEdit="1"/>
            </p:cNvSpPr>
            <p:nvPr/>
          </p:nvSpPr>
          <p:spPr bwMode="auto">
            <a:xfrm>
              <a:off x="2973" y="2973"/>
              <a:ext cx="345" cy="386"/>
            </a:xfrm>
            <a:prstGeom prst="rect">
              <a:avLst/>
            </a:prstGeom>
            <a:solidFill>
              <a:srgbClr val="000099"/>
            </a:solidFill>
            <a:ln w="9525">
              <a:noFill/>
              <a:miter lim="800000"/>
              <a:headEnd/>
              <a:tailEnd/>
            </a:ln>
          </p:spPr>
          <p:txBody>
            <a:bodyPr/>
            <a:lstStyle/>
            <a:p>
              <a:endParaRPr lang="en-US" sz="1350"/>
            </a:p>
          </p:txBody>
        </p:sp>
        <p:sp>
          <p:nvSpPr>
            <p:cNvPr id="9442" name="Freeform 252"/>
            <p:cNvSpPr>
              <a:spLocks/>
            </p:cNvSpPr>
            <p:nvPr/>
          </p:nvSpPr>
          <p:spPr bwMode="auto">
            <a:xfrm>
              <a:off x="2974"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43" name="Freeform 253"/>
            <p:cNvSpPr>
              <a:spLocks/>
            </p:cNvSpPr>
            <p:nvPr/>
          </p:nvSpPr>
          <p:spPr bwMode="auto">
            <a:xfrm>
              <a:off x="2979"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44" name="Freeform 254"/>
            <p:cNvSpPr>
              <a:spLocks/>
            </p:cNvSpPr>
            <p:nvPr/>
          </p:nvSpPr>
          <p:spPr bwMode="auto">
            <a:xfrm>
              <a:off x="2992"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45" name="Freeform 255"/>
            <p:cNvSpPr>
              <a:spLocks/>
            </p:cNvSpPr>
            <p:nvPr/>
          </p:nvSpPr>
          <p:spPr bwMode="auto">
            <a:xfrm>
              <a:off x="3214"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46" name="Freeform 256"/>
            <p:cNvSpPr>
              <a:spLocks/>
            </p:cNvSpPr>
            <p:nvPr/>
          </p:nvSpPr>
          <p:spPr bwMode="auto">
            <a:xfrm>
              <a:off x="3111"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47" name="Freeform 257"/>
            <p:cNvSpPr>
              <a:spLocks/>
            </p:cNvSpPr>
            <p:nvPr/>
          </p:nvSpPr>
          <p:spPr bwMode="auto">
            <a:xfrm>
              <a:off x="3167"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48" name="Freeform 258"/>
            <p:cNvSpPr>
              <a:spLocks/>
            </p:cNvSpPr>
            <p:nvPr/>
          </p:nvSpPr>
          <p:spPr bwMode="auto">
            <a:xfrm>
              <a:off x="3116"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49" name="Freeform 259"/>
            <p:cNvSpPr>
              <a:spLocks/>
            </p:cNvSpPr>
            <p:nvPr/>
          </p:nvSpPr>
          <p:spPr bwMode="auto">
            <a:xfrm>
              <a:off x="3171"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50" name="Freeform 260"/>
            <p:cNvSpPr>
              <a:spLocks/>
            </p:cNvSpPr>
            <p:nvPr/>
          </p:nvSpPr>
          <p:spPr bwMode="auto">
            <a:xfrm>
              <a:off x="3177"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51" name="Freeform 261"/>
            <p:cNvSpPr>
              <a:spLocks/>
            </p:cNvSpPr>
            <p:nvPr/>
          </p:nvSpPr>
          <p:spPr bwMode="auto">
            <a:xfrm>
              <a:off x="3097"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52" name="Freeform 262"/>
            <p:cNvSpPr>
              <a:spLocks/>
            </p:cNvSpPr>
            <p:nvPr/>
          </p:nvSpPr>
          <p:spPr bwMode="auto">
            <a:xfrm>
              <a:off x="3143"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53" name="Freeform 263"/>
            <p:cNvSpPr>
              <a:spLocks/>
            </p:cNvSpPr>
            <p:nvPr/>
          </p:nvSpPr>
          <p:spPr bwMode="auto">
            <a:xfrm>
              <a:off x="3046"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54" name="Freeform 264"/>
            <p:cNvSpPr>
              <a:spLocks/>
            </p:cNvSpPr>
            <p:nvPr/>
          </p:nvSpPr>
          <p:spPr bwMode="auto">
            <a:xfrm>
              <a:off x="3138"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55" name="Freeform 265"/>
            <p:cNvSpPr>
              <a:spLocks/>
            </p:cNvSpPr>
            <p:nvPr/>
          </p:nvSpPr>
          <p:spPr bwMode="auto">
            <a:xfrm>
              <a:off x="3147"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56" name="Freeform 266"/>
            <p:cNvSpPr>
              <a:spLocks/>
            </p:cNvSpPr>
            <p:nvPr/>
          </p:nvSpPr>
          <p:spPr bwMode="auto">
            <a:xfrm>
              <a:off x="3108"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57" name="Freeform 267"/>
            <p:cNvSpPr>
              <a:spLocks/>
            </p:cNvSpPr>
            <p:nvPr/>
          </p:nvSpPr>
          <p:spPr bwMode="auto">
            <a:xfrm>
              <a:off x="3139"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58" name="Freeform 268"/>
            <p:cNvSpPr>
              <a:spLocks/>
            </p:cNvSpPr>
            <p:nvPr/>
          </p:nvSpPr>
          <p:spPr bwMode="auto">
            <a:xfrm>
              <a:off x="3020"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59" name="Freeform 269"/>
            <p:cNvSpPr>
              <a:spLocks/>
            </p:cNvSpPr>
            <p:nvPr/>
          </p:nvSpPr>
          <p:spPr bwMode="auto">
            <a:xfrm>
              <a:off x="3244"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3" name="Group 271"/>
          <p:cNvGrpSpPr>
            <a:grpSpLocks noChangeAspect="1"/>
          </p:cNvGrpSpPr>
          <p:nvPr/>
        </p:nvGrpSpPr>
        <p:grpSpPr bwMode="auto">
          <a:xfrm>
            <a:off x="5223442" y="4397231"/>
            <a:ext cx="410873" cy="459701"/>
            <a:chOff x="3427" y="2973"/>
            <a:chExt cx="345" cy="386"/>
          </a:xfrm>
        </p:grpSpPr>
        <p:sp>
          <p:nvSpPr>
            <p:cNvPr id="9422" name="AutoShape 270"/>
            <p:cNvSpPr>
              <a:spLocks noChangeAspect="1" noChangeArrowheads="1" noTextEdit="1"/>
            </p:cNvSpPr>
            <p:nvPr/>
          </p:nvSpPr>
          <p:spPr bwMode="auto">
            <a:xfrm>
              <a:off x="3427" y="2973"/>
              <a:ext cx="345" cy="386"/>
            </a:xfrm>
            <a:prstGeom prst="rect">
              <a:avLst/>
            </a:prstGeom>
            <a:solidFill>
              <a:srgbClr val="000099"/>
            </a:solidFill>
            <a:ln w="9525">
              <a:noFill/>
              <a:miter lim="800000"/>
              <a:headEnd/>
              <a:tailEnd/>
            </a:ln>
          </p:spPr>
          <p:txBody>
            <a:bodyPr/>
            <a:lstStyle/>
            <a:p>
              <a:endParaRPr lang="en-US" sz="1350"/>
            </a:p>
          </p:txBody>
        </p:sp>
        <p:sp>
          <p:nvSpPr>
            <p:cNvPr id="9423" name="Freeform 272"/>
            <p:cNvSpPr>
              <a:spLocks/>
            </p:cNvSpPr>
            <p:nvPr/>
          </p:nvSpPr>
          <p:spPr bwMode="auto">
            <a:xfrm>
              <a:off x="3428"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24" name="Freeform 273"/>
            <p:cNvSpPr>
              <a:spLocks/>
            </p:cNvSpPr>
            <p:nvPr/>
          </p:nvSpPr>
          <p:spPr bwMode="auto">
            <a:xfrm>
              <a:off x="3433"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25" name="Freeform 274"/>
            <p:cNvSpPr>
              <a:spLocks/>
            </p:cNvSpPr>
            <p:nvPr/>
          </p:nvSpPr>
          <p:spPr bwMode="auto">
            <a:xfrm>
              <a:off x="3446"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26" name="Freeform 275"/>
            <p:cNvSpPr>
              <a:spLocks/>
            </p:cNvSpPr>
            <p:nvPr/>
          </p:nvSpPr>
          <p:spPr bwMode="auto">
            <a:xfrm>
              <a:off x="3668"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27" name="Freeform 276"/>
            <p:cNvSpPr>
              <a:spLocks/>
            </p:cNvSpPr>
            <p:nvPr/>
          </p:nvSpPr>
          <p:spPr bwMode="auto">
            <a:xfrm>
              <a:off x="3565"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28" name="Freeform 277"/>
            <p:cNvSpPr>
              <a:spLocks/>
            </p:cNvSpPr>
            <p:nvPr/>
          </p:nvSpPr>
          <p:spPr bwMode="auto">
            <a:xfrm>
              <a:off x="3621"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29" name="Freeform 278"/>
            <p:cNvSpPr>
              <a:spLocks/>
            </p:cNvSpPr>
            <p:nvPr/>
          </p:nvSpPr>
          <p:spPr bwMode="auto">
            <a:xfrm>
              <a:off x="3570"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30" name="Freeform 279"/>
            <p:cNvSpPr>
              <a:spLocks/>
            </p:cNvSpPr>
            <p:nvPr/>
          </p:nvSpPr>
          <p:spPr bwMode="auto">
            <a:xfrm>
              <a:off x="3625"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31" name="Freeform 280"/>
            <p:cNvSpPr>
              <a:spLocks/>
            </p:cNvSpPr>
            <p:nvPr/>
          </p:nvSpPr>
          <p:spPr bwMode="auto">
            <a:xfrm>
              <a:off x="3631"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32" name="Freeform 281"/>
            <p:cNvSpPr>
              <a:spLocks/>
            </p:cNvSpPr>
            <p:nvPr/>
          </p:nvSpPr>
          <p:spPr bwMode="auto">
            <a:xfrm>
              <a:off x="3551"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33" name="Freeform 282"/>
            <p:cNvSpPr>
              <a:spLocks/>
            </p:cNvSpPr>
            <p:nvPr/>
          </p:nvSpPr>
          <p:spPr bwMode="auto">
            <a:xfrm>
              <a:off x="3597"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34" name="Freeform 283"/>
            <p:cNvSpPr>
              <a:spLocks/>
            </p:cNvSpPr>
            <p:nvPr/>
          </p:nvSpPr>
          <p:spPr bwMode="auto">
            <a:xfrm>
              <a:off x="3500"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35" name="Freeform 284"/>
            <p:cNvSpPr>
              <a:spLocks/>
            </p:cNvSpPr>
            <p:nvPr/>
          </p:nvSpPr>
          <p:spPr bwMode="auto">
            <a:xfrm>
              <a:off x="3592"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36" name="Freeform 285"/>
            <p:cNvSpPr>
              <a:spLocks/>
            </p:cNvSpPr>
            <p:nvPr/>
          </p:nvSpPr>
          <p:spPr bwMode="auto">
            <a:xfrm>
              <a:off x="3601"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37" name="Freeform 286"/>
            <p:cNvSpPr>
              <a:spLocks/>
            </p:cNvSpPr>
            <p:nvPr/>
          </p:nvSpPr>
          <p:spPr bwMode="auto">
            <a:xfrm>
              <a:off x="3562"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38" name="Freeform 287"/>
            <p:cNvSpPr>
              <a:spLocks/>
            </p:cNvSpPr>
            <p:nvPr/>
          </p:nvSpPr>
          <p:spPr bwMode="auto">
            <a:xfrm>
              <a:off x="3593"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39" name="Freeform 288"/>
            <p:cNvSpPr>
              <a:spLocks/>
            </p:cNvSpPr>
            <p:nvPr/>
          </p:nvSpPr>
          <p:spPr bwMode="auto">
            <a:xfrm>
              <a:off x="3474"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40" name="Freeform 289"/>
            <p:cNvSpPr>
              <a:spLocks/>
            </p:cNvSpPr>
            <p:nvPr/>
          </p:nvSpPr>
          <p:spPr bwMode="auto">
            <a:xfrm>
              <a:off x="3698"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4" name="Group 291"/>
          <p:cNvGrpSpPr>
            <a:grpSpLocks noChangeAspect="1"/>
          </p:cNvGrpSpPr>
          <p:nvPr/>
        </p:nvGrpSpPr>
        <p:grpSpPr bwMode="auto">
          <a:xfrm>
            <a:off x="5895129" y="3758890"/>
            <a:ext cx="410873" cy="459701"/>
            <a:chOff x="3991" y="2437"/>
            <a:chExt cx="345" cy="386"/>
          </a:xfrm>
        </p:grpSpPr>
        <p:sp>
          <p:nvSpPr>
            <p:cNvPr id="9403" name="AutoShape 290"/>
            <p:cNvSpPr>
              <a:spLocks noChangeAspect="1" noChangeArrowheads="1" noTextEdit="1"/>
            </p:cNvSpPr>
            <p:nvPr/>
          </p:nvSpPr>
          <p:spPr bwMode="auto">
            <a:xfrm>
              <a:off x="3991" y="2437"/>
              <a:ext cx="345" cy="386"/>
            </a:xfrm>
            <a:prstGeom prst="rect">
              <a:avLst/>
            </a:prstGeom>
            <a:noFill/>
            <a:ln w="9525">
              <a:noFill/>
              <a:miter lim="800000"/>
              <a:headEnd/>
              <a:tailEnd/>
            </a:ln>
          </p:spPr>
          <p:txBody>
            <a:bodyPr/>
            <a:lstStyle/>
            <a:p>
              <a:endParaRPr lang="en-US" sz="1350"/>
            </a:p>
          </p:txBody>
        </p:sp>
        <p:sp>
          <p:nvSpPr>
            <p:cNvPr id="9404" name="Freeform 292"/>
            <p:cNvSpPr>
              <a:spLocks/>
            </p:cNvSpPr>
            <p:nvPr/>
          </p:nvSpPr>
          <p:spPr bwMode="auto">
            <a:xfrm>
              <a:off x="3992" y="243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05" name="Freeform 293"/>
            <p:cNvSpPr>
              <a:spLocks/>
            </p:cNvSpPr>
            <p:nvPr/>
          </p:nvSpPr>
          <p:spPr bwMode="auto">
            <a:xfrm>
              <a:off x="3997" y="244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06" name="Freeform 294"/>
            <p:cNvSpPr>
              <a:spLocks/>
            </p:cNvSpPr>
            <p:nvPr/>
          </p:nvSpPr>
          <p:spPr bwMode="auto">
            <a:xfrm>
              <a:off x="4010" y="246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07" name="Freeform 295"/>
            <p:cNvSpPr>
              <a:spLocks/>
            </p:cNvSpPr>
            <p:nvPr/>
          </p:nvSpPr>
          <p:spPr bwMode="auto">
            <a:xfrm>
              <a:off x="4232" y="247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08" name="Freeform 296"/>
            <p:cNvSpPr>
              <a:spLocks/>
            </p:cNvSpPr>
            <p:nvPr/>
          </p:nvSpPr>
          <p:spPr bwMode="auto">
            <a:xfrm>
              <a:off x="4129" y="253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09" name="Freeform 297"/>
            <p:cNvSpPr>
              <a:spLocks/>
            </p:cNvSpPr>
            <p:nvPr/>
          </p:nvSpPr>
          <p:spPr bwMode="auto">
            <a:xfrm>
              <a:off x="4185" y="253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10" name="Freeform 298"/>
            <p:cNvSpPr>
              <a:spLocks/>
            </p:cNvSpPr>
            <p:nvPr/>
          </p:nvSpPr>
          <p:spPr bwMode="auto">
            <a:xfrm>
              <a:off x="4134" y="255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11" name="Freeform 299"/>
            <p:cNvSpPr>
              <a:spLocks/>
            </p:cNvSpPr>
            <p:nvPr/>
          </p:nvSpPr>
          <p:spPr bwMode="auto">
            <a:xfrm>
              <a:off x="4189" y="255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12" name="Freeform 300"/>
            <p:cNvSpPr>
              <a:spLocks/>
            </p:cNvSpPr>
            <p:nvPr/>
          </p:nvSpPr>
          <p:spPr bwMode="auto">
            <a:xfrm>
              <a:off x="4195" y="255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13" name="Freeform 301"/>
            <p:cNvSpPr>
              <a:spLocks/>
            </p:cNvSpPr>
            <p:nvPr/>
          </p:nvSpPr>
          <p:spPr bwMode="auto">
            <a:xfrm>
              <a:off x="4115" y="257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14" name="Freeform 302"/>
            <p:cNvSpPr>
              <a:spLocks/>
            </p:cNvSpPr>
            <p:nvPr/>
          </p:nvSpPr>
          <p:spPr bwMode="auto">
            <a:xfrm>
              <a:off x="4161" y="258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15" name="Freeform 303"/>
            <p:cNvSpPr>
              <a:spLocks/>
            </p:cNvSpPr>
            <p:nvPr/>
          </p:nvSpPr>
          <p:spPr bwMode="auto">
            <a:xfrm>
              <a:off x="4064" y="261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16" name="Freeform 304"/>
            <p:cNvSpPr>
              <a:spLocks/>
            </p:cNvSpPr>
            <p:nvPr/>
          </p:nvSpPr>
          <p:spPr bwMode="auto">
            <a:xfrm>
              <a:off x="4156" y="261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17" name="Freeform 305"/>
            <p:cNvSpPr>
              <a:spLocks/>
            </p:cNvSpPr>
            <p:nvPr/>
          </p:nvSpPr>
          <p:spPr bwMode="auto">
            <a:xfrm>
              <a:off x="4165" y="261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18" name="Freeform 306"/>
            <p:cNvSpPr>
              <a:spLocks/>
            </p:cNvSpPr>
            <p:nvPr/>
          </p:nvSpPr>
          <p:spPr bwMode="auto">
            <a:xfrm>
              <a:off x="4126" y="267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19" name="Freeform 307"/>
            <p:cNvSpPr>
              <a:spLocks/>
            </p:cNvSpPr>
            <p:nvPr/>
          </p:nvSpPr>
          <p:spPr bwMode="auto">
            <a:xfrm>
              <a:off x="4157" y="268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20" name="Freeform 308"/>
            <p:cNvSpPr>
              <a:spLocks/>
            </p:cNvSpPr>
            <p:nvPr/>
          </p:nvSpPr>
          <p:spPr bwMode="auto">
            <a:xfrm>
              <a:off x="4038" y="268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21" name="Freeform 309"/>
            <p:cNvSpPr>
              <a:spLocks/>
            </p:cNvSpPr>
            <p:nvPr/>
          </p:nvSpPr>
          <p:spPr bwMode="auto">
            <a:xfrm>
              <a:off x="4262" y="274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5" name="Group 311"/>
          <p:cNvGrpSpPr>
            <a:grpSpLocks noChangeAspect="1"/>
          </p:cNvGrpSpPr>
          <p:nvPr/>
        </p:nvGrpSpPr>
        <p:grpSpPr bwMode="auto">
          <a:xfrm>
            <a:off x="5902275" y="4384130"/>
            <a:ext cx="410873" cy="459701"/>
            <a:chOff x="3997" y="2962"/>
            <a:chExt cx="345" cy="386"/>
          </a:xfrm>
        </p:grpSpPr>
        <p:sp>
          <p:nvSpPr>
            <p:cNvPr id="9384" name="AutoShape 310"/>
            <p:cNvSpPr>
              <a:spLocks noChangeAspect="1" noChangeArrowheads="1" noTextEdit="1"/>
            </p:cNvSpPr>
            <p:nvPr/>
          </p:nvSpPr>
          <p:spPr bwMode="auto">
            <a:xfrm>
              <a:off x="3997" y="2962"/>
              <a:ext cx="345" cy="386"/>
            </a:xfrm>
            <a:prstGeom prst="rect">
              <a:avLst/>
            </a:prstGeom>
            <a:noFill/>
            <a:ln w="9525">
              <a:noFill/>
              <a:miter lim="800000"/>
              <a:headEnd/>
              <a:tailEnd/>
            </a:ln>
          </p:spPr>
          <p:txBody>
            <a:bodyPr/>
            <a:lstStyle/>
            <a:p>
              <a:endParaRPr lang="en-US" sz="1350"/>
            </a:p>
          </p:txBody>
        </p:sp>
        <p:sp>
          <p:nvSpPr>
            <p:cNvPr id="9385" name="Freeform 312"/>
            <p:cNvSpPr>
              <a:spLocks/>
            </p:cNvSpPr>
            <p:nvPr/>
          </p:nvSpPr>
          <p:spPr bwMode="auto">
            <a:xfrm>
              <a:off x="3998"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86" name="Freeform 313"/>
            <p:cNvSpPr>
              <a:spLocks/>
            </p:cNvSpPr>
            <p:nvPr/>
          </p:nvSpPr>
          <p:spPr bwMode="auto">
            <a:xfrm>
              <a:off x="4003"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87" name="Freeform 314"/>
            <p:cNvSpPr>
              <a:spLocks/>
            </p:cNvSpPr>
            <p:nvPr/>
          </p:nvSpPr>
          <p:spPr bwMode="auto">
            <a:xfrm>
              <a:off x="4016"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88" name="Freeform 315"/>
            <p:cNvSpPr>
              <a:spLocks/>
            </p:cNvSpPr>
            <p:nvPr/>
          </p:nvSpPr>
          <p:spPr bwMode="auto">
            <a:xfrm>
              <a:off x="4238"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89" name="Freeform 316"/>
            <p:cNvSpPr>
              <a:spLocks/>
            </p:cNvSpPr>
            <p:nvPr/>
          </p:nvSpPr>
          <p:spPr bwMode="auto">
            <a:xfrm>
              <a:off x="4135"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90" name="Freeform 317"/>
            <p:cNvSpPr>
              <a:spLocks/>
            </p:cNvSpPr>
            <p:nvPr/>
          </p:nvSpPr>
          <p:spPr bwMode="auto">
            <a:xfrm>
              <a:off x="4191"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91" name="Freeform 318"/>
            <p:cNvSpPr>
              <a:spLocks/>
            </p:cNvSpPr>
            <p:nvPr/>
          </p:nvSpPr>
          <p:spPr bwMode="auto">
            <a:xfrm>
              <a:off x="4140"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92" name="Freeform 319"/>
            <p:cNvSpPr>
              <a:spLocks/>
            </p:cNvSpPr>
            <p:nvPr/>
          </p:nvSpPr>
          <p:spPr bwMode="auto">
            <a:xfrm>
              <a:off x="4195"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93" name="Freeform 320"/>
            <p:cNvSpPr>
              <a:spLocks/>
            </p:cNvSpPr>
            <p:nvPr/>
          </p:nvSpPr>
          <p:spPr bwMode="auto">
            <a:xfrm>
              <a:off x="4201"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94" name="Freeform 321"/>
            <p:cNvSpPr>
              <a:spLocks/>
            </p:cNvSpPr>
            <p:nvPr/>
          </p:nvSpPr>
          <p:spPr bwMode="auto">
            <a:xfrm>
              <a:off x="4121"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95" name="Freeform 322"/>
            <p:cNvSpPr>
              <a:spLocks/>
            </p:cNvSpPr>
            <p:nvPr/>
          </p:nvSpPr>
          <p:spPr bwMode="auto">
            <a:xfrm>
              <a:off x="4167"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96" name="Freeform 323"/>
            <p:cNvSpPr>
              <a:spLocks/>
            </p:cNvSpPr>
            <p:nvPr/>
          </p:nvSpPr>
          <p:spPr bwMode="auto">
            <a:xfrm>
              <a:off x="4070"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97" name="Freeform 324"/>
            <p:cNvSpPr>
              <a:spLocks/>
            </p:cNvSpPr>
            <p:nvPr/>
          </p:nvSpPr>
          <p:spPr bwMode="auto">
            <a:xfrm>
              <a:off x="4162"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98" name="Freeform 325"/>
            <p:cNvSpPr>
              <a:spLocks/>
            </p:cNvSpPr>
            <p:nvPr/>
          </p:nvSpPr>
          <p:spPr bwMode="auto">
            <a:xfrm>
              <a:off x="4171"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99" name="Freeform 326"/>
            <p:cNvSpPr>
              <a:spLocks/>
            </p:cNvSpPr>
            <p:nvPr/>
          </p:nvSpPr>
          <p:spPr bwMode="auto">
            <a:xfrm>
              <a:off x="4132"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00" name="Freeform 327"/>
            <p:cNvSpPr>
              <a:spLocks/>
            </p:cNvSpPr>
            <p:nvPr/>
          </p:nvSpPr>
          <p:spPr bwMode="auto">
            <a:xfrm>
              <a:off x="4163"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01" name="Freeform 328"/>
            <p:cNvSpPr>
              <a:spLocks/>
            </p:cNvSpPr>
            <p:nvPr/>
          </p:nvSpPr>
          <p:spPr bwMode="auto">
            <a:xfrm>
              <a:off x="4044"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02" name="Freeform 329"/>
            <p:cNvSpPr>
              <a:spLocks/>
            </p:cNvSpPr>
            <p:nvPr/>
          </p:nvSpPr>
          <p:spPr bwMode="auto">
            <a:xfrm>
              <a:off x="4268"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6" name="Group 331"/>
          <p:cNvGrpSpPr>
            <a:grpSpLocks noChangeAspect="1"/>
          </p:cNvGrpSpPr>
          <p:nvPr/>
        </p:nvGrpSpPr>
        <p:grpSpPr bwMode="auto">
          <a:xfrm>
            <a:off x="6448915" y="4384130"/>
            <a:ext cx="410872" cy="459701"/>
            <a:chOff x="4456" y="2962"/>
            <a:chExt cx="345" cy="386"/>
          </a:xfrm>
        </p:grpSpPr>
        <p:sp>
          <p:nvSpPr>
            <p:cNvPr id="9365" name="AutoShape 330"/>
            <p:cNvSpPr>
              <a:spLocks noChangeAspect="1" noChangeArrowheads="1" noTextEdit="1"/>
            </p:cNvSpPr>
            <p:nvPr/>
          </p:nvSpPr>
          <p:spPr bwMode="auto">
            <a:xfrm>
              <a:off x="4456" y="2962"/>
              <a:ext cx="345" cy="386"/>
            </a:xfrm>
            <a:prstGeom prst="rect">
              <a:avLst/>
            </a:prstGeom>
            <a:noFill/>
            <a:ln w="9525">
              <a:noFill/>
              <a:miter lim="800000"/>
              <a:headEnd/>
              <a:tailEnd/>
            </a:ln>
          </p:spPr>
          <p:txBody>
            <a:bodyPr/>
            <a:lstStyle/>
            <a:p>
              <a:endParaRPr lang="en-US" sz="1350"/>
            </a:p>
          </p:txBody>
        </p:sp>
        <p:sp>
          <p:nvSpPr>
            <p:cNvPr id="9366" name="Freeform 332"/>
            <p:cNvSpPr>
              <a:spLocks/>
            </p:cNvSpPr>
            <p:nvPr/>
          </p:nvSpPr>
          <p:spPr bwMode="auto">
            <a:xfrm>
              <a:off x="4457"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67" name="Freeform 333"/>
            <p:cNvSpPr>
              <a:spLocks/>
            </p:cNvSpPr>
            <p:nvPr/>
          </p:nvSpPr>
          <p:spPr bwMode="auto">
            <a:xfrm>
              <a:off x="4462"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68" name="Freeform 334"/>
            <p:cNvSpPr>
              <a:spLocks/>
            </p:cNvSpPr>
            <p:nvPr/>
          </p:nvSpPr>
          <p:spPr bwMode="auto">
            <a:xfrm>
              <a:off x="4475"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69" name="Freeform 335"/>
            <p:cNvSpPr>
              <a:spLocks/>
            </p:cNvSpPr>
            <p:nvPr/>
          </p:nvSpPr>
          <p:spPr bwMode="auto">
            <a:xfrm>
              <a:off x="4697"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70" name="Freeform 336"/>
            <p:cNvSpPr>
              <a:spLocks/>
            </p:cNvSpPr>
            <p:nvPr/>
          </p:nvSpPr>
          <p:spPr bwMode="auto">
            <a:xfrm>
              <a:off x="4594"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71" name="Freeform 337"/>
            <p:cNvSpPr>
              <a:spLocks/>
            </p:cNvSpPr>
            <p:nvPr/>
          </p:nvSpPr>
          <p:spPr bwMode="auto">
            <a:xfrm>
              <a:off x="4650"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72" name="Freeform 338"/>
            <p:cNvSpPr>
              <a:spLocks/>
            </p:cNvSpPr>
            <p:nvPr/>
          </p:nvSpPr>
          <p:spPr bwMode="auto">
            <a:xfrm>
              <a:off x="4599"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73" name="Freeform 339"/>
            <p:cNvSpPr>
              <a:spLocks/>
            </p:cNvSpPr>
            <p:nvPr/>
          </p:nvSpPr>
          <p:spPr bwMode="auto">
            <a:xfrm>
              <a:off x="4654"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74" name="Freeform 340"/>
            <p:cNvSpPr>
              <a:spLocks/>
            </p:cNvSpPr>
            <p:nvPr/>
          </p:nvSpPr>
          <p:spPr bwMode="auto">
            <a:xfrm>
              <a:off x="4660"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75" name="Freeform 341"/>
            <p:cNvSpPr>
              <a:spLocks/>
            </p:cNvSpPr>
            <p:nvPr/>
          </p:nvSpPr>
          <p:spPr bwMode="auto">
            <a:xfrm>
              <a:off x="4580"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76" name="Freeform 342"/>
            <p:cNvSpPr>
              <a:spLocks/>
            </p:cNvSpPr>
            <p:nvPr/>
          </p:nvSpPr>
          <p:spPr bwMode="auto">
            <a:xfrm>
              <a:off x="4626"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77" name="Freeform 343"/>
            <p:cNvSpPr>
              <a:spLocks/>
            </p:cNvSpPr>
            <p:nvPr/>
          </p:nvSpPr>
          <p:spPr bwMode="auto">
            <a:xfrm>
              <a:off x="4529"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78" name="Freeform 344"/>
            <p:cNvSpPr>
              <a:spLocks/>
            </p:cNvSpPr>
            <p:nvPr/>
          </p:nvSpPr>
          <p:spPr bwMode="auto">
            <a:xfrm>
              <a:off x="4621"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79" name="Freeform 345"/>
            <p:cNvSpPr>
              <a:spLocks/>
            </p:cNvSpPr>
            <p:nvPr/>
          </p:nvSpPr>
          <p:spPr bwMode="auto">
            <a:xfrm>
              <a:off x="4630"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80" name="Freeform 346"/>
            <p:cNvSpPr>
              <a:spLocks/>
            </p:cNvSpPr>
            <p:nvPr/>
          </p:nvSpPr>
          <p:spPr bwMode="auto">
            <a:xfrm>
              <a:off x="4591"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81" name="Freeform 347"/>
            <p:cNvSpPr>
              <a:spLocks/>
            </p:cNvSpPr>
            <p:nvPr/>
          </p:nvSpPr>
          <p:spPr bwMode="auto">
            <a:xfrm>
              <a:off x="4622"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82" name="Freeform 348"/>
            <p:cNvSpPr>
              <a:spLocks/>
            </p:cNvSpPr>
            <p:nvPr/>
          </p:nvSpPr>
          <p:spPr bwMode="auto">
            <a:xfrm>
              <a:off x="4503"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83" name="Freeform 349"/>
            <p:cNvSpPr>
              <a:spLocks/>
            </p:cNvSpPr>
            <p:nvPr/>
          </p:nvSpPr>
          <p:spPr bwMode="auto">
            <a:xfrm>
              <a:off x="4727"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7" name="Group 351"/>
          <p:cNvGrpSpPr>
            <a:grpSpLocks noChangeAspect="1"/>
          </p:cNvGrpSpPr>
          <p:nvPr/>
        </p:nvGrpSpPr>
        <p:grpSpPr bwMode="auto">
          <a:xfrm>
            <a:off x="6995553" y="4378176"/>
            <a:ext cx="410873" cy="459701"/>
            <a:chOff x="4915" y="2957"/>
            <a:chExt cx="345" cy="386"/>
          </a:xfrm>
        </p:grpSpPr>
        <p:sp>
          <p:nvSpPr>
            <p:cNvPr id="9346" name="AutoShape 350"/>
            <p:cNvSpPr>
              <a:spLocks noChangeAspect="1" noChangeArrowheads="1" noTextEdit="1"/>
            </p:cNvSpPr>
            <p:nvPr/>
          </p:nvSpPr>
          <p:spPr bwMode="auto">
            <a:xfrm>
              <a:off x="4915" y="2957"/>
              <a:ext cx="345" cy="386"/>
            </a:xfrm>
            <a:prstGeom prst="rect">
              <a:avLst/>
            </a:prstGeom>
            <a:solidFill>
              <a:srgbClr val="000099"/>
            </a:solidFill>
            <a:ln w="9525">
              <a:noFill/>
              <a:miter lim="800000"/>
              <a:headEnd/>
              <a:tailEnd/>
            </a:ln>
          </p:spPr>
          <p:txBody>
            <a:bodyPr/>
            <a:lstStyle/>
            <a:p>
              <a:endParaRPr lang="en-US" sz="1350"/>
            </a:p>
          </p:txBody>
        </p:sp>
        <p:sp>
          <p:nvSpPr>
            <p:cNvPr id="9347" name="Freeform 352"/>
            <p:cNvSpPr>
              <a:spLocks/>
            </p:cNvSpPr>
            <p:nvPr/>
          </p:nvSpPr>
          <p:spPr bwMode="auto">
            <a:xfrm>
              <a:off x="4916" y="295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48" name="Freeform 353"/>
            <p:cNvSpPr>
              <a:spLocks/>
            </p:cNvSpPr>
            <p:nvPr/>
          </p:nvSpPr>
          <p:spPr bwMode="auto">
            <a:xfrm>
              <a:off x="4921" y="296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49" name="Freeform 354"/>
            <p:cNvSpPr>
              <a:spLocks/>
            </p:cNvSpPr>
            <p:nvPr/>
          </p:nvSpPr>
          <p:spPr bwMode="auto">
            <a:xfrm>
              <a:off x="4934" y="298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50" name="Freeform 355"/>
            <p:cNvSpPr>
              <a:spLocks/>
            </p:cNvSpPr>
            <p:nvPr/>
          </p:nvSpPr>
          <p:spPr bwMode="auto">
            <a:xfrm>
              <a:off x="5156" y="299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51" name="Freeform 356"/>
            <p:cNvSpPr>
              <a:spLocks/>
            </p:cNvSpPr>
            <p:nvPr/>
          </p:nvSpPr>
          <p:spPr bwMode="auto">
            <a:xfrm>
              <a:off x="5053" y="305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52" name="Freeform 357"/>
            <p:cNvSpPr>
              <a:spLocks/>
            </p:cNvSpPr>
            <p:nvPr/>
          </p:nvSpPr>
          <p:spPr bwMode="auto">
            <a:xfrm>
              <a:off x="5109" y="305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53" name="Freeform 358"/>
            <p:cNvSpPr>
              <a:spLocks/>
            </p:cNvSpPr>
            <p:nvPr/>
          </p:nvSpPr>
          <p:spPr bwMode="auto">
            <a:xfrm>
              <a:off x="5058" y="307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54" name="Freeform 359"/>
            <p:cNvSpPr>
              <a:spLocks/>
            </p:cNvSpPr>
            <p:nvPr/>
          </p:nvSpPr>
          <p:spPr bwMode="auto">
            <a:xfrm>
              <a:off x="5113" y="307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55" name="Freeform 360"/>
            <p:cNvSpPr>
              <a:spLocks/>
            </p:cNvSpPr>
            <p:nvPr/>
          </p:nvSpPr>
          <p:spPr bwMode="auto">
            <a:xfrm>
              <a:off x="5119" y="307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56" name="Freeform 361"/>
            <p:cNvSpPr>
              <a:spLocks/>
            </p:cNvSpPr>
            <p:nvPr/>
          </p:nvSpPr>
          <p:spPr bwMode="auto">
            <a:xfrm>
              <a:off x="5039" y="309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57" name="Freeform 362"/>
            <p:cNvSpPr>
              <a:spLocks/>
            </p:cNvSpPr>
            <p:nvPr/>
          </p:nvSpPr>
          <p:spPr bwMode="auto">
            <a:xfrm>
              <a:off x="5085" y="310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58" name="Freeform 363"/>
            <p:cNvSpPr>
              <a:spLocks/>
            </p:cNvSpPr>
            <p:nvPr/>
          </p:nvSpPr>
          <p:spPr bwMode="auto">
            <a:xfrm>
              <a:off x="4988" y="313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59" name="Freeform 364"/>
            <p:cNvSpPr>
              <a:spLocks/>
            </p:cNvSpPr>
            <p:nvPr/>
          </p:nvSpPr>
          <p:spPr bwMode="auto">
            <a:xfrm>
              <a:off x="5080" y="313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60" name="Freeform 365"/>
            <p:cNvSpPr>
              <a:spLocks/>
            </p:cNvSpPr>
            <p:nvPr/>
          </p:nvSpPr>
          <p:spPr bwMode="auto">
            <a:xfrm>
              <a:off x="5089" y="313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61" name="Freeform 366"/>
            <p:cNvSpPr>
              <a:spLocks/>
            </p:cNvSpPr>
            <p:nvPr/>
          </p:nvSpPr>
          <p:spPr bwMode="auto">
            <a:xfrm>
              <a:off x="5050" y="319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62" name="Freeform 367"/>
            <p:cNvSpPr>
              <a:spLocks/>
            </p:cNvSpPr>
            <p:nvPr/>
          </p:nvSpPr>
          <p:spPr bwMode="auto">
            <a:xfrm>
              <a:off x="5081" y="320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63" name="Freeform 368"/>
            <p:cNvSpPr>
              <a:spLocks/>
            </p:cNvSpPr>
            <p:nvPr/>
          </p:nvSpPr>
          <p:spPr bwMode="auto">
            <a:xfrm>
              <a:off x="4962" y="320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64" name="Freeform 369"/>
            <p:cNvSpPr>
              <a:spLocks/>
            </p:cNvSpPr>
            <p:nvPr/>
          </p:nvSpPr>
          <p:spPr bwMode="auto">
            <a:xfrm>
              <a:off x="5186" y="326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8" name="Group 371"/>
          <p:cNvGrpSpPr>
            <a:grpSpLocks noChangeAspect="1"/>
          </p:cNvGrpSpPr>
          <p:nvPr/>
        </p:nvGrpSpPr>
        <p:grpSpPr bwMode="auto">
          <a:xfrm>
            <a:off x="7531474" y="4369839"/>
            <a:ext cx="410873" cy="459701"/>
            <a:chOff x="5365" y="2950"/>
            <a:chExt cx="345" cy="386"/>
          </a:xfrm>
        </p:grpSpPr>
        <p:sp>
          <p:nvSpPr>
            <p:cNvPr id="9327" name="AutoShape 370"/>
            <p:cNvSpPr>
              <a:spLocks noChangeAspect="1" noChangeArrowheads="1" noTextEdit="1"/>
            </p:cNvSpPr>
            <p:nvPr/>
          </p:nvSpPr>
          <p:spPr bwMode="auto">
            <a:xfrm>
              <a:off x="5365" y="2950"/>
              <a:ext cx="345" cy="386"/>
            </a:xfrm>
            <a:prstGeom prst="rect">
              <a:avLst/>
            </a:prstGeom>
            <a:solidFill>
              <a:srgbClr val="000099"/>
            </a:solidFill>
            <a:ln w="9525">
              <a:noFill/>
              <a:miter lim="800000"/>
              <a:headEnd/>
              <a:tailEnd/>
            </a:ln>
          </p:spPr>
          <p:txBody>
            <a:bodyPr/>
            <a:lstStyle/>
            <a:p>
              <a:endParaRPr lang="en-US" sz="1350"/>
            </a:p>
          </p:txBody>
        </p:sp>
        <p:sp>
          <p:nvSpPr>
            <p:cNvPr id="9328" name="Freeform 372"/>
            <p:cNvSpPr>
              <a:spLocks/>
            </p:cNvSpPr>
            <p:nvPr/>
          </p:nvSpPr>
          <p:spPr bwMode="auto">
            <a:xfrm>
              <a:off x="5366" y="295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29" name="Freeform 373"/>
            <p:cNvSpPr>
              <a:spLocks/>
            </p:cNvSpPr>
            <p:nvPr/>
          </p:nvSpPr>
          <p:spPr bwMode="auto">
            <a:xfrm>
              <a:off x="5371" y="295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30" name="Freeform 374"/>
            <p:cNvSpPr>
              <a:spLocks/>
            </p:cNvSpPr>
            <p:nvPr/>
          </p:nvSpPr>
          <p:spPr bwMode="auto">
            <a:xfrm>
              <a:off x="5384" y="297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31" name="Freeform 375"/>
            <p:cNvSpPr>
              <a:spLocks/>
            </p:cNvSpPr>
            <p:nvPr/>
          </p:nvSpPr>
          <p:spPr bwMode="auto">
            <a:xfrm>
              <a:off x="5606" y="298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32" name="Freeform 376"/>
            <p:cNvSpPr>
              <a:spLocks/>
            </p:cNvSpPr>
            <p:nvPr/>
          </p:nvSpPr>
          <p:spPr bwMode="auto">
            <a:xfrm>
              <a:off x="5503" y="304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33" name="Freeform 377"/>
            <p:cNvSpPr>
              <a:spLocks/>
            </p:cNvSpPr>
            <p:nvPr/>
          </p:nvSpPr>
          <p:spPr bwMode="auto">
            <a:xfrm>
              <a:off x="5559" y="304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34" name="Freeform 378"/>
            <p:cNvSpPr>
              <a:spLocks/>
            </p:cNvSpPr>
            <p:nvPr/>
          </p:nvSpPr>
          <p:spPr bwMode="auto">
            <a:xfrm>
              <a:off x="5508" y="306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35" name="Freeform 379"/>
            <p:cNvSpPr>
              <a:spLocks/>
            </p:cNvSpPr>
            <p:nvPr/>
          </p:nvSpPr>
          <p:spPr bwMode="auto">
            <a:xfrm>
              <a:off x="5563" y="306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36" name="Freeform 380"/>
            <p:cNvSpPr>
              <a:spLocks/>
            </p:cNvSpPr>
            <p:nvPr/>
          </p:nvSpPr>
          <p:spPr bwMode="auto">
            <a:xfrm>
              <a:off x="5569" y="306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37" name="Freeform 381"/>
            <p:cNvSpPr>
              <a:spLocks/>
            </p:cNvSpPr>
            <p:nvPr/>
          </p:nvSpPr>
          <p:spPr bwMode="auto">
            <a:xfrm>
              <a:off x="5489" y="309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38" name="Freeform 382"/>
            <p:cNvSpPr>
              <a:spLocks/>
            </p:cNvSpPr>
            <p:nvPr/>
          </p:nvSpPr>
          <p:spPr bwMode="auto">
            <a:xfrm>
              <a:off x="5535" y="309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39" name="Freeform 383"/>
            <p:cNvSpPr>
              <a:spLocks/>
            </p:cNvSpPr>
            <p:nvPr/>
          </p:nvSpPr>
          <p:spPr bwMode="auto">
            <a:xfrm>
              <a:off x="5438" y="312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40" name="Freeform 384"/>
            <p:cNvSpPr>
              <a:spLocks/>
            </p:cNvSpPr>
            <p:nvPr/>
          </p:nvSpPr>
          <p:spPr bwMode="auto">
            <a:xfrm>
              <a:off x="5530" y="313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41" name="Freeform 385"/>
            <p:cNvSpPr>
              <a:spLocks/>
            </p:cNvSpPr>
            <p:nvPr/>
          </p:nvSpPr>
          <p:spPr bwMode="auto">
            <a:xfrm>
              <a:off x="5539" y="313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42" name="Freeform 386"/>
            <p:cNvSpPr>
              <a:spLocks/>
            </p:cNvSpPr>
            <p:nvPr/>
          </p:nvSpPr>
          <p:spPr bwMode="auto">
            <a:xfrm>
              <a:off x="5500" y="318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43" name="Freeform 387"/>
            <p:cNvSpPr>
              <a:spLocks/>
            </p:cNvSpPr>
            <p:nvPr/>
          </p:nvSpPr>
          <p:spPr bwMode="auto">
            <a:xfrm>
              <a:off x="5531" y="319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44" name="Freeform 388"/>
            <p:cNvSpPr>
              <a:spLocks/>
            </p:cNvSpPr>
            <p:nvPr/>
          </p:nvSpPr>
          <p:spPr bwMode="auto">
            <a:xfrm>
              <a:off x="5412" y="319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45" name="Freeform 389"/>
            <p:cNvSpPr>
              <a:spLocks/>
            </p:cNvSpPr>
            <p:nvPr/>
          </p:nvSpPr>
          <p:spPr bwMode="auto">
            <a:xfrm>
              <a:off x="5636" y="325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9" name="Group 391"/>
          <p:cNvGrpSpPr>
            <a:grpSpLocks noChangeAspect="1"/>
          </p:cNvGrpSpPr>
          <p:nvPr/>
        </p:nvGrpSpPr>
        <p:grpSpPr bwMode="auto">
          <a:xfrm>
            <a:off x="5948722" y="5023663"/>
            <a:ext cx="410872" cy="459701"/>
            <a:chOff x="4036" y="3499"/>
            <a:chExt cx="345" cy="386"/>
          </a:xfrm>
        </p:grpSpPr>
        <p:sp>
          <p:nvSpPr>
            <p:cNvPr id="9308" name="AutoShape 390"/>
            <p:cNvSpPr>
              <a:spLocks noChangeAspect="1" noChangeArrowheads="1" noTextEdit="1"/>
            </p:cNvSpPr>
            <p:nvPr/>
          </p:nvSpPr>
          <p:spPr bwMode="auto">
            <a:xfrm>
              <a:off x="4036" y="3499"/>
              <a:ext cx="345" cy="386"/>
            </a:xfrm>
            <a:prstGeom prst="rect">
              <a:avLst/>
            </a:prstGeom>
            <a:solidFill>
              <a:srgbClr val="000099"/>
            </a:solidFill>
            <a:ln w="9525">
              <a:noFill/>
              <a:miter lim="800000"/>
              <a:headEnd/>
              <a:tailEnd/>
            </a:ln>
          </p:spPr>
          <p:txBody>
            <a:bodyPr/>
            <a:lstStyle/>
            <a:p>
              <a:endParaRPr lang="en-US" sz="1350"/>
            </a:p>
          </p:txBody>
        </p:sp>
        <p:sp>
          <p:nvSpPr>
            <p:cNvPr id="9309" name="Freeform 392"/>
            <p:cNvSpPr>
              <a:spLocks/>
            </p:cNvSpPr>
            <p:nvPr/>
          </p:nvSpPr>
          <p:spPr bwMode="auto">
            <a:xfrm>
              <a:off x="4037" y="349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10" name="Freeform 393"/>
            <p:cNvSpPr>
              <a:spLocks/>
            </p:cNvSpPr>
            <p:nvPr/>
          </p:nvSpPr>
          <p:spPr bwMode="auto">
            <a:xfrm>
              <a:off x="4042" y="350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11" name="Freeform 394"/>
            <p:cNvSpPr>
              <a:spLocks/>
            </p:cNvSpPr>
            <p:nvPr/>
          </p:nvSpPr>
          <p:spPr bwMode="auto">
            <a:xfrm>
              <a:off x="4055" y="352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12" name="Freeform 395"/>
            <p:cNvSpPr>
              <a:spLocks/>
            </p:cNvSpPr>
            <p:nvPr/>
          </p:nvSpPr>
          <p:spPr bwMode="auto">
            <a:xfrm>
              <a:off x="4277" y="353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13" name="Freeform 396"/>
            <p:cNvSpPr>
              <a:spLocks/>
            </p:cNvSpPr>
            <p:nvPr/>
          </p:nvSpPr>
          <p:spPr bwMode="auto">
            <a:xfrm>
              <a:off x="4174" y="359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14" name="Freeform 397"/>
            <p:cNvSpPr>
              <a:spLocks/>
            </p:cNvSpPr>
            <p:nvPr/>
          </p:nvSpPr>
          <p:spPr bwMode="auto">
            <a:xfrm>
              <a:off x="4230" y="359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15" name="Freeform 398"/>
            <p:cNvSpPr>
              <a:spLocks/>
            </p:cNvSpPr>
            <p:nvPr/>
          </p:nvSpPr>
          <p:spPr bwMode="auto">
            <a:xfrm>
              <a:off x="4179" y="361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16" name="Freeform 399"/>
            <p:cNvSpPr>
              <a:spLocks/>
            </p:cNvSpPr>
            <p:nvPr/>
          </p:nvSpPr>
          <p:spPr bwMode="auto">
            <a:xfrm>
              <a:off x="4234" y="361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17" name="Freeform 400"/>
            <p:cNvSpPr>
              <a:spLocks/>
            </p:cNvSpPr>
            <p:nvPr/>
          </p:nvSpPr>
          <p:spPr bwMode="auto">
            <a:xfrm>
              <a:off x="4240" y="361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18" name="Freeform 401"/>
            <p:cNvSpPr>
              <a:spLocks/>
            </p:cNvSpPr>
            <p:nvPr/>
          </p:nvSpPr>
          <p:spPr bwMode="auto">
            <a:xfrm>
              <a:off x="4160" y="363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19" name="Freeform 402"/>
            <p:cNvSpPr>
              <a:spLocks/>
            </p:cNvSpPr>
            <p:nvPr/>
          </p:nvSpPr>
          <p:spPr bwMode="auto">
            <a:xfrm>
              <a:off x="4206" y="364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20" name="Freeform 403"/>
            <p:cNvSpPr>
              <a:spLocks/>
            </p:cNvSpPr>
            <p:nvPr/>
          </p:nvSpPr>
          <p:spPr bwMode="auto">
            <a:xfrm>
              <a:off x="4109" y="367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21" name="Freeform 404"/>
            <p:cNvSpPr>
              <a:spLocks/>
            </p:cNvSpPr>
            <p:nvPr/>
          </p:nvSpPr>
          <p:spPr bwMode="auto">
            <a:xfrm>
              <a:off x="4201" y="367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22" name="Freeform 405"/>
            <p:cNvSpPr>
              <a:spLocks/>
            </p:cNvSpPr>
            <p:nvPr/>
          </p:nvSpPr>
          <p:spPr bwMode="auto">
            <a:xfrm>
              <a:off x="4210" y="368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23" name="Freeform 406"/>
            <p:cNvSpPr>
              <a:spLocks/>
            </p:cNvSpPr>
            <p:nvPr/>
          </p:nvSpPr>
          <p:spPr bwMode="auto">
            <a:xfrm>
              <a:off x="4171" y="373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24" name="Freeform 407"/>
            <p:cNvSpPr>
              <a:spLocks/>
            </p:cNvSpPr>
            <p:nvPr/>
          </p:nvSpPr>
          <p:spPr bwMode="auto">
            <a:xfrm>
              <a:off x="4202" y="374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25" name="Freeform 408"/>
            <p:cNvSpPr>
              <a:spLocks/>
            </p:cNvSpPr>
            <p:nvPr/>
          </p:nvSpPr>
          <p:spPr bwMode="auto">
            <a:xfrm>
              <a:off x="4083" y="374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26" name="Freeform 409"/>
            <p:cNvSpPr>
              <a:spLocks/>
            </p:cNvSpPr>
            <p:nvPr/>
          </p:nvSpPr>
          <p:spPr bwMode="auto">
            <a:xfrm>
              <a:off x="4307" y="380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0" name="Group 411"/>
          <p:cNvGrpSpPr>
            <a:grpSpLocks noChangeAspect="1"/>
          </p:cNvGrpSpPr>
          <p:nvPr/>
        </p:nvGrpSpPr>
        <p:grpSpPr bwMode="auto">
          <a:xfrm>
            <a:off x="6506080" y="5011754"/>
            <a:ext cx="410872" cy="459701"/>
            <a:chOff x="4504" y="3489"/>
            <a:chExt cx="345" cy="386"/>
          </a:xfrm>
        </p:grpSpPr>
        <p:sp>
          <p:nvSpPr>
            <p:cNvPr id="9289" name="AutoShape 410"/>
            <p:cNvSpPr>
              <a:spLocks noChangeAspect="1" noChangeArrowheads="1" noTextEdit="1"/>
            </p:cNvSpPr>
            <p:nvPr/>
          </p:nvSpPr>
          <p:spPr bwMode="auto">
            <a:xfrm>
              <a:off x="4504" y="3489"/>
              <a:ext cx="345" cy="386"/>
            </a:xfrm>
            <a:prstGeom prst="rect">
              <a:avLst/>
            </a:prstGeom>
            <a:solidFill>
              <a:srgbClr val="000099"/>
            </a:solidFill>
            <a:ln w="9525">
              <a:noFill/>
              <a:miter lim="800000"/>
              <a:headEnd/>
              <a:tailEnd/>
            </a:ln>
          </p:spPr>
          <p:txBody>
            <a:bodyPr/>
            <a:lstStyle/>
            <a:p>
              <a:endParaRPr lang="en-US" sz="1350"/>
            </a:p>
          </p:txBody>
        </p:sp>
        <p:sp>
          <p:nvSpPr>
            <p:cNvPr id="9290" name="Freeform 412"/>
            <p:cNvSpPr>
              <a:spLocks/>
            </p:cNvSpPr>
            <p:nvPr/>
          </p:nvSpPr>
          <p:spPr bwMode="auto">
            <a:xfrm>
              <a:off x="4505"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91" name="Freeform 413"/>
            <p:cNvSpPr>
              <a:spLocks/>
            </p:cNvSpPr>
            <p:nvPr/>
          </p:nvSpPr>
          <p:spPr bwMode="auto">
            <a:xfrm>
              <a:off x="4510"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92" name="Freeform 414"/>
            <p:cNvSpPr>
              <a:spLocks/>
            </p:cNvSpPr>
            <p:nvPr/>
          </p:nvSpPr>
          <p:spPr bwMode="auto">
            <a:xfrm>
              <a:off x="4523"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93" name="Freeform 415"/>
            <p:cNvSpPr>
              <a:spLocks/>
            </p:cNvSpPr>
            <p:nvPr/>
          </p:nvSpPr>
          <p:spPr bwMode="auto">
            <a:xfrm>
              <a:off x="4745"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94" name="Freeform 416"/>
            <p:cNvSpPr>
              <a:spLocks/>
            </p:cNvSpPr>
            <p:nvPr/>
          </p:nvSpPr>
          <p:spPr bwMode="auto">
            <a:xfrm>
              <a:off x="4642"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95" name="Freeform 417"/>
            <p:cNvSpPr>
              <a:spLocks/>
            </p:cNvSpPr>
            <p:nvPr/>
          </p:nvSpPr>
          <p:spPr bwMode="auto">
            <a:xfrm>
              <a:off x="4698"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96" name="Freeform 418"/>
            <p:cNvSpPr>
              <a:spLocks/>
            </p:cNvSpPr>
            <p:nvPr/>
          </p:nvSpPr>
          <p:spPr bwMode="auto">
            <a:xfrm>
              <a:off x="4647"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97" name="Freeform 419"/>
            <p:cNvSpPr>
              <a:spLocks/>
            </p:cNvSpPr>
            <p:nvPr/>
          </p:nvSpPr>
          <p:spPr bwMode="auto">
            <a:xfrm>
              <a:off x="4702"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98" name="Freeform 420"/>
            <p:cNvSpPr>
              <a:spLocks/>
            </p:cNvSpPr>
            <p:nvPr/>
          </p:nvSpPr>
          <p:spPr bwMode="auto">
            <a:xfrm>
              <a:off x="4708"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99" name="Freeform 421"/>
            <p:cNvSpPr>
              <a:spLocks/>
            </p:cNvSpPr>
            <p:nvPr/>
          </p:nvSpPr>
          <p:spPr bwMode="auto">
            <a:xfrm>
              <a:off x="4628"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00" name="Freeform 422"/>
            <p:cNvSpPr>
              <a:spLocks/>
            </p:cNvSpPr>
            <p:nvPr/>
          </p:nvSpPr>
          <p:spPr bwMode="auto">
            <a:xfrm>
              <a:off x="4674"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01" name="Freeform 423"/>
            <p:cNvSpPr>
              <a:spLocks/>
            </p:cNvSpPr>
            <p:nvPr/>
          </p:nvSpPr>
          <p:spPr bwMode="auto">
            <a:xfrm>
              <a:off x="4577"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02" name="Freeform 424"/>
            <p:cNvSpPr>
              <a:spLocks/>
            </p:cNvSpPr>
            <p:nvPr/>
          </p:nvSpPr>
          <p:spPr bwMode="auto">
            <a:xfrm>
              <a:off x="4669"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03" name="Freeform 425"/>
            <p:cNvSpPr>
              <a:spLocks/>
            </p:cNvSpPr>
            <p:nvPr/>
          </p:nvSpPr>
          <p:spPr bwMode="auto">
            <a:xfrm>
              <a:off x="4678"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04" name="Freeform 426"/>
            <p:cNvSpPr>
              <a:spLocks/>
            </p:cNvSpPr>
            <p:nvPr/>
          </p:nvSpPr>
          <p:spPr bwMode="auto">
            <a:xfrm>
              <a:off x="4639"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05" name="Freeform 427"/>
            <p:cNvSpPr>
              <a:spLocks/>
            </p:cNvSpPr>
            <p:nvPr/>
          </p:nvSpPr>
          <p:spPr bwMode="auto">
            <a:xfrm>
              <a:off x="4670"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06" name="Freeform 428"/>
            <p:cNvSpPr>
              <a:spLocks/>
            </p:cNvSpPr>
            <p:nvPr/>
          </p:nvSpPr>
          <p:spPr bwMode="auto">
            <a:xfrm>
              <a:off x="4551"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07" name="Freeform 429"/>
            <p:cNvSpPr>
              <a:spLocks/>
            </p:cNvSpPr>
            <p:nvPr/>
          </p:nvSpPr>
          <p:spPr bwMode="auto">
            <a:xfrm>
              <a:off x="4775"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1" name="Group 431"/>
          <p:cNvGrpSpPr>
            <a:grpSpLocks noChangeAspect="1"/>
          </p:cNvGrpSpPr>
          <p:nvPr/>
        </p:nvGrpSpPr>
        <p:grpSpPr bwMode="auto">
          <a:xfrm>
            <a:off x="7025328" y="5011754"/>
            <a:ext cx="410872" cy="459701"/>
            <a:chOff x="4940" y="3489"/>
            <a:chExt cx="345" cy="386"/>
          </a:xfrm>
        </p:grpSpPr>
        <p:sp>
          <p:nvSpPr>
            <p:cNvPr id="9270" name="AutoShape 430"/>
            <p:cNvSpPr>
              <a:spLocks noChangeAspect="1" noChangeArrowheads="1" noTextEdit="1"/>
            </p:cNvSpPr>
            <p:nvPr/>
          </p:nvSpPr>
          <p:spPr bwMode="auto">
            <a:xfrm>
              <a:off x="4940" y="3489"/>
              <a:ext cx="345" cy="386"/>
            </a:xfrm>
            <a:prstGeom prst="rect">
              <a:avLst/>
            </a:prstGeom>
            <a:solidFill>
              <a:srgbClr val="000099"/>
            </a:solidFill>
            <a:ln w="9525">
              <a:noFill/>
              <a:miter lim="800000"/>
              <a:headEnd/>
              <a:tailEnd/>
            </a:ln>
          </p:spPr>
          <p:txBody>
            <a:bodyPr/>
            <a:lstStyle/>
            <a:p>
              <a:endParaRPr lang="en-US" sz="1350"/>
            </a:p>
          </p:txBody>
        </p:sp>
        <p:sp>
          <p:nvSpPr>
            <p:cNvPr id="9271" name="Freeform 432"/>
            <p:cNvSpPr>
              <a:spLocks/>
            </p:cNvSpPr>
            <p:nvPr/>
          </p:nvSpPr>
          <p:spPr bwMode="auto">
            <a:xfrm>
              <a:off x="4941"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72" name="Freeform 433"/>
            <p:cNvSpPr>
              <a:spLocks/>
            </p:cNvSpPr>
            <p:nvPr/>
          </p:nvSpPr>
          <p:spPr bwMode="auto">
            <a:xfrm>
              <a:off x="4946"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73" name="Freeform 434"/>
            <p:cNvSpPr>
              <a:spLocks/>
            </p:cNvSpPr>
            <p:nvPr/>
          </p:nvSpPr>
          <p:spPr bwMode="auto">
            <a:xfrm>
              <a:off x="4959"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74" name="Freeform 435"/>
            <p:cNvSpPr>
              <a:spLocks/>
            </p:cNvSpPr>
            <p:nvPr/>
          </p:nvSpPr>
          <p:spPr bwMode="auto">
            <a:xfrm>
              <a:off x="5181"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75" name="Freeform 436"/>
            <p:cNvSpPr>
              <a:spLocks/>
            </p:cNvSpPr>
            <p:nvPr/>
          </p:nvSpPr>
          <p:spPr bwMode="auto">
            <a:xfrm>
              <a:off x="5078"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76" name="Freeform 437"/>
            <p:cNvSpPr>
              <a:spLocks/>
            </p:cNvSpPr>
            <p:nvPr/>
          </p:nvSpPr>
          <p:spPr bwMode="auto">
            <a:xfrm>
              <a:off x="5134"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77" name="Freeform 438"/>
            <p:cNvSpPr>
              <a:spLocks/>
            </p:cNvSpPr>
            <p:nvPr/>
          </p:nvSpPr>
          <p:spPr bwMode="auto">
            <a:xfrm>
              <a:off x="5083"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78" name="Freeform 439"/>
            <p:cNvSpPr>
              <a:spLocks/>
            </p:cNvSpPr>
            <p:nvPr/>
          </p:nvSpPr>
          <p:spPr bwMode="auto">
            <a:xfrm>
              <a:off x="5138"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79" name="Freeform 440"/>
            <p:cNvSpPr>
              <a:spLocks/>
            </p:cNvSpPr>
            <p:nvPr/>
          </p:nvSpPr>
          <p:spPr bwMode="auto">
            <a:xfrm>
              <a:off x="5144"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80" name="Freeform 441"/>
            <p:cNvSpPr>
              <a:spLocks/>
            </p:cNvSpPr>
            <p:nvPr/>
          </p:nvSpPr>
          <p:spPr bwMode="auto">
            <a:xfrm>
              <a:off x="5064"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281" name="Freeform 442"/>
            <p:cNvSpPr>
              <a:spLocks/>
            </p:cNvSpPr>
            <p:nvPr/>
          </p:nvSpPr>
          <p:spPr bwMode="auto">
            <a:xfrm>
              <a:off x="5110"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282" name="Freeform 443"/>
            <p:cNvSpPr>
              <a:spLocks/>
            </p:cNvSpPr>
            <p:nvPr/>
          </p:nvSpPr>
          <p:spPr bwMode="auto">
            <a:xfrm>
              <a:off x="5013"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283" name="Freeform 444"/>
            <p:cNvSpPr>
              <a:spLocks/>
            </p:cNvSpPr>
            <p:nvPr/>
          </p:nvSpPr>
          <p:spPr bwMode="auto">
            <a:xfrm>
              <a:off x="5105"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284" name="Freeform 445"/>
            <p:cNvSpPr>
              <a:spLocks/>
            </p:cNvSpPr>
            <p:nvPr/>
          </p:nvSpPr>
          <p:spPr bwMode="auto">
            <a:xfrm>
              <a:off x="5114"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285" name="Freeform 446"/>
            <p:cNvSpPr>
              <a:spLocks/>
            </p:cNvSpPr>
            <p:nvPr/>
          </p:nvSpPr>
          <p:spPr bwMode="auto">
            <a:xfrm>
              <a:off x="5075"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286" name="Freeform 447"/>
            <p:cNvSpPr>
              <a:spLocks/>
            </p:cNvSpPr>
            <p:nvPr/>
          </p:nvSpPr>
          <p:spPr bwMode="auto">
            <a:xfrm>
              <a:off x="5106"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287" name="Freeform 448"/>
            <p:cNvSpPr>
              <a:spLocks/>
            </p:cNvSpPr>
            <p:nvPr/>
          </p:nvSpPr>
          <p:spPr bwMode="auto">
            <a:xfrm>
              <a:off x="4987"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288" name="Freeform 449"/>
            <p:cNvSpPr>
              <a:spLocks/>
            </p:cNvSpPr>
            <p:nvPr/>
          </p:nvSpPr>
          <p:spPr bwMode="auto">
            <a:xfrm>
              <a:off x="5211"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sp>
        <p:nvSpPr>
          <p:cNvPr id="7619" name="Text Box 451"/>
          <p:cNvSpPr txBox="1">
            <a:spLocks noChangeArrowheads="1"/>
          </p:cNvSpPr>
          <p:nvPr/>
        </p:nvSpPr>
        <p:spPr bwMode="auto">
          <a:xfrm>
            <a:off x="2695087" y="3452819"/>
            <a:ext cx="571649" cy="276999"/>
          </a:xfrm>
          <a:prstGeom prst="rect">
            <a:avLst/>
          </a:prstGeom>
          <a:noFill/>
          <a:ln w="9525">
            <a:noFill/>
            <a:miter lim="800000"/>
            <a:headEnd/>
            <a:tailEnd/>
          </a:ln>
        </p:spPr>
        <p:txBody>
          <a:bodyPr>
            <a:spAutoFit/>
          </a:bodyPr>
          <a:lstStyle/>
          <a:p>
            <a:pPr eaLnBrk="1" hangingPunct="1">
              <a:spcBef>
                <a:spcPct val="50000"/>
              </a:spcBef>
            </a:pPr>
            <a:r>
              <a:rPr lang="en-US" altLang="en-US" sz="1050"/>
              <a:t>  </a:t>
            </a:r>
            <a:r>
              <a:rPr lang="en-US" altLang="en-US" sz="1200">
                <a:latin typeface="Tahoma" pitchFamily="34" charset="0"/>
                <a:cs typeface="Tahoma" pitchFamily="34" charset="0"/>
              </a:rPr>
              <a:t>+1</a:t>
            </a:r>
          </a:p>
        </p:txBody>
      </p:sp>
      <p:sp>
        <p:nvSpPr>
          <p:cNvPr id="7620" name="Text Box 452"/>
          <p:cNvSpPr txBox="1">
            <a:spLocks noChangeArrowheads="1"/>
          </p:cNvSpPr>
          <p:nvPr/>
        </p:nvSpPr>
        <p:spPr bwMode="auto">
          <a:xfrm>
            <a:off x="2321134"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F(3)=2</a:t>
            </a:r>
            <a:endParaRPr lang="en-GB" altLang="en-US" sz="1200">
              <a:latin typeface="Tahoma" pitchFamily="34" charset="0"/>
            </a:endParaRPr>
          </a:p>
        </p:txBody>
      </p:sp>
      <p:sp>
        <p:nvSpPr>
          <p:cNvPr id="7621" name="Text Box 453"/>
          <p:cNvSpPr txBox="1">
            <a:spLocks noChangeArrowheads="1"/>
          </p:cNvSpPr>
          <p:nvPr/>
        </p:nvSpPr>
        <p:spPr bwMode="auto">
          <a:xfrm>
            <a:off x="3142879"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F(4)=2</a:t>
            </a:r>
            <a:endParaRPr lang="en-GB" altLang="en-US" sz="1200">
              <a:latin typeface="Tahoma" pitchFamily="34" charset="0"/>
            </a:endParaRPr>
          </a:p>
        </p:txBody>
      </p:sp>
      <p:sp>
        <p:nvSpPr>
          <p:cNvPr id="7622" name="Text Box 454"/>
          <p:cNvSpPr txBox="1">
            <a:spLocks noChangeArrowheads="1"/>
          </p:cNvSpPr>
          <p:nvPr/>
        </p:nvSpPr>
        <p:spPr bwMode="auto">
          <a:xfrm>
            <a:off x="3619253" y="3455201"/>
            <a:ext cx="400154"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+1</a:t>
            </a:r>
          </a:p>
        </p:txBody>
      </p:sp>
      <p:sp>
        <p:nvSpPr>
          <p:cNvPr id="7623" name="Text Box 455"/>
          <p:cNvSpPr txBox="1">
            <a:spLocks noChangeArrowheads="1"/>
          </p:cNvSpPr>
          <p:nvPr/>
        </p:nvSpPr>
        <p:spPr bwMode="auto">
          <a:xfrm>
            <a:off x="4600584"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F(5)=3</a:t>
            </a:r>
            <a:endParaRPr lang="en-GB" altLang="en-US" sz="1200">
              <a:latin typeface="Tahoma" pitchFamily="34" charset="0"/>
            </a:endParaRPr>
          </a:p>
        </p:txBody>
      </p:sp>
      <p:sp>
        <p:nvSpPr>
          <p:cNvPr id="7624" name="Text Box 456"/>
          <p:cNvSpPr txBox="1">
            <a:spLocks noChangeArrowheads="1"/>
          </p:cNvSpPr>
          <p:nvPr/>
        </p:nvSpPr>
        <p:spPr bwMode="auto">
          <a:xfrm>
            <a:off x="5072194"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+2</a:t>
            </a:r>
          </a:p>
        </p:txBody>
      </p:sp>
      <p:sp>
        <p:nvSpPr>
          <p:cNvPr id="7625" name="Text Box 457"/>
          <p:cNvSpPr txBox="1">
            <a:spLocks noChangeArrowheads="1"/>
          </p:cNvSpPr>
          <p:nvPr/>
        </p:nvSpPr>
        <p:spPr bwMode="auto">
          <a:xfrm>
            <a:off x="6429860"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F(6)=5</a:t>
            </a:r>
            <a:endParaRPr lang="en-GB" altLang="en-US" sz="1200">
              <a:latin typeface="Tahoma" pitchFamily="34" charset="0"/>
            </a:endParaRPr>
          </a:p>
        </p:txBody>
      </p:sp>
      <p:sp>
        <p:nvSpPr>
          <p:cNvPr id="7626" name="Text Box 458"/>
          <p:cNvSpPr txBox="1">
            <a:spLocks noChangeArrowheads="1"/>
          </p:cNvSpPr>
          <p:nvPr/>
        </p:nvSpPr>
        <p:spPr bwMode="auto">
          <a:xfrm>
            <a:off x="6915761"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1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98"/>
                                        </p:tgtEl>
                                        <p:attrNameLst>
                                          <p:attrName>style.visibility</p:attrName>
                                        </p:attrNameLst>
                                      </p:cBhvr>
                                      <p:to>
                                        <p:strVal val="visible"/>
                                      </p:to>
                                    </p:set>
                                    <p:animEffect transition="in" filter="blinds(horizontal)">
                                      <p:cBhvr>
                                        <p:cTn id="21" dur="500"/>
                                        <p:tgtEl>
                                          <p:spTgt spid="7198"/>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1" presetClass="entr" presetSubtype="0" fill="hold" nodeType="withEffect">
                                  <p:stCondLst>
                                    <p:cond delay="0"/>
                                  </p:stCondLst>
                                  <p:childTnLst>
                                    <p:set>
                                      <p:cBhvr>
                                        <p:cTn id="26" dur="1" fill="hold">
                                          <p:stCondLst>
                                            <p:cond delay="0"/>
                                          </p:stCondLst>
                                        </p:cTn>
                                        <p:tgtEl>
                                          <p:spTgt spid="76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0" nodeType="clickEffect">
                                  <p:stCondLst>
                                    <p:cond delay="0"/>
                                  </p:stCondLst>
                                  <p:childTnLst>
                                    <p:animEffect transition="out" filter="blinds(horizontal)">
                                      <p:cBhvr>
                                        <p:cTn id="30" dur="500"/>
                                        <p:tgtEl>
                                          <p:spTgt spid="7619">
                                            <p:txEl>
                                              <p:pRg st="0" end="0"/>
                                            </p:txEl>
                                          </p:spTgt>
                                        </p:tgtEl>
                                      </p:cBhvr>
                                    </p:animEffect>
                                    <p:set>
                                      <p:cBhvr>
                                        <p:cTn id="31" dur="1" fill="hold">
                                          <p:stCondLst>
                                            <p:cond delay="499"/>
                                          </p:stCondLst>
                                        </p:cTn>
                                        <p:tgtEl>
                                          <p:spTgt spid="7619">
                                            <p:txEl>
                                              <p:pRg st="0" end="0"/>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7199"/>
                                        </p:tgtEl>
                                      </p:cBhvr>
                                    </p:animEffect>
                                    <p:set>
                                      <p:cBhvr>
                                        <p:cTn id="34" dur="1" fill="hold">
                                          <p:stCondLst>
                                            <p:cond delay="499"/>
                                          </p:stCondLst>
                                        </p:cTn>
                                        <p:tgtEl>
                                          <p:spTgt spid="719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6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2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202"/>
                                        </p:tgtEl>
                                        <p:attrNameLst>
                                          <p:attrName>style.visibility</p:attrName>
                                        </p:attrNameLst>
                                      </p:cBhvr>
                                      <p:to>
                                        <p:strVal val="visible"/>
                                      </p:to>
                                    </p:set>
                                    <p:animEffect transition="in" filter="blinds(horizontal)">
                                      <p:cBhvr>
                                        <p:cTn id="51" dur="500"/>
                                        <p:tgtEl>
                                          <p:spTgt spid="7202"/>
                                        </p:tgtEl>
                                      </p:cBhvr>
                                    </p:animEffect>
                                  </p:childTnLst>
                                </p:cTn>
                              </p:par>
                              <p:par>
                                <p:cTn id="52" presetID="3" presetClass="entr" presetSubtype="1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76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1" nodeType="clickEffect">
                                  <p:stCondLst>
                                    <p:cond delay="0"/>
                                  </p:stCondLst>
                                  <p:childTnLst>
                                    <p:animEffect transition="out" filter="blinds(horizontal)">
                                      <p:cBhvr>
                                        <p:cTn id="60" dur="500"/>
                                        <p:tgtEl>
                                          <p:spTgt spid="7621"/>
                                        </p:tgtEl>
                                      </p:cBhvr>
                                    </p:animEffect>
                                    <p:set>
                                      <p:cBhvr>
                                        <p:cTn id="61" dur="1" fill="hold">
                                          <p:stCondLst>
                                            <p:cond delay="499"/>
                                          </p:stCondLst>
                                        </p:cTn>
                                        <p:tgtEl>
                                          <p:spTgt spid="7621"/>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7622"/>
                                        </p:tgtEl>
                                      </p:cBhvr>
                                    </p:animEffect>
                                    <p:set>
                                      <p:cBhvr>
                                        <p:cTn id="64" dur="1" fill="hold">
                                          <p:stCondLst>
                                            <p:cond delay="499"/>
                                          </p:stCondLst>
                                        </p:cTn>
                                        <p:tgtEl>
                                          <p:spTgt spid="762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2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24"/>
                                        </p:tgtEl>
                                        <p:attrNameLst>
                                          <p:attrName>style.visibility</p:attrName>
                                        </p:attrNameLst>
                                      </p:cBhvr>
                                      <p:to>
                                        <p:strVal val="visible"/>
                                      </p:to>
                                    </p:set>
                                  </p:childTnLst>
                                </p:cTn>
                              </p:par>
                              <p:par>
                                <p:cTn id="83" presetID="3" presetClass="entr" presetSubtype="10" fill="hold" grpId="0" nodeType="withEffect">
                                  <p:stCondLst>
                                    <p:cond delay="0"/>
                                  </p:stCondLst>
                                  <p:childTnLst>
                                    <p:set>
                                      <p:cBhvr>
                                        <p:cTn id="84" dur="1" fill="hold">
                                          <p:stCondLst>
                                            <p:cond delay="0"/>
                                          </p:stCondLst>
                                        </p:cTn>
                                        <p:tgtEl>
                                          <p:spTgt spid="7208"/>
                                        </p:tgtEl>
                                        <p:attrNameLst>
                                          <p:attrName>style.visibility</p:attrName>
                                        </p:attrNameLst>
                                      </p:cBhvr>
                                      <p:to>
                                        <p:strVal val="visible"/>
                                      </p:to>
                                    </p:set>
                                    <p:animEffect transition="in" filter="blinds(horizontal)">
                                      <p:cBhvr>
                                        <p:cTn id="85" dur="500"/>
                                        <p:tgtEl>
                                          <p:spTgt spid="7208"/>
                                        </p:tgtEl>
                                      </p:cBhvr>
                                    </p:animEffect>
                                  </p:childTnLst>
                                </p:cTn>
                              </p:par>
                              <p:par>
                                <p:cTn id="86" presetID="3" presetClass="entr" presetSubtype="1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blinds(horizontal)">
                                      <p:cBhvr>
                                        <p:cTn id="88" dur="500"/>
                                        <p:tgtEl>
                                          <p:spTgt spid="1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207"/>
                                        </p:tgtEl>
                                        <p:attrNameLst>
                                          <p:attrName>style.visibility</p:attrName>
                                        </p:attrNameLst>
                                      </p:cBhvr>
                                      <p:to>
                                        <p:strVal val="visible"/>
                                      </p:to>
                                    </p:set>
                                    <p:animEffect transition="in" filter="blinds(horizontal)">
                                      <p:cBhvr>
                                        <p:cTn id="91" dur="500"/>
                                        <p:tgtEl>
                                          <p:spTgt spid="7207"/>
                                        </p:tgtEl>
                                      </p:cBhvr>
                                    </p:animEffect>
                                  </p:childTnLst>
                                </p:cTn>
                              </p:par>
                              <p:par>
                                <p:cTn id="92" presetID="3" presetClass="entr" presetSubtype="10"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xit" presetSubtype="10" fill="hold" grpId="1" nodeType="clickEffect">
                                  <p:stCondLst>
                                    <p:cond delay="0"/>
                                  </p:stCondLst>
                                  <p:childTnLst>
                                    <p:animEffect transition="out" filter="blinds(horizontal)">
                                      <p:cBhvr>
                                        <p:cTn id="98" dur="500"/>
                                        <p:tgtEl>
                                          <p:spTgt spid="7623"/>
                                        </p:tgtEl>
                                      </p:cBhvr>
                                    </p:animEffect>
                                    <p:set>
                                      <p:cBhvr>
                                        <p:cTn id="99" dur="1" fill="hold">
                                          <p:stCondLst>
                                            <p:cond delay="499"/>
                                          </p:stCondLst>
                                        </p:cTn>
                                        <p:tgtEl>
                                          <p:spTgt spid="7623"/>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7624"/>
                                        </p:tgtEl>
                                      </p:cBhvr>
                                    </p:animEffect>
                                    <p:set>
                                      <p:cBhvr>
                                        <p:cTn id="102" dur="1" fill="hold">
                                          <p:stCondLst>
                                            <p:cond delay="499"/>
                                          </p:stCondLst>
                                        </p:cTn>
                                        <p:tgtEl>
                                          <p:spTgt spid="7624"/>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20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18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62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7212"/>
                                        </p:tgtEl>
                                        <p:attrNameLst>
                                          <p:attrName>style.visibility</p:attrName>
                                        </p:attrNameLst>
                                      </p:cBhvr>
                                      <p:to>
                                        <p:strVal val="visible"/>
                                      </p:to>
                                    </p:set>
                                    <p:animEffect transition="in" filter="blinds(horizontal)">
                                      <p:cBhvr>
                                        <p:cTn id="125" dur="500"/>
                                        <p:tgtEl>
                                          <p:spTgt spid="7212"/>
                                        </p:tgtEl>
                                      </p:cBhvr>
                                    </p:animEffect>
                                  </p:childTnLst>
                                </p:cTn>
                              </p:par>
                              <p:par>
                                <p:cTn id="126" presetID="3" presetClass="entr" presetSubtype="10" fill="hold" nodeType="with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blinds(horizontal)">
                                      <p:cBhvr>
                                        <p:cTn id="128" dur="500"/>
                                        <p:tgtEl>
                                          <p:spTgt spid="1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7216"/>
                                        </p:tgtEl>
                                        <p:attrNameLst>
                                          <p:attrName>style.visibility</p:attrName>
                                        </p:attrNameLst>
                                      </p:cBhvr>
                                      <p:to>
                                        <p:strVal val="visible"/>
                                      </p:to>
                                    </p:set>
                                    <p:animEffect transition="in" filter="blinds(horizontal)">
                                      <p:cBhvr>
                                        <p:cTn id="131" dur="500"/>
                                        <p:tgtEl>
                                          <p:spTgt spid="7216"/>
                                        </p:tgtEl>
                                      </p:cBhvr>
                                    </p:animEffect>
                                  </p:childTnLst>
                                </p:cTn>
                              </p:par>
                              <p:par>
                                <p:cTn id="132" presetID="3" presetClass="entr" presetSubtype="1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blinds(horizontal)">
                                      <p:cBhvr>
                                        <p:cTn id="134" dur="500"/>
                                        <p:tgtEl>
                                          <p:spTgt spid="21"/>
                                        </p:tgtEl>
                                      </p:cBhvr>
                                    </p:animEffect>
                                  </p:childTnLst>
                                </p:cTn>
                              </p:par>
                              <p:par>
                                <p:cTn id="135" presetID="3" presetClass="entr" presetSubtype="10" fill="hold" nodeType="with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blinds(horizontal)">
                                      <p:cBhvr>
                                        <p:cTn id="137" dur="500"/>
                                        <p:tgtEl>
                                          <p:spTgt spid="20"/>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7215"/>
                                        </p:tgtEl>
                                        <p:attrNameLst>
                                          <p:attrName>style.visibility</p:attrName>
                                        </p:attrNameLst>
                                      </p:cBhvr>
                                      <p:to>
                                        <p:strVal val="visible"/>
                                      </p:to>
                                    </p:set>
                                    <p:animEffect transition="in" filter="blinds(horizontal)">
                                      <p:cBhvr>
                                        <p:cTn id="140" dur="500"/>
                                        <p:tgtEl>
                                          <p:spTgt spid="7215"/>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7626"/>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7625"/>
                                        </p:tgtEl>
                                      </p:cBhvr>
                                    </p:animEffect>
                                    <p:set>
                                      <p:cBhvr>
                                        <p:cTn id="147" dur="1" fill="hold">
                                          <p:stCondLst>
                                            <p:cond delay="499"/>
                                          </p:stCondLst>
                                        </p:cTn>
                                        <p:tgtEl>
                                          <p:spTgt spid="7625"/>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7626"/>
                                        </p:tgtEl>
                                      </p:cBhvr>
                                    </p:animEffect>
                                    <p:set>
                                      <p:cBhvr>
                                        <p:cTn id="150" dur="1" fill="hold">
                                          <p:stCondLst>
                                            <p:cond delay="499"/>
                                          </p:stCondLst>
                                        </p:cTn>
                                        <p:tgtEl>
                                          <p:spTgt spid="7626"/>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7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79" grpId="0" animBg="1"/>
      <p:bldP spid="7180" grpId="0" animBg="1"/>
      <p:bldP spid="7185" grpId="0" animBg="1"/>
      <p:bldP spid="7194" grpId="0"/>
      <p:bldP spid="7198" grpId="0" animBg="1"/>
      <p:bldP spid="7199" grpId="0"/>
      <p:bldP spid="7199" grpId="1"/>
      <p:bldP spid="7202" grpId="0" animBg="1"/>
      <p:bldP spid="7203" grpId="0"/>
      <p:bldP spid="7207" grpId="0" animBg="1"/>
      <p:bldP spid="7208" grpId="0" animBg="1"/>
      <p:bldP spid="7209" grpId="0"/>
      <p:bldP spid="7212" grpId="0" animBg="1"/>
      <p:bldP spid="7215" grpId="0" animBg="1"/>
      <p:bldP spid="7216" grpId="0" animBg="1"/>
      <p:bldP spid="7217" grpId="0"/>
      <p:bldP spid="7619" grpId="0" build="allAtOnce"/>
      <p:bldP spid="7620" grpId="0"/>
      <p:bldP spid="7621" grpId="0"/>
      <p:bldP spid="7621" grpId="1"/>
      <p:bldP spid="7622" grpId="0"/>
      <p:bldP spid="7622" grpId="1"/>
      <p:bldP spid="7623" grpId="0"/>
      <p:bldP spid="7623" grpId="1"/>
      <p:bldP spid="7624" grpId="0"/>
      <p:bldP spid="7624" grpId="1"/>
      <p:bldP spid="7625" grpId="0"/>
      <p:bldP spid="7625" grpId="1"/>
      <p:bldP spid="7626" grpId="0"/>
      <p:bldP spid="76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90331" y="172278"/>
            <a:ext cx="8067088" cy="1371600"/>
          </a:xfrm>
          <a:noFill/>
        </p:spPr>
        <p:txBody>
          <a:bodyPr vert="horz" lIns="91440" tIns="45720" rIns="91440" bIns="45720" rtlCol="0" anchor="ctr">
            <a:normAutofit/>
          </a:bodyPr>
          <a:lstStyle/>
          <a:p>
            <a:pPr algn="ctr"/>
            <a:r>
              <a:rPr lang="en-US" altLang="zh-CN" sz="3200" b="1" dirty="0">
                <a:solidFill>
                  <a:schemeClr val="tx1"/>
                </a:solidFill>
              </a:rPr>
              <a:t>Defining a Subproblem (continued)</a:t>
            </a:r>
          </a:p>
        </p:txBody>
      </p:sp>
      <p:sp>
        <p:nvSpPr>
          <p:cNvPr id="35843" name="Rectangle 3"/>
          <p:cNvSpPr>
            <a:spLocks noGrp="1" noChangeArrowheads="1"/>
          </p:cNvSpPr>
          <p:nvPr>
            <p:ph type="body" idx="4294967295"/>
          </p:nvPr>
        </p:nvSpPr>
        <p:spPr>
          <a:xfrm>
            <a:off x="738981" y="1782418"/>
            <a:ext cx="7666037" cy="4648200"/>
          </a:xfrm>
        </p:spPr>
        <p:txBody>
          <a:bodyPr/>
          <a:lstStyle/>
          <a:p>
            <a:r>
              <a:rPr lang="en-US" altLang="zh-CN" dirty="0">
                <a:ea typeface="宋体" pitchFamily="2" charset="-122"/>
              </a:rPr>
              <a:t>As we have seen, the solution for </a:t>
            </a:r>
            <a:r>
              <a:rPr lang="en-US" altLang="zh-CN" i="1" dirty="0">
                <a:ea typeface="宋体" pitchFamily="2" charset="-122"/>
              </a:rPr>
              <a:t>S</a:t>
            </a:r>
            <a:r>
              <a:rPr lang="en-US" altLang="zh-CN" i="1" baseline="-25000" dirty="0">
                <a:ea typeface="宋体" pitchFamily="2" charset="-122"/>
              </a:rPr>
              <a:t>4</a:t>
            </a:r>
            <a:r>
              <a:rPr lang="en-US" altLang="zh-CN" dirty="0">
                <a:ea typeface="宋体" pitchFamily="2" charset="-122"/>
              </a:rPr>
              <a:t> is not part of the solution for </a:t>
            </a:r>
            <a:r>
              <a:rPr lang="en-US" altLang="zh-CN" i="1" dirty="0">
                <a:ea typeface="宋体" pitchFamily="2" charset="-122"/>
              </a:rPr>
              <a:t>S</a:t>
            </a:r>
            <a:r>
              <a:rPr lang="en-US" altLang="zh-CN" i="1" baseline="-25000" dirty="0">
                <a:ea typeface="宋体" pitchFamily="2" charset="-122"/>
              </a:rPr>
              <a:t>5</a:t>
            </a:r>
          </a:p>
          <a:p>
            <a:r>
              <a:rPr lang="en-US" altLang="zh-CN" dirty="0">
                <a:ea typeface="宋体" pitchFamily="2" charset="-122"/>
              </a:rPr>
              <a:t>So our definition of a subproblem is flawed and we need another one!</a:t>
            </a:r>
          </a:p>
          <a:p>
            <a:r>
              <a:rPr lang="en-US" altLang="zh-CN" dirty="0">
                <a:ea typeface="宋体" pitchFamily="2" charset="-122"/>
              </a:rPr>
              <a:t>Let’s add another parameter: </a:t>
            </a:r>
            <a:r>
              <a:rPr lang="en-US" altLang="zh-CN" i="1" dirty="0">
                <a:ea typeface="宋体" pitchFamily="2" charset="-122"/>
              </a:rPr>
              <a:t>w</a:t>
            </a:r>
            <a:r>
              <a:rPr lang="en-US" altLang="zh-CN" dirty="0">
                <a:ea typeface="宋体" pitchFamily="2" charset="-122"/>
              </a:rPr>
              <a:t>, which will represent the </a:t>
            </a:r>
            <a:r>
              <a:rPr lang="en-US" altLang="zh-CN" u="sng" dirty="0">
                <a:ea typeface="宋体" pitchFamily="2" charset="-122"/>
              </a:rPr>
              <a:t>exact</a:t>
            </a:r>
            <a:r>
              <a:rPr lang="en-US" altLang="zh-CN" dirty="0">
                <a:ea typeface="宋体" pitchFamily="2" charset="-122"/>
              </a:rPr>
              <a:t> weight for each subset of items</a:t>
            </a:r>
          </a:p>
          <a:p>
            <a:r>
              <a:rPr lang="en-US" altLang="zh-CN" dirty="0">
                <a:solidFill>
                  <a:schemeClr val="accent2"/>
                </a:solidFill>
                <a:ea typeface="宋体" pitchFamily="2" charset="-122"/>
              </a:rPr>
              <a:t>The subproblem then will be to compute </a:t>
            </a:r>
            <a:r>
              <a:rPr lang="en-US" altLang="zh-CN" i="1" dirty="0">
                <a:solidFill>
                  <a:schemeClr val="accent2"/>
                </a:solidFill>
                <a:ea typeface="宋体" pitchFamily="2" charset="-122"/>
              </a:rPr>
              <a:t>B[</a:t>
            </a:r>
            <a:r>
              <a:rPr lang="en-US" altLang="zh-CN" i="1" dirty="0" err="1">
                <a:solidFill>
                  <a:schemeClr val="accent2"/>
                </a:solidFill>
                <a:ea typeface="宋体" pitchFamily="2" charset="-122"/>
              </a:rPr>
              <a:t>k,w</a:t>
            </a:r>
            <a:r>
              <a:rPr lang="en-US" altLang="zh-CN" i="1" dirty="0">
                <a:solidFill>
                  <a:schemeClr val="accent2"/>
                </a:solidFill>
                <a:ea typeface="宋体" pitchFamily="2" charset="-122"/>
              </a:rPr>
              <a:t>]</a:t>
            </a:r>
            <a:endParaRPr lang="en-US" altLang="zh-CN" sz="4000" baseline="-25000" dirty="0">
              <a:solidFill>
                <a:srgbClr val="FF0000"/>
              </a:solidFill>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152745" y="228600"/>
            <a:ext cx="9037983" cy="1143000"/>
          </a:xfrm>
          <a:noFill/>
        </p:spPr>
        <p:txBody>
          <a:bodyPr vert="horz" lIns="91440" tIns="45720" rIns="91440" bIns="45720" rtlCol="0" anchor="ctr">
            <a:normAutofit/>
          </a:bodyPr>
          <a:lstStyle/>
          <a:p>
            <a:pPr algn="ctr"/>
            <a:r>
              <a:rPr lang="en-US" altLang="zh-CN" sz="3200" b="1" dirty="0">
                <a:solidFill>
                  <a:schemeClr val="tx1"/>
                </a:solidFill>
              </a:rPr>
              <a:t>Recursive Formula for subproblems</a:t>
            </a:r>
          </a:p>
        </p:txBody>
      </p:sp>
      <p:sp>
        <p:nvSpPr>
          <p:cNvPr id="4100" name="Rectangle 3"/>
          <p:cNvSpPr>
            <a:spLocks noGrp="1" noChangeArrowheads="1"/>
          </p:cNvSpPr>
          <p:nvPr>
            <p:ph type="body" idx="4294967295"/>
          </p:nvPr>
        </p:nvSpPr>
        <p:spPr>
          <a:xfrm>
            <a:off x="723900" y="3124200"/>
            <a:ext cx="7696200" cy="3200400"/>
          </a:xfrm>
        </p:spPr>
        <p:txBody>
          <a:bodyPr/>
          <a:lstStyle/>
          <a:p>
            <a:r>
              <a:rPr lang="en-US" altLang="zh-CN" dirty="0">
                <a:ea typeface="宋体" pitchFamily="2" charset="-122"/>
              </a:rPr>
              <a:t>It means, that 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is one of the two:</a:t>
            </a:r>
          </a:p>
          <a:p>
            <a:pPr>
              <a:buFont typeface="Monotype Sorts" pitchFamily="2" charset="2"/>
              <a:buNone/>
            </a:pPr>
            <a:r>
              <a:rPr lang="en-US" altLang="zh-CN" dirty="0">
                <a:ea typeface="宋体" pitchFamily="2" charset="-122"/>
              </a:rPr>
              <a:t>1)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dirty="0">
                <a:ea typeface="宋体" pitchFamily="2" charset="-122"/>
              </a:rPr>
              <a:t>,    </a:t>
            </a:r>
            <a:r>
              <a:rPr lang="en-US" altLang="zh-CN" b="1" dirty="0">
                <a:ea typeface="宋体" pitchFamily="2" charset="-122"/>
              </a:rPr>
              <a:t>or</a:t>
            </a:r>
            <a:endParaRPr lang="en-US" altLang="zh-CN" dirty="0">
              <a:ea typeface="宋体" pitchFamily="2" charset="-122"/>
            </a:endParaRPr>
          </a:p>
          <a:p>
            <a:pPr>
              <a:buFont typeface="Monotype Sorts" pitchFamily="2" charset="2"/>
              <a:buNone/>
            </a:pPr>
            <a:r>
              <a:rPr lang="en-US" altLang="zh-CN" dirty="0">
                <a:ea typeface="宋体" pitchFamily="2" charset="-122"/>
              </a:rPr>
              <a:t>2) the best subset of </a:t>
            </a:r>
            <a:r>
              <a:rPr lang="en-US" altLang="zh-CN" i="1" dirty="0">
                <a:ea typeface="宋体" pitchFamily="2" charset="-122"/>
              </a:rPr>
              <a:t>S</a:t>
            </a:r>
            <a:r>
              <a:rPr lang="en-US" altLang="zh-CN" i="1" baseline="-25000" dirty="0">
                <a:ea typeface="宋体" pitchFamily="2" charset="-122"/>
              </a:rPr>
              <a:t>k-1</a:t>
            </a:r>
            <a:r>
              <a:rPr lang="en-US" altLang="zh-CN" dirty="0">
                <a:ea typeface="宋体" pitchFamily="2" charset="-122"/>
              </a:rPr>
              <a:t> that has total weight </a:t>
            </a:r>
            <a:r>
              <a:rPr lang="en-US" altLang="zh-CN" i="1" dirty="0">
                <a:ea typeface="宋体" pitchFamily="2" charset="-122"/>
              </a:rPr>
              <a:t>w-</a:t>
            </a:r>
            <a:r>
              <a:rPr lang="en-US" altLang="zh-CN" i="1" dirty="0" err="1">
                <a:ea typeface="宋体" pitchFamily="2" charset="-122"/>
              </a:rPr>
              <a:t>w</a:t>
            </a:r>
            <a:r>
              <a:rPr lang="en-US" altLang="zh-CN" i="1" baseline="-25000" dirty="0" err="1">
                <a:ea typeface="宋体" pitchFamily="2" charset="-122"/>
              </a:rPr>
              <a:t>k</a:t>
            </a:r>
            <a:r>
              <a:rPr lang="en-US" altLang="zh-CN" dirty="0">
                <a:ea typeface="宋体" pitchFamily="2" charset="-122"/>
              </a:rPr>
              <a:t> plus the item </a:t>
            </a:r>
            <a:r>
              <a:rPr lang="en-US" altLang="zh-CN" i="1" dirty="0">
                <a:ea typeface="宋体" pitchFamily="2" charset="-122"/>
              </a:rPr>
              <a:t>k</a:t>
            </a:r>
            <a:endParaRPr lang="en-US" altLang="zh-CN" dirty="0">
              <a:ea typeface="宋体" pitchFamily="2" charset="-122"/>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418300435"/>
              </p:ext>
            </p:extLst>
          </p:nvPr>
        </p:nvGraphicFramePr>
        <p:xfrm>
          <a:off x="803413" y="1995487"/>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13" y="1995487"/>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ChangeArrowheads="1"/>
          </p:cNvSpPr>
          <p:nvPr/>
        </p:nvSpPr>
        <p:spPr bwMode="auto">
          <a:xfrm>
            <a:off x="843170" y="1385888"/>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2800" dirty="0">
                <a:ea typeface="宋体" pitchFamily="2" charset="-122"/>
              </a:rPr>
              <a:t>Recursive formula for subproblems:</a:t>
            </a:r>
            <a:endParaRPr kumimoji="1" lang="en-US" altLang="zh-CN" sz="3600" dirty="0">
              <a:latin typeface="Arial" pitchFamily="34" charset="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212033" y="522218"/>
            <a:ext cx="8719930" cy="685800"/>
          </a:xfrm>
          <a:noFill/>
        </p:spPr>
        <p:txBody>
          <a:bodyPr vert="horz" lIns="91440" tIns="45720" rIns="91440" bIns="45720" rtlCol="0" anchor="ctr">
            <a:normAutofit/>
          </a:bodyPr>
          <a:lstStyle/>
          <a:p>
            <a:pPr algn="ctr"/>
            <a:r>
              <a:rPr lang="en-US" altLang="zh-CN" sz="3200" b="1" dirty="0">
                <a:solidFill>
                  <a:schemeClr val="tx1"/>
                </a:solidFill>
              </a:rPr>
              <a:t>Recursive Formula</a:t>
            </a:r>
          </a:p>
        </p:txBody>
      </p:sp>
      <p:sp>
        <p:nvSpPr>
          <p:cNvPr id="117763" name="Rectangle 3"/>
          <p:cNvSpPr>
            <a:spLocks noGrp="1" noChangeArrowheads="1"/>
          </p:cNvSpPr>
          <p:nvPr>
            <p:ph type="body" idx="4294967295"/>
          </p:nvPr>
        </p:nvSpPr>
        <p:spPr>
          <a:xfrm>
            <a:off x="475507" y="3220278"/>
            <a:ext cx="8192983" cy="4191000"/>
          </a:xfrm>
        </p:spPr>
        <p:txBody>
          <a:bodyPr/>
          <a:lstStyle/>
          <a:p>
            <a:r>
              <a:rPr lang="en-US" altLang="zh-CN" dirty="0">
                <a:ea typeface="宋体" pitchFamily="2" charset="-122"/>
              </a:rPr>
              <a:t>The best subset of </a:t>
            </a:r>
            <a:r>
              <a:rPr lang="en-US" altLang="zh-CN" i="1" dirty="0" err="1">
                <a:ea typeface="宋体" pitchFamily="2" charset="-122"/>
              </a:rPr>
              <a:t>S</a:t>
            </a:r>
            <a:r>
              <a:rPr lang="en-US" altLang="zh-CN" i="1" baseline="-25000" dirty="0" err="1">
                <a:ea typeface="宋体" pitchFamily="2" charset="-122"/>
              </a:rPr>
              <a:t>k</a:t>
            </a:r>
            <a:r>
              <a:rPr lang="en-US" altLang="zh-CN" dirty="0">
                <a:ea typeface="宋体" pitchFamily="2" charset="-122"/>
              </a:rPr>
              <a:t> that has the total weight </a:t>
            </a:r>
            <a:r>
              <a:rPr lang="en-US" altLang="zh-CN" i="1" dirty="0">
                <a:ea typeface="宋体" pitchFamily="2" charset="-122"/>
              </a:rPr>
              <a:t>w,</a:t>
            </a:r>
            <a:r>
              <a:rPr lang="en-US" altLang="zh-CN" dirty="0">
                <a:ea typeface="宋体" pitchFamily="2" charset="-122"/>
              </a:rPr>
              <a:t> either contains item </a:t>
            </a:r>
            <a:r>
              <a:rPr lang="en-US" altLang="zh-CN" i="1" dirty="0">
                <a:ea typeface="宋体" pitchFamily="2" charset="-122"/>
              </a:rPr>
              <a:t>k</a:t>
            </a:r>
            <a:r>
              <a:rPr lang="en-US" altLang="zh-CN" dirty="0">
                <a:ea typeface="宋体" pitchFamily="2" charset="-122"/>
              </a:rPr>
              <a:t> or not.</a:t>
            </a:r>
          </a:p>
          <a:p>
            <a:r>
              <a:rPr lang="en-US" altLang="zh-CN" dirty="0">
                <a:ea typeface="宋体" pitchFamily="2" charset="-122"/>
              </a:rPr>
              <a:t>First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&gt;w</a:t>
            </a:r>
            <a:r>
              <a:rPr lang="en-US" altLang="zh-CN" dirty="0">
                <a:ea typeface="宋体" pitchFamily="2" charset="-122"/>
              </a:rPr>
              <a:t>. Item </a:t>
            </a:r>
            <a:r>
              <a:rPr lang="en-US" altLang="zh-CN" i="1" dirty="0">
                <a:ea typeface="宋体" pitchFamily="2" charset="-122"/>
              </a:rPr>
              <a:t>k</a:t>
            </a:r>
            <a:r>
              <a:rPr lang="en-US" altLang="zh-CN" dirty="0">
                <a:ea typeface="宋体" pitchFamily="2" charset="-122"/>
              </a:rPr>
              <a:t> can’t be part of the solution, since if it was, the total weight would be </a:t>
            </a:r>
            <a:r>
              <a:rPr lang="en-US" altLang="zh-CN" i="1" dirty="0">
                <a:ea typeface="宋体" pitchFamily="2" charset="-122"/>
              </a:rPr>
              <a:t>&gt; w</a:t>
            </a:r>
            <a:r>
              <a:rPr lang="en-US" altLang="zh-CN" dirty="0">
                <a:ea typeface="宋体" pitchFamily="2" charset="-122"/>
              </a:rPr>
              <a:t>, which is unacceptable</a:t>
            </a:r>
          </a:p>
          <a:p>
            <a:r>
              <a:rPr lang="en-US" altLang="zh-CN" dirty="0">
                <a:ea typeface="宋体" pitchFamily="2" charset="-122"/>
              </a:rPr>
              <a:t>Second case: </a:t>
            </a:r>
            <a:r>
              <a:rPr lang="en-US" altLang="zh-CN" i="1" dirty="0" err="1">
                <a:ea typeface="宋体" pitchFamily="2" charset="-122"/>
              </a:rPr>
              <a:t>w</a:t>
            </a:r>
            <a:r>
              <a:rPr lang="en-US" altLang="zh-CN" i="1" baseline="-25000" dirty="0" err="1">
                <a:ea typeface="宋体" pitchFamily="2" charset="-122"/>
              </a:rPr>
              <a:t>k</a:t>
            </a:r>
            <a:r>
              <a:rPr lang="en-US" altLang="zh-CN" i="1" dirty="0">
                <a:ea typeface="宋体" pitchFamily="2" charset="-122"/>
              </a:rPr>
              <a:t> &lt;=w</a:t>
            </a:r>
            <a:r>
              <a:rPr lang="en-US" altLang="zh-CN" dirty="0">
                <a:ea typeface="宋体" pitchFamily="2" charset="-122"/>
              </a:rPr>
              <a:t>. Then the item </a:t>
            </a:r>
            <a:r>
              <a:rPr lang="en-US" altLang="zh-CN" i="1" dirty="0">
                <a:ea typeface="宋体" pitchFamily="2" charset="-122"/>
              </a:rPr>
              <a:t>k</a:t>
            </a:r>
            <a:r>
              <a:rPr lang="en-US" altLang="zh-CN" dirty="0">
                <a:ea typeface="宋体" pitchFamily="2" charset="-122"/>
              </a:rPr>
              <a:t> </a:t>
            </a:r>
            <a:r>
              <a:rPr lang="en-US" altLang="zh-CN" u="sng" dirty="0">
                <a:ea typeface="宋体" pitchFamily="2" charset="-122"/>
              </a:rPr>
              <a:t>can</a:t>
            </a:r>
            <a:r>
              <a:rPr lang="en-US" altLang="zh-CN" dirty="0">
                <a:ea typeface="宋体" pitchFamily="2" charset="-122"/>
              </a:rPr>
              <a:t> be in the solution, and we choose the case with greater value</a:t>
            </a:r>
          </a:p>
        </p:txBody>
      </p:sp>
      <p:graphicFrame>
        <p:nvGraphicFramePr>
          <p:cNvPr id="5122" name="Object 2"/>
          <p:cNvGraphicFramePr>
            <a:graphicFrameLocks noChangeAspect="1"/>
          </p:cNvGraphicFramePr>
          <p:nvPr>
            <p:extLst>
              <p:ext uri="{D42A27DB-BD31-4B8C-83A1-F6EECF244321}">
                <p14:modId xmlns:p14="http://schemas.microsoft.com/office/powerpoint/2010/main" val="1026973093"/>
              </p:ext>
            </p:extLst>
          </p:nvPr>
        </p:nvGraphicFramePr>
        <p:xfrm>
          <a:off x="609599" y="1983891"/>
          <a:ext cx="7924800" cy="1114425"/>
        </p:xfrm>
        <a:graphic>
          <a:graphicData uri="http://schemas.openxmlformats.org/presentationml/2006/ole">
            <mc:AlternateContent xmlns:mc="http://schemas.openxmlformats.org/markup-compatibility/2006">
              <mc:Choice xmlns:v="urn:schemas-microsoft-com:vml" Requires="v">
                <p:oleObj name="Equation" r:id="rId2" imgW="3238200" imgH="482400" progId="Equation.3">
                  <p:embed/>
                </p:oleObj>
              </mc:Choice>
              <mc:Fallback>
                <p:oleObj name="Equation" r:id="rId2" imgW="3238200" imgH="482400" progId="Equation.3">
                  <p:embed/>
                  <p:pic>
                    <p:nvPicPr>
                      <p:cNvPr id="51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983891"/>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97126" y="597108"/>
            <a:ext cx="9144000" cy="968375"/>
          </a:xfrm>
          <a:noFill/>
        </p:spPr>
        <p:txBody>
          <a:bodyPr vert="horz" lIns="91440" tIns="45720" rIns="91440" bIns="45720" rtlCol="0" anchor="ctr">
            <a:normAutofit/>
          </a:bodyPr>
          <a:lstStyle/>
          <a:p>
            <a:pPr algn="ctr"/>
            <a:r>
              <a:rPr lang="en-US" altLang="zh-CN" sz="2400" b="1" dirty="0">
                <a:solidFill>
                  <a:schemeClr val="tx1"/>
                </a:solidFill>
              </a:rPr>
              <a:t>The Knapsack Problem And Optimal Substructure</a:t>
            </a:r>
          </a:p>
        </p:txBody>
      </p:sp>
      <p:sp>
        <p:nvSpPr>
          <p:cNvPr id="1584131" name="Rectangle 3"/>
          <p:cNvSpPr>
            <a:spLocks noGrp="1" noChangeArrowheads="1"/>
          </p:cNvSpPr>
          <p:nvPr>
            <p:ph type="body" idx="4294967295"/>
          </p:nvPr>
        </p:nvSpPr>
        <p:spPr>
          <a:xfrm>
            <a:off x="488674" y="1987066"/>
            <a:ext cx="8458200" cy="3412435"/>
          </a:xfrm>
        </p:spPr>
        <p:txBody>
          <a:bodyPr/>
          <a:lstStyle/>
          <a:p>
            <a:r>
              <a:rPr lang="en-US" altLang="zh-CN" dirty="0">
                <a:ea typeface="宋体" pitchFamily="2" charset="-122"/>
              </a:rPr>
              <a:t>Both variations exhibit optimal substructure</a:t>
            </a:r>
          </a:p>
          <a:p>
            <a:r>
              <a:rPr lang="en-US" altLang="zh-CN" dirty="0">
                <a:ea typeface="宋体" pitchFamily="2" charset="-122"/>
              </a:rPr>
              <a:t>To show this for the 0-1 problem, consider the most valuable load weighing at most </a:t>
            </a:r>
            <a:r>
              <a:rPr lang="en-US" altLang="zh-CN" i="1" dirty="0">
                <a:ea typeface="宋体" pitchFamily="2" charset="-122"/>
              </a:rPr>
              <a:t>W</a:t>
            </a:r>
            <a:r>
              <a:rPr lang="en-US" altLang="zh-CN" dirty="0">
                <a:ea typeface="宋体" pitchFamily="2" charset="-122"/>
              </a:rPr>
              <a:t> pounds</a:t>
            </a:r>
          </a:p>
          <a:p>
            <a:pPr lvl="1"/>
            <a:r>
              <a:rPr lang="en-US" altLang="zh-CN" i="1" dirty="0">
                <a:solidFill>
                  <a:schemeClr val="accent1"/>
                </a:solidFill>
                <a:ea typeface="宋体" pitchFamily="2" charset="-122"/>
              </a:rPr>
              <a:t>If we remove item j from the load, what do we know about the remaining load?</a:t>
            </a:r>
          </a:p>
          <a:p>
            <a:pPr lvl="1"/>
            <a:r>
              <a:rPr lang="en-US" altLang="zh-CN" dirty="0">
                <a:ea typeface="宋体" pitchFamily="2" charset="-122"/>
              </a:rPr>
              <a:t>A: remainder must be the most valuable load weighing at most </a:t>
            </a:r>
            <a:r>
              <a:rPr lang="en-US" altLang="zh-CN" i="1" dirty="0">
                <a:ea typeface="宋体" pitchFamily="2" charset="-122"/>
              </a:rPr>
              <a:t>W</a:t>
            </a:r>
            <a:r>
              <a:rPr lang="en-US" altLang="zh-CN" dirty="0">
                <a:ea typeface="宋体" pitchFamily="2" charset="-122"/>
              </a:rPr>
              <a:t> - </a:t>
            </a:r>
            <a:r>
              <a:rPr lang="en-US" altLang="zh-CN" i="1" dirty="0" err="1">
                <a:ea typeface="宋体" pitchFamily="2" charset="-122"/>
              </a:rPr>
              <a:t>w</a:t>
            </a:r>
            <a:r>
              <a:rPr lang="en-US" altLang="zh-CN" i="1" baseline="-25000" dirty="0" err="1">
                <a:ea typeface="宋体" pitchFamily="2" charset="-122"/>
              </a:rPr>
              <a:t>j</a:t>
            </a:r>
            <a:r>
              <a:rPr lang="en-US" altLang="zh-CN" i="1" dirty="0">
                <a:ea typeface="宋体" pitchFamily="2" charset="-122"/>
              </a:rPr>
              <a:t> </a:t>
            </a:r>
            <a:r>
              <a:rPr lang="en-US" altLang="zh-CN" dirty="0">
                <a:ea typeface="宋体" pitchFamily="2" charset="-122"/>
              </a:rPr>
              <a:t>that thief could take from museum, excluding item j </a:t>
            </a:r>
            <a:endParaRPr lang="en-US" altLang="zh-CN" i="1"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406675"/>
            <a:ext cx="9011478" cy="968375"/>
          </a:xfrm>
          <a:noFill/>
        </p:spPr>
        <p:txBody>
          <a:bodyPr vert="horz" lIns="91440" tIns="45720" rIns="91440" bIns="45720" rtlCol="0" anchor="ctr">
            <a:normAutofit/>
          </a:bodyPr>
          <a:lstStyle/>
          <a:p>
            <a:pPr algn="ctr"/>
            <a:r>
              <a:rPr lang="en-US" altLang="zh-CN" sz="3200" b="1" dirty="0">
                <a:solidFill>
                  <a:schemeClr val="tx1"/>
                </a:solidFill>
              </a:rPr>
              <a:t>Solving The Knapsack Problem</a:t>
            </a:r>
          </a:p>
        </p:txBody>
      </p:sp>
      <p:sp>
        <p:nvSpPr>
          <p:cNvPr id="1585155" name="Rectangle 3"/>
          <p:cNvSpPr>
            <a:spLocks noGrp="1" noChangeArrowheads="1"/>
          </p:cNvSpPr>
          <p:nvPr>
            <p:ph type="body" idx="4294967295"/>
          </p:nvPr>
        </p:nvSpPr>
        <p:spPr>
          <a:xfrm>
            <a:off x="284956" y="1974574"/>
            <a:ext cx="8574088" cy="3992563"/>
          </a:xfrm>
        </p:spPr>
        <p:txBody>
          <a:bodyPr>
            <a:normAutofit lnSpcReduction="10000"/>
          </a:bodyPr>
          <a:lstStyle/>
          <a:p>
            <a:r>
              <a:rPr lang="en-US" altLang="zh-CN" dirty="0">
                <a:ea typeface="宋体" pitchFamily="2" charset="-122"/>
              </a:rPr>
              <a:t>The optimal solution to the fractional knapsack problem can be found with a greedy algorithm</a:t>
            </a:r>
          </a:p>
          <a:p>
            <a:pPr lvl="1"/>
            <a:r>
              <a:rPr lang="en-US" altLang="zh-CN" i="1" dirty="0">
                <a:solidFill>
                  <a:schemeClr val="accent1"/>
                </a:solidFill>
                <a:ea typeface="宋体" pitchFamily="2" charset="-122"/>
              </a:rPr>
              <a:t>How?</a:t>
            </a:r>
            <a:endParaRPr lang="en-US" altLang="zh-CN" dirty="0">
              <a:solidFill>
                <a:schemeClr val="accent1"/>
              </a:solidFill>
              <a:ea typeface="宋体" pitchFamily="2" charset="-122"/>
            </a:endParaRPr>
          </a:p>
          <a:p>
            <a:r>
              <a:rPr lang="en-US" altLang="zh-CN" dirty="0">
                <a:ea typeface="宋体" pitchFamily="2" charset="-122"/>
              </a:rPr>
              <a:t>The optimal solution to the 0-1 problem cannot be found with the same greedy strategy</a:t>
            </a:r>
          </a:p>
          <a:p>
            <a:pPr lvl="1"/>
            <a:r>
              <a:rPr lang="en-US" altLang="zh-CN" dirty="0">
                <a:ea typeface="宋体" pitchFamily="2" charset="-122"/>
              </a:rPr>
              <a:t>Greedy strategy: take in order of dollars/pound</a:t>
            </a:r>
          </a:p>
          <a:p>
            <a:pPr lvl="1"/>
            <a:r>
              <a:rPr lang="en-US" altLang="zh-CN" dirty="0">
                <a:ea typeface="宋体" pitchFamily="2" charset="-122"/>
              </a:rPr>
              <a:t>Example: 3 items weighing 10, 20, and 30 pounds, knapsack can hold 50 pounds</a:t>
            </a:r>
          </a:p>
          <a:p>
            <a:pPr lvl="2"/>
            <a:r>
              <a:rPr lang="en-US" altLang="zh-CN" i="1" dirty="0">
                <a:solidFill>
                  <a:schemeClr val="accent1"/>
                </a:solidFill>
                <a:ea typeface="宋体" pitchFamily="2" charset="-122"/>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71061" y="6255026"/>
            <a:ext cx="9144000" cy="776288"/>
          </a:xfrm>
          <a:prstGeom prst="rect">
            <a:avLst/>
          </a:prstGeom>
          <a:noFill/>
          <a:ln w="9525">
            <a:noFill/>
            <a:miter lim="800000"/>
            <a:headEnd/>
            <a:tailEnd/>
          </a:ln>
        </p:spPr>
        <p:txBody>
          <a:bodyPr>
            <a:spAutoFit/>
          </a:bodyPr>
          <a:lstStyle/>
          <a:p>
            <a:pPr algn="ctr">
              <a:spcBef>
                <a:spcPct val="20000"/>
              </a:spcBef>
            </a:pPr>
            <a:r>
              <a:rPr lang="en-US" altLang="zh-CN" sz="900" b="1" dirty="0">
                <a:latin typeface="Arial" pitchFamily="34" charset="0"/>
                <a:ea typeface="宋体" pitchFamily="2" charset="-122"/>
              </a:rPr>
              <a:t>Copyright </a:t>
            </a:r>
            <a:r>
              <a:rPr lang="en-US" altLang="zh-CN" sz="900" b="1" dirty="0">
                <a:latin typeface="Arial" pitchFamily="34" charset="0"/>
                <a:ea typeface="宋体" pitchFamily="2" charset="-122"/>
                <a:cs typeface="Arial" pitchFamily="34" charset="0"/>
              </a:rPr>
              <a:t>© The McGraw-Hill Companies, Inc. Permission required for reproduction or display.</a:t>
            </a:r>
            <a:endParaRPr lang="en-US" altLang="zh-CN" sz="900" b="1" dirty="0">
              <a:latin typeface="Arial" pitchFamily="34" charset="0"/>
              <a:ea typeface="宋体" pitchFamily="2" charset="-122"/>
            </a:endParaRPr>
          </a:p>
          <a:p>
            <a:pPr>
              <a:spcBef>
                <a:spcPct val="50000"/>
              </a:spcBef>
            </a:pPr>
            <a:endParaRPr lang="en-US" altLang="zh-CN" dirty="0">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434617"/>
            <a:ext cx="9144000" cy="46513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81000"/>
            <a:ext cx="9142412" cy="914400"/>
          </a:xfrm>
          <a:noFill/>
        </p:spPr>
        <p:txBody>
          <a:bodyPr vert="horz" lIns="91440" tIns="45720" rIns="91440" bIns="45720" rtlCol="0" anchor="ctr">
            <a:normAutofit/>
          </a:bodyPr>
          <a:lstStyle/>
          <a:p>
            <a:pPr algn="ctr"/>
            <a:r>
              <a:rPr lang="en-US" altLang="zh-CN" sz="2400" b="1" dirty="0">
                <a:solidFill>
                  <a:schemeClr val="tx1"/>
                </a:solidFill>
              </a:rPr>
              <a:t>The Knapsack Problem: Greedy Vs. Dynamic</a:t>
            </a:r>
          </a:p>
        </p:txBody>
      </p:sp>
      <p:sp>
        <p:nvSpPr>
          <p:cNvPr id="39939" name="Rectangle 3"/>
          <p:cNvSpPr>
            <a:spLocks noGrp="1" noChangeArrowheads="1"/>
          </p:cNvSpPr>
          <p:nvPr>
            <p:ph type="body" idx="4294967295"/>
          </p:nvPr>
        </p:nvSpPr>
        <p:spPr>
          <a:xfrm>
            <a:off x="447261" y="1709530"/>
            <a:ext cx="8458200" cy="4505739"/>
          </a:xfrm>
        </p:spPr>
        <p:txBody>
          <a:bodyPr/>
          <a:lstStyle/>
          <a:p>
            <a:r>
              <a:rPr lang="en-US" altLang="zh-CN" dirty="0">
                <a:ea typeface="宋体" pitchFamily="2" charset="-122"/>
              </a:rPr>
              <a:t>The fractional problem can be solved greedily</a:t>
            </a:r>
          </a:p>
          <a:p>
            <a:r>
              <a:rPr lang="en-US" altLang="zh-CN" dirty="0">
                <a:ea typeface="宋体" pitchFamily="2" charset="-122"/>
              </a:rPr>
              <a:t>The 0-1 problem cannot be solved with a greedy approach</a:t>
            </a:r>
          </a:p>
          <a:p>
            <a:pPr lvl="1"/>
            <a:r>
              <a:rPr lang="en-US" altLang="zh-CN" dirty="0">
                <a:ea typeface="宋体" pitchFamily="2" charset="-122"/>
              </a:rPr>
              <a:t>As you have seen, however, it can be solved with dynamic programming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8204"/>
            <a:ext cx="9144000" cy="968375"/>
          </a:xfrm>
          <a:noFill/>
        </p:spPr>
        <p:txBody>
          <a:bodyPr vert="horz" lIns="91440" tIns="45720" rIns="91440" bIns="45720" rtlCol="0" anchor="ctr">
            <a:normAutofit/>
          </a:bodyPr>
          <a:lstStyle/>
          <a:p>
            <a:pPr algn="ctr"/>
            <a:r>
              <a:rPr lang="en-US" sz="3200" b="1" dirty="0">
                <a:solidFill>
                  <a:schemeClr val="tx1"/>
                </a:solidFill>
              </a:rPr>
              <a:t>Fractional-knapsack</a:t>
            </a:r>
          </a:p>
        </p:txBody>
      </p:sp>
      <p:sp>
        <p:nvSpPr>
          <p:cNvPr id="3" name="Content Placeholder 2"/>
          <p:cNvSpPr>
            <a:spLocks noGrp="1"/>
          </p:cNvSpPr>
          <p:nvPr>
            <p:ph idx="4294967295"/>
          </p:nvPr>
        </p:nvSpPr>
        <p:spPr>
          <a:xfrm>
            <a:off x="768626" y="2133600"/>
            <a:ext cx="7805462" cy="3992563"/>
          </a:xfrm>
        </p:spPr>
        <p:txBody>
          <a:bodyPr>
            <a:normAutofit fontScale="92500" lnSpcReduction="20000"/>
          </a:bodyPr>
          <a:lstStyle/>
          <a:p>
            <a:r>
              <a:rPr lang="en-US" b="1" dirty="0"/>
              <a:t>Greedy-fractional-knapsack (</a:t>
            </a:r>
            <a:r>
              <a:rPr lang="en-US" b="1" i="1" dirty="0"/>
              <a:t>w, v, W</a:t>
            </a:r>
            <a:r>
              <a:rPr lang="en-US" b="1" dirty="0"/>
              <a:t>)</a:t>
            </a:r>
            <a:endParaRPr lang="en-US" dirty="0"/>
          </a:p>
          <a:p>
            <a:r>
              <a:rPr lang="en-US" dirty="0"/>
              <a:t>FOR</a:t>
            </a:r>
            <a:r>
              <a:rPr lang="en-US" i="1" dirty="0"/>
              <a:t> </a:t>
            </a:r>
            <a:r>
              <a:rPr lang="en-US" i="1" dirty="0" err="1"/>
              <a:t>i</a:t>
            </a:r>
            <a:r>
              <a:rPr lang="en-US" i="1" dirty="0"/>
              <a:t> </a:t>
            </a:r>
            <a:r>
              <a:rPr lang="en-US" dirty="0"/>
              <a:t>=1 to </a:t>
            </a:r>
            <a:r>
              <a:rPr lang="en-US" i="1" dirty="0"/>
              <a:t>n</a:t>
            </a:r>
            <a:br>
              <a:rPr lang="en-US" dirty="0"/>
            </a:br>
            <a:r>
              <a:rPr lang="en-US" dirty="0"/>
              <a:t>    do </a:t>
            </a:r>
            <a:r>
              <a:rPr lang="en-US" i="1" dirty="0"/>
              <a:t>x</a:t>
            </a:r>
            <a:r>
              <a:rPr lang="en-US" dirty="0"/>
              <a:t>[</a:t>
            </a:r>
            <a:r>
              <a:rPr lang="en-US" i="1" dirty="0" err="1"/>
              <a:t>i</a:t>
            </a:r>
            <a:r>
              <a:rPr lang="en-US" dirty="0"/>
              <a:t>] =0</a:t>
            </a:r>
            <a:br>
              <a:rPr lang="en-US" dirty="0"/>
            </a:br>
            <a:r>
              <a:rPr lang="en-US" dirty="0"/>
              <a:t>weight = 0</a:t>
            </a:r>
            <a:br>
              <a:rPr lang="en-US" dirty="0"/>
            </a:br>
            <a:r>
              <a:rPr lang="en-US" dirty="0"/>
              <a:t>while weight &lt; </a:t>
            </a:r>
            <a:r>
              <a:rPr lang="en-US" i="1" dirty="0"/>
              <a:t>W</a:t>
            </a:r>
            <a:br>
              <a:rPr lang="en-US" dirty="0"/>
            </a:br>
            <a:r>
              <a:rPr lang="en-US" dirty="0"/>
              <a:t>    do</a:t>
            </a:r>
            <a:r>
              <a:rPr lang="en-US" i="1" dirty="0"/>
              <a:t> </a:t>
            </a:r>
            <a:r>
              <a:rPr lang="en-US" i="1" dirty="0" err="1"/>
              <a:t>i</a:t>
            </a:r>
            <a:r>
              <a:rPr lang="en-US" dirty="0"/>
              <a:t> = best remaining item</a:t>
            </a:r>
            <a:br>
              <a:rPr lang="en-US" dirty="0"/>
            </a:br>
            <a:r>
              <a:rPr lang="en-US" dirty="0"/>
              <a:t>        IF weight + </a:t>
            </a:r>
            <a:r>
              <a:rPr lang="en-US" i="1" dirty="0"/>
              <a:t>w</a:t>
            </a:r>
            <a:r>
              <a:rPr lang="en-US" dirty="0"/>
              <a:t>[</a:t>
            </a:r>
            <a:r>
              <a:rPr lang="en-US" i="1" dirty="0" err="1"/>
              <a:t>i</a:t>
            </a:r>
            <a:r>
              <a:rPr lang="en-US" dirty="0"/>
              <a:t>] ≤ </a:t>
            </a:r>
            <a:r>
              <a:rPr lang="en-US" i="1" dirty="0"/>
              <a:t>W</a:t>
            </a:r>
            <a:br>
              <a:rPr lang="en-US" dirty="0"/>
            </a:br>
            <a:r>
              <a:rPr lang="en-US" dirty="0"/>
              <a:t>            then </a:t>
            </a:r>
            <a:r>
              <a:rPr lang="en-US" i="1" dirty="0"/>
              <a:t>x</a:t>
            </a:r>
            <a:r>
              <a:rPr lang="en-US" dirty="0"/>
              <a:t>[</a:t>
            </a:r>
            <a:r>
              <a:rPr lang="en-US" i="1" dirty="0" err="1"/>
              <a:t>i</a:t>
            </a:r>
            <a:r>
              <a:rPr lang="en-US" dirty="0"/>
              <a:t>] = 1</a:t>
            </a:r>
            <a:br>
              <a:rPr lang="en-US" dirty="0"/>
            </a:br>
            <a:r>
              <a:rPr lang="en-US" dirty="0"/>
              <a:t>                weight = weight + </a:t>
            </a:r>
            <a:r>
              <a:rPr lang="en-US" i="1" dirty="0"/>
              <a:t>w</a:t>
            </a:r>
            <a:r>
              <a:rPr lang="en-US" dirty="0"/>
              <a:t>[</a:t>
            </a:r>
            <a:r>
              <a:rPr lang="en-US" i="1" dirty="0" err="1"/>
              <a:t>i</a:t>
            </a:r>
            <a:r>
              <a:rPr lang="en-US" dirty="0"/>
              <a:t>]</a:t>
            </a:r>
            <a:br>
              <a:rPr lang="en-US" dirty="0"/>
            </a:br>
            <a:r>
              <a:rPr lang="en-US" dirty="0"/>
              <a:t>            else</a:t>
            </a:r>
            <a:br>
              <a:rPr lang="en-US" dirty="0"/>
            </a:br>
            <a:r>
              <a:rPr lang="en-US" i="1" dirty="0"/>
              <a:t>                x</a:t>
            </a:r>
            <a:r>
              <a:rPr lang="en-US" dirty="0"/>
              <a:t>[</a:t>
            </a:r>
            <a:r>
              <a:rPr lang="en-US" i="1" dirty="0" err="1"/>
              <a:t>i</a:t>
            </a:r>
            <a:r>
              <a:rPr lang="en-US" dirty="0"/>
              <a:t>] = (</a:t>
            </a:r>
            <a:r>
              <a:rPr lang="en-US" i="1" dirty="0"/>
              <a:t>w</a:t>
            </a:r>
            <a:r>
              <a:rPr lang="en-US" dirty="0"/>
              <a:t> - weight) /</a:t>
            </a:r>
            <a:r>
              <a:rPr lang="en-US" i="1" dirty="0"/>
              <a:t> w</a:t>
            </a:r>
            <a:r>
              <a:rPr lang="en-US" dirty="0"/>
              <a:t>[</a:t>
            </a:r>
            <a:r>
              <a:rPr lang="en-US" i="1" dirty="0" err="1"/>
              <a:t>i</a:t>
            </a:r>
            <a:r>
              <a:rPr lang="en-US" dirty="0"/>
              <a:t>]</a:t>
            </a:r>
            <a:br>
              <a:rPr lang="en-US" dirty="0"/>
            </a:br>
            <a:r>
              <a:rPr lang="en-US" dirty="0"/>
              <a:t>                weight = </a:t>
            </a:r>
            <a:r>
              <a:rPr lang="en-US" i="1" dirty="0"/>
              <a:t>W</a:t>
            </a:r>
            <a:br>
              <a:rPr lang="en-US" dirty="0"/>
            </a:br>
            <a:r>
              <a:rPr lang="en-US" dirty="0"/>
              <a:t>return </a:t>
            </a:r>
            <a:r>
              <a:rPr lang="en-US" i="1" dirty="0"/>
              <a:t>x</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38981" y="546652"/>
            <a:ext cx="7772400" cy="762000"/>
          </a:xfrm>
          <a:noFill/>
        </p:spPr>
        <p:txBody>
          <a:bodyPr vert="horz" lIns="91440" tIns="45720" rIns="91440" bIns="45720" rtlCol="0" anchor="ctr">
            <a:normAutofit/>
          </a:bodyPr>
          <a:lstStyle/>
          <a:p>
            <a:pPr algn="ctr"/>
            <a:r>
              <a:rPr lang="en-US" altLang="zh-CN" sz="3200" b="1" dirty="0">
                <a:solidFill>
                  <a:schemeClr val="tx1"/>
                </a:solidFill>
              </a:rPr>
              <a:t>0-1 Knapsack Algorithm</a:t>
            </a:r>
          </a:p>
        </p:txBody>
      </p:sp>
      <p:sp>
        <p:nvSpPr>
          <p:cNvPr id="115715" name="Rectangle 3"/>
          <p:cNvSpPr>
            <a:spLocks noGrp="1" noChangeArrowheads="1"/>
          </p:cNvSpPr>
          <p:nvPr>
            <p:ph type="body" idx="4294967295"/>
          </p:nvPr>
        </p:nvSpPr>
        <p:spPr>
          <a:xfrm>
            <a:off x="632619" y="1461052"/>
            <a:ext cx="7878762" cy="4184374"/>
          </a:xfrm>
        </p:spPr>
        <p:txBody>
          <a:bodyPr>
            <a:normAutofit/>
          </a:bodyPr>
          <a:lstStyle/>
          <a:p>
            <a:pPr>
              <a:spcBef>
                <a:spcPts val="0"/>
              </a:spcBef>
              <a:buFont typeface="Monotype Sorts" pitchFamily="2" charset="2"/>
              <a:buNone/>
            </a:pPr>
            <a:r>
              <a:rPr lang="pl-PL" altLang="zh-CN" dirty="0">
                <a:solidFill>
                  <a:srgbClr val="008000"/>
                </a:solidFill>
              </a:rPr>
              <a:t>for w = 0 to W</a:t>
            </a:r>
          </a:p>
          <a:p>
            <a:pPr>
              <a:spcBef>
                <a:spcPts val="0"/>
              </a:spcBef>
              <a:buFont typeface="Monotype Sorts" pitchFamily="2" charset="2"/>
              <a:buNone/>
            </a:pPr>
            <a:r>
              <a:rPr lang="pl-PL" altLang="zh-CN" dirty="0">
                <a:solidFill>
                  <a:srgbClr val="008000"/>
                </a:solidFill>
              </a:rPr>
              <a:t>	B[w</a:t>
            </a:r>
            <a:r>
              <a:rPr lang="en-US" altLang="zh-CN" dirty="0">
                <a:solidFill>
                  <a:srgbClr val="008000"/>
                </a:solidFill>
              </a:rPr>
              <a:t>,0</a:t>
            </a:r>
            <a:r>
              <a:rPr lang="pl-PL" altLang="zh-CN" dirty="0">
                <a:solidFill>
                  <a:srgbClr val="008000"/>
                </a:solidFill>
              </a:rPr>
              <a:t>] = 0</a:t>
            </a:r>
          </a:p>
          <a:p>
            <a:pPr>
              <a:spcBef>
                <a:spcPts val="0"/>
              </a:spcBef>
              <a:buFont typeface="Monotype Sorts" pitchFamily="2" charset="2"/>
              <a:buNone/>
            </a:pPr>
            <a:r>
              <a:rPr lang="pl-PL" altLang="zh-CN" dirty="0">
                <a:solidFill>
                  <a:srgbClr val="008000"/>
                </a:solidFill>
              </a:rPr>
              <a:t>for i = 0 to n</a:t>
            </a:r>
          </a:p>
          <a:p>
            <a:pPr>
              <a:spcBef>
                <a:spcPts val="0"/>
              </a:spcBef>
              <a:buFont typeface="Monotype Sorts" pitchFamily="2" charset="2"/>
              <a:buNone/>
            </a:pPr>
            <a:r>
              <a:rPr lang="pl-PL" altLang="zh-CN" dirty="0">
                <a:solidFill>
                  <a:srgbClr val="008000"/>
                </a:solidFill>
              </a:rPr>
              <a:t>	B[0</a:t>
            </a:r>
            <a:r>
              <a:rPr lang="en-US" altLang="zh-CN" dirty="0">
                <a:solidFill>
                  <a:srgbClr val="008000"/>
                </a:solidFill>
              </a:rPr>
              <a:t>,</a:t>
            </a:r>
            <a:r>
              <a:rPr lang="en-US" altLang="zh-CN" dirty="0" err="1">
                <a:solidFill>
                  <a:srgbClr val="008000"/>
                </a:solidFill>
              </a:rPr>
              <a:t>i</a:t>
            </a:r>
            <a:r>
              <a:rPr lang="pl-PL" altLang="zh-CN" dirty="0">
                <a:solidFill>
                  <a:srgbClr val="008000"/>
                </a:solidFill>
              </a:rPr>
              <a:t>] = 0</a:t>
            </a:r>
          </a:p>
          <a:p>
            <a:pPr>
              <a:spcBef>
                <a:spcPts val="0"/>
              </a:spcBef>
              <a:buFont typeface="Monotype Sorts" pitchFamily="2" charset="2"/>
              <a:buNone/>
            </a:pPr>
            <a:r>
              <a:rPr lang="en-US" altLang="zh-CN" dirty="0">
                <a:solidFill>
                  <a:srgbClr val="008000"/>
                </a:solidFill>
              </a:rPr>
              <a:t>	</a:t>
            </a:r>
            <a:r>
              <a:rPr lang="pl-PL" altLang="zh-CN" dirty="0">
                <a:solidFill>
                  <a:srgbClr val="008000"/>
                </a:solidFill>
              </a:rPr>
              <a:t>for w = 0 to W</a:t>
            </a:r>
          </a:p>
          <a:p>
            <a:pPr>
              <a:spcBef>
                <a:spcPts val="0"/>
              </a:spcBef>
              <a:buFont typeface="Monotype Sorts" pitchFamily="2" charset="2"/>
              <a:buNone/>
            </a:pPr>
            <a:r>
              <a:rPr lang="pl-PL" altLang="zh-CN" dirty="0">
                <a:solidFill>
                  <a:srgbClr val="008000"/>
                </a:solidFill>
              </a:rPr>
              <a:t>		if wi &lt;= w // item i can be part of the solution</a:t>
            </a:r>
          </a:p>
          <a:p>
            <a:pPr>
              <a:spcBef>
                <a:spcPts val="0"/>
              </a:spcBef>
              <a:buFont typeface="Monotype Sorts" pitchFamily="2" charset="2"/>
              <a:buNone/>
            </a:pPr>
            <a:r>
              <a:rPr lang="pl-PL" altLang="zh-CN" dirty="0">
                <a:solidFill>
                  <a:srgbClr val="008000"/>
                </a:solidFill>
              </a:rPr>
              <a:t>			if bi + B[w-wi</a:t>
            </a:r>
            <a:r>
              <a:rPr lang="en-US" altLang="zh-CN" dirty="0">
                <a:solidFill>
                  <a:srgbClr val="008000"/>
                </a:solidFill>
              </a:rPr>
              <a:t>,</a:t>
            </a:r>
            <a:r>
              <a:rPr lang="pl-PL" altLang="zh-CN" dirty="0">
                <a:solidFill>
                  <a:srgbClr val="008000"/>
                </a:solidFill>
              </a:rPr>
              <a:t> i-1] &gt; B[w</a:t>
            </a:r>
            <a:r>
              <a:rPr lang="en-US" altLang="zh-CN" dirty="0">
                <a:solidFill>
                  <a:srgbClr val="008000"/>
                </a:solidFill>
              </a:rPr>
              <a:t>,</a:t>
            </a:r>
            <a:r>
              <a:rPr lang="pl-PL" altLang="zh-CN" dirty="0">
                <a:solidFill>
                  <a:srgbClr val="008000"/>
                </a:solidFill>
              </a:rPr>
              <a:t> i-1]</a:t>
            </a:r>
          </a:p>
          <a:p>
            <a:pPr>
              <a:spcBef>
                <a:spcPts val="0"/>
              </a:spcBef>
              <a:buFont typeface="Monotype Sorts" pitchFamily="2" charset="2"/>
              <a:buNone/>
            </a:pPr>
            <a:r>
              <a:rPr lang="pl-PL" altLang="zh-CN" dirty="0">
                <a:solidFill>
                  <a:srgbClr val="008000"/>
                </a:solidFill>
              </a:rPr>
              <a:t>				B[w</a:t>
            </a:r>
            <a:r>
              <a:rPr lang="en-US" altLang="zh-CN" dirty="0">
                <a:solidFill>
                  <a:srgbClr val="008000"/>
                </a:solidFill>
              </a:rPr>
              <a:t>,</a:t>
            </a:r>
            <a:r>
              <a:rPr lang="en-US" altLang="zh-CN" dirty="0" err="1">
                <a:solidFill>
                  <a:srgbClr val="008000"/>
                </a:solidFill>
              </a:rPr>
              <a:t>i</a:t>
            </a:r>
            <a:r>
              <a:rPr lang="pl-PL" altLang="zh-CN" dirty="0">
                <a:solidFill>
                  <a:srgbClr val="008000"/>
                </a:solidFill>
              </a:rPr>
              <a:t>] = bi + B[w- wi</a:t>
            </a:r>
            <a:r>
              <a:rPr lang="en-US" altLang="zh-CN" dirty="0">
                <a:solidFill>
                  <a:srgbClr val="008000"/>
                </a:solidFill>
              </a:rPr>
              <a:t>,</a:t>
            </a:r>
            <a:r>
              <a:rPr lang="pl-PL" altLang="zh-CN" dirty="0">
                <a:solidFill>
                  <a:srgbClr val="008000"/>
                </a:solidFill>
              </a:rPr>
              <a:t> i-1]</a:t>
            </a:r>
          </a:p>
          <a:p>
            <a:pPr>
              <a:spcBef>
                <a:spcPts val="0"/>
              </a:spcBef>
              <a:buFont typeface="Monotype Sorts" pitchFamily="2" charset="2"/>
              <a:buNone/>
            </a:pPr>
            <a:r>
              <a:rPr lang="pl-PL" altLang="zh-CN" dirty="0">
                <a:solidFill>
                  <a:srgbClr val="008000"/>
                </a:solidFill>
              </a:rPr>
              <a:t>			else</a:t>
            </a:r>
          </a:p>
          <a:p>
            <a:pPr>
              <a:spcBef>
                <a:spcPts val="0"/>
              </a:spcBef>
              <a:buFont typeface="Monotype Sorts" pitchFamily="2" charset="2"/>
              <a:buNone/>
            </a:pPr>
            <a:r>
              <a:rPr lang="pl-PL" altLang="zh-CN" dirty="0">
                <a:solidFill>
                  <a:srgbClr val="008000"/>
                </a:solidFill>
              </a:rPr>
              <a:t>				B[w</a:t>
            </a:r>
            <a:r>
              <a:rPr lang="en-US" altLang="zh-CN" dirty="0">
                <a:solidFill>
                  <a:srgbClr val="008000"/>
                </a:solidFill>
              </a:rPr>
              <a:t>,</a:t>
            </a:r>
            <a:r>
              <a:rPr lang="en-US" altLang="zh-CN" dirty="0" err="1">
                <a:solidFill>
                  <a:srgbClr val="008000"/>
                </a:solidFill>
              </a:rPr>
              <a:t>i</a:t>
            </a:r>
            <a:r>
              <a:rPr lang="pl-PL" altLang="zh-CN" dirty="0">
                <a:solidFill>
                  <a:srgbClr val="008000"/>
                </a:solidFill>
              </a:rPr>
              <a:t>] = B[w</a:t>
            </a:r>
            <a:r>
              <a:rPr lang="en-US" altLang="zh-CN" dirty="0">
                <a:solidFill>
                  <a:srgbClr val="008000"/>
                </a:solidFill>
              </a:rPr>
              <a:t>,</a:t>
            </a:r>
            <a:r>
              <a:rPr lang="pl-PL" altLang="zh-CN" dirty="0">
                <a:solidFill>
                  <a:srgbClr val="008000"/>
                </a:solidFill>
              </a:rPr>
              <a:t> i-1]</a:t>
            </a:r>
          </a:p>
          <a:p>
            <a:pPr>
              <a:spcBef>
                <a:spcPts val="0"/>
              </a:spcBef>
              <a:buFont typeface="Monotype Sorts" pitchFamily="2" charset="2"/>
              <a:buNone/>
            </a:pPr>
            <a:r>
              <a:rPr lang="pl-PL" altLang="zh-CN" dirty="0">
                <a:solidFill>
                  <a:srgbClr val="008000"/>
                </a:solidFill>
              </a:rPr>
              <a:t>		else B[w</a:t>
            </a:r>
            <a:r>
              <a:rPr lang="en-US" altLang="zh-CN" dirty="0">
                <a:solidFill>
                  <a:srgbClr val="008000"/>
                </a:solidFill>
              </a:rPr>
              <a:t>,</a:t>
            </a:r>
            <a:r>
              <a:rPr lang="en-US" altLang="zh-CN" dirty="0" err="1">
                <a:solidFill>
                  <a:srgbClr val="008000"/>
                </a:solidFill>
              </a:rPr>
              <a:t>i</a:t>
            </a:r>
            <a:r>
              <a:rPr lang="pl-PL" altLang="zh-CN" dirty="0">
                <a:solidFill>
                  <a:srgbClr val="008000"/>
                </a:solidFill>
              </a:rPr>
              <a:t>] = B[w</a:t>
            </a:r>
            <a:r>
              <a:rPr lang="en-US" altLang="zh-CN" dirty="0">
                <a:solidFill>
                  <a:srgbClr val="008000"/>
                </a:solidFill>
              </a:rPr>
              <a:t>,</a:t>
            </a:r>
            <a:r>
              <a:rPr lang="pl-PL" altLang="zh-CN" dirty="0">
                <a:solidFill>
                  <a:srgbClr val="008000"/>
                </a:solidFill>
              </a:rPr>
              <a:t> i-1]  // wi &gt; w </a:t>
            </a:r>
          </a:p>
          <a:p>
            <a:pPr>
              <a:buFont typeface="Monotype Sorts" pitchFamily="2" charset="2"/>
              <a:buNone/>
            </a:pPr>
            <a:endParaRPr lang="en-US" altLang="zh-CN" dirty="0">
              <a:solidFill>
                <a:srgbClr val="008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01487" y="389994"/>
            <a:ext cx="8541026" cy="838200"/>
          </a:xfrm>
          <a:noFill/>
        </p:spPr>
        <p:txBody>
          <a:bodyPr vert="horz" lIns="91440" tIns="45720" rIns="91440" bIns="45720" rtlCol="0" anchor="ctr">
            <a:normAutofit/>
          </a:bodyPr>
          <a:lstStyle/>
          <a:p>
            <a:pPr algn="ctr"/>
            <a:r>
              <a:rPr lang="en-US" altLang="zh-CN" sz="3200" b="1" dirty="0">
                <a:solidFill>
                  <a:schemeClr val="tx1"/>
                </a:solidFill>
              </a:rPr>
              <a:t>Running time</a:t>
            </a:r>
          </a:p>
        </p:txBody>
      </p:sp>
      <p:sp>
        <p:nvSpPr>
          <p:cNvPr id="41987" name="Rectangle 3"/>
          <p:cNvSpPr>
            <a:spLocks noGrp="1" noChangeArrowheads="1"/>
          </p:cNvSpPr>
          <p:nvPr>
            <p:ph type="body" idx="4294967295"/>
          </p:nvPr>
        </p:nvSpPr>
        <p:spPr>
          <a:xfrm>
            <a:off x="758687" y="1709116"/>
            <a:ext cx="7772400" cy="3124200"/>
          </a:xfrm>
        </p:spPr>
        <p:txBody>
          <a:bodyPr>
            <a:normAutofit fontScale="92500" lnSpcReduction="20000"/>
          </a:bodyPr>
          <a:lstStyle/>
          <a:p>
            <a:pPr>
              <a:buFont typeface="Monotype Sorts" pitchFamily="2" charset="2"/>
              <a:buNone/>
            </a:pPr>
            <a:r>
              <a:rPr lang="en-US" altLang="zh-CN" dirty="0">
                <a:ea typeface="宋体" pitchFamily="2" charset="-122"/>
              </a:rPr>
              <a:t>for w = 0 to W</a:t>
            </a:r>
          </a:p>
          <a:p>
            <a:pPr>
              <a:buFont typeface="Monotype Sorts" pitchFamily="2" charset="2"/>
              <a:buNone/>
            </a:pPr>
            <a:r>
              <a:rPr lang="en-US" altLang="zh-CN" dirty="0">
                <a:ea typeface="宋体" pitchFamily="2" charset="-122"/>
              </a:rPr>
              <a:t>	B[0,w] = 0</a:t>
            </a:r>
          </a:p>
          <a:p>
            <a:pPr>
              <a:buFont typeface="Monotype Sorts" pitchFamily="2" charset="2"/>
              <a:buNone/>
            </a:pPr>
            <a:r>
              <a:rPr lang="en-US" altLang="zh-CN" dirty="0">
                <a:ea typeface="宋体" pitchFamily="2" charset="-122"/>
              </a:rPr>
              <a:t>for </a:t>
            </a:r>
            <a:r>
              <a:rPr lang="en-US" altLang="zh-CN" dirty="0" err="1">
                <a:ea typeface="宋体" pitchFamily="2" charset="-122"/>
              </a:rPr>
              <a:t>i</a:t>
            </a:r>
            <a:r>
              <a:rPr lang="en-US" altLang="zh-CN" dirty="0">
                <a:ea typeface="宋体" pitchFamily="2" charset="-122"/>
              </a:rPr>
              <a:t> = 0 to n</a:t>
            </a:r>
          </a:p>
          <a:p>
            <a:pPr>
              <a:buFont typeface="Monotype Sorts" pitchFamily="2" charset="2"/>
              <a:buNone/>
            </a:pPr>
            <a:r>
              <a:rPr lang="en-US" altLang="zh-CN" dirty="0">
                <a:ea typeface="宋体" pitchFamily="2" charset="-122"/>
              </a:rPr>
              <a:t>	B[i,0] = 0</a:t>
            </a:r>
          </a:p>
          <a:p>
            <a:pPr>
              <a:buFont typeface="Monotype Sorts" pitchFamily="2" charset="2"/>
              <a:buNone/>
            </a:pPr>
            <a:r>
              <a:rPr lang="en-US" altLang="zh-CN" dirty="0">
                <a:ea typeface="宋体" pitchFamily="2" charset="-122"/>
              </a:rPr>
              <a:t>	for w = 0 to W</a:t>
            </a:r>
          </a:p>
          <a:p>
            <a:pPr>
              <a:buFont typeface="Monotype Sorts" pitchFamily="2" charset="2"/>
              <a:buNone/>
            </a:pPr>
            <a:r>
              <a:rPr lang="en-US" altLang="zh-CN" dirty="0">
                <a:ea typeface="宋体" pitchFamily="2" charset="-122"/>
              </a:rPr>
              <a:t>		&lt; the rest of the code &gt;</a:t>
            </a:r>
          </a:p>
        </p:txBody>
      </p:sp>
      <p:sp>
        <p:nvSpPr>
          <p:cNvPr id="118788" name="Text Box 4"/>
          <p:cNvSpPr txBox="1">
            <a:spLocks noChangeArrowheads="1"/>
          </p:cNvSpPr>
          <p:nvPr/>
        </p:nvSpPr>
        <p:spPr bwMode="auto">
          <a:xfrm>
            <a:off x="1192212" y="4792662"/>
            <a:ext cx="7216775" cy="579438"/>
          </a:xfrm>
          <a:prstGeom prst="rect">
            <a:avLst/>
          </a:prstGeom>
          <a:noFill/>
          <a:ln w="9525">
            <a:noFill/>
            <a:miter lim="800000"/>
            <a:headEnd/>
            <a:tailEnd/>
          </a:ln>
        </p:spPr>
        <p:txBody>
          <a:bodyPr>
            <a:spAutoFit/>
          </a:bodyPr>
          <a:lstStyle/>
          <a:p>
            <a:r>
              <a:rPr lang="en-US" altLang="zh-CN" sz="3200" dirty="0">
                <a:solidFill>
                  <a:schemeClr val="accent2"/>
                </a:solidFill>
                <a:ea typeface="宋体" pitchFamily="2" charset="-122"/>
              </a:rPr>
              <a:t>What is the running time of this algorithm?</a:t>
            </a:r>
            <a:endParaRPr lang="en-US" altLang="zh-CN" dirty="0">
              <a:ea typeface="宋体" pitchFamily="2" charset="-122"/>
            </a:endParaRPr>
          </a:p>
        </p:txBody>
      </p:sp>
      <p:sp>
        <p:nvSpPr>
          <p:cNvPr id="118789" name="Text Box 5"/>
          <p:cNvSpPr txBox="1">
            <a:spLocks noChangeArrowheads="1"/>
          </p:cNvSpPr>
          <p:nvPr/>
        </p:nvSpPr>
        <p:spPr bwMode="auto">
          <a:xfrm>
            <a:off x="4572000" y="1679586"/>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0" name="Text Box 6"/>
          <p:cNvSpPr txBox="1">
            <a:spLocks noChangeArrowheads="1"/>
          </p:cNvSpPr>
          <p:nvPr/>
        </p:nvSpPr>
        <p:spPr bwMode="auto">
          <a:xfrm>
            <a:off x="4986130" y="3934560"/>
            <a:ext cx="1085850" cy="579438"/>
          </a:xfrm>
          <a:prstGeom prst="rect">
            <a:avLst/>
          </a:prstGeom>
          <a:noFill/>
          <a:ln w="9525">
            <a:noFill/>
            <a:miter lim="800000"/>
            <a:headEnd/>
            <a:tailEnd/>
          </a:ln>
        </p:spPr>
        <p:txBody>
          <a:bodyPr wrap="none">
            <a:spAutoFit/>
          </a:bodyPr>
          <a:lstStyle/>
          <a:p>
            <a:r>
              <a:rPr lang="en-US" altLang="zh-CN" sz="3200" i="1" dirty="0">
                <a:solidFill>
                  <a:schemeClr val="accent2"/>
                </a:solidFill>
                <a:ea typeface="宋体" pitchFamily="2" charset="-122"/>
              </a:rPr>
              <a:t>O(W)</a:t>
            </a:r>
            <a:endParaRPr lang="en-US" altLang="zh-CN" sz="3200" dirty="0">
              <a:solidFill>
                <a:schemeClr val="accent2"/>
              </a:solidFill>
              <a:ea typeface="宋体" pitchFamily="2" charset="-122"/>
            </a:endParaRPr>
          </a:p>
        </p:txBody>
      </p:sp>
      <p:sp>
        <p:nvSpPr>
          <p:cNvPr id="118791" name="Text Box 7"/>
          <p:cNvSpPr txBox="1">
            <a:spLocks noChangeArrowheads="1"/>
          </p:cNvSpPr>
          <p:nvPr/>
        </p:nvSpPr>
        <p:spPr bwMode="auto">
          <a:xfrm>
            <a:off x="4494971" y="2859443"/>
            <a:ext cx="2601913"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Repeat </a:t>
            </a:r>
            <a:r>
              <a:rPr lang="en-US" altLang="zh-CN" sz="3200" i="1" dirty="0">
                <a:solidFill>
                  <a:schemeClr val="accent2"/>
                </a:solidFill>
                <a:ea typeface="宋体" pitchFamily="2" charset="-122"/>
              </a:rPr>
              <a:t>n</a:t>
            </a:r>
            <a:r>
              <a:rPr lang="en-US" altLang="zh-CN" sz="3200" dirty="0">
                <a:solidFill>
                  <a:schemeClr val="accent2"/>
                </a:solidFill>
                <a:ea typeface="宋体" pitchFamily="2" charset="-122"/>
              </a:rPr>
              <a:t> times</a:t>
            </a:r>
          </a:p>
        </p:txBody>
      </p:sp>
      <p:sp>
        <p:nvSpPr>
          <p:cNvPr id="118792" name="Text Box 8"/>
          <p:cNvSpPr txBox="1">
            <a:spLocks noChangeArrowheads="1"/>
          </p:cNvSpPr>
          <p:nvPr/>
        </p:nvSpPr>
        <p:spPr bwMode="auto">
          <a:xfrm>
            <a:off x="1951383" y="5372100"/>
            <a:ext cx="1538288" cy="579438"/>
          </a:xfrm>
          <a:prstGeom prst="rect">
            <a:avLst/>
          </a:prstGeom>
          <a:noFill/>
          <a:ln w="9525">
            <a:noFill/>
            <a:miter lim="800000"/>
            <a:headEnd/>
            <a:tailEnd/>
          </a:ln>
        </p:spPr>
        <p:txBody>
          <a:bodyPr wrap="none">
            <a:spAutoFit/>
          </a:bodyPr>
          <a:lstStyle/>
          <a:p>
            <a:r>
              <a:rPr lang="en-US" altLang="zh-CN" sz="3200" dirty="0">
                <a:solidFill>
                  <a:schemeClr val="accent2"/>
                </a:solidFill>
                <a:ea typeface="宋体" pitchFamily="2" charset="-122"/>
              </a:rPr>
              <a:t>O(n*W)</a:t>
            </a:r>
          </a:p>
        </p:txBody>
      </p:sp>
      <p:sp>
        <p:nvSpPr>
          <p:cNvPr id="118793" name="Text Box 9"/>
          <p:cNvSpPr txBox="1">
            <a:spLocks noChangeArrowheads="1"/>
          </p:cNvSpPr>
          <p:nvPr/>
        </p:nvSpPr>
        <p:spPr bwMode="auto">
          <a:xfrm>
            <a:off x="145774" y="5970083"/>
            <a:ext cx="8998226" cy="461665"/>
          </a:xfrm>
          <a:prstGeom prst="rect">
            <a:avLst/>
          </a:prstGeom>
          <a:noFill/>
          <a:ln w="9525">
            <a:noFill/>
            <a:miter lim="800000"/>
            <a:headEnd/>
            <a:tailEnd/>
          </a:ln>
        </p:spPr>
        <p:txBody>
          <a:bodyPr wrap="square">
            <a:spAutoFit/>
          </a:bodyPr>
          <a:lstStyle/>
          <a:p>
            <a:pPr algn="ctr"/>
            <a:r>
              <a:rPr lang="en-US" altLang="zh-CN" sz="2400" dirty="0">
                <a:ea typeface="宋体" pitchFamily="2" charset="-122"/>
              </a:rPr>
              <a:t>Remember that the brute-force algorithm takes O(2</a:t>
            </a:r>
            <a:r>
              <a:rPr lang="en-US" altLang="zh-CN" sz="2400" baseline="30000" dirty="0">
                <a:ea typeface="宋体" pitchFamily="2" charset="-122"/>
              </a:rPr>
              <a:t>n</a:t>
            </a:r>
            <a:r>
              <a:rPr lang="en-US" altLang="zh-CN" sz="2400" dirty="0">
                <a:ea typeface="宋体" pitchFamily="2" charset="-122"/>
              </a:rPr>
              <a:t>)</a:t>
            </a:r>
            <a:endParaRPr lang="en-US" altLang="zh-CN" sz="1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8195" name="Rectangle 3"/>
          <p:cNvSpPr>
            <a:spLocks noGrp="1" noChangeArrowheads="1"/>
          </p:cNvSpPr>
          <p:nvPr>
            <p:ph type="body" idx="4294967295"/>
          </p:nvPr>
        </p:nvSpPr>
        <p:spPr>
          <a:xfrm>
            <a:off x="1373981" y="2128838"/>
            <a:ext cx="6396037" cy="3586162"/>
          </a:xfrm>
        </p:spPr>
        <p:txBody>
          <a:bodyPr/>
          <a:lstStyle/>
          <a:p>
            <a:pPr eaLnBrk="1" hangingPunct="1">
              <a:defRPr/>
            </a:pPr>
            <a:r>
              <a:rPr lang="en-US" i="1" dirty="0"/>
              <a:t>F(n)= F(n-1)+ F(n-2)</a:t>
            </a:r>
            <a:endParaRPr lang="en-US" i="1" baseline="-25000" dirty="0"/>
          </a:p>
          <a:p>
            <a:pPr eaLnBrk="1" hangingPunct="1">
              <a:defRPr/>
            </a:pPr>
            <a:r>
              <a:rPr lang="en-US" i="1" dirty="0"/>
              <a:t>F(0)</a:t>
            </a:r>
            <a:r>
              <a:rPr lang="en-US" i="1" baseline="-25000" dirty="0"/>
              <a:t> </a:t>
            </a:r>
            <a:r>
              <a:rPr lang="en-US" i="1" dirty="0"/>
              <a:t>=0, F(1)</a:t>
            </a:r>
            <a:r>
              <a:rPr lang="en-US" i="1" baseline="-25000" dirty="0"/>
              <a:t> </a:t>
            </a:r>
            <a:r>
              <a:rPr lang="en-US" i="1" dirty="0"/>
              <a:t>=1</a:t>
            </a:r>
          </a:p>
          <a:p>
            <a:pPr lvl="1" eaLnBrk="1" hangingPunct="1">
              <a:defRPr/>
            </a:pPr>
            <a:r>
              <a:rPr lang="en-US" dirty="0"/>
              <a:t>0, 1, 1, 2, 3, 5, 8, 13, 21, 34 … </a:t>
            </a:r>
          </a:p>
          <a:p>
            <a:pPr lvl="1" eaLnBrk="1" hangingPunct="1">
              <a:defRPr/>
            </a:pPr>
            <a:endParaRPr lang="en-US" dirty="0"/>
          </a:p>
          <a:p>
            <a:pPr lvl="1" eaLnBrk="1" hangingPunct="1">
              <a:defRPr/>
            </a:pPr>
            <a:endParaRPr lang="en-US" dirty="0"/>
          </a:p>
          <a:p>
            <a:pPr lvl="1" eaLnBrk="1" hangingPunct="1">
              <a:defRPr/>
            </a:pPr>
            <a:endParaRPr lang="en-US" dirty="0"/>
          </a:p>
          <a:p>
            <a:pPr eaLnBrk="1" hangingPunct="1">
              <a:defRPr/>
            </a:pPr>
            <a:r>
              <a:rPr lang="en-US" dirty="0"/>
              <a:t>Straightforward recursive procedure is slow!</a:t>
            </a:r>
          </a:p>
        </p:txBody>
      </p:sp>
      <p:sp>
        <p:nvSpPr>
          <p:cNvPr id="11271" name="Text Box 4"/>
          <p:cNvSpPr txBox="1">
            <a:spLocks noChangeArrowheads="1"/>
          </p:cNvSpPr>
          <p:nvPr/>
        </p:nvSpPr>
        <p:spPr bwMode="auto">
          <a:xfrm>
            <a:off x="2274687" y="3741210"/>
            <a:ext cx="5263933" cy="715581"/>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r>
              <a:rPr lang="en-US" altLang="en-US" sz="1350" b="1">
                <a:latin typeface="Courier New" pitchFamily="49" charset="0"/>
              </a:rPr>
              <a:t>FibonacciR</a:t>
            </a:r>
            <a:r>
              <a:rPr lang="en-US" altLang="en-US" sz="1350">
                <a:latin typeface="Courier New" pitchFamily="49" charset="0"/>
              </a:rPr>
              <a:t>(n)</a:t>
            </a:r>
          </a:p>
          <a:p>
            <a:r>
              <a:rPr lang="en-US" altLang="en-US" sz="1350">
                <a:latin typeface="Courier New" pitchFamily="49" charset="0"/>
              </a:rPr>
              <a:t>01 </a:t>
            </a:r>
            <a:r>
              <a:rPr lang="en-US" altLang="en-US" sz="1350" b="1">
                <a:latin typeface="Courier New" pitchFamily="49" charset="0"/>
              </a:rPr>
              <a:t>if</a:t>
            </a:r>
            <a:r>
              <a:rPr lang="en-US" altLang="en-US" sz="1350">
                <a:latin typeface="Courier New" pitchFamily="49" charset="0"/>
              </a:rPr>
              <a:t> n </a:t>
            </a:r>
            <a:r>
              <a:rPr lang="en-US" altLang="en-US" sz="1350">
                <a:latin typeface="Symbol" pitchFamily="18" charset="2"/>
              </a:rPr>
              <a:t>£</a:t>
            </a:r>
            <a:r>
              <a:rPr lang="en-US" altLang="en-US" sz="1350">
                <a:latin typeface="MS Shell Dlg" charset="0"/>
              </a:rPr>
              <a:t> </a:t>
            </a:r>
            <a:r>
              <a:rPr lang="en-US" altLang="en-US" sz="1350">
                <a:latin typeface="Courier New" pitchFamily="49" charset="0"/>
              </a:rPr>
              <a:t>1 </a:t>
            </a:r>
            <a:r>
              <a:rPr lang="en-US" altLang="en-US" sz="1350" b="1">
                <a:latin typeface="Courier New" pitchFamily="49" charset="0"/>
              </a:rPr>
              <a:t>then return </a:t>
            </a:r>
            <a:r>
              <a:rPr lang="en-US" altLang="en-US" sz="1350">
                <a:latin typeface="Courier New" pitchFamily="49" charset="0"/>
              </a:rPr>
              <a:t>n</a:t>
            </a:r>
          </a:p>
          <a:p>
            <a:r>
              <a:rPr lang="en-US" altLang="en-US" sz="1350">
                <a:latin typeface="Courier New" pitchFamily="49" charset="0"/>
              </a:rPr>
              <a:t>02 </a:t>
            </a:r>
            <a:r>
              <a:rPr lang="en-US" altLang="en-US" sz="1350" b="1">
                <a:latin typeface="Courier New" pitchFamily="49" charset="0"/>
              </a:rPr>
              <a:t>else </a:t>
            </a:r>
            <a:r>
              <a:rPr lang="en-GB" altLang="en-US" sz="1350" b="1">
                <a:latin typeface="Courier New" pitchFamily="49" charset="0"/>
              </a:rPr>
              <a:t>return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n-1</a:t>
            </a:r>
            <a:r>
              <a:rPr lang="en-GB" altLang="en-US" sz="1350" b="1">
                <a:latin typeface="Courier New" pitchFamily="49" charset="0"/>
              </a:rPr>
              <a:t>) </a:t>
            </a:r>
            <a:r>
              <a:rPr lang="en-GB" altLang="en-US" sz="1350">
                <a:latin typeface="Courier New" pitchFamily="49" charset="0"/>
              </a:rPr>
              <a:t>+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n-2</a:t>
            </a:r>
            <a:r>
              <a:rPr lang="en-GB" altLang="en-US" sz="1350" b="1">
                <a:latin typeface="Courier New" pitchFamily="49"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631963"/>
            <a:ext cx="7772400" cy="609600"/>
          </a:xfrm>
          <a:noFill/>
        </p:spPr>
        <p:txBody>
          <a:bodyPr vert="horz" lIns="91440" tIns="45720" rIns="91440" bIns="45720" rtlCol="0" anchor="ctr">
            <a:normAutofit/>
          </a:bodyPr>
          <a:lstStyle/>
          <a:p>
            <a:pPr algn="ctr"/>
            <a:r>
              <a:rPr lang="en-US" altLang="zh-CN" sz="3200" b="1" dirty="0">
                <a:solidFill>
                  <a:schemeClr val="tx1"/>
                </a:solidFill>
              </a:rPr>
              <a:t>Example</a:t>
            </a:r>
          </a:p>
        </p:txBody>
      </p:sp>
      <p:sp>
        <p:nvSpPr>
          <p:cNvPr id="43011" name="Text Box 27"/>
          <p:cNvSpPr txBox="1">
            <a:spLocks noChangeArrowheads="1"/>
          </p:cNvSpPr>
          <p:nvPr/>
        </p:nvSpPr>
        <p:spPr bwMode="auto">
          <a:xfrm>
            <a:off x="1033668" y="1809888"/>
            <a:ext cx="7540487" cy="3937000"/>
          </a:xfrm>
          <a:prstGeom prst="rect">
            <a:avLst/>
          </a:prstGeom>
          <a:noFill/>
          <a:ln w="9525">
            <a:noFill/>
            <a:miter lim="800000"/>
            <a:headEnd/>
            <a:tailEnd/>
          </a:ln>
        </p:spPr>
        <p:txBody>
          <a:bodyPr wrap="square">
            <a:spAutoFit/>
          </a:bodyPr>
          <a:lstStyle/>
          <a:p>
            <a:r>
              <a:rPr lang="en-US" altLang="zh-CN" sz="3600" dirty="0">
                <a:solidFill>
                  <a:schemeClr val="accent2"/>
                </a:solidFill>
                <a:ea typeface="宋体" pitchFamily="2" charset="-122"/>
              </a:rPr>
              <a:t>Let’s run our algorithm on the </a:t>
            </a:r>
          </a:p>
          <a:p>
            <a:r>
              <a:rPr lang="en-US" altLang="zh-CN" sz="3600" dirty="0">
                <a:solidFill>
                  <a:schemeClr val="accent2"/>
                </a:solidFill>
                <a:ea typeface="宋体" pitchFamily="2" charset="-122"/>
              </a:rPr>
              <a:t>following data:</a:t>
            </a:r>
          </a:p>
          <a:p>
            <a:endParaRPr lang="en-US" altLang="zh-CN" sz="3600" dirty="0">
              <a:ea typeface="宋体" pitchFamily="2" charset="-122"/>
            </a:endParaRPr>
          </a:p>
          <a:p>
            <a:r>
              <a:rPr lang="en-US" altLang="zh-CN" sz="3600" dirty="0">
                <a:ea typeface="宋体" pitchFamily="2" charset="-122"/>
              </a:rPr>
              <a:t>n = 4 (# of elements)</a:t>
            </a:r>
          </a:p>
          <a:p>
            <a:r>
              <a:rPr lang="en-US" altLang="zh-CN" sz="3600" dirty="0">
                <a:ea typeface="宋体" pitchFamily="2" charset="-122"/>
              </a:rPr>
              <a:t>W = 5 (max weight)</a:t>
            </a:r>
          </a:p>
          <a:p>
            <a:r>
              <a:rPr lang="en-US" altLang="zh-CN" sz="3600" dirty="0">
                <a:ea typeface="宋体" pitchFamily="2" charset="-122"/>
              </a:rPr>
              <a:t>Elements (weight, benefit):</a:t>
            </a:r>
          </a:p>
          <a:p>
            <a:r>
              <a:rPr lang="en-US" altLang="zh-CN" sz="3600" dirty="0">
                <a:ea typeface="宋体" pitchFamily="2" charset="-122"/>
              </a:rPr>
              <a:t>(2,3), (3,4), (4,5), (5,6)</a:t>
            </a:r>
            <a:endParaRPr lang="en-US" altLang="zh-CN" dirty="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9026" y="304800"/>
            <a:ext cx="8756374" cy="609600"/>
          </a:xfrm>
          <a:noFill/>
        </p:spPr>
        <p:txBody>
          <a:bodyPr vert="horz" lIns="91440" tIns="45720" rIns="91440" bIns="45720" rtlCol="0" anchor="ctr">
            <a:normAutofit/>
          </a:bodyPr>
          <a:lstStyle/>
          <a:p>
            <a:pPr algn="ctr" defTabSz="914400"/>
            <a:r>
              <a:rPr lang="en-US" altLang="zh-CN" sz="3200" b="1" dirty="0"/>
              <a:t>Example (2)</a:t>
            </a:r>
          </a:p>
        </p:txBody>
      </p:sp>
      <p:sp>
        <p:nvSpPr>
          <p:cNvPr id="44035"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6"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for w = 0 to 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B[w,0] = 0</a:t>
            </a:r>
          </a:p>
        </p:txBody>
      </p:sp>
      <p:sp>
        <p:nvSpPr>
          <p:cNvPr id="44037" name="Line 151"/>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8" name="Line 152"/>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9" name="Line 153"/>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0" name="Line 154"/>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1" name="Line 155"/>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2" name="Line 156"/>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3" name="Line 157"/>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4" name="Line 158"/>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5" name="Line 16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6" name="Line 16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7" name="Line 16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8" name="Line 16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9" name="Line 16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997" name="Text Box 16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8" name="Text Box 16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9" name="Text Box 16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0" name="Text Box 16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2" name="Text Box 170"/>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3" name="Text Box 171"/>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6" name="Text Box 178"/>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4057" name="Text Box 179"/>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8" name="Text Box 180"/>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59" name="Text Box 181"/>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0" name="Text Box 182"/>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1" name="Text Box 183"/>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4062" name="Text Box 184"/>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4063" name="Text Box 185"/>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4064" name="Text Box 1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65" name="Text Box 1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66" name="Text Box 1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7" name="Text Box 1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8" name="Text Box 19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8915400" cy="609600"/>
          </a:xfrm>
          <a:noFill/>
        </p:spPr>
        <p:txBody>
          <a:bodyPr vert="horz" lIns="91440" tIns="45720" rIns="91440" bIns="45720" rtlCol="0" anchor="ctr">
            <a:normAutofit/>
          </a:bodyPr>
          <a:lstStyle/>
          <a:p>
            <a:pPr algn="ctr" defTabSz="914400"/>
            <a:r>
              <a:rPr lang="en-US" altLang="zh-CN" sz="3200" b="1" dirty="0"/>
              <a:t>Example (3)</a:t>
            </a:r>
          </a:p>
        </p:txBody>
      </p:sp>
      <p:sp>
        <p:nvSpPr>
          <p:cNvPr id="4505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0"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for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0 to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B[0,i] = 0</a:t>
            </a:r>
          </a:p>
        </p:txBody>
      </p:sp>
      <p:sp>
        <p:nvSpPr>
          <p:cNvPr id="4506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508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8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8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508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508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508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508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9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9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372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96" name="Text Box 40"/>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(4)</a:t>
            </a:r>
          </a:p>
        </p:txBody>
      </p:sp>
      <p:sp>
        <p:nvSpPr>
          <p:cNvPr id="4608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09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610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0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0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0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611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611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611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1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1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1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20" name="Text Box 40"/>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=-1</a:t>
            </a:r>
          </a:p>
        </p:txBody>
      </p:sp>
      <p:sp>
        <p:nvSpPr>
          <p:cNvPr id="4612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612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3828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46124" name="Rectangle 44"/>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38285" name="Line 4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utoUpdateAnimBg="0"/>
      <p:bldP spid="13828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(5)</a:t>
            </a:r>
          </a:p>
        </p:txBody>
      </p:sp>
      <p:sp>
        <p:nvSpPr>
          <p:cNvPr id="4710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0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712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3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3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713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713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4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4" name="Text Box 40"/>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=0</a:t>
            </a:r>
          </a:p>
        </p:txBody>
      </p:sp>
      <p:sp>
        <p:nvSpPr>
          <p:cNvPr id="4714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714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4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4954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49549" name="Line 45"/>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50" name="Rectangle 46"/>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(6)</a:t>
            </a:r>
          </a:p>
        </p:txBody>
      </p:sp>
      <p:sp>
        <p:nvSpPr>
          <p:cNvPr id="4813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815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5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5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5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5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815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816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6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6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8"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817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7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7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057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0574" name="Line 46"/>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75" name="Rectangle 4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3" grpId="0" autoUpdateAnimBg="0"/>
      <p:bldP spid="15057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(7)</a:t>
            </a:r>
          </a:p>
        </p:txBody>
      </p:sp>
      <p:sp>
        <p:nvSpPr>
          <p:cNvPr id="4915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7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917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7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8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918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918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8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2"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9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19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9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9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2622" name="Line 46"/>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6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200"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2" grpId="0" animBg="1"/>
      <p:bldP spid="15262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(8)</a:t>
            </a:r>
          </a:p>
        </p:txBody>
      </p:sp>
      <p:sp>
        <p:nvSpPr>
          <p:cNvPr id="5017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020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0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0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0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0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020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020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1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1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6"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021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1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2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3646" name="Line 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4"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3649" name="Text Box 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(9)</a:t>
            </a:r>
          </a:p>
        </p:txBody>
      </p:sp>
      <p:sp>
        <p:nvSpPr>
          <p:cNvPr id="5120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1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122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2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2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2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3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123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123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3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3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3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0"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i=2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4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4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6" name="Rectangle 48"/>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7" name="Text Box 49"/>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8" name="Text Box 50"/>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4675" name="Line 51"/>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6" name="Text Box 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5" grpId="0" animBg="1"/>
      <p:bldP spid="15467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(10)</a:t>
            </a:r>
          </a:p>
        </p:txBody>
      </p:sp>
      <p:sp>
        <p:nvSpPr>
          <p:cNvPr id="5222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2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224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5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5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225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225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6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6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6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9"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0"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71"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2"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3"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56723" name="Line 51"/>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724" name="Text Box 5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3" grpId="0" animBg="1"/>
      <p:bldP spid="15672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9224" name="Rectangle 8"/>
          <p:cNvSpPr>
            <a:spLocks noGrp="1" noChangeArrowheads="1"/>
          </p:cNvSpPr>
          <p:nvPr>
            <p:ph type="body" idx="4294967295"/>
          </p:nvPr>
        </p:nvSpPr>
        <p:spPr>
          <a:xfrm>
            <a:off x="1788468" y="4982377"/>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 name="Group 2"/>
          <p:cNvGrpSpPr>
            <a:grpSpLocks/>
          </p:cNvGrpSpPr>
          <p:nvPr/>
        </p:nvGrpSpPr>
        <p:grpSpPr bwMode="auto">
          <a:xfrm>
            <a:off x="2697469" y="2577482"/>
            <a:ext cx="5167467" cy="1537497"/>
            <a:chOff x="1306" y="1402"/>
            <a:chExt cx="4339" cy="1291"/>
          </a:xfrm>
        </p:grpSpPr>
        <p:sp>
          <p:nvSpPr>
            <p:cNvPr id="13369"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0"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1"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2"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13320"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13321"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13322"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13323"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13324"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13325"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13326" name="AutoShape 15"/>
          <p:cNvCxnSpPr>
            <a:cxnSpLocks noChangeShapeType="1"/>
            <a:stCxn id="13320" idx="2"/>
            <a:endCxn id="13321"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13327" name="AutoShape 16"/>
          <p:cNvCxnSpPr>
            <a:cxnSpLocks noChangeShapeType="1"/>
            <a:stCxn id="13321" idx="2"/>
            <a:endCxn id="13322"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13328" name="AutoShape 17"/>
          <p:cNvCxnSpPr>
            <a:cxnSpLocks noChangeShapeType="1"/>
            <a:stCxn id="13323" idx="0"/>
            <a:endCxn id="13322"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13329" name="AutoShape 18"/>
          <p:cNvCxnSpPr>
            <a:cxnSpLocks noChangeShapeType="1"/>
            <a:stCxn id="13323" idx="2"/>
            <a:endCxn id="13325"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13330" name="AutoShape 19"/>
          <p:cNvCxnSpPr>
            <a:cxnSpLocks noChangeShapeType="1"/>
            <a:stCxn id="13325" idx="2"/>
            <a:endCxn id="13324"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13331"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13332" name="AutoShape 21"/>
          <p:cNvCxnSpPr>
            <a:cxnSpLocks noChangeShapeType="1"/>
            <a:stCxn id="13325" idx="2"/>
            <a:endCxn id="13331"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923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34" name="AutoShape 23"/>
          <p:cNvCxnSpPr>
            <a:cxnSpLocks noChangeShapeType="1"/>
            <a:stCxn id="13323" idx="2"/>
            <a:endCxn id="923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924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37" name="AutoShape 26"/>
          <p:cNvCxnSpPr>
            <a:cxnSpLocks noChangeShapeType="1"/>
            <a:stCxn id="9241" idx="2"/>
            <a:endCxn id="924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924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39" name="AutoShape 28"/>
          <p:cNvCxnSpPr>
            <a:cxnSpLocks noChangeShapeType="1"/>
            <a:stCxn id="9241" idx="2"/>
            <a:endCxn id="924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13340" name="AutoShape 29"/>
          <p:cNvCxnSpPr>
            <a:cxnSpLocks noChangeShapeType="1"/>
            <a:stCxn id="13322" idx="2"/>
            <a:endCxn id="924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924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4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44" name="AutoShape 33"/>
          <p:cNvCxnSpPr>
            <a:cxnSpLocks noChangeShapeType="1"/>
            <a:stCxn id="9246" idx="0"/>
            <a:endCxn id="13321"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13345" name="AutoShape 34"/>
          <p:cNvCxnSpPr>
            <a:cxnSpLocks noChangeShapeType="1"/>
            <a:stCxn id="9246" idx="2"/>
            <a:endCxn id="924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13346" name="AutoShape 35"/>
          <p:cNvCxnSpPr>
            <a:cxnSpLocks noChangeShapeType="1"/>
            <a:stCxn id="9248" idx="2"/>
            <a:endCxn id="924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925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48" name="AutoShape 37"/>
          <p:cNvCxnSpPr>
            <a:cxnSpLocks noChangeShapeType="1"/>
            <a:stCxn id="9248" idx="2"/>
            <a:endCxn id="925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925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50" name="AutoShape 39"/>
          <p:cNvCxnSpPr>
            <a:cxnSpLocks noChangeShapeType="1"/>
            <a:stCxn id="9246" idx="2"/>
            <a:endCxn id="925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925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925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5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5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55" name="AutoShape 44"/>
          <p:cNvCxnSpPr>
            <a:cxnSpLocks noChangeShapeType="1"/>
            <a:stCxn id="13320" idx="2"/>
            <a:endCxn id="925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13356" name="AutoShape 45"/>
          <p:cNvCxnSpPr>
            <a:cxnSpLocks noChangeShapeType="1"/>
            <a:stCxn id="9257" idx="0"/>
            <a:endCxn id="925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13357" name="AutoShape 46"/>
          <p:cNvCxnSpPr>
            <a:cxnSpLocks noChangeShapeType="1"/>
            <a:stCxn id="9257" idx="2"/>
            <a:endCxn id="925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13358" name="AutoShape 47"/>
          <p:cNvCxnSpPr>
            <a:cxnSpLocks noChangeShapeType="1"/>
            <a:stCxn id="9259" idx="2"/>
            <a:endCxn id="925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926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0" name="AutoShape 49"/>
          <p:cNvCxnSpPr>
            <a:cxnSpLocks noChangeShapeType="1"/>
            <a:stCxn id="9259" idx="2"/>
            <a:endCxn id="926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926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62" name="AutoShape 51"/>
          <p:cNvCxnSpPr>
            <a:cxnSpLocks noChangeShapeType="1"/>
            <a:stCxn id="9257" idx="2"/>
            <a:endCxn id="926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926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6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65" name="AutoShape 54"/>
          <p:cNvCxnSpPr>
            <a:cxnSpLocks noChangeShapeType="1"/>
            <a:stCxn id="9269" idx="2"/>
            <a:endCxn id="926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927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7" name="AutoShape 56"/>
          <p:cNvCxnSpPr>
            <a:cxnSpLocks noChangeShapeType="1"/>
            <a:stCxn id="9269" idx="2"/>
            <a:endCxn id="927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13368" name="AutoShape 57"/>
          <p:cNvCxnSpPr>
            <a:cxnSpLocks noChangeShapeType="1"/>
            <a:stCxn id="9256" idx="2"/>
            <a:endCxn id="926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(11)</a:t>
            </a:r>
          </a:p>
        </p:txBody>
      </p:sp>
      <p:sp>
        <p:nvSpPr>
          <p:cNvPr id="5325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5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327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7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7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7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7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327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328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8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8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8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9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4"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5"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6"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8"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77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7748" name="Line 52"/>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utoUpdateAnimBg="0"/>
      <p:bldP spid="15774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(12)</a:t>
            </a:r>
          </a:p>
        </p:txBody>
      </p:sp>
      <p:sp>
        <p:nvSpPr>
          <p:cNvPr id="5427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27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9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429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29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0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430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430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0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2"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1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1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8"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9"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0"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22"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3"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8772"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8773" name="Line 5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2" grpId="0" autoUpdateAnimBg="0"/>
      <p:bldP spid="15877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(13)</a:t>
            </a:r>
          </a:p>
        </p:txBody>
      </p:sp>
      <p:sp>
        <p:nvSpPr>
          <p:cNvPr id="5529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0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532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2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2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2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2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532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532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3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3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3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3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2"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4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4"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5"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6"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48"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9797" name="Text Box 53"/>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9798" name="Line 54"/>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97" grpId="0" autoUpdateAnimBg="0"/>
      <p:bldP spid="1597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(14)</a:t>
            </a:r>
          </a:p>
        </p:txBody>
      </p:sp>
      <p:sp>
        <p:nvSpPr>
          <p:cNvPr id="5632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2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3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634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4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4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4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5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635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635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5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5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5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0"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6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6"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7"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8"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7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082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082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082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0826" name="Line 58"/>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7" name="Line 59"/>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8" name="Line 60"/>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8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8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autoUpdateAnimBg="0"/>
      <p:bldP spid="160824" grpId="0" autoUpdateAnimBg="0"/>
      <p:bldP spid="160825" grpId="0" autoUpdateAnimBg="0"/>
      <p:bldP spid="160826" grpId="0" animBg="1"/>
      <p:bldP spid="160827" grpId="0" animBg="1"/>
      <p:bldP spid="1608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(15)</a:t>
            </a:r>
          </a:p>
        </p:txBody>
      </p:sp>
      <p:sp>
        <p:nvSpPr>
          <p:cNvPr id="5734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4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b</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&gt;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1"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4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736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7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7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737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737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8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8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8"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7395"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6"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7"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1850" name="Line 58"/>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85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400" name="Text Box 60"/>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1" name="Text Box 61"/>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2" name="Text Box 6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3" name="Text Box 6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0" grpId="0" animBg="1"/>
      <p:bldP spid="16185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(15)</a:t>
            </a:r>
          </a:p>
        </p:txBody>
      </p:sp>
      <p:sp>
        <p:nvSpPr>
          <p:cNvPr id="5837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a:ln>
                  <a:noFill/>
                </a:ln>
                <a:solidFill>
                  <a:srgbClr val="FF0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 &lt;= 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 B[i,w] = B[i-1,w]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37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839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39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39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39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39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839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840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40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0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2"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3"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4"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5"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16"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7"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8"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8419"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20"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1"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2874" name="Line 58"/>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23"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2876"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25" name="Text Box 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6" name="Text Box 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7" name="Text Box 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8" name="Text Box 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4" grpId="0" animBg="1"/>
      <p:bldP spid="1628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(16)</a:t>
            </a:r>
          </a:p>
        </p:txBody>
      </p:sp>
      <p:sp>
        <p:nvSpPr>
          <p:cNvPr id="5939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item i can be part of the solution</a:t>
            </a:r>
            <a:endPar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&gt;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 B[i-1,w- w</a:t>
            </a:r>
            <a:r>
              <a:rPr kumimoji="0" lang="en-US" altLang="zh-CN" sz="20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B[i,w] = B[i-1,w]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else </a:t>
            </a:r>
            <a:r>
              <a:rPr kumimoji="0" lang="en-US" altLang="zh-CN" sz="2000" b="1" i="0" u="none" strike="noStrike" kern="1200" cap="none" spc="0" normalizeH="0" baseline="0" noProof="0">
                <a:ln>
                  <a:noFill/>
                </a:ln>
                <a:solidFill>
                  <a:prstClr val="black"/>
                </a:solidFill>
                <a:effectLst/>
                <a:uLnTx/>
                <a:uFillTx/>
                <a:latin typeface="Calibri" panose="020F0502020204030204"/>
                <a:ea typeface="宋体" pitchFamily="2" charset="-122"/>
                <a:cs typeface="+mn-cs"/>
              </a:rPr>
              <a:t>B[i,w] = B[i-1,w]</a:t>
            </a:r>
            <a:r>
              <a:rPr kumimoji="0" lang="en-US" altLang="zh-CN" sz="20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w</a:t>
            </a:r>
            <a:r>
              <a:rPr kumimoji="0" lang="en-US" altLang="zh-CN" sz="2000" b="0" i="0" u="none" strike="noStrike" kern="1200" cap="none" spc="0" normalizeH="0" baseline="-25000" noProof="0">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39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1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941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1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2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2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942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2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2"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1..4</a:t>
            </a:r>
          </a:p>
        </p:txBody>
      </p:sp>
      <p:sp>
        <p:nvSpPr>
          <p:cNvPr id="5943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3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6"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8"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9"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0"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1"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2"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944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4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6"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47"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3901" name="Text Box 6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3902" name="Text Box 6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3903" name="Text Box 6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3904" name="Text Box 6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p:txBody>
      </p:sp>
      <p:sp>
        <p:nvSpPr>
          <p:cNvPr id="163905" name="Line 6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6" name="Line 6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7" name="Line 6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8" name="Line 6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56"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7"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8"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9"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1" grpId="0" autoUpdateAnimBg="0"/>
      <p:bldP spid="163902" grpId="0" autoUpdateAnimBg="0"/>
      <p:bldP spid="163903" grpId="0" autoUpdateAnimBg="0"/>
      <p:bldP spid="163904" grpId="0" autoUpdateAnimBg="0"/>
      <p:bldP spid="163905" grpId="0" animBg="1"/>
      <p:bldP spid="163906" grpId="0" animBg="1"/>
      <p:bldP spid="163907" grpId="0" animBg="1"/>
      <p:bldP spid="16390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a:t>Example (17)</a:t>
            </a:r>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endParaRP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1" name="Line 67"/>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932" name="Text Box 68"/>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1" grpId="0" animBg="1"/>
      <p:bldP spid="16493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457200"/>
            <a:ext cx="7772400" cy="838200"/>
          </a:xfrm>
          <a:noFill/>
        </p:spPr>
        <p:txBody>
          <a:bodyPr vert="horz" lIns="91440" tIns="45720" rIns="91440" bIns="45720" rtlCol="0" anchor="ctr">
            <a:normAutofit/>
          </a:bodyPr>
          <a:lstStyle/>
          <a:p>
            <a:pPr algn="ctr"/>
            <a:r>
              <a:rPr lang="en-US" altLang="zh-CN" sz="3200" b="1" dirty="0">
                <a:solidFill>
                  <a:schemeClr val="tx1"/>
                </a:solidFill>
              </a:rPr>
              <a:t>Comments</a:t>
            </a:r>
          </a:p>
        </p:txBody>
      </p:sp>
      <p:sp>
        <p:nvSpPr>
          <p:cNvPr id="61443" name="Rectangle 3"/>
          <p:cNvSpPr>
            <a:spLocks noGrp="1" noChangeArrowheads="1"/>
          </p:cNvSpPr>
          <p:nvPr>
            <p:ph type="body" idx="4294967295"/>
          </p:nvPr>
        </p:nvSpPr>
        <p:spPr>
          <a:xfrm>
            <a:off x="685800" y="2133600"/>
            <a:ext cx="7772400" cy="4495800"/>
          </a:xfrm>
        </p:spPr>
        <p:txBody>
          <a:bodyPr/>
          <a:lstStyle/>
          <a:p>
            <a:r>
              <a:rPr lang="en-US" altLang="zh-CN" dirty="0">
                <a:ea typeface="宋体" pitchFamily="2" charset="-122"/>
              </a:rPr>
              <a:t>This algorithm only finds the max possible value that can be carried in the knapsack</a:t>
            </a:r>
          </a:p>
          <a:p>
            <a:r>
              <a:rPr lang="en-US" altLang="zh-CN" dirty="0">
                <a:ea typeface="宋体" pitchFamily="2" charset="-122"/>
              </a:rPr>
              <a:t>To know the items that make this maximum value, an addition to this algorithm is necessary</a:t>
            </a:r>
          </a:p>
          <a:p>
            <a:r>
              <a:rPr lang="en-US" altLang="zh-CN" dirty="0">
                <a:ea typeface="宋体" pitchFamily="2" charset="-122"/>
              </a:rPr>
              <a:t>Please see LCS algorithm lecture for the example how to extract this data from the table we built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7456784"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091341"/>
            <a:ext cx="8424193" cy="1477328"/>
          </a:xfrm>
          <a:prstGeom prst="rect">
            <a:avLst/>
          </a:prstGeom>
          <a:noFill/>
        </p:spPr>
        <p:txBody>
          <a:bodyPr wrap="square" rtlCol="0">
            <a:spAutoFit/>
          </a:bodyPr>
          <a:lstStyle/>
          <a:p>
            <a:pPr marL="342900" lvl="0" indent="-342900">
              <a:buFont typeface="+mj-lt"/>
              <a:buAutoNum type="arabicPeriod"/>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marL="342900" lvl="0" indent="-342900">
              <a:buFont typeface="+mj-lt"/>
              <a:buAutoNum type="arabicPeriod"/>
            </a:pPr>
            <a:r>
              <a:rPr lang="en-US" i="1" dirty="0"/>
              <a:t>Fundamental of Computer Algorithms, Ellis Horowitz, Sartaj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0243" name="Rectangle 3"/>
          <p:cNvSpPr>
            <a:spLocks noGrp="1" noChangeArrowheads="1"/>
          </p:cNvSpPr>
          <p:nvPr>
            <p:ph type="body" idx="4294967295"/>
          </p:nvPr>
        </p:nvSpPr>
        <p:spPr>
          <a:xfrm>
            <a:off x="1486372" y="1791269"/>
            <a:ext cx="6804025" cy="4114800"/>
          </a:xfrm>
        </p:spPr>
        <p:txBody>
          <a:bodyPr/>
          <a:lstStyle/>
          <a:p>
            <a:pPr eaLnBrk="1" hangingPunct="1">
              <a:defRPr/>
            </a:pPr>
            <a:r>
              <a:rPr lang="en-US" dirty="0"/>
              <a:t>How many summations are there in F(</a:t>
            </a:r>
            <a:r>
              <a:rPr lang="en-US" i="1" dirty="0"/>
              <a:t>n</a:t>
            </a:r>
            <a:r>
              <a:rPr lang="en-US" dirty="0"/>
              <a:t>)?</a:t>
            </a:r>
          </a:p>
          <a:p>
            <a:pPr lvl="1" eaLnBrk="1" hangingPunct="1">
              <a:defRPr/>
            </a:pPr>
            <a:r>
              <a:rPr lang="en-US" dirty="0"/>
              <a:t>F(</a:t>
            </a:r>
            <a:r>
              <a:rPr lang="en-US" i="1" dirty="0"/>
              <a:t>n</a:t>
            </a:r>
            <a:r>
              <a:rPr lang="en-US" dirty="0"/>
              <a:t>) = F(</a:t>
            </a:r>
            <a:r>
              <a:rPr lang="en-US" i="1" dirty="0"/>
              <a:t>n </a:t>
            </a:r>
            <a:r>
              <a:rPr lang="en-US" dirty="0"/>
              <a:t>–</a:t>
            </a:r>
            <a:r>
              <a:rPr lang="en-US" i="1" dirty="0"/>
              <a:t> </a:t>
            </a:r>
            <a:r>
              <a:rPr lang="en-US" dirty="0"/>
              <a:t>1) + F(</a:t>
            </a:r>
            <a:r>
              <a:rPr lang="en-US" i="1" dirty="0"/>
              <a:t>n </a:t>
            </a:r>
            <a:r>
              <a:rPr lang="en-US" dirty="0"/>
              <a:t>– 2) + 1  </a:t>
            </a:r>
          </a:p>
          <a:p>
            <a:pPr lvl="1" eaLnBrk="1" hangingPunct="1">
              <a:defRPr/>
            </a:pPr>
            <a:r>
              <a:rPr lang="en-US" dirty="0"/>
              <a:t>F(</a:t>
            </a:r>
            <a:r>
              <a:rPr lang="en-US" i="1" dirty="0"/>
              <a:t>n</a:t>
            </a:r>
            <a:r>
              <a:rPr lang="en-US" dirty="0"/>
              <a:t>) </a:t>
            </a:r>
            <a:r>
              <a:rPr lang="en-US" dirty="0">
                <a:latin typeface="Symbol" pitchFamily="18" charset="2"/>
              </a:rPr>
              <a:t>³  </a:t>
            </a:r>
            <a:r>
              <a:rPr lang="en-US" dirty="0"/>
              <a:t>2F(</a:t>
            </a:r>
            <a:r>
              <a:rPr lang="en-US" i="1" dirty="0"/>
              <a:t>n </a:t>
            </a:r>
            <a:r>
              <a:rPr lang="en-US" dirty="0"/>
              <a:t>– 2) +1  and  F(1) = F(0) = 0 </a:t>
            </a:r>
            <a:endParaRPr lang="en-US" dirty="0">
              <a:latin typeface="MS Shell Dlg" charset="0"/>
            </a:endParaRPr>
          </a:p>
          <a:p>
            <a:pPr lvl="1" eaLnBrk="1" hangingPunct="1">
              <a:defRPr/>
            </a:pPr>
            <a:r>
              <a:rPr lang="en-US" dirty="0"/>
              <a:t>Solving the recurrence we get </a:t>
            </a:r>
          </a:p>
          <a:p>
            <a:pPr lvl="1" eaLnBrk="1" hangingPunct="1">
              <a:buFontTx/>
              <a:buNone/>
              <a:defRPr/>
            </a:pPr>
            <a:r>
              <a:rPr lang="en-US" dirty="0"/>
              <a:t> 	F(n) </a:t>
            </a:r>
            <a:r>
              <a:rPr lang="en-US" dirty="0">
                <a:latin typeface="Symbol" pitchFamily="18" charset="2"/>
              </a:rPr>
              <a:t>³  </a:t>
            </a:r>
            <a:r>
              <a:rPr lang="en-US" dirty="0"/>
              <a:t>2</a:t>
            </a:r>
            <a:r>
              <a:rPr lang="en-US" baseline="40000" dirty="0"/>
              <a:t>n/2</a:t>
            </a:r>
            <a:r>
              <a:rPr lang="en-US" dirty="0"/>
              <a:t> – 1 </a:t>
            </a:r>
            <a:r>
              <a:rPr lang="en-US" dirty="0">
                <a:latin typeface="Symbol" pitchFamily="18" charset="2"/>
              </a:rPr>
              <a:t>» </a:t>
            </a:r>
            <a:r>
              <a:rPr lang="en-US" dirty="0"/>
              <a:t>1.4</a:t>
            </a:r>
            <a:r>
              <a:rPr lang="en-US" baseline="40000" dirty="0"/>
              <a:t>n</a:t>
            </a:r>
            <a:r>
              <a:rPr lang="en-US" dirty="0"/>
              <a:t> </a:t>
            </a:r>
          </a:p>
          <a:p>
            <a:pPr eaLnBrk="1" hangingPunct="1">
              <a:defRPr/>
            </a:pPr>
            <a:r>
              <a:rPr lang="en-US" dirty="0"/>
              <a:t>Running time is </a:t>
            </a:r>
            <a:r>
              <a:rPr lang="en-US" i="1" dirty="0">
                <a:solidFill>
                  <a:srgbClr val="FF3300"/>
                </a:solidFill>
              </a:rPr>
              <a:t>exponential</a:t>
            </a:r>
            <a:r>
              <a:rPr lang="en-US" i="1" dirty="0"/>
              <a:t>!</a:t>
            </a:r>
            <a:r>
              <a:rPr lang="en-US"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8530210"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References</a:t>
            </a:r>
          </a:p>
        </p:txBody>
      </p:sp>
      <p:sp>
        <p:nvSpPr>
          <p:cNvPr id="5" name="Rectangle 3">
            <a:extLst>
              <a:ext uri="{FF2B5EF4-FFF2-40B4-BE49-F238E27FC236}">
                <a16:creationId xmlns:a16="http://schemas.microsoft.com/office/drawing/2014/main" id="{259108EA-22CA-4624-A019-FE6E87F5512F}"/>
              </a:ext>
            </a:extLst>
          </p:cNvPr>
          <p:cNvSpPr txBox="1">
            <a:spLocks noChangeArrowheads="1"/>
          </p:cNvSpPr>
          <p:nvPr/>
        </p:nvSpPr>
        <p:spPr>
          <a:xfrm>
            <a:off x="335494" y="1656726"/>
            <a:ext cx="8530210" cy="460617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defRPr/>
            </a:pPr>
            <a:r>
              <a:rPr lang="en-US" sz="1800" dirty="0">
                <a:hlinkClick r:id="rId2"/>
              </a:rPr>
              <a:t>https://algorithmist.com/wiki/Dynamic_programming</a:t>
            </a:r>
            <a:endParaRPr lang="en-US" sz="1800" dirty="0"/>
          </a:p>
          <a:p>
            <a:pPr>
              <a:defRPr/>
            </a:pPr>
            <a:r>
              <a:rPr lang="en-US" sz="1800" dirty="0">
                <a:hlinkClick r:id="rId3"/>
              </a:rPr>
              <a:t>https://www.topcoder.com/community/competitive-programming/tutorials/dynamic-programming-from-novice-to-advanced/</a:t>
            </a:r>
            <a:endParaRPr lang="en-US" sz="1800" dirty="0"/>
          </a:p>
          <a:p>
            <a:pPr>
              <a:defRPr/>
            </a:pPr>
            <a:r>
              <a:rPr lang="en-US" sz="1800" dirty="0"/>
              <a:t>CLRS: 15.3</a:t>
            </a:r>
          </a:p>
          <a:p>
            <a:pPr>
              <a:defRPr/>
            </a:pPr>
            <a:r>
              <a:rPr lang="en-US" sz="1800" dirty="0"/>
              <a:t>HSR: 5.1, 5.5</a:t>
            </a:r>
          </a:p>
        </p:txBody>
      </p:sp>
    </p:spTree>
    <p:extLst>
      <p:ext uri="{BB962C8B-B14F-4D97-AF65-F5344CB8AC3E}">
        <p14:creationId xmlns:p14="http://schemas.microsoft.com/office/powerpoint/2010/main" val="32249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1267" name="Rectangle 3"/>
          <p:cNvSpPr>
            <a:spLocks noGrp="1" noChangeArrowheads="1"/>
          </p:cNvSpPr>
          <p:nvPr>
            <p:ph type="body" idx="4294967295"/>
          </p:nvPr>
        </p:nvSpPr>
        <p:spPr>
          <a:xfrm>
            <a:off x="511175" y="1530350"/>
            <a:ext cx="8632825" cy="2401888"/>
          </a:xfrm>
        </p:spPr>
        <p:txBody>
          <a:bodyPr/>
          <a:lstStyle/>
          <a:p>
            <a:pPr algn="just" eaLnBrk="1" hangingPunct="1">
              <a:defRPr/>
            </a:pPr>
            <a:r>
              <a:rPr lang="en-US" dirty="0"/>
              <a:t>We can calculate </a:t>
            </a:r>
            <a:r>
              <a:rPr lang="en-US" i="1" dirty="0"/>
              <a:t>F</a:t>
            </a:r>
            <a:r>
              <a:rPr lang="en-US" dirty="0"/>
              <a:t>(</a:t>
            </a:r>
            <a:r>
              <a:rPr lang="en-US" i="1" dirty="0"/>
              <a:t>n</a:t>
            </a:r>
            <a:r>
              <a:rPr lang="en-US" dirty="0"/>
              <a:t>)</a:t>
            </a:r>
            <a:r>
              <a:rPr lang="en-US" i="1" dirty="0"/>
              <a:t> </a:t>
            </a:r>
            <a:r>
              <a:rPr lang="en-US" i="1" baseline="-25000" dirty="0"/>
              <a:t> </a:t>
            </a:r>
            <a:r>
              <a:rPr lang="en-US" dirty="0"/>
              <a:t>in </a:t>
            </a:r>
            <a:r>
              <a:rPr lang="en-US" i="1" dirty="0"/>
              <a:t>linear</a:t>
            </a:r>
            <a:r>
              <a:rPr lang="en-US" dirty="0"/>
              <a:t>  time by </a:t>
            </a:r>
            <a:r>
              <a:rPr lang="en-US" u="sng" dirty="0"/>
              <a:t>remembering solutions</a:t>
            </a:r>
            <a:r>
              <a:rPr lang="en-US" dirty="0"/>
              <a:t> to the solved sub-problems (= </a:t>
            </a:r>
            <a:r>
              <a:rPr lang="en-US" i="1" dirty="0">
                <a:solidFill>
                  <a:srgbClr val="FF3300"/>
                </a:solidFill>
              </a:rPr>
              <a:t>dynamic programming</a:t>
            </a:r>
            <a:r>
              <a:rPr lang="en-US" i="1" dirty="0"/>
              <a:t>).</a:t>
            </a:r>
            <a:endParaRPr lang="en-US" dirty="0"/>
          </a:p>
          <a:p>
            <a:pPr eaLnBrk="1" hangingPunct="1">
              <a:defRPr/>
            </a:pPr>
            <a:r>
              <a:rPr lang="en-US" dirty="0"/>
              <a:t>Compute solution in a bottom-up fashion </a:t>
            </a:r>
          </a:p>
          <a:p>
            <a:pPr eaLnBrk="1" hangingPunct="1">
              <a:defRPr/>
            </a:pPr>
            <a:r>
              <a:rPr lang="en-US" dirty="0"/>
              <a:t>Trade space for time! </a:t>
            </a:r>
          </a:p>
        </p:txBody>
      </p:sp>
      <p:sp>
        <p:nvSpPr>
          <p:cNvPr id="17415" name="Text Box 4"/>
          <p:cNvSpPr txBox="1">
            <a:spLocks noChangeArrowheads="1"/>
          </p:cNvSpPr>
          <p:nvPr/>
        </p:nvSpPr>
        <p:spPr bwMode="auto">
          <a:xfrm>
            <a:off x="2285405" y="3657660"/>
            <a:ext cx="4458861" cy="20320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a:t>
            </a:r>
            <a:r>
              <a:rPr lang="en-US" altLang="en-US" sz="2101">
                <a:latin typeface="Courier New" pitchFamily="49" charset="0"/>
              </a:rPr>
              <a:t>(n)</a:t>
            </a:r>
          </a:p>
          <a:p>
            <a:pPr marL="342991" indent="-342991"/>
            <a:r>
              <a:rPr lang="en-US" altLang="en-US" sz="2101">
                <a:latin typeface="Courier New" pitchFamily="49" charset="0"/>
              </a:rPr>
              <a:t>01 F[0]</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02 F[1]</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03</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04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F[i-1]</a:t>
            </a:r>
            <a:r>
              <a:rPr lang="en-US" altLang="en-US" sz="2101" baseline="-25000">
                <a:latin typeface="Courier New" pitchFamily="49" charset="0"/>
              </a:rPr>
              <a:t> </a:t>
            </a:r>
            <a:r>
              <a:rPr lang="en-US" altLang="en-US" sz="2101">
                <a:latin typeface="Courier New" pitchFamily="49" charset="0"/>
              </a:rPr>
              <a:t>+ F[i-2]</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endParaRPr lang="en-GB" sz="3200" b="1" dirty="0">
              <a:solidFill>
                <a:schemeClr val="tx1"/>
              </a:solidFill>
            </a:endParaRPr>
          </a:p>
        </p:txBody>
      </p:sp>
      <p:sp>
        <p:nvSpPr>
          <p:cNvPr id="12291" name="Rectangle 3"/>
          <p:cNvSpPr>
            <a:spLocks noGrp="1" noChangeArrowheads="1"/>
          </p:cNvSpPr>
          <p:nvPr>
            <p:ph type="body" idx="4294967295"/>
          </p:nvPr>
        </p:nvSpPr>
        <p:spPr>
          <a:xfrm>
            <a:off x="879475" y="1466815"/>
            <a:ext cx="6815138" cy="1200150"/>
          </a:xfrm>
        </p:spPr>
        <p:txBody>
          <a:bodyPr/>
          <a:lstStyle/>
          <a:p>
            <a:pPr eaLnBrk="1" hangingPunct="1">
              <a:defRPr/>
            </a:pPr>
            <a:r>
              <a:rPr lang="en-US" dirty="0"/>
              <a:t>In fact, only two values need to be remembered at any time!</a:t>
            </a:r>
          </a:p>
          <a:p>
            <a:pPr eaLnBrk="1" hangingPunct="1">
              <a:defRPr/>
            </a:pPr>
            <a:endParaRPr lang="en-GB" dirty="0"/>
          </a:p>
        </p:txBody>
      </p:sp>
      <p:sp>
        <p:nvSpPr>
          <p:cNvPr id="19463" name="Text Box 4"/>
          <p:cNvSpPr txBox="1">
            <a:spLocks noChangeArrowheads="1"/>
          </p:cNvSpPr>
          <p:nvPr/>
        </p:nvSpPr>
        <p:spPr bwMode="auto">
          <a:xfrm>
            <a:off x="2399735" y="2514362"/>
            <a:ext cx="4287367" cy="300197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FibonacciImproved</a:t>
            </a:r>
            <a:r>
              <a:rPr lang="en-US" altLang="en-US" sz="2101">
                <a:latin typeface="Courier New" pitchFamily="49" charset="0"/>
              </a:rPr>
              <a:t>(n)</a:t>
            </a:r>
          </a:p>
          <a:p>
            <a:pPr marL="342991" indent="-342991"/>
            <a:r>
              <a:rPr lang="en-US" altLang="en-US" sz="2101">
                <a:latin typeface="Courier New" pitchFamily="49" charset="0"/>
              </a:rPr>
              <a:t>01 </a:t>
            </a:r>
            <a:r>
              <a:rPr lang="en-US" altLang="en-US" sz="2101" b="1">
                <a:latin typeface="Courier New" pitchFamily="49" charset="0"/>
              </a:rPr>
              <a:t>if </a:t>
            </a:r>
            <a:r>
              <a:rPr lang="en-US" altLang="en-US" sz="2101">
                <a:latin typeface="Courier New" pitchFamily="49" charset="0"/>
              </a:rPr>
              <a:t>n </a:t>
            </a:r>
            <a:r>
              <a:rPr lang="en-US" altLang="en-US" sz="2101">
                <a:latin typeface="Symbol" pitchFamily="18" charset="2"/>
              </a:rPr>
              <a:t>£</a:t>
            </a:r>
            <a:r>
              <a:rPr lang="en-US" altLang="en-US" sz="2101">
                <a:latin typeface="MS Shell Dlg" charset="0"/>
              </a:rPr>
              <a:t> </a:t>
            </a:r>
            <a:r>
              <a:rPr lang="en-US" altLang="en-US" sz="2101">
                <a:latin typeface="Courier New" pitchFamily="49" charset="0"/>
              </a:rPr>
              <a:t>1 </a:t>
            </a:r>
            <a:r>
              <a:rPr lang="en-US" altLang="en-US" sz="2101" b="1">
                <a:latin typeface="Courier New" pitchFamily="49" charset="0"/>
              </a:rPr>
              <a:t>then return </a:t>
            </a:r>
            <a:r>
              <a:rPr lang="en-US" altLang="en-US" sz="2101">
                <a:latin typeface="Courier New" pitchFamily="49" charset="0"/>
              </a:rPr>
              <a:t>n</a:t>
            </a:r>
            <a:endParaRPr lang="en-US" altLang="en-US" sz="2101" b="1">
              <a:latin typeface="Courier New" pitchFamily="49" charset="0"/>
            </a:endParaRPr>
          </a:p>
          <a:p>
            <a:pPr marL="342991" indent="-342991"/>
            <a:r>
              <a:rPr lang="en-US" altLang="en-US" sz="2101">
                <a:latin typeface="Courier New" pitchFamily="49" charset="0"/>
              </a:rPr>
              <a:t>02 Fim2 </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03 Fim1 </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04</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05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Fim1</a:t>
            </a:r>
            <a:r>
              <a:rPr lang="en-US" altLang="en-US" sz="2101" baseline="-25000">
                <a:latin typeface="Courier New" pitchFamily="49" charset="0"/>
              </a:rPr>
              <a:t> </a:t>
            </a:r>
            <a:r>
              <a:rPr lang="en-US" altLang="en-US" sz="2101">
                <a:latin typeface="Courier New" pitchFamily="49" charset="0"/>
              </a:rPr>
              <a:t>+ Fim2</a:t>
            </a:r>
          </a:p>
          <a:p>
            <a:pPr marL="342991" indent="-342991"/>
            <a:r>
              <a:rPr lang="en-US" altLang="en-US" sz="2101">
                <a:latin typeface="Courier New" pitchFamily="49" charset="0"/>
              </a:rPr>
              <a:t>06   Fim2 </a:t>
            </a:r>
            <a:r>
              <a:rPr lang="en-GB" altLang="en-US" sz="2101">
                <a:latin typeface="Symbol" pitchFamily="18" charset="2"/>
              </a:rPr>
              <a:t>¬</a:t>
            </a:r>
            <a:r>
              <a:rPr lang="en-US" altLang="en-US" sz="2101">
                <a:latin typeface="Courier New" pitchFamily="49" charset="0"/>
              </a:rPr>
              <a:t> Fim1</a:t>
            </a:r>
          </a:p>
          <a:p>
            <a:pPr marL="342991" indent="-342991"/>
            <a:r>
              <a:rPr lang="en-US" altLang="en-US" sz="2101">
                <a:latin typeface="Courier New" pitchFamily="49" charset="0"/>
              </a:rPr>
              <a:t>07   Fim1 </a:t>
            </a:r>
            <a:r>
              <a:rPr lang="en-GB" altLang="en-US" sz="2101">
                <a:latin typeface="Symbol" pitchFamily="18" charset="2"/>
              </a:rPr>
              <a:t>¬</a:t>
            </a:r>
            <a:r>
              <a:rPr lang="en-US" altLang="en-US" sz="2101">
                <a:latin typeface="Courier New" pitchFamily="49" charset="0"/>
              </a:rPr>
              <a:t> Fi</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History</a:t>
            </a:r>
            <a:endParaRPr lang="en-GB" sz="3200" b="1" dirty="0">
              <a:solidFill>
                <a:schemeClr val="tx1"/>
              </a:solidFill>
            </a:endParaRPr>
          </a:p>
        </p:txBody>
      </p:sp>
      <p:sp>
        <p:nvSpPr>
          <p:cNvPr id="13315" name="Rectangle 3"/>
          <p:cNvSpPr>
            <a:spLocks noGrp="1" noChangeArrowheads="1"/>
          </p:cNvSpPr>
          <p:nvPr>
            <p:ph type="body" idx="4294967295"/>
          </p:nvPr>
        </p:nvSpPr>
        <p:spPr>
          <a:xfrm>
            <a:off x="382137" y="1788237"/>
            <a:ext cx="8761863" cy="3992563"/>
          </a:xfrm>
        </p:spPr>
        <p:txBody>
          <a:bodyPr/>
          <a:lstStyle/>
          <a:p>
            <a:pPr eaLnBrk="1" hangingPunct="1">
              <a:defRPr/>
            </a:pPr>
            <a:r>
              <a:rPr lang="en-US" dirty="0"/>
              <a:t>Dynamic programming</a:t>
            </a:r>
          </a:p>
          <a:p>
            <a:pPr lvl="1" eaLnBrk="1" hangingPunct="1">
              <a:defRPr/>
            </a:pPr>
            <a:r>
              <a:rPr lang="en-GB" dirty="0"/>
              <a:t>Invented in the 1957 by </a:t>
            </a:r>
            <a:r>
              <a:rPr lang="en-GB" i="1" dirty="0">
                <a:solidFill>
                  <a:srgbClr val="FF3300"/>
                </a:solidFill>
                <a:effectLst>
                  <a:outerShdw blurRad="38100" dist="38100" dir="2700000" algn="tl">
                    <a:srgbClr val="C0C0C0"/>
                  </a:outerShdw>
                </a:effectLst>
              </a:rPr>
              <a:t>Richard Bellman</a:t>
            </a:r>
            <a:r>
              <a:rPr lang="en-GB" dirty="0"/>
              <a:t> as a general method for optimizing multistage decision processes</a:t>
            </a:r>
          </a:p>
          <a:p>
            <a:pPr lvl="1" eaLnBrk="1" hangingPunct="1">
              <a:defRPr/>
            </a:pPr>
            <a:r>
              <a:rPr lang="en-GB" dirty="0"/>
              <a:t>The term “programming” refers to a </a:t>
            </a:r>
            <a:r>
              <a:rPr lang="en-GB" i="1" dirty="0">
                <a:effectLst>
                  <a:outerShdw blurRad="38100" dist="38100" dir="2700000" algn="tl">
                    <a:srgbClr val="C0C0C0"/>
                  </a:outerShdw>
                </a:effectLst>
              </a:rPr>
              <a:t>tabular method</a:t>
            </a:r>
            <a:r>
              <a:rPr lang="en-GB" dirty="0"/>
              <a:t>.</a:t>
            </a:r>
          </a:p>
          <a:p>
            <a:pPr lvl="1" eaLnBrk="1" hangingPunct="1">
              <a:defRPr/>
            </a:pPr>
            <a:r>
              <a:rPr lang="en-GB" dirty="0"/>
              <a:t>Often used for </a:t>
            </a:r>
            <a:r>
              <a:rPr lang="en-GB" i="1" dirty="0">
                <a:effectLst>
                  <a:outerShdw blurRad="38100" dist="38100" dir="2700000" algn="tl">
                    <a:srgbClr val="C0C0C0"/>
                  </a:outerShdw>
                </a:effectLst>
              </a:rPr>
              <a:t>optimization</a:t>
            </a:r>
            <a:r>
              <a:rPr lang="en-GB" dirty="0"/>
              <a:t> problems.</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92403DA6E5EF4ABBA51A62BC88F8FF" ma:contentTypeVersion="12" ma:contentTypeDescription="Create a new document." ma:contentTypeScope="" ma:versionID="8e132c439aac3bb117326ace657a09e8">
  <xsd:schema xmlns:xsd="http://www.w3.org/2001/XMLSchema" xmlns:xs="http://www.w3.org/2001/XMLSchema" xmlns:p="http://schemas.microsoft.com/office/2006/metadata/properties" xmlns:ns2="0e313d05-41d7-4c14-bfea-73edb09cef36" xmlns:ns3="926699e6-52dd-461e-a5ab-df5fbcd09816" targetNamespace="http://schemas.microsoft.com/office/2006/metadata/properties" ma:root="true" ma:fieldsID="f95e1f166a4c3388d9084ed5457e1f5c" ns2:_="" ns3:_="">
    <xsd:import namespace="0e313d05-41d7-4c14-bfea-73edb09cef36"/>
    <xsd:import namespace="926699e6-52dd-461e-a5ab-df5fbcd098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13d05-41d7-4c14-bfea-73edb09cef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6699e6-52dd-461e-a5ab-df5fbcd098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AE6E25-E61D-4E7E-87AE-B308378080B7}">
  <ds:schemaRefs>
    <ds:schemaRef ds:uri="http://schemas.microsoft.com/sharepoint/v3/contenttype/forms"/>
  </ds:schemaRefs>
</ds:datastoreItem>
</file>

<file path=customXml/itemProps2.xml><?xml version="1.0" encoding="utf-8"?>
<ds:datastoreItem xmlns:ds="http://schemas.openxmlformats.org/officeDocument/2006/customXml" ds:itemID="{A75BE263-2D8B-4CBB-81A5-3B99BC2761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6EBE826-4416-4306-A1DF-17D3EEE863FD}"/>
</file>

<file path=docProps/app.xml><?xml version="1.0" encoding="utf-8"?>
<Properties xmlns="http://schemas.openxmlformats.org/officeDocument/2006/extended-properties" xmlns:vt="http://schemas.openxmlformats.org/officeDocument/2006/docPropsVTypes">
  <Template>Spectrum.thmx</Template>
  <TotalTime>770</TotalTime>
  <Words>4553</Words>
  <Application>Microsoft Office PowerPoint</Application>
  <PresentationFormat>On-screen Show (4:3)</PresentationFormat>
  <Paragraphs>1117</Paragraphs>
  <Slides>60</Slides>
  <Notes>16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3" baseType="lpstr">
      <vt:lpstr>Arial</vt:lpstr>
      <vt:lpstr>Calibri</vt:lpstr>
      <vt:lpstr>Calibri Light</vt:lpstr>
      <vt:lpstr>Corbel</vt:lpstr>
      <vt:lpstr>Courier New</vt:lpstr>
      <vt:lpstr>Monotype Sorts</vt:lpstr>
      <vt:lpstr>MS Shell Dlg</vt:lpstr>
      <vt:lpstr>Symbol</vt:lpstr>
      <vt:lpstr>Tahoma</vt:lpstr>
      <vt:lpstr>Wingdings</vt:lpstr>
      <vt:lpstr>Spectrum</vt:lpstr>
      <vt:lpstr>Office Theme</vt:lpstr>
      <vt:lpstr>Equation</vt:lpstr>
      <vt:lpstr>Dynamic Programming</vt:lpstr>
      <vt:lpstr>Lecture Outline</vt:lpstr>
      <vt:lpstr>Fibonacci Numbers</vt:lpstr>
      <vt:lpstr>…Fibonacci Numbers</vt:lpstr>
      <vt:lpstr>…Fibonacci Numbers</vt:lpstr>
      <vt:lpstr>…Fibonacci Numbers</vt:lpstr>
      <vt:lpstr>…Fibonacci Numbers</vt:lpstr>
      <vt:lpstr>…Fibonacci Numbers</vt:lpstr>
      <vt:lpstr>History</vt:lpstr>
      <vt:lpstr>Dynamic Programming</vt:lpstr>
      <vt:lpstr>Intuitive Explanation</vt:lpstr>
      <vt:lpstr>Elements of Dynamic Programming</vt:lpstr>
      <vt:lpstr>Example: Fibonacci Numbers</vt:lpstr>
      <vt:lpstr>Steps to Designing a Dynamic Programming Algorithm</vt:lpstr>
      <vt:lpstr>1.Optimal Sub-Structure</vt:lpstr>
      <vt:lpstr>2. Recursive Solution</vt:lpstr>
      <vt:lpstr>3. Bottom Up</vt:lpstr>
      <vt:lpstr>4. Construct Optimal Solution</vt:lpstr>
      <vt:lpstr>Knapsack Problem</vt:lpstr>
      <vt:lpstr>  The Knapsack Problem</vt:lpstr>
      <vt:lpstr>0-1 Knapsack problem</vt:lpstr>
      <vt:lpstr>PowerPoint Presentation</vt:lpstr>
      <vt:lpstr>0-1 Knapsack problem: a picture</vt:lpstr>
      <vt:lpstr>The Knapsack Problem</vt:lpstr>
      <vt:lpstr>0-1 Knapsack problem</vt:lpstr>
      <vt:lpstr>0-1 Knapsack problem: brute-force approach</vt:lpstr>
      <vt:lpstr>0-1 Knapsack problem: brute-force approach</vt:lpstr>
      <vt:lpstr>Defining a Subproblem </vt:lpstr>
      <vt:lpstr>Defining a Subproblem</vt:lpstr>
      <vt:lpstr>Defining a Subproblem (continued)</vt:lpstr>
      <vt:lpstr>Recursive Formula for subproblems</vt:lpstr>
      <vt:lpstr>Recursive Formula</vt:lpstr>
      <vt:lpstr>The Knapsack Problem And Optimal Substructure</vt:lpstr>
      <vt:lpstr>Solving The Knapsack Problem</vt:lpstr>
      <vt:lpstr>PowerPoint Presentation</vt:lpstr>
      <vt:lpstr>The Knapsack Problem: Greedy Vs. Dynamic</vt:lpstr>
      <vt:lpstr>Fractional-knapsack</vt:lpstr>
      <vt:lpstr>0-1 Knapsack Algorithm</vt:lpstr>
      <vt:lpstr>Running time</vt:lpstr>
      <vt:lpstr>Example</vt:lpstr>
      <vt:lpstr>Example (2)</vt:lpstr>
      <vt:lpstr>Example (3)</vt:lpstr>
      <vt:lpstr>Example (4)</vt:lpstr>
      <vt:lpstr>Example (5)</vt:lpstr>
      <vt:lpstr>Example (6)</vt:lpstr>
      <vt:lpstr>Example (7)</vt:lpstr>
      <vt:lpstr>Example (8)</vt:lpstr>
      <vt:lpstr>Example (9)</vt:lpstr>
      <vt:lpstr>Example (10)</vt:lpstr>
      <vt:lpstr>Example (11)</vt:lpstr>
      <vt:lpstr>Example (12)</vt:lpstr>
      <vt:lpstr>Example (13)</vt:lpstr>
      <vt:lpstr>Example (14)</vt:lpstr>
      <vt:lpstr>Example (15)</vt:lpstr>
      <vt:lpstr>Example (15)</vt:lpstr>
      <vt:lpstr>Example (16)</vt:lpstr>
      <vt:lpstr>Example (17)</vt:lpstr>
      <vt:lpstr>Comments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Kaniz Fatema</cp:lastModifiedBy>
  <cp:revision>97</cp:revision>
  <dcterms:created xsi:type="dcterms:W3CDTF">2018-12-10T17:20:29Z</dcterms:created>
  <dcterms:modified xsi:type="dcterms:W3CDTF">2021-03-22T03:35:30Z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0x010100C892403DA6E5EF4ABBA51A62BC88F8FF</vt:lpwstr>
  </property>
</Properties>
</file>