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3AAB-6317-4777-8379-ABA307192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8BA31-072B-4C5C-8AF0-50B7CFC35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4623D9-25A0-4EBF-8BD0-2E24FE0AACCB}"/>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5" name="Footer Placeholder 4">
            <a:extLst>
              <a:ext uri="{FF2B5EF4-FFF2-40B4-BE49-F238E27FC236}">
                <a16:creationId xmlns:a16="http://schemas.microsoft.com/office/drawing/2014/main" id="{AB0F0D28-B154-4873-B56C-0106E7B1C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17E9A-F416-4162-96C0-73D7E3057BAF}"/>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256329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A84-1A5F-4A84-B916-FDFF20A9A3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C6BD6-5650-4A05-AF6F-F04215003B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D7610-9AA3-4404-BEC0-4EAEB000C327}"/>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5" name="Footer Placeholder 4">
            <a:extLst>
              <a:ext uri="{FF2B5EF4-FFF2-40B4-BE49-F238E27FC236}">
                <a16:creationId xmlns:a16="http://schemas.microsoft.com/office/drawing/2014/main" id="{F4035398-EFFC-4DBE-9AE8-9974D7421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46BEC-D578-4565-BD1A-00F4B2ACDC18}"/>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170121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EC755D-EA5F-40D6-B149-72602056A3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5A7056-B6A5-45C7-8443-8213413806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514C8-4842-4ECF-95F3-B067461E5D4D}"/>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5" name="Footer Placeholder 4">
            <a:extLst>
              <a:ext uri="{FF2B5EF4-FFF2-40B4-BE49-F238E27FC236}">
                <a16:creationId xmlns:a16="http://schemas.microsoft.com/office/drawing/2014/main" id="{7DAF604D-9F68-4C20-B54F-C5A21EAA4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A772D-1439-4DCF-8494-8F1BEFE3331B}"/>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261692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E435-C230-4BF0-A6D8-AFDA79CC6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4F90F-DD43-4F04-A6B4-C82CA0180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1EDEE-C923-48FA-A4B1-F90C3699268A}"/>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5" name="Footer Placeholder 4">
            <a:extLst>
              <a:ext uri="{FF2B5EF4-FFF2-40B4-BE49-F238E27FC236}">
                <a16:creationId xmlns:a16="http://schemas.microsoft.com/office/drawing/2014/main" id="{14A85D02-5EBC-4FB2-8082-A8F79FEB0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36683-2242-45EF-8829-143CEE8635C2}"/>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7057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AEFF-9E70-4CAC-94EF-71023D118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2B758C-6856-4CB1-A79C-349E2B8B6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B96A5-9C9D-4F6D-A034-AE0E423EED8E}"/>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5" name="Footer Placeholder 4">
            <a:extLst>
              <a:ext uri="{FF2B5EF4-FFF2-40B4-BE49-F238E27FC236}">
                <a16:creationId xmlns:a16="http://schemas.microsoft.com/office/drawing/2014/main" id="{10B42702-CE3D-4696-A78E-CD6CF1241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4304F-8A7B-495C-B737-E034CFCB71E1}"/>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278064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2FD6-ED8E-48DB-8386-378C49CE3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9C87A-51A5-4335-818C-8525CAE01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C1E38-7C8D-461C-9E0F-583CB494A9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920A15-A9EF-4F01-BB92-23322B24EF76}"/>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6" name="Footer Placeholder 5">
            <a:extLst>
              <a:ext uri="{FF2B5EF4-FFF2-40B4-BE49-F238E27FC236}">
                <a16:creationId xmlns:a16="http://schemas.microsoft.com/office/drawing/2014/main" id="{845D3781-8B84-47D9-A7EB-B1302D3EC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7AE5A-3512-4F84-BA7D-74E19C04FF25}"/>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191817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A28A-D078-45EB-AAB6-2F9ED9E0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9E3026-66E7-4012-B286-E02033BDA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40884-94BB-4C2C-A083-3725FA0CEA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03E02-8E5D-401A-A86A-4CACA3007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DDE7B-5216-4D34-AA9C-C55775E69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5C6D24-E418-4A42-88A6-40174252AFDC}"/>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8" name="Footer Placeholder 7">
            <a:extLst>
              <a:ext uri="{FF2B5EF4-FFF2-40B4-BE49-F238E27FC236}">
                <a16:creationId xmlns:a16="http://schemas.microsoft.com/office/drawing/2014/main" id="{8FC68FCA-EF1C-4D65-AF90-B835F0D0CB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532C06-526B-4B2D-8D60-AD0D8F00A96E}"/>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263729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D1FF-BAAD-4F4E-8A1E-07B6C1C91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D820CB-A231-4694-BB42-1BDCCD3021FC}"/>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4" name="Footer Placeholder 3">
            <a:extLst>
              <a:ext uri="{FF2B5EF4-FFF2-40B4-BE49-F238E27FC236}">
                <a16:creationId xmlns:a16="http://schemas.microsoft.com/office/drawing/2014/main" id="{111702D9-469C-4469-8187-2502748358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831EA7-B674-4D07-B40F-A56D170D2E80}"/>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162734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4F6EC-666C-4905-AC65-8473CB89D9EA}"/>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3" name="Footer Placeholder 2">
            <a:extLst>
              <a:ext uri="{FF2B5EF4-FFF2-40B4-BE49-F238E27FC236}">
                <a16:creationId xmlns:a16="http://schemas.microsoft.com/office/drawing/2014/main" id="{E6BED2FF-D3DE-4CC3-9CB0-146093D16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EA114B-8B4A-47DB-A098-02E783CC1CA6}"/>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53280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53C7-C2AF-4B9C-8169-7A29C9E86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087FC1-61CF-4CA5-A3A6-B7CD9C222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1AF6F-90DD-46BE-B299-DD0FBB673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67D64-8B99-477F-9192-06A25F1CEB4B}"/>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6" name="Footer Placeholder 5">
            <a:extLst>
              <a:ext uri="{FF2B5EF4-FFF2-40B4-BE49-F238E27FC236}">
                <a16:creationId xmlns:a16="http://schemas.microsoft.com/office/drawing/2014/main" id="{17731FEC-E986-4E3E-9691-216C8CC21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B0BE9-105C-405B-BF52-3EA502D11B9C}"/>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79873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2784-98FF-4E23-9289-9234A5C33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70786B-9104-469C-8111-2B953C7E8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531929-E06A-4540-8E33-C4417778A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D564F-476E-4E10-978C-7FC7D814C4B1}"/>
              </a:ext>
            </a:extLst>
          </p:cNvPr>
          <p:cNvSpPr>
            <a:spLocks noGrp="1"/>
          </p:cNvSpPr>
          <p:nvPr>
            <p:ph type="dt" sz="half" idx="10"/>
          </p:nvPr>
        </p:nvSpPr>
        <p:spPr/>
        <p:txBody>
          <a:bodyPr/>
          <a:lstStyle/>
          <a:p>
            <a:fld id="{D0096E27-0336-4BA4-9ACE-C4921CF053D3}" type="datetimeFigureOut">
              <a:rPr lang="en-US" smtClean="0"/>
              <a:t>8/7/2021</a:t>
            </a:fld>
            <a:endParaRPr lang="en-US"/>
          </a:p>
        </p:txBody>
      </p:sp>
      <p:sp>
        <p:nvSpPr>
          <p:cNvPr id="6" name="Footer Placeholder 5">
            <a:extLst>
              <a:ext uri="{FF2B5EF4-FFF2-40B4-BE49-F238E27FC236}">
                <a16:creationId xmlns:a16="http://schemas.microsoft.com/office/drawing/2014/main" id="{9929DD71-413F-4CC5-9CFD-D02FD79AB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705AC-F6F1-47A5-BFCF-C2D41D377500}"/>
              </a:ext>
            </a:extLst>
          </p:cNvPr>
          <p:cNvSpPr>
            <a:spLocks noGrp="1"/>
          </p:cNvSpPr>
          <p:nvPr>
            <p:ph type="sldNum" sz="quarter" idx="12"/>
          </p:nvPr>
        </p:nvSpPr>
        <p:spPr/>
        <p:txBody>
          <a:bodyPr/>
          <a:lstStyle/>
          <a:p>
            <a:fld id="{DE638AD4-C449-48CD-96EE-276E8F5EE124}" type="slidenum">
              <a:rPr lang="en-US" smtClean="0"/>
              <a:t>‹#›</a:t>
            </a:fld>
            <a:endParaRPr lang="en-US"/>
          </a:p>
        </p:txBody>
      </p:sp>
    </p:spTree>
    <p:extLst>
      <p:ext uri="{BB962C8B-B14F-4D97-AF65-F5344CB8AC3E}">
        <p14:creationId xmlns:p14="http://schemas.microsoft.com/office/powerpoint/2010/main" val="1481729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C34F3-60D3-4640-9C4C-1F7FAEE0F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19889-ED81-45BB-949A-56A9619D6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35DB1-6595-49A3-B990-C8F7188F7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96E27-0336-4BA4-9ACE-C4921CF053D3}" type="datetimeFigureOut">
              <a:rPr lang="en-US" smtClean="0"/>
              <a:t>8/7/2021</a:t>
            </a:fld>
            <a:endParaRPr lang="en-US"/>
          </a:p>
        </p:txBody>
      </p:sp>
      <p:sp>
        <p:nvSpPr>
          <p:cNvPr id="5" name="Footer Placeholder 4">
            <a:extLst>
              <a:ext uri="{FF2B5EF4-FFF2-40B4-BE49-F238E27FC236}">
                <a16:creationId xmlns:a16="http://schemas.microsoft.com/office/drawing/2014/main" id="{BF2C9485-6C0C-4891-90AB-777BA430A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70807-BDD3-418E-A517-3B829079F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38AD4-C449-48CD-96EE-276E8F5EE124}" type="slidenum">
              <a:rPr lang="en-US" smtClean="0"/>
              <a:t>‹#›</a:t>
            </a:fld>
            <a:endParaRPr lang="en-US"/>
          </a:p>
        </p:txBody>
      </p:sp>
    </p:spTree>
    <p:extLst>
      <p:ext uri="{BB962C8B-B14F-4D97-AF65-F5344CB8AC3E}">
        <p14:creationId xmlns:p14="http://schemas.microsoft.com/office/powerpoint/2010/main" val="1568656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2">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8">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72">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232363-ED96-4073-AFA9-A07DB1831EC3}"/>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Female Employees and their challenges</a:t>
            </a:r>
          </a:p>
        </p:txBody>
      </p:sp>
    </p:spTree>
    <p:extLst>
      <p:ext uri="{BB962C8B-B14F-4D97-AF65-F5344CB8AC3E}">
        <p14:creationId xmlns:p14="http://schemas.microsoft.com/office/powerpoint/2010/main" val="397337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7A1E52-5A06-49B1-A337-132FAEFC2F8E}"/>
              </a:ext>
            </a:extLst>
          </p:cNvPr>
          <p:cNvSpPr>
            <a:spLocks noGrp="1"/>
          </p:cNvSpPr>
          <p:nvPr>
            <p:ph type="ctrTitle"/>
          </p:nvPr>
        </p:nvSpPr>
        <p:spPr>
          <a:xfrm>
            <a:off x="1524000" y="2776538"/>
            <a:ext cx="9144000" cy="1381188"/>
          </a:xfrm>
        </p:spPr>
        <p:txBody>
          <a:bodyPr anchor="ctr">
            <a:normAutofit/>
          </a:bodyPr>
          <a:lstStyle/>
          <a:p>
            <a:r>
              <a:rPr lang="en-GB" sz="4000">
                <a:solidFill>
                  <a:schemeClr val="bg2"/>
                </a:solidFill>
              </a:rPr>
              <a:t>Conclusion</a:t>
            </a:r>
            <a:endParaRPr lang="en-US" sz="4000">
              <a:solidFill>
                <a:schemeClr val="bg2"/>
              </a:solidFill>
            </a:endParaRPr>
          </a:p>
        </p:txBody>
      </p:sp>
      <p:sp>
        <p:nvSpPr>
          <p:cNvPr id="3" name="Subtitle 2">
            <a:extLst>
              <a:ext uri="{FF2B5EF4-FFF2-40B4-BE49-F238E27FC236}">
                <a16:creationId xmlns:a16="http://schemas.microsoft.com/office/drawing/2014/main" id="{64F2B789-6FE8-49DE-8ECB-7F38314FCCFA}"/>
              </a:ext>
            </a:extLst>
          </p:cNvPr>
          <p:cNvSpPr>
            <a:spLocks noGrp="1"/>
          </p:cNvSpPr>
          <p:nvPr>
            <p:ph type="subTitle" idx="1"/>
          </p:nvPr>
        </p:nvSpPr>
        <p:spPr>
          <a:xfrm>
            <a:off x="1524000" y="4495800"/>
            <a:ext cx="9144000" cy="762000"/>
          </a:xfrm>
        </p:spPr>
        <p:txBody>
          <a:bodyPr>
            <a:normAutofit/>
          </a:bodyPr>
          <a:lstStyle/>
          <a:p>
            <a:r>
              <a:rPr lang="en-GB" sz="2800" dirty="0"/>
              <a:t>What we find from the analysis report…</a:t>
            </a:r>
            <a:endParaRPr lang="en-US" sz="2800" dirty="0"/>
          </a:p>
        </p:txBody>
      </p:sp>
    </p:spTree>
    <p:extLst>
      <p:ext uri="{BB962C8B-B14F-4D97-AF65-F5344CB8AC3E}">
        <p14:creationId xmlns:p14="http://schemas.microsoft.com/office/powerpoint/2010/main" val="5070614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c 2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E46867-7226-4ED9-9220-2D7450F13443}"/>
              </a:ext>
            </a:extLst>
          </p:cNvPr>
          <p:cNvSpPr>
            <a:spLocks noGrp="1"/>
          </p:cNvSpPr>
          <p:nvPr>
            <p:ph type="ctrTitle"/>
          </p:nvPr>
        </p:nvSpPr>
        <p:spPr>
          <a:xfrm>
            <a:off x="7080738" y="647593"/>
            <a:ext cx="4467792" cy="3060541"/>
          </a:xfrm>
        </p:spPr>
        <p:txBody>
          <a:bodyPr>
            <a:normAutofit/>
          </a:bodyPr>
          <a:lstStyle/>
          <a:p>
            <a:r>
              <a:rPr lang="en-GB" sz="7200" dirty="0">
                <a:solidFill>
                  <a:srgbClr val="FFFFFF"/>
                </a:solidFill>
              </a:rPr>
              <a:t>Thanks!</a:t>
            </a:r>
            <a:endParaRPr lang="en-US" sz="7200" dirty="0">
              <a:solidFill>
                <a:srgbClr val="FFFFFF"/>
              </a:solidFill>
            </a:endParaRPr>
          </a:p>
        </p:txBody>
      </p:sp>
      <p:sp>
        <p:nvSpPr>
          <p:cNvPr id="3" name="Subtitle 2">
            <a:extLst>
              <a:ext uri="{FF2B5EF4-FFF2-40B4-BE49-F238E27FC236}">
                <a16:creationId xmlns:a16="http://schemas.microsoft.com/office/drawing/2014/main" id="{30175CC2-A367-4336-9A5D-7517266114D1}"/>
              </a:ext>
            </a:extLst>
          </p:cNvPr>
          <p:cNvSpPr>
            <a:spLocks noGrp="1"/>
          </p:cNvSpPr>
          <p:nvPr>
            <p:ph type="subTitle" idx="1"/>
          </p:nvPr>
        </p:nvSpPr>
        <p:spPr>
          <a:xfrm>
            <a:off x="7080738" y="3800209"/>
            <a:ext cx="4467792" cy="2410198"/>
          </a:xfrm>
        </p:spPr>
        <p:txBody>
          <a:bodyPr>
            <a:normAutofit/>
          </a:bodyPr>
          <a:lstStyle/>
          <a:p>
            <a:r>
              <a:rPr lang="en-GB" sz="3600" dirty="0">
                <a:solidFill>
                  <a:srgbClr val="FFFFFF"/>
                </a:solidFill>
              </a:rPr>
              <a:t>Any questions?</a:t>
            </a:r>
            <a:endParaRPr lang="en-US" sz="3600" dirty="0">
              <a:solidFill>
                <a:srgbClr val="FFFFFF"/>
              </a:solidFill>
            </a:endParaRPr>
          </a:p>
        </p:txBody>
      </p:sp>
      <p:sp>
        <p:nvSpPr>
          <p:cNvPr id="32" name="Oval 2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6" descr="Questions">
            <a:extLst>
              <a:ext uri="{FF2B5EF4-FFF2-40B4-BE49-F238E27FC236}">
                <a16:creationId xmlns:a16="http://schemas.microsoft.com/office/drawing/2014/main" id="{DB1F8BC1-C0DB-4C54-90CF-9E474B683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0317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4">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0" descr="Empty speech bubbles">
            <a:extLst>
              <a:ext uri="{FF2B5EF4-FFF2-40B4-BE49-F238E27FC236}">
                <a16:creationId xmlns:a16="http://schemas.microsoft.com/office/drawing/2014/main" id="{885BA895-F067-4732-A1FD-EC531C57CC5E}"/>
              </a:ext>
            </a:extLst>
          </p:cNvPr>
          <p:cNvPicPr>
            <a:picLocks noChangeAspect="1"/>
          </p:cNvPicPr>
          <p:nvPr/>
        </p:nvPicPr>
        <p:blipFill rotWithShape="1">
          <a:blip r:embed="rId2">
            <a:alphaModFix amt="50000"/>
          </a:blip>
          <a:srcRect t="5506" r="-1" b="10203"/>
          <a:stretch/>
        </p:blipFill>
        <p:spPr>
          <a:xfrm>
            <a:off x="20" y="10"/>
            <a:ext cx="12188931" cy="6857990"/>
          </a:xfrm>
          <a:prstGeom prst="rect">
            <a:avLst/>
          </a:prstGeom>
        </p:spPr>
      </p:pic>
      <p:sp>
        <p:nvSpPr>
          <p:cNvPr id="2" name="Title 1">
            <a:extLst>
              <a:ext uri="{FF2B5EF4-FFF2-40B4-BE49-F238E27FC236}">
                <a16:creationId xmlns:a16="http://schemas.microsoft.com/office/drawing/2014/main" id="{18EFD780-32B4-4D73-A651-4283DA5722DD}"/>
              </a:ext>
            </a:extLst>
          </p:cNvPr>
          <p:cNvSpPr>
            <a:spLocks noGrp="1"/>
          </p:cNvSpPr>
          <p:nvPr>
            <p:ph type="ctrTitle"/>
          </p:nvPr>
        </p:nvSpPr>
        <p:spPr>
          <a:xfrm>
            <a:off x="1522476" y="1844077"/>
            <a:ext cx="9144000" cy="2304288"/>
          </a:xfrm>
        </p:spPr>
        <p:txBody>
          <a:bodyPr>
            <a:normAutofit/>
          </a:bodyPr>
          <a:lstStyle/>
          <a:p>
            <a:r>
              <a:rPr lang="en-GB" sz="6600" dirty="0">
                <a:solidFill>
                  <a:srgbClr val="FFFFFF"/>
                </a:solidFill>
              </a:rPr>
              <a:t>Hello!</a:t>
            </a:r>
            <a:endParaRPr lang="en-US" sz="6600" dirty="0">
              <a:solidFill>
                <a:srgbClr val="FFFFFF"/>
              </a:solidFill>
            </a:endParaRPr>
          </a:p>
        </p:txBody>
      </p:sp>
      <p:sp>
        <p:nvSpPr>
          <p:cNvPr id="3" name="Subtitle 2">
            <a:extLst>
              <a:ext uri="{FF2B5EF4-FFF2-40B4-BE49-F238E27FC236}">
                <a16:creationId xmlns:a16="http://schemas.microsoft.com/office/drawing/2014/main" id="{69B09DA4-692A-4969-8EC8-8B7C2C220650}"/>
              </a:ext>
            </a:extLst>
          </p:cNvPr>
          <p:cNvSpPr>
            <a:spLocks noGrp="1"/>
          </p:cNvSpPr>
          <p:nvPr>
            <p:ph type="subTitle" idx="1"/>
          </p:nvPr>
        </p:nvSpPr>
        <p:spPr>
          <a:xfrm>
            <a:off x="1522476" y="4599431"/>
            <a:ext cx="9148572" cy="1537615"/>
          </a:xfrm>
        </p:spPr>
        <p:txBody>
          <a:bodyPr>
            <a:noAutofit/>
          </a:bodyPr>
          <a:lstStyle/>
          <a:p>
            <a:r>
              <a:rPr lang="en-GB" sz="2800" dirty="0">
                <a:solidFill>
                  <a:srgbClr val="FFFFFF"/>
                </a:solidFill>
              </a:rPr>
              <a:t>I am</a:t>
            </a:r>
          </a:p>
          <a:p>
            <a:r>
              <a:rPr lang="en-GB" sz="2800" dirty="0" err="1">
                <a:solidFill>
                  <a:srgbClr val="FFFFFF"/>
                </a:solidFill>
              </a:rPr>
              <a:t>Ankon</a:t>
            </a:r>
            <a:r>
              <a:rPr lang="en-GB" sz="2800" dirty="0">
                <a:solidFill>
                  <a:srgbClr val="FFFFFF"/>
                </a:solidFill>
              </a:rPr>
              <a:t> </a:t>
            </a:r>
            <a:r>
              <a:rPr lang="en-GB" sz="2800" dirty="0" err="1">
                <a:solidFill>
                  <a:srgbClr val="FFFFFF"/>
                </a:solidFill>
              </a:rPr>
              <a:t>Sarker</a:t>
            </a:r>
            <a:r>
              <a:rPr lang="en-GB" sz="2800" dirty="0">
                <a:solidFill>
                  <a:srgbClr val="FFFFFF"/>
                </a:solidFill>
              </a:rPr>
              <a:t> L</a:t>
            </a:r>
            <a:r>
              <a:rPr lang="en-GB" sz="2800">
                <a:solidFill>
                  <a:srgbClr val="FFFFFF"/>
                </a:solidFill>
              </a:rPr>
              <a:t>inkon</a:t>
            </a:r>
            <a:r>
              <a:rPr lang="en-GB" sz="2800" dirty="0">
                <a:solidFill>
                  <a:srgbClr val="FFFFFF"/>
                </a:solidFill>
              </a:rPr>
              <a:t>(19-40895-2)</a:t>
            </a:r>
          </a:p>
          <a:p>
            <a:r>
              <a:rPr lang="en-GB" sz="2800" dirty="0">
                <a:solidFill>
                  <a:srgbClr val="FFFFFF"/>
                </a:solidFill>
              </a:rPr>
              <a:t>Welcome to my presentation!</a:t>
            </a:r>
            <a:endParaRPr lang="en-US" sz="2800" dirty="0">
              <a:solidFill>
                <a:srgbClr val="FFFFFF"/>
              </a:solidFill>
            </a:endParaRPr>
          </a:p>
        </p:txBody>
      </p:sp>
      <p:sp>
        <p:nvSpPr>
          <p:cNvPr id="61" name="sketchy line">
            <a:extLst>
              <a:ext uri="{FF2B5EF4-FFF2-40B4-BE49-F238E27FC236}">
                <a16:creationId xmlns:a16="http://schemas.microsoft.com/office/drawing/2014/main" id="{DEF0EFD6-A3C2-4C94-A80A-BA9709D99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3665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63D58-0EB1-44BA-B1D6-C6B60F875BD1}"/>
              </a:ext>
            </a:extLst>
          </p:cNvPr>
          <p:cNvSpPr>
            <a:spLocks noGrp="1"/>
          </p:cNvSpPr>
          <p:nvPr>
            <p:ph type="ctrTitle"/>
          </p:nvPr>
        </p:nvSpPr>
        <p:spPr>
          <a:xfrm>
            <a:off x="938502" y="307844"/>
            <a:ext cx="5425781" cy="2041461"/>
          </a:xfrm>
        </p:spPr>
        <p:txBody>
          <a:bodyPr>
            <a:normAutofit/>
          </a:bodyPr>
          <a:lstStyle/>
          <a:p>
            <a:pPr algn="l"/>
            <a:r>
              <a:rPr lang="en-GB" dirty="0"/>
              <a:t>Introduction</a:t>
            </a:r>
            <a:endParaRPr lang="en-US" dirty="0"/>
          </a:p>
        </p:txBody>
      </p:sp>
      <p:sp>
        <p:nvSpPr>
          <p:cNvPr id="3" name="Subtitle 2">
            <a:extLst>
              <a:ext uri="{FF2B5EF4-FFF2-40B4-BE49-F238E27FC236}">
                <a16:creationId xmlns:a16="http://schemas.microsoft.com/office/drawing/2014/main" id="{5427C22B-0679-497D-B7AB-79CF42860245}"/>
              </a:ext>
            </a:extLst>
          </p:cNvPr>
          <p:cNvSpPr>
            <a:spLocks noGrp="1"/>
          </p:cNvSpPr>
          <p:nvPr>
            <p:ph type="subTitle" idx="1"/>
          </p:nvPr>
        </p:nvSpPr>
        <p:spPr>
          <a:xfrm>
            <a:off x="756189" y="2624480"/>
            <a:ext cx="5425781" cy="3410560"/>
          </a:xfrm>
        </p:spPr>
        <p:txBody>
          <a:bodyPr>
            <a:noAutofit/>
          </a:bodyPr>
          <a:lstStyle/>
          <a:p>
            <a:pPr algn="l"/>
            <a:r>
              <a:rPr lang="en-US" dirty="0">
                <a:effectLst/>
                <a:latin typeface="Times New Roman" panose="02020603050405020304" pitchFamily="18" charset="0"/>
                <a:ea typeface="Calibri" panose="020F0502020204030204" pitchFamily="34" charset="0"/>
              </a:rPr>
              <a:t>The number of female employees is increasing day by day. There are innumerable challenge and problems faced by them both at home and workplace. However, it is true that working women have to face problems by virtue of their sex. </a:t>
            </a:r>
            <a:r>
              <a:rPr lang="en-US" dirty="0">
                <a:effectLst/>
                <a:latin typeface="Times New Roman" panose="02020603050405020304" pitchFamily="18" charset="0"/>
                <a:ea typeface="Times New Roman" panose="02020603050405020304" pitchFamily="18" charset="0"/>
              </a:rPr>
              <a:t>To face these challenges tactfully and overcome them successfully, women need to be self-confident and aware of women rights. </a:t>
            </a:r>
            <a:endParaRPr lang="en-US" dirty="0">
              <a:effectLst/>
              <a:latin typeface="Times New Roman" panose="02020603050405020304" pitchFamily="18" charset="0"/>
              <a:ea typeface="Calibri" panose="020F0502020204030204" pitchFamily="34" charset="0"/>
            </a:endParaRPr>
          </a:p>
          <a:p>
            <a:pPr algn="l"/>
            <a:endParaRPr lang="en-US" dirty="0"/>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9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F9BEB2-54A2-41E4-A3A1-1ECED57F9AC6}"/>
              </a:ext>
            </a:extLst>
          </p:cNvPr>
          <p:cNvSpPr>
            <a:spLocks noGrp="1"/>
          </p:cNvSpPr>
          <p:nvPr>
            <p:ph type="ctrTitle"/>
          </p:nvPr>
        </p:nvSpPr>
        <p:spPr>
          <a:xfrm>
            <a:off x="1014141" y="1450655"/>
            <a:ext cx="3932030" cy="3956690"/>
          </a:xfrm>
        </p:spPr>
        <p:txBody>
          <a:bodyPr vert="horz" lIns="91440" tIns="45720" rIns="91440" bIns="45720" rtlCol="0" anchor="ctr">
            <a:normAutofit/>
          </a:bodyPr>
          <a:lstStyle/>
          <a:p>
            <a:pPr algn="l"/>
            <a:r>
              <a:rPr lang="en-US" sz="7400" kern="1200">
                <a:solidFill>
                  <a:schemeClr val="bg1"/>
                </a:solidFill>
                <a:latin typeface="+mj-lt"/>
                <a:ea typeface="+mj-ea"/>
                <a:cs typeface="+mj-cs"/>
              </a:rPr>
              <a:t>Problems faced by female</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E00AAD1-CBFC-41BC-932A-D9C7B0378C82}"/>
              </a:ext>
            </a:extLst>
          </p:cNvPr>
          <p:cNvSpPr>
            <a:spLocks noGrp="1"/>
          </p:cNvSpPr>
          <p:nvPr>
            <p:ph type="subTitle" idx="1"/>
          </p:nvPr>
        </p:nvSpPr>
        <p:spPr>
          <a:xfrm>
            <a:off x="6096000" y="1108061"/>
            <a:ext cx="5008901" cy="4571972"/>
          </a:xfrm>
        </p:spPr>
        <p:txBody>
          <a:bodyPr vert="horz" lIns="91440" tIns="45720" rIns="91440" bIns="45720" rtlCol="0" anchor="ctr">
            <a:normAutofit/>
          </a:bodyPr>
          <a:lstStyle/>
          <a:p>
            <a:pPr marL="342900" indent="-228600" algn="l">
              <a:buFont typeface="Arial" panose="020B0604020202020204" pitchFamily="34" charset="0"/>
              <a:buChar char="•"/>
            </a:pPr>
            <a:r>
              <a:rPr lang="en-US" sz="2800" dirty="0">
                <a:solidFill>
                  <a:schemeClr val="bg1"/>
                </a:solidFill>
              </a:rPr>
              <a:t>Gender pay gap.</a:t>
            </a:r>
          </a:p>
          <a:p>
            <a:pPr marL="342900" indent="-228600" algn="l">
              <a:buFont typeface="Arial" panose="020B0604020202020204" pitchFamily="34" charset="0"/>
              <a:buChar char="•"/>
            </a:pPr>
            <a:r>
              <a:rPr lang="en-US" sz="2800" dirty="0">
                <a:solidFill>
                  <a:schemeClr val="bg1"/>
                </a:solidFill>
              </a:rPr>
              <a:t>Pregnancy discrimination.</a:t>
            </a:r>
          </a:p>
          <a:p>
            <a:pPr marL="342900" indent="-228600" algn="l">
              <a:buFont typeface="Arial" panose="020B0604020202020204" pitchFamily="34" charset="0"/>
              <a:buChar char="•"/>
            </a:pPr>
            <a:r>
              <a:rPr lang="en-US" sz="2800" dirty="0">
                <a:solidFill>
                  <a:schemeClr val="bg1"/>
                </a:solidFill>
              </a:rPr>
              <a:t>Children and career.</a:t>
            </a:r>
          </a:p>
          <a:p>
            <a:pPr marL="342900" indent="-228600" algn="l">
              <a:buFont typeface="Arial" panose="020B0604020202020204" pitchFamily="34" charset="0"/>
              <a:buChar char="•"/>
            </a:pPr>
            <a:r>
              <a:rPr lang="en-US" sz="2800" dirty="0">
                <a:solidFill>
                  <a:schemeClr val="bg1"/>
                </a:solidFill>
              </a:rPr>
              <a:t>Career opportunities.</a:t>
            </a:r>
          </a:p>
          <a:p>
            <a:pPr marL="342900" indent="-228600" algn="l">
              <a:buFont typeface="Arial" panose="020B0604020202020204" pitchFamily="34" charset="0"/>
              <a:buChar char="•"/>
            </a:pPr>
            <a:r>
              <a:rPr lang="en-US" sz="2800" dirty="0">
                <a:solidFill>
                  <a:schemeClr val="bg1"/>
                </a:solidFill>
              </a:rPr>
              <a:t>Harassment.</a:t>
            </a:r>
          </a:p>
          <a:p>
            <a:pPr indent="-228600" algn="l">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157419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0029F87A-BCDE-4D2C-98D0-3273D3FECB9B}"/>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FD0877BB-DA33-4B3D-A7DC-7DCC2E97E1C2}"/>
              </a:ext>
            </a:extLst>
          </p:cNvPr>
          <p:cNvSpPr>
            <a:spLocks noGrp="1"/>
          </p:cNvSpPr>
          <p:nvPr>
            <p:ph type="ctrTitle"/>
          </p:nvPr>
        </p:nvSpPr>
        <p:spPr>
          <a:xfrm>
            <a:off x="4387349" y="1200152"/>
            <a:ext cx="6897171" cy="4457696"/>
          </a:xfrm>
        </p:spPr>
        <p:txBody>
          <a:bodyPr anchor="ctr">
            <a:normAutofit/>
          </a:bodyPr>
          <a:lstStyle/>
          <a:p>
            <a:pPr algn="l"/>
            <a:r>
              <a:rPr lang="en-GB" sz="8000" dirty="0">
                <a:solidFill>
                  <a:srgbClr val="FFFFFF"/>
                </a:solidFill>
              </a:rPr>
              <a:t>Data analysis</a:t>
            </a:r>
            <a:endParaRPr lang="en-US" sz="8000" dirty="0">
              <a:solidFill>
                <a:srgbClr val="FFFFFF"/>
              </a:solidFill>
            </a:endParaRPr>
          </a:p>
        </p:txBody>
      </p:sp>
      <p:sp>
        <p:nvSpPr>
          <p:cNvPr id="3" name="Subtitle 2">
            <a:extLst>
              <a:ext uri="{FF2B5EF4-FFF2-40B4-BE49-F238E27FC236}">
                <a16:creationId xmlns:a16="http://schemas.microsoft.com/office/drawing/2014/main" id="{2969848A-ED48-4264-8BBA-39021F2970EC}"/>
              </a:ext>
            </a:extLst>
          </p:cNvPr>
          <p:cNvSpPr>
            <a:spLocks noGrp="1"/>
          </p:cNvSpPr>
          <p:nvPr>
            <p:ph type="subTitle" idx="1"/>
          </p:nvPr>
        </p:nvSpPr>
        <p:spPr>
          <a:xfrm>
            <a:off x="849963" y="1200152"/>
            <a:ext cx="2816535" cy="4457696"/>
          </a:xfrm>
        </p:spPr>
        <p:txBody>
          <a:bodyPr anchor="ctr">
            <a:normAutofit/>
          </a:bodyPr>
          <a:lstStyle/>
          <a:p>
            <a:pPr algn="r"/>
            <a:r>
              <a:rPr lang="en-US" sz="2600">
                <a:solidFill>
                  <a:srgbClr val="FFFFFF"/>
                </a:solidFill>
                <a:effectLst/>
                <a:latin typeface="Times New Roman" panose="02020603050405020304" pitchFamily="18" charset="0"/>
                <a:ea typeface="Calibri" panose="020F0502020204030204" pitchFamily="34" charset="0"/>
              </a:rPr>
              <a:t>This survey was performed by preparing some question based on “Female employees and their challenges”. After collecting 30 student's opinions we got the result that says…..</a:t>
            </a:r>
            <a:endParaRPr lang="en-US" sz="2600">
              <a:solidFill>
                <a:srgbClr val="FFFFFF"/>
              </a:solidFill>
            </a:endParaRPr>
          </a:p>
        </p:txBody>
      </p:sp>
      <p:sp>
        <p:nvSpPr>
          <p:cNvPr id="13"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3883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3BB85-D649-4C7F-ABBD-C6952A9F6B99}"/>
              </a:ext>
            </a:extLst>
          </p:cNvPr>
          <p:cNvSpPr>
            <a:spLocks noGrp="1"/>
          </p:cNvSpPr>
          <p:nvPr>
            <p:ph type="ctrTitle"/>
          </p:nvPr>
        </p:nvSpPr>
        <p:spPr>
          <a:xfrm>
            <a:off x="699713" y="248038"/>
            <a:ext cx="7063721" cy="1159200"/>
          </a:xfrm>
        </p:spPr>
        <p:txBody>
          <a:bodyPr anchor="ctr">
            <a:normAutofit/>
          </a:bodyPr>
          <a:lstStyle/>
          <a:p>
            <a:pPr algn="l"/>
            <a:r>
              <a:rPr lang="en-GB" sz="4000">
                <a:solidFill>
                  <a:srgbClr val="FFFFFF"/>
                </a:solidFill>
              </a:rPr>
              <a:t>Harassed Rate in workplace</a:t>
            </a:r>
            <a:endParaRPr lang="en-US" sz="4000">
              <a:solidFill>
                <a:srgbClr val="FFFFFF"/>
              </a:solidFill>
            </a:endParaRPr>
          </a:p>
        </p:txBody>
      </p:sp>
      <p:pic>
        <p:nvPicPr>
          <p:cNvPr id="3074" name="Picture 2" descr="Chart, pie chart&#10;&#10;Description automatically generated">
            <a:extLst>
              <a:ext uri="{FF2B5EF4-FFF2-40B4-BE49-F238E27FC236}">
                <a16:creationId xmlns:a16="http://schemas.microsoft.com/office/drawing/2014/main" id="{735FA49C-F9B7-4311-B457-C4DB22A33B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1467" y="1966293"/>
            <a:ext cx="8949065"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8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01EF743-B116-4095-820A-1EE1737F2F5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Reported rate of harassed female</a:t>
            </a:r>
          </a:p>
        </p:txBody>
      </p:sp>
      <p:pic>
        <p:nvPicPr>
          <p:cNvPr id="4098" name="Picture 2">
            <a:extLst>
              <a:ext uri="{FF2B5EF4-FFF2-40B4-BE49-F238E27FC236}">
                <a16:creationId xmlns:a16="http://schemas.microsoft.com/office/drawing/2014/main" id="{437296C6-C00D-41F1-9E3F-47DC3D46DD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1920625"/>
            <a:ext cx="7225748" cy="301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Rectangle 1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6" name="Rectangle 1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A66DB-B56A-401E-B173-4DB50727CA4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The rate of female employee's problems</a:t>
            </a:r>
          </a:p>
        </p:txBody>
      </p:sp>
      <p:pic>
        <p:nvPicPr>
          <p:cNvPr id="5122" name="Picture 2" descr="Chart, Teams, bar chart&#10;&#10;Description automatically generated">
            <a:extLst>
              <a:ext uri="{FF2B5EF4-FFF2-40B4-BE49-F238E27FC236}">
                <a16:creationId xmlns:a16="http://schemas.microsoft.com/office/drawing/2014/main" id="{F5299485-6B2C-46A6-A4C3-854B2017A1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354" y="1966293"/>
            <a:ext cx="11271291"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11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B0FC6-5189-4ED2-BC02-65FB52F01BA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Preferred solution for prevent female employee's problems</a:t>
            </a:r>
          </a:p>
        </p:txBody>
      </p:sp>
      <p:pic>
        <p:nvPicPr>
          <p:cNvPr id="6146" name="Picture 2" descr="Chart, bar chart&#10;&#10;Description automatically generated">
            <a:extLst>
              <a:ext uri="{FF2B5EF4-FFF2-40B4-BE49-F238E27FC236}">
                <a16:creationId xmlns:a16="http://schemas.microsoft.com/office/drawing/2014/main" id="{9547CB08-6388-4A1E-8C88-D31498604C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2167574"/>
            <a:ext cx="11327549" cy="404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7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101</TotalTime>
  <Words>173</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Female Employees and their challenges</vt:lpstr>
      <vt:lpstr>Hello!</vt:lpstr>
      <vt:lpstr>Introduction</vt:lpstr>
      <vt:lpstr>Problems faced by female</vt:lpstr>
      <vt:lpstr>Data analysis</vt:lpstr>
      <vt:lpstr>Harassed Rate in workplace</vt:lpstr>
      <vt:lpstr>Reported rate of harassed female</vt:lpstr>
      <vt:lpstr>The rate of female employee's problems</vt:lpstr>
      <vt:lpstr>Preferred solution for prevent female employee's problems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Employees and their challenges</dc:title>
  <dc:creator>1393 1393</dc:creator>
  <cp:lastModifiedBy>1393 1393</cp:lastModifiedBy>
  <cp:revision>2</cp:revision>
  <dcterms:created xsi:type="dcterms:W3CDTF">2021-08-07T09:36:11Z</dcterms:created>
  <dcterms:modified xsi:type="dcterms:W3CDTF">2021-08-07T11:17:17Z</dcterms:modified>
</cp:coreProperties>
</file>