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84" r:id="rId2"/>
    <p:sldId id="258" r:id="rId3"/>
    <p:sldId id="259" r:id="rId4"/>
    <p:sldId id="286" r:id="rId5"/>
    <p:sldId id="285" r:id="rId6"/>
    <p:sldId id="274" r:id="rId7"/>
    <p:sldId id="261" r:id="rId8"/>
    <p:sldId id="288" r:id="rId9"/>
    <p:sldId id="289" r:id="rId10"/>
    <p:sldId id="291" r:id="rId11"/>
    <p:sldId id="270" r:id="rId12"/>
    <p:sldId id="277" r:id="rId13"/>
  </p:sldIdLst>
  <p:sldSz cx="9144000" cy="5143500" type="screen16x9"/>
  <p:notesSz cx="6858000" cy="9144000"/>
  <p:embeddedFontLst>
    <p:embeddedFont>
      <p:font typeface="Patrick Hand SC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atrick Hand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539F4A-D0EF-4C55-BA04-8FB710935007}">
  <a:tblStyle styleId="{F8539F4A-D0EF-4C55-BA04-8FB7109350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Participation rate of teachers' (n=70)</a:t>
            </a:r>
          </a:p>
        </c:rich>
      </c:tx>
      <c:layout>
        <c:manualLayout>
          <c:xMode val="edge"/>
          <c:yMode val="edge"/>
          <c:x val="9.5125633977312343E-2"/>
          <c:y val="3.835064526934500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Participation rate of teachers' 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</c:dPt>
          <c:dLbls>
            <c:dLbl>
              <c:idx val="0"/>
              <c:layout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School</c:v>
                </c:pt>
                <c:pt idx="1">
                  <c:v>College</c:v>
                </c:pt>
                <c:pt idx="2">
                  <c:v>Private University</c:v>
                </c:pt>
                <c:pt idx="3">
                  <c:v>Public University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 formatCode="0%">
                  <c:v>0.12</c:v>
                </c:pt>
                <c:pt idx="1">
                  <c:v>0.20330000000000001</c:v>
                </c:pt>
                <c:pt idx="2">
                  <c:v>0.4153</c:v>
                </c:pt>
                <c:pt idx="3">
                  <c:v>9.1999999999999998E-2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4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Participation rate of students' (n=300)</a:t>
            </a:r>
            <a:r>
              <a:rPr lang="en-US" dirty="0"/>
              <a:t>
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Participation rate of students' (n=300)
</c:v>
                </c:pt>
              </c:strCache>
            </c:strRef>
          </c:tx>
          <c:explosion val="4"/>
          <c:dPt>
            <c:idx val="0"/>
            <c:bubble3D val="0"/>
            <c:explosion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explosion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Pt>
            <c:idx val="2"/>
            <c:bubble3D val="0"/>
            <c:explosion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</c:dPt>
          <c:dPt>
            <c:idx val="3"/>
            <c:bubble3D val="0"/>
            <c:explosion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</c:dPt>
          <c:dLbls>
            <c:dLbl>
              <c:idx val="0"/>
              <c:layout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6291701644149817"/>
                  <c:y val="-6.014592212670663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School</c:v>
                </c:pt>
                <c:pt idx="1">
                  <c:v>College</c:v>
                </c:pt>
                <c:pt idx="2">
                  <c:v>Public University</c:v>
                </c:pt>
                <c:pt idx="3">
                  <c:v>Private University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 formatCode="0.00%">
                  <c:v>8.2000000000000003E-2</c:v>
                </c:pt>
                <c:pt idx="1">
                  <c:v>0.19</c:v>
                </c:pt>
                <c:pt idx="2">
                  <c:v>7.0000000000000007E-2</c:v>
                </c:pt>
                <c:pt idx="3" formatCode="0.00%">
                  <c:v>0.65800000000000003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0508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681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46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726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059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00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221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701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631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048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61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57500" y="1583350"/>
            <a:ext cx="422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457500" y="2840054"/>
            <a:ext cx="4229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628225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4794549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068100" y="4101500"/>
            <a:ext cx="30078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4297650" y="4711450"/>
            <a:ext cx="5487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0428" y="1673413"/>
            <a:ext cx="4229100" cy="1159800"/>
          </a:xfrm>
        </p:spPr>
        <p:txBody>
          <a:bodyPr/>
          <a:lstStyle/>
          <a:p>
            <a:r>
              <a:rPr lang="en-US" b="1" dirty="0"/>
              <a:t>Online Learning During </a:t>
            </a:r>
            <a:r>
              <a:rPr lang="en-US" b="1" dirty="0" smtClean="0"/>
              <a:t>COVID-19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6803" y="2833213"/>
            <a:ext cx="4229100" cy="784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teachers’ </a:t>
            </a:r>
            <a:r>
              <a:rPr lang="en-US" b="1" dirty="0" smtClean="0">
                <a:solidFill>
                  <a:schemeClr val="tx1"/>
                </a:solidFill>
              </a:rPr>
              <a:t>&amp; students</a:t>
            </a:r>
            <a:r>
              <a:rPr lang="en-US" b="1" dirty="0">
                <a:solidFill>
                  <a:schemeClr val="tx1"/>
                </a:solidFill>
              </a:rPr>
              <a:t>’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perspective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Google Shape;317;p40"/>
          <p:cNvSpPr/>
          <p:nvPr/>
        </p:nvSpPr>
        <p:spPr>
          <a:xfrm>
            <a:off x="4289198" y="894533"/>
            <a:ext cx="775508" cy="658825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tx2">
                <a:lumMod val="1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15;p40"/>
          <p:cNvSpPr/>
          <p:nvPr/>
        </p:nvSpPr>
        <p:spPr>
          <a:xfrm>
            <a:off x="1234563" y="2833213"/>
            <a:ext cx="520179" cy="576629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14;p40"/>
          <p:cNvSpPr/>
          <p:nvPr/>
        </p:nvSpPr>
        <p:spPr>
          <a:xfrm>
            <a:off x="7734288" y="3403077"/>
            <a:ext cx="504740" cy="576629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590852"/>
      </p:ext>
    </p:extLst>
  </p:cSld>
  <p:clrMapOvr>
    <a:masterClrMapping/>
  </p:clrMapOvr>
  <p:transition advTm="403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1628250" y="763667"/>
            <a:ext cx="5887500" cy="4335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Results or findings</a:t>
            </a:r>
            <a:endParaRPr dirty="0"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1381026" y="1328529"/>
            <a:ext cx="6381947" cy="3149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/>
              <a:t>The result of this study indicates that……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In </a:t>
            </a:r>
            <a:r>
              <a:rPr lang="en-US" sz="1800" dirty="0"/>
              <a:t>term of social presence, interaction, satisfaction and overall </a:t>
            </a:r>
            <a:r>
              <a:rPr lang="en-US" sz="1800" dirty="0" smtClean="0"/>
              <a:t>quality, face </a:t>
            </a:r>
            <a:r>
              <a:rPr lang="en-US" sz="1800" dirty="0"/>
              <a:t>learning was perceived more positively than online </a:t>
            </a:r>
            <a:r>
              <a:rPr lang="en-US" sz="1800" dirty="0" smtClean="0"/>
              <a:t>learning.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T</a:t>
            </a:r>
            <a:r>
              <a:rPr lang="en-US" sz="1800" dirty="0" smtClean="0"/>
              <a:t>hough </a:t>
            </a:r>
            <a:r>
              <a:rPr lang="en-US" sz="1800" dirty="0"/>
              <a:t>online classes were reported to be convenient in term of saving </a:t>
            </a:r>
            <a:r>
              <a:rPr lang="en-US" sz="1800" dirty="0" smtClean="0"/>
              <a:t>time but still </a:t>
            </a:r>
            <a:r>
              <a:rPr lang="en-US" sz="1800" dirty="0"/>
              <a:t>both teachers as well as the students perceived it to be less </a:t>
            </a:r>
            <a:r>
              <a:rPr lang="en-US" sz="1800" dirty="0" smtClean="0"/>
              <a:t>effective.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S</a:t>
            </a:r>
            <a:r>
              <a:rPr lang="en-US" sz="1800" dirty="0" smtClean="0"/>
              <a:t>tudents </a:t>
            </a:r>
            <a:r>
              <a:rPr lang="en-US" sz="1800" dirty="0"/>
              <a:t>showed dissatisfaction with their courses when instructors were unavailable to provide technical </a:t>
            </a:r>
            <a:r>
              <a:rPr lang="en-US" sz="1800" dirty="0" smtClean="0"/>
              <a:t>support.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Poor participation of student may lead some major problems.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Lack of proper assessments and also classes </a:t>
            </a:r>
            <a:r>
              <a:rPr lang="en-US" sz="1800" dirty="0" smtClean="0"/>
              <a:t>leads to </a:t>
            </a:r>
            <a:r>
              <a:rPr lang="en-US" sz="1800" dirty="0" smtClean="0"/>
              <a:t>a big problem.</a:t>
            </a:r>
            <a:endParaRPr sz="1800" dirty="0"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338;p40"/>
          <p:cNvSpPr/>
          <p:nvPr/>
        </p:nvSpPr>
        <p:spPr>
          <a:xfrm>
            <a:off x="2739100" y="684173"/>
            <a:ext cx="550855" cy="513032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5;p40"/>
          <p:cNvSpPr/>
          <p:nvPr/>
        </p:nvSpPr>
        <p:spPr>
          <a:xfrm>
            <a:off x="136655" y="3138023"/>
            <a:ext cx="721184" cy="594991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37890"/>
      </p:ext>
    </p:extLst>
  </p:cSld>
  <p:clrMapOvr>
    <a:masterClrMapping/>
  </p:clrMapOvr>
  <p:transition advTm="8759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 idx="4294967295"/>
          </p:nvPr>
        </p:nvSpPr>
        <p:spPr>
          <a:xfrm>
            <a:off x="1952250" y="1583350"/>
            <a:ext cx="5239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6600" b="1" u="sng" dirty="0" smtClean="0">
                <a:solidFill>
                  <a:schemeClr val="accent6"/>
                </a:solidFill>
              </a:rPr>
              <a:t>Conclusion:</a:t>
            </a:r>
            <a:endParaRPr sz="6600" dirty="0">
              <a:solidFill>
                <a:schemeClr val="accent6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4294967295"/>
          </p:nvPr>
        </p:nvSpPr>
        <p:spPr>
          <a:xfrm>
            <a:off x="1952250" y="2840054"/>
            <a:ext cx="52395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What we found from this Analysis report…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7" name="Google Shape;187;p30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282;p40"/>
          <p:cNvSpPr/>
          <p:nvPr/>
        </p:nvSpPr>
        <p:spPr>
          <a:xfrm>
            <a:off x="4067451" y="907303"/>
            <a:ext cx="1009097" cy="825963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advTm="4398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52" name="Google Shape;252;p37"/>
          <p:cNvSpPr txBox="1">
            <a:spLocks noGrp="1"/>
          </p:cNvSpPr>
          <p:nvPr>
            <p:ph type="ctrTitle" idx="4294967295"/>
          </p:nvPr>
        </p:nvSpPr>
        <p:spPr>
          <a:xfrm>
            <a:off x="1918650" y="1688562"/>
            <a:ext cx="5306700" cy="68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Thanks!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253" name="Google Shape;253;p37"/>
          <p:cNvSpPr txBox="1">
            <a:spLocks noGrp="1"/>
          </p:cNvSpPr>
          <p:nvPr>
            <p:ph type="subTitle" idx="4294967295"/>
          </p:nvPr>
        </p:nvSpPr>
        <p:spPr>
          <a:xfrm>
            <a:off x="1918700" y="2192769"/>
            <a:ext cx="5306700" cy="185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</a:rPr>
              <a:t>Any questions</a:t>
            </a:r>
            <a:r>
              <a:rPr lang="en" sz="3600" b="1" dirty="0" smtClean="0">
                <a:solidFill>
                  <a:schemeClr val="lt1"/>
                </a:solidFill>
              </a:rPr>
              <a:t>?</a:t>
            </a:r>
            <a:endParaRPr sz="3600" b="1" dirty="0">
              <a:solidFill>
                <a:schemeClr val="lt1"/>
              </a:solidFill>
            </a:endParaRPr>
          </a:p>
        </p:txBody>
      </p:sp>
      <p:sp>
        <p:nvSpPr>
          <p:cNvPr id="5" name="Google Shape;318;p40"/>
          <p:cNvSpPr/>
          <p:nvPr/>
        </p:nvSpPr>
        <p:spPr>
          <a:xfrm>
            <a:off x="4127963" y="871523"/>
            <a:ext cx="718387" cy="724515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advTm="6223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ctrTitle" idx="4294967295"/>
          </p:nvPr>
        </p:nvSpPr>
        <p:spPr>
          <a:xfrm>
            <a:off x="1918650" y="627708"/>
            <a:ext cx="5306700" cy="68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6"/>
                </a:solidFill>
              </a:rPr>
              <a:t>Hello!</a:t>
            </a:r>
            <a:endParaRPr sz="6000" dirty="0">
              <a:solidFill>
                <a:schemeClr val="accent6"/>
              </a:solidFill>
            </a:endParaRPr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4294967295"/>
          </p:nvPr>
        </p:nvSpPr>
        <p:spPr>
          <a:xfrm>
            <a:off x="1918650" y="1311408"/>
            <a:ext cx="5306700" cy="33353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lt1"/>
                </a:solidFill>
              </a:rPr>
              <a:t>We are</a:t>
            </a:r>
          </a:p>
          <a:p>
            <a:pPr marL="0" lvl="0" indent="0" algn="ctr">
              <a:buNone/>
            </a:pP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sz="3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Sajib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Nahid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Hasan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(19-40866-2)</a:t>
            </a:r>
            <a:endParaRPr lang="en-US" sz="3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 algn="ctr">
              <a:buNone/>
            </a:pP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en-US" sz="3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Miad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MD.Abid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Hasan</a:t>
            </a: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(19-40890-2)</a:t>
            </a:r>
            <a:r>
              <a:rPr lang="en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👧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Nusrat </a:t>
            </a:r>
            <a:r>
              <a:rPr lang="en-US" sz="3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Jannatul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(19-40885-2)</a:t>
            </a:r>
            <a:endParaRPr lang="en-US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 algn="ctr">
              <a:buNone/>
            </a:pPr>
            <a:r>
              <a:rPr lang="en-US" b="1" dirty="0" smtClean="0">
                <a:solidFill>
                  <a:schemeClr val="accent6"/>
                </a:solidFill>
              </a:rPr>
              <a:t>    </a:t>
            </a:r>
            <a:r>
              <a:rPr lang="en-US" b="1" dirty="0" smtClean="0">
                <a:solidFill>
                  <a:schemeClr val="accent6"/>
                </a:solidFill>
              </a:rPr>
              <a:t>Welcome </a:t>
            </a:r>
            <a:r>
              <a:rPr lang="en-US" b="1" dirty="0" smtClean="0">
                <a:solidFill>
                  <a:schemeClr val="accent6"/>
                </a:solidFill>
              </a:rPr>
              <a:t>to our </a:t>
            </a:r>
            <a:r>
              <a:rPr lang="en-US" b="1" dirty="0" smtClean="0">
                <a:solidFill>
                  <a:schemeClr val="accent6"/>
                </a:solidFill>
              </a:rPr>
              <a:t>presentation!</a:t>
            </a:r>
            <a:endParaRPr b="1" dirty="0">
              <a:solidFill>
                <a:schemeClr val="accent6"/>
              </a:solidFill>
            </a:endParaRPr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Google Shape;310;p40"/>
          <p:cNvSpPr/>
          <p:nvPr/>
        </p:nvSpPr>
        <p:spPr>
          <a:xfrm>
            <a:off x="2462002" y="2058646"/>
            <a:ext cx="374913" cy="380447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10;p40"/>
          <p:cNvSpPr/>
          <p:nvPr/>
        </p:nvSpPr>
        <p:spPr>
          <a:xfrm>
            <a:off x="2462002" y="2681785"/>
            <a:ext cx="374913" cy="380447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29;p40"/>
          <p:cNvSpPr/>
          <p:nvPr/>
        </p:nvSpPr>
        <p:spPr>
          <a:xfrm>
            <a:off x="7587579" y="3626804"/>
            <a:ext cx="896543" cy="511563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advTm="6144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ctrTitle"/>
          </p:nvPr>
        </p:nvSpPr>
        <p:spPr>
          <a:xfrm>
            <a:off x="2457498" y="-556536"/>
            <a:ext cx="4442921" cy="23476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000" dirty="0" smtClean="0"/>
              <a:t> </a:t>
            </a:r>
            <a:r>
              <a:rPr lang="en-US" sz="2000" b="1" dirty="0">
                <a:solidFill>
                  <a:schemeClr val="tx2">
                    <a:lumMod val="25000"/>
                  </a:schemeClr>
                </a:solidFill>
              </a:rPr>
              <a:t>Online learning and classes are increasingly becoming part of the education system worldwide. </a:t>
            </a:r>
            <a:endParaRPr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1"/>
          </p:nvPr>
        </p:nvSpPr>
        <p:spPr>
          <a:xfrm>
            <a:off x="2045617" y="1906800"/>
            <a:ext cx="5326144" cy="22692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25000"/>
                  </a:schemeClr>
                </a:solidFill>
              </a:rPr>
              <a:t>Because of COVID </a:t>
            </a:r>
            <a:r>
              <a:rPr lang="en-US" sz="1600" dirty="0" smtClean="0">
                <a:solidFill>
                  <a:schemeClr val="tx2">
                    <a:lumMod val="25000"/>
                  </a:schemeClr>
                </a:solidFill>
              </a:rPr>
              <a:t>19,most of the 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schools from basic to universities have shut down their doors and students have returned home to their parents and together </a:t>
            </a:r>
            <a:r>
              <a:rPr lang="en-US" sz="1600" dirty="0" smtClean="0">
                <a:solidFill>
                  <a:schemeClr val="tx2">
                    <a:lumMod val="25000"/>
                  </a:schemeClr>
                </a:solidFill>
              </a:rPr>
              <a:t>self-quarantined for everyone's safety.</a:t>
            </a:r>
          </a:p>
          <a:p>
            <a:pPr marL="0" lvl="0" indent="0" algn="l"/>
            <a:endParaRPr lang="en-US" sz="1600" dirty="0" smtClean="0">
              <a:solidFill>
                <a:schemeClr val="tx2">
                  <a:lumMod val="25000"/>
                </a:schemeClr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The global academic calendar has been thrown into a state of disarray by the Coronavirus outbreak</a:t>
            </a:r>
            <a:r>
              <a:rPr lang="en-US" sz="1600" dirty="0" smtClean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marL="0" lvl="0" indent="0" algn="l"/>
            <a:endParaRPr lang="en-US" sz="1600" dirty="0" smtClean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Online channel has made education convenient and easily accessible </a:t>
            </a:r>
            <a:r>
              <a:rPr lang="en-US" sz="1600" dirty="0" smtClean="0">
                <a:solidFill>
                  <a:schemeClr val="tx2">
                    <a:lumMod val="25000"/>
                  </a:schemeClr>
                </a:solidFill>
              </a:rPr>
              <a:t>to all during pandemic.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>
                  <a:lumMod val="25000"/>
                </a:schemeClr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sz="16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  <p:transition advTm="10667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ctrTitle" idx="4294967295"/>
          </p:nvPr>
        </p:nvSpPr>
        <p:spPr>
          <a:xfrm>
            <a:off x="2213850" y="814774"/>
            <a:ext cx="4716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6000" b="1" u="sng" dirty="0">
                <a:solidFill>
                  <a:schemeClr val="accent6"/>
                </a:solidFill>
              </a:rPr>
              <a:t>Data analysis:</a:t>
            </a:r>
            <a:endParaRPr sz="6000" dirty="0">
              <a:solidFill>
                <a:schemeClr val="accent6"/>
              </a:solidFill>
            </a:endParaRPr>
          </a:p>
        </p:txBody>
      </p:sp>
      <p:sp>
        <p:nvSpPr>
          <p:cNvPr id="104" name="Google Shape;104;p22"/>
          <p:cNvSpPr txBox="1">
            <a:spLocks noGrp="1"/>
          </p:cNvSpPr>
          <p:nvPr>
            <p:ph type="subTitle" idx="4294967295"/>
          </p:nvPr>
        </p:nvSpPr>
        <p:spPr>
          <a:xfrm>
            <a:off x="1956297" y="2156697"/>
            <a:ext cx="5780105" cy="16480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For this study, </a:t>
            </a:r>
            <a:r>
              <a:rPr lang="en-US" dirty="0" smtClean="0">
                <a:solidFill>
                  <a:schemeClr val="bg1"/>
                </a:solidFill>
              </a:rPr>
              <a:t>we formed </a:t>
            </a:r>
            <a:r>
              <a:rPr lang="en-US" dirty="0">
                <a:solidFill>
                  <a:schemeClr val="bg1"/>
                </a:solidFill>
              </a:rPr>
              <a:t>two short </a:t>
            </a:r>
            <a:r>
              <a:rPr lang="en-US" dirty="0" smtClean="0">
                <a:solidFill>
                  <a:schemeClr val="bg1"/>
                </a:solidFill>
              </a:rPr>
              <a:t>surveys</a:t>
            </a:r>
            <a:r>
              <a:rPr lang="en-US" dirty="0" smtClean="0">
                <a:solidFill>
                  <a:schemeClr val="bg1"/>
                </a:solidFill>
              </a:rPr>
              <a:t>, one </a:t>
            </a:r>
            <a:r>
              <a:rPr lang="en-US" dirty="0">
                <a:solidFill>
                  <a:schemeClr val="bg1"/>
                </a:solidFill>
              </a:rPr>
              <a:t>for the teachers’ and the </a:t>
            </a:r>
            <a:r>
              <a:rPr lang="en-US" dirty="0" smtClean="0">
                <a:solidFill>
                  <a:schemeClr val="bg1"/>
                </a:solidFill>
              </a:rPr>
              <a:t>another </a:t>
            </a:r>
            <a:r>
              <a:rPr lang="en-US" dirty="0">
                <a:solidFill>
                  <a:schemeClr val="bg1"/>
                </a:solidFill>
              </a:rPr>
              <a:t>one for the </a:t>
            </a:r>
            <a:r>
              <a:rPr lang="en-US" dirty="0" smtClean="0">
                <a:solidFill>
                  <a:schemeClr val="bg1"/>
                </a:solidFill>
              </a:rPr>
              <a:t>students’.</a:t>
            </a: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After collecting 300 </a:t>
            </a:r>
            <a:r>
              <a:rPr lang="en-US" dirty="0" smtClean="0">
                <a:solidFill>
                  <a:schemeClr val="bg1"/>
                </a:solidFill>
              </a:rPr>
              <a:t>students’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dirty="0" smtClean="0">
                <a:solidFill>
                  <a:schemeClr val="bg1"/>
                </a:solidFill>
              </a:rPr>
              <a:t>70 </a:t>
            </a:r>
            <a:r>
              <a:rPr lang="en-US" dirty="0" smtClean="0">
                <a:solidFill>
                  <a:schemeClr val="bg1"/>
                </a:solidFill>
              </a:rPr>
              <a:t>honorable </a:t>
            </a:r>
            <a:r>
              <a:rPr lang="en-US" dirty="0" smtClean="0">
                <a:solidFill>
                  <a:schemeClr val="bg1"/>
                </a:solidFill>
              </a:rPr>
              <a:t>teachers’ </a:t>
            </a:r>
            <a:r>
              <a:rPr lang="en-US" dirty="0" smtClean="0">
                <a:solidFill>
                  <a:schemeClr val="bg1"/>
                </a:solidFill>
              </a:rPr>
              <a:t>opinion we got the </a:t>
            </a:r>
            <a:r>
              <a:rPr lang="en-US" dirty="0" smtClean="0">
                <a:solidFill>
                  <a:schemeClr val="bg1"/>
                </a:solidFill>
              </a:rPr>
              <a:t>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that says…….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5653541" y="990396"/>
            <a:ext cx="327032" cy="31779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8" name="Google Shape;108;p22"/>
          <p:cNvSpPr/>
          <p:nvPr/>
        </p:nvSpPr>
        <p:spPr>
          <a:xfrm rot="2487314">
            <a:off x="4018301" y="2023272"/>
            <a:ext cx="232678" cy="22610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Google Shape;330;p40"/>
          <p:cNvSpPr/>
          <p:nvPr/>
        </p:nvSpPr>
        <p:spPr>
          <a:xfrm>
            <a:off x="5341368" y="70502"/>
            <a:ext cx="951378" cy="1078790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27;p40"/>
          <p:cNvSpPr/>
          <p:nvPr/>
        </p:nvSpPr>
        <p:spPr>
          <a:xfrm>
            <a:off x="1676521" y="1544854"/>
            <a:ext cx="537329" cy="520782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168430"/>
      </p:ext>
    </p:extLst>
  </p:cSld>
  <p:clrMapOvr>
    <a:masterClrMapping/>
  </p:clrMapOvr>
  <p:transition advTm="8759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3068099" y="4927450"/>
            <a:ext cx="30078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31" name="Google Shape;231;p34"/>
          <p:cNvSpPr txBox="1">
            <a:spLocks noGrp="1"/>
          </p:cNvSpPr>
          <p:nvPr>
            <p:ph type="sldNum" idx="12"/>
          </p:nvPr>
        </p:nvSpPr>
        <p:spPr>
          <a:xfrm>
            <a:off x="4297650" y="4711450"/>
            <a:ext cx="5487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5" name="Chart 4"/>
          <p:cNvGraphicFramePr/>
          <p:nvPr/>
        </p:nvGraphicFramePr>
        <p:xfrm>
          <a:off x="3009345" y="848412"/>
          <a:ext cx="3125309" cy="3947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404054958"/>
              </p:ext>
            </p:extLst>
          </p:nvPr>
        </p:nvGraphicFramePr>
        <p:xfrm>
          <a:off x="2931736" y="890832"/>
          <a:ext cx="3261672" cy="3863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Google Shape;327;p40"/>
          <p:cNvSpPr/>
          <p:nvPr/>
        </p:nvSpPr>
        <p:spPr>
          <a:xfrm>
            <a:off x="1207146" y="645734"/>
            <a:ext cx="800764" cy="815421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449547"/>
      </p:ext>
    </p:extLst>
  </p:cSld>
  <p:clrMapOvr>
    <a:masterClrMapping/>
  </p:clrMapOvr>
  <p:transition advTm="8948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3068100" y="4623850"/>
            <a:ext cx="30078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31" name="Google Shape;231;p34"/>
          <p:cNvSpPr txBox="1">
            <a:spLocks noGrp="1"/>
          </p:cNvSpPr>
          <p:nvPr>
            <p:ph type="sldNum" idx="12"/>
          </p:nvPr>
        </p:nvSpPr>
        <p:spPr>
          <a:xfrm>
            <a:off x="4297650" y="4711450"/>
            <a:ext cx="5487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634109651"/>
              </p:ext>
            </p:extLst>
          </p:nvPr>
        </p:nvGraphicFramePr>
        <p:xfrm>
          <a:off x="3009345" y="848412"/>
          <a:ext cx="3125309" cy="3947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Google Shape;327;p40"/>
          <p:cNvSpPr/>
          <p:nvPr/>
        </p:nvSpPr>
        <p:spPr>
          <a:xfrm>
            <a:off x="1218252" y="641023"/>
            <a:ext cx="789897" cy="843899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advTm="6142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1628250" y="763667"/>
            <a:ext cx="5887500" cy="4335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/>
              <a:t>t</a:t>
            </a:r>
            <a:r>
              <a:rPr lang="en-US" sz="2800" dirty="0" smtClean="0"/>
              <a:t>eachers’ perceptions</a:t>
            </a:r>
            <a:r>
              <a:rPr lang="en" sz="2800" dirty="0" smtClean="0"/>
              <a:t> </a:t>
            </a:r>
            <a:endParaRPr sz="2800" dirty="0"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1628250" y="1432187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" sz="2000" dirty="0" smtClean="0"/>
              <a:t>After continuing online semester </a:t>
            </a:r>
            <a:r>
              <a:rPr lang="en-US" sz="2000" dirty="0"/>
              <a:t>Teachers’ perception about online </a:t>
            </a:r>
            <a:r>
              <a:rPr lang="en-US" sz="2000" dirty="0" smtClean="0"/>
              <a:t>classes according to analysis….</a:t>
            </a:r>
          </a:p>
          <a:p>
            <a:pPr lvl="0">
              <a:spcBef>
                <a:spcPts val="0"/>
              </a:spcBef>
            </a:pPr>
            <a:r>
              <a:rPr lang="en" sz="1800" dirty="0" smtClean="0"/>
              <a:t>Poor </a:t>
            </a:r>
            <a:r>
              <a:rPr lang="en-US" sz="1800" dirty="0" smtClean="0"/>
              <a:t>connectivity</a:t>
            </a:r>
            <a:r>
              <a:rPr lang="en-US" sz="1800" dirty="0"/>
              <a:t>, power cuts, broadband issue, poor audio and video </a:t>
            </a:r>
            <a:r>
              <a:rPr lang="en-US" sz="1800" dirty="0" smtClean="0"/>
              <a:t>quality etc. are the main issues for online class.</a:t>
            </a:r>
          </a:p>
          <a:p>
            <a:pPr lvl="0">
              <a:spcBef>
                <a:spcPts val="0"/>
              </a:spcBef>
            </a:pPr>
            <a:r>
              <a:rPr lang="en-US" sz="1800" dirty="0"/>
              <a:t>L</a:t>
            </a:r>
            <a:r>
              <a:rPr lang="en-US" sz="1800" dirty="0" smtClean="0"/>
              <a:t>ack </a:t>
            </a:r>
            <a:r>
              <a:rPr lang="en-US" sz="1800" dirty="0"/>
              <a:t>of </a:t>
            </a:r>
            <a:r>
              <a:rPr lang="en-US" sz="1800" dirty="0" smtClean="0"/>
              <a:t>students’ </a:t>
            </a:r>
            <a:r>
              <a:rPr lang="en-US" sz="1800" dirty="0"/>
              <a:t>involvement and engagement in the </a:t>
            </a:r>
            <a:r>
              <a:rPr lang="en-US" sz="1800" dirty="0" smtClean="0"/>
              <a:t>classes.</a:t>
            </a:r>
          </a:p>
          <a:p>
            <a:pPr lvl="0">
              <a:spcBef>
                <a:spcPts val="0"/>
              </a:spcBef>
            </a:pPr>
            <a:r>
              <a:rPr lang="en-US" sz="1800" dirty="0" smtClean="0"/>
              <a:t>Students’ </a:t>
            </a:r>
            <a:r>
              <a:rPr lang="en-US" sz="1800" dirty="0" smtClean="0"/>
              <a:t>excuses and lack of seriousness which tends to make the teachers feel demotivated.</a:t>
            </a:r>
          </a:p>
          <a:p>
            <a:pPr lvl="0">
              <a:spcBef>
                <a:spcPts val="0"/>
              </a:spcBef>
            </a:pPr>
            <a:endParaRPr lang="en-US" sz="1800" dirty="0" smtClean="0"/>
          </a:p>
          <a:p>
            <a:pPr lvl="0">
              <a:spcBef>
                <a:spcPts val="0"/>
              </a:spcBef>
            </a:pPr>
            <a:endParaRPr sz="1800" dirty="0"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" name="Google Shape;310;p40"/>
          <p:cNvSpPr/>
          <p:nvPr/>
        </p:nvSpPr>
        <p:spPr>
          <a:xfrm>
            <a:off x="6027826" y="3650526"/>
            <a:ext cx="827401" cy="767108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8;p40"/>
          <p:cNvSpPr/>
          <p:nvPr/>
        </p:nvSpPr>
        <p:spPr>
          <a:xfrm>
            <a:off x="6711884" y="3281940"/>
            <a:ext cx="533509" cy="368586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advTm="13135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1628250" y="763667"/>
            <a:ext cx="5887500" cy="4335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smtClean="0"/>
              <a:t>students</a:t>
            </a:r>
            <a:r>
              <a:rPr lang="en-US" sz="3200" dirty="0" smtClean="0"/>
              <a:t>’ </a:t>
            </a:r>
            <a:r>
              <a:rPr lang="en-US" sz="2800" dirty="0" smtClean="0"/>
              <a:t>perceptions</a:t>
            </a:r>
            <a:endParaRPr sz="2800" dirty="0"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1628250" y="1347382"/>
            <a:ext cx="5794065" cy="3149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" sz="2000" dirty="0" smtClean="0"/>
              <a:t>After continuing online semester </a:t>
            </a:r>
            <a:r>
              <a:rPr lang="en-US" sz="2000" dirty="0"/>
              <a:t>Students’ </a:t>
            </a:r>
            <a:r>
              <a:rPr lang="en-US" sz="2000" dirty="0" smtClean="0"/>
              <a:t>thoughts </a:t>
            </a:r>
            <a:r>
              <a:rPr lang="en-US" sz="2000" dirty="0"/>
              <a:t>about online </a:t>
            </a:r>
            <a:r>
              <a:rPr lang="en-US" sz="2000" dirty="0" smtClean="0"/>
              <a:t>classes….</a:t>
            </a:r>
            <a:endParaRPr lang="en-US" sz="2000" dirty="0"/>
          </a:p>
          <a:p>
            <a:pPr lvl="0">
              <a:spcBef>
                <a:spcPts val="0"/>
              </a:spcBef>
            </a:pPr>
            <a:r>
              <a:rPr lang="en-US" sz="1800" dirty="0"/>
              <a:t>T</a:t>
            </a:r>
            <a:r>
              <a:rPr lang="en-US" sz="1800" dirty="0" smtClean="0"/>
              <a:t>echnical </a:t>
            </a:r>
            <a:r>
              <a:rPr lang="en-US" sz="1800" dirty="0"/>
              <a:t>issues like poor network connectivity, power cuts, broadband issue, poor audio and video </a:t>
            </a:r>
            <a:r>
              <a:rPr lang="en-US" sz="1800" dirty="0" smtClean="0"/>
              <a:t>quality are the main problem.</a:t>
            </a:r>
          </a:p>
          <a:p>
            <a:pPr lvl="0">
              <a:spcBef>
                <a:spcPts val="0"/>
              </a:spcBef>
            </a:pPr>
            <a:r>
              <a:rPr lang="en-US" sz="1800" dirty="0" smtClean="0"/>
              <a:t>Beside </a:t>
            </a:r>
            <a:r>
              <a:rPr lang="en-US" sz="1800" dirty="0" smtClean="0"/>
              <a:t>these </a:t>
            </a:r>
            <a:r>
              <a:rPr lang="en-US" sz="1800" dirty="0"/>
              <a:t>problems with the </a:t>
            </a:r>
            <a:r>
              <a:rPr lang="en-US" sz="1800" dirty="0" smtClean="0"/>
              <a:t>apps, </a:t>
            </a:r>
            <a:r>
              <a:rPr lang="en-US" sz="1800" dirty="0"/>
              <a:t>getting disconnected in between the classes and finding it hard to log in again </a:t>
            </a:r>
            <a:r>
              <a:rPr lang="en-US" sz="1800" dirty="0" smtClean="0"/>
              <a:t>is also a problem.</a:t>
            </a:r>
          </a:p>
          <a:p>
            <a:pPr lvl="0">
              <a:spcBef>
                <a:spcPts val="0"/>
              </a:spcBef>
            </a:pPr>
            <a:r>
              <a:rPr lang="en-US" sz="1800" dirty="0"/>
              <a:t>D</a:t>
            </a:r>
            <a:r>
              <a:rPr lang="en-US" sz="1800" dirty="0" smtClean="0"/>
              <a:t>ifficult </a:t>
            </a:r>
            <a:r>
              <a:rPr lang="en-US" sz="1800" dirty="0"/>
              <a:t>to </a:t>
            </a:r>
            <a:r>
              <a:rPr lang="en-US" sz="1800" dirty="0" smtClean="0"/>
              <a:t>concentrate for a long time </a:t>
            </a:r>
            <a:r>
              <a:rPr lang="en-US" sz="1800" dirty="0"/>
              <a:t>during online </a:t>
            </a:r>
            <a:r>
              <a:rPr lang="en-US" sz="1800" dirty="0" smtClean="0"/>
              <a:t>classes .</a:t>
            </a:r>
          </a:p>
          <a:p>
            <a:pPr lvl="0">
              <a:spcBef>
                <a:spcPts val="0"/>
              </a:spcBef>
            </a:pPr>
            <a:r>
              <a:rPr lang="en-US" sz="1800" dirty="0" smtClean="0"/>
              <a:t>Different health issues such as headache occurs while online class.</a:t>
            </a:r>
            <a:endParaRPr sz="1800" dirty="0"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307;p40"/>
          <p:cNvSpPr/>
          <p:nvPr/>
        </p:nvSpPr>
        <p:spPr>
          <a:xfrm>
            <a:off x="105330" y="3606945"/>
            <a:ext cx="271742" cy="493714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07;p40"/>
          <p:cNvSpPr/>
          <p:nvPr/>
        </p:nvSpPr>
        <p:spPr>
          <a:xfrm>
            <a:off x="309558" y="3520691"/>
            <a:ext cx="135028" cy="333111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07;p40"/>
          <p:cNvSpPr/>
          <p:nvPr/>
        </p:nvSpPr>
        <p:spPr>
          <a:xfrm>
            <a:off x="446272" y="3520690"/>
            <a:ext cx="135028" cy="333111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07;p40"/>
          <p:cNvSpPr/>
          <p:nvPr/>
        </p:nvSpPr>
        <p:spPr>
          <a:xfrm>
            <a:off x="513786" y="3563816"/>
            <a:ext cx="276539" cy="579969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88;p40"/>
          <p:cNvSpPr/>
          <p:nvPr/>
        </p:nvSpPr>
        <p:spPr>
          <a:xfrm>
            <a:off x="648814" y="3277207"/>
            <a:ext cx="466603" cy="24348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421565"/>
      </p:ext>
    </p:extLst>
  </p:cSld>
  <p:clrMapOvr>
    <a:masterClrMapping/>
  </p:clrMapOvr>
  <p:transition advTm="7897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017" y="756626"/>
            <a:ext cx="5887500" cy="1020258"/>
          </a:xfrm>
        </p:spPr>
        <p:txBody>
          <a:bodyPr/>
          <a:lstStyle/>
          <a:p>
            <a:r>
              <a:rPr lang="en-US" dirty="0" smtClean="0"/>
              <a:t>We also explored </a:t>
            </a:r>
            <a:r>
              <a:rPr lang="en-US" dirty="0"/>
              <a:t>what were the online platforms preferred by teachers and students for taking classes and assigning work </a:t>
            </a:r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1822762" y="1875220"/>
            <a:ext cx="5493989" cy="2528566"/>
            <a:chOff x="-1" y="0"/>
            <a:chExt cx="5527589" cy="3600294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3375914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" name="Shape 1296"/>
            <p:cNvSpPr/>
            <p:nvPr/>
          </p:nvSpPr>
          <p:spPr>
            <a:xfrm>
              <a:off x="1739646" y="639597"/>
              <a:ext cx="0" cy="1400683"/>
            </a:xfrm>
            <a:custGeom>
              <a:avLst/>
              <a:gdLst/>
              <a:ahLst/>
              <a:cxnLst/>
              <a:rect l="0" t="0" r="0" b="0"/>
              <a:pathLst>
                <a:path h="1400683">
                  <a:moveTo>
                    <a:pt x="0" y="0"/>
                  </a:moveTo>
                  <a:lnTo>
                    <a:pt x="0" y="1400683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1297"/>
            <p:cNvSpPr/>
            <p:nvPr/>
          </p:nvSpPr>
          <p:spPr>
            <a:xfrm>
              <a:off x="2183892" y="639597"/>
              <a:ext cx="0" cy="1400683"/>
            </a:xfrm>
            <a:custGeom>
              <a:avLst/>
              <a:gdLst/>
              <a:ahLst/>
              <a:cxnLst/>
              <a:rect l="0" t="0" r="0" b="0"/>
              <a:pathLst>
                <a:path h="1400683">
                  <a:moveTo>
                    <a:pt x="0" y="0"/>
                  </a:moveTo>
                  <a:lnTo>
                    <a:pt x="0" y="1400683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1298"/>
            <p:cNvSpPr/>
            <p:nvPr/>
          </p:nvSpPr>
          <p:spPr>
            <a:xfrm>
              <a:off x="2627376" y="639597"/>
              <a:ext cx="0" cy="1400683"/>
            </a:xfrm>
            <a:custGeom>
              <a:avLst/>
              <a:gdLst/>
              <a:ahLst/>
              <a:cxnLst/>
              <a:rect l="0" t="0" r="0" b="0"/>
              <a:pathLst>
                <a:path h="1400683">
                  <a:moveTo>
                    <a:pt x="0" y="0"/>
                  </a:moveTo>
                  <a:lnTo>
                    <a:pt x="0" y="1400683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1299"/>
            <p:cNvSpPr/>
            <p:nvPr/>
          </p:nvSpPr>
          <p:spPr>
            <a:xfrm>
              <a:off x="3070860" y="639597"/>
              <a:ext cx="0" cy="1400683"/>
            </a:xfrm>
            <a:custGeom>
              <a:avLst/>
              <a:gdLst/>
              <a:ahLst/>
              <a:cxnLst/>
              <a:rect l="0" t="0" r="0" b="0"/>
              <a:pathLst>
                <a:path h="1400683">
                  <a:moveTo>
                    <a:pt x="0" y="0"/>
                  </a:moveTo>
                  <a:lnTo>
                    <a:pt x="0" y="1400683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1300"/>
            <p:cNvSpPr/>
            <p:nvPr/>
          </p:nvSpPr>
          <p:spPr>
            <a:xfrm>
              <a:off x="3514344" y="639597"/>
              <a:ext cx="0" cy="1400683"/>
            </a:xfrm>
            <a:custGeom>
              <a:avLst/>
              <a:gdLst/>
              <a:ahLst/>
              <a:cxnLst/>
              <a:rect l="0" t="0" r="0" b="0"/>
              <a:pathLst>
                <a:path h="1400683">
                  <a:moveTo>
                    <a:pt x="0" y="0"/>
                  </a:moveTo>
                  <a:lnTo>
                    <a:pt x="0" y="1400683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1301"/>
            <p:cNvSpPr/>
            <p:nvPr/>
          </p:nvSpPr>
          <p:spPr>
            <a:xfrm>
              <a:off x="3957828" y="639597"/>
              <a:ext cx="0" cy="1400683"/>
            </a:xfrm>
            <a:custGeom>
              <a:avLst/>
              <a:gdLst/>
              <a:ahLst/>
              <a:cxnLst/>
              <a:rect l="0" t="0" r="0" b="0"/>
              <a:pathLst>
                <a:path h="1400683">
                  <a:moveTo>
                    <a:pt x="0" y="0"/>
                  </a:moveTo>
                  <a:lnTo>
                    <a:pt x="0" y="1400683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1302"/>
            <p:cNvSpPr/>
            <p:nvPr/>
          </p:nvSpPr>
          <p:spPr>
            <a:xfrm>
              <a:off x="4401312" y="639597"/>
              <a:ext cx="0" cy="1400683"/>
            </a:xfrm>
            <a:custGeom>
              <a:avLst/>
              <a:gdLst/>
              <a:ahLst/>
              <a:cxnLst/>
              <a:rect l="0" t="0" r="0" b="0"/>
              <a:pathLst>
                <a:path h="1400683">
                  <a:moveTo>
                    <a:pt x="0" y="0"/>
                  </a:moveTo>
                  <a:lnTo>
                    <a:pt x="0" y="1400683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1303"/>
            <p:cNvSpPr/>
            <p:nvPr/>
          </p:nvSpPr>
          <p:spPr>
            <a:xfrm>
              <a:off x="4845558" y="639597"/>
              <a:ext cx="0" cy="1400683"/>
            </a:xfrm>
            <a:custGeom>
              <a:avLst/>
              <a:gdLst/>
              <a:ahLst/>
              <a:cxnLst/>
              <a:rect l="0" t="0" r="0" b="0"/>
              <a:pathLst>
                <a:path h="1400683">
                  <a:moveTo>
                    <a:pt x="0" y="0"/>
                  </a:moveTo>
                  <a:lnTo>
                    <a:pt x="0" y="1400683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1304"/>
            <p:cNvSpPr/>
            <p:nvPr/>
          </p:nvSpPr>
          <p:spPr>
            <a:xfrm>
              <a:off x="5288788" y="639597"/>
              <a:ext cx="0" cy="1400683"/>
            </a:xfrm>
            <a:custGeom>
              <a:avLst/>
              <a:gdLst/>
              <a:ahLst/>
              <a:cxnLst/>
              <a:rect l="0" t="0" r="0" b="0"/>
              <a:pathLst>
                <a:path h="1400683">
                  <a:moveTo>
                    <a:pt x="0" y="0"/>
                  </a:moveTo>
                  <a:lnTo>
                    <a:pt x="0" y="1400683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17361"/>
            <p:cNvSpPr/>
            <p:nvPr/>
          </p:nvSpPr>
          <p:spPr>
            <a:xfrm>
              <a:off x="1296289" y="1570359"/>
              <a:ext cx="820674" cy="99335"/>
            </a:xfrm>
            <a:custGeom>
              <a:avLst/>
              <a:gdLst/>
              <a:ahLst/>
              <a:cxnLst/>
              <a:rect l="0" t="0" r="0" b="0"/>
              <a:pathLst>
                <a:path w="820674" h="99335">
                  <a:moveTo>
                    <a:pt x="0" y="0"/>
                  </a:moveTo>
                  <a:lnTo>
                    <a:pt x="820674" y="0"/>
                  </a:lnTo>
                  <a:lnTo>
                    <a:pt x="820674" y="99335"/>
                  </a:lnTo>
                  <a:lnTo>
                    <a:pt x="0" y="99335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 w="0" cap="flat">
              <a:round/>
            </a:ln>
          </p:spPr>
          <p:style>
            <a:lnRef idx="0">
              <a:srgbClr val="000000"/>
            </a:lnRef>
            <a:fillRef idx="1">
              <a:srgbClr val="95B3D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Shape 17362"/>
            <p:cNvSpPr/>
            <p:nvPr/>
          </p:nvSpPr>
          <p:spPr>
            <a:xfrm>
              <a:off x="1296289" y="1290197"/>
              <a:ext cx="758558" cy="99335"/>
            </a:xfrm>
            <a:custGeom>
              <a:avLst/>
              <a:gdLst/>
              <a:ahLst/>
              <a:cxnLst/>
              <a:rect l="0" t="0" r="0" b="0"/>
              <a:pathLst>
                <a:path w="758558" h="99335">
                  <a:moveTo>
                    <a:pt x="0" y="0"/>
                  </a:moveTo>
                  <a:lnTo>
                    <a:pt x="758558" y="0"/>
                  </a:lnTo>
                  <a:lnTo>
                    <a:pt x="758558" y="99335"/>
                  </a:lnTo>
                  <a:lnTo>
                    <a:pt x="0" y="99335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0" cap="flat">
              <a:round/>
            </a:ln>
          </p:spPr>
          <p:style>
            <a:lnRef idx="0">
              <a:srgbClr val="000000"/>
            </a:lnRef>
            <a:fillRef idx="1">
              <a:srgbClr val="C4BD9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Shape 17363"/>
            <p:cNvSpPr/>
            <p:nvPr/>
          </p:nvSpPr>
          <p:spPr>
            <a:xfrm>
              <a:off x="1296289" y="1010162"/>
              <a:ext cx="696455" cy="99335"/>
            </a:xfrm>
            <a:custGeom>
              <a:avLst/>
              <a:gdLst/>
              <a:ahLst/>
              <a:cxnLst/>
              <a:rect l="0" t="0" r="0" b="0"/>
              <a:pathLst>
                <a:path w="696455" h="99335">
                  <a:moveTo>
                    <a:pt x="0" y="0"/>
                  </a:moveTo>
                  <a:lnTo>
                    <a:pt x="696455" y="0"/>
                  </a:lnTo>
                  <a:lnTo>
                    <a:pt x="696455" y="99335"/>
                  </a:lnTo>
                  <a:lnTo>
                    <a:pt x="0" y="99335"/>
                  </a:lnTo>
                  <a:lnTo>
                    <a:pt x="0" y="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 cap="flat">
              <a:round/>
            </a:ln>
          </p:spPr>
          <p:style>
            <a:lnRef idx="0">
              <a:srgbClr val="000000"/>
            </a:lnRef>
            <a:fillRef idx="1">
              <a:srgbClr val="948A5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17364"/>
            <p:cNvSpPr/>
            <p:nvPr/>
          </p:nvSpPr>
          <p:spPr>
            <a:xfrm>
              <a:off x="1296289" y="730000"/>
              <a:ext cx="505714" cy="99335"/>
            </a:xfrm>
            <a:custGeom>
              <a:avLst/>
              <a:gdLst/>
              <a:ahLst/>
              <a:cxnLst/>
              <a:rect l="0" t="0" r="0" b="0"/>
              <a:pathLst>
                <a:path w="505714" h="99335">
                  <a:moveTo>
                    <a:pt x="0" y="0"/>
                  </a:moveTo>
                  <a:lnTo>
                    <a:pt x="505714" y="0"/>
                  </a:lnTo>
                  <a:lnTo>
                    <a:pt x="505714" y="99335"/>
                  </a:lnTo>
                  <a:lnTo>
                    <a:pt x="0" y="9933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/>
            </a:lnRef>
            <a:fillRef idx="1">
              <a:srgbClr val="B9CDE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17365"/>
            <p:cNvSpPr/>
            <p:nvPr/>
          </p:nvSpPr>
          <p:spPr>
            <a:xfrm>
              <a:off x="1296289" y="1850797"/>
              <a:ext cx="3610991" cy="99060"/>
            </a:xfrm>
            <a:custGeom>
              <a:avLst/>
              <a:gdLst/>
              <a:ahLst/>
              <a:cxnLst/>
              <a:rect l="0" t="0" r="0" b="0"/>
              <a:pathLst>
                <a:path w="3610991" h="99060">
                  <a:moveTo>
                    <a:pt x="0" y="0"/>
                  </a:moveTo>
                  <a:lnTo>
                    <a:pt x="3610991" y="0"/>
                  </a:lnTo>
                  <a:lnTo>
                    <a:pt x="3610991" y="99060"/>
                  </a:lnTo>
                  <a:lnTo>
                    <a:pt x="0" y="9906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/>
            </a:lnRef>
            <a:fillRef idx="1">
              <a:srgbClr val="4F81B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1310"/>
            <p:cNvSpPr/>
            <p:nvPr/>
          </p:nvSpPr>
          <p:spPr>
            <a:xfrm>
              <a:off x="1296289" y="639597"/>
              <a:ext cx="0" cy="1400683"/>
            </a:xfrm>
            <a:custGeom>
              <a:avLst/>
              <a:gdLst/>
              <a:ahLst/>
              <a:cxnLst/>
              <a:rect l="0" t="0" r="0" b="0"/>
              <a:pathLst>
                <a:path h="1400683">
                  <a:moveTo>
                    <a:pt x="0" y="1400683"/>
                  </a:moveTo>
                  <a:lnTo>
                    <a:pt x="0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67714" y="2136420"/>
              <a:ext cx="77074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82242" y="2136420"/>
              <a:ext cx="154097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5980" y="2136420"/>
              <a:ext cx="154097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69464" y="2136420"/>
              <a:ext cx="154096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30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13202" y="2136420"/>
              <a:ext cx="154096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40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56940" y="2136420"/>
              <a:ext cx="154096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50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00424" y="2136420"/>
              <a:ext cx="154096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60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44162" y="2136420"/>
              <a:ext cx="154096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70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87900" y="2136420"/>
              <a:ext cx="154096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80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31384" y="2136420"/>
              <a:ext cx="154097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90 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25068" y="1847621"/>
              <a:ext cx="352228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Zoom 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2044" y="1567459"/>
              <a:ext cx="1115515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Google Classroom 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0905" y="1248946"/>
              <a:ext cx="785938" cy="15727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Microsoft Teams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 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17194" y="1007135"/>
              <a:ext cx="363325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Skype 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1566" y="727227"/>
              <a:ext cx="796732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Google meet 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21406" y="2790660"/>
              <a:ext cx="456462" cy="17238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User % 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1">
              <a:off x="-329815" y="1022130"/>
              <a:ext cx="937799" cy="17273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Online apps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Shape 1328"/>
            <p:cNvSpPr/>
            <p:nvPr/>
          </p:nvSpPr>
          <p:spPr>
            <a:xfrm>
              <a:off x="385064" y="2347494"/>
              <a:ext cx="4961636" cy="0"/>
            </a:xfrm>
            <a:custGeom>
              <a:avLst/>
              <a:gdLst/>
              <a:ahLst/>
              <a:cxnLst/>
              <a:rect l="0" t="0" r="0" b="0"/>
              <a:pathLst>
                <a:path w="4961636">
                  <a:moveTo>
                    <a:pt x="0" y="0"/>
                  </a:moveTo>
                  <a:lnTo>
                    <a:pt x="4961636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Shape 1329"/>
            <p:cNvSpPr/>
            <p:nvPr/>
          </p:nvSpPr>
          <p:spPr>
            <a:xfrm>
              <a:off x="385064" y="2347494"/>
              <a:ext cx="0" cy="139573"/>
            </a:xfrm>
            <a:custGeom>
              <a:avLst/>
              <a:gdLst/>
              <a:ahLst/>
              <a:cxnLst/>
              <a:rect l="0" t="0" r="0" b="0"/>
              <a:pathLst>
                <a:path h="139573">
                  <a:moveTo>
                    <a:pt x="0" y="0"/>
                  </a:moveTo>
                  <a:lnTo>
                    <a:pt x="0" y="139573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Shape 1330"/>
            <p:cNvSpPr/>
            <p:nvPr/>
          </p:nvSpPr>
          <p:spPr>
            <a:xfrm>
              <a:off x="1377696" y="2347494"/>
              <a:ext cx="0" cy="139573"/>
            </a:xfrm>
            <a:custGeom>
              <a:avLst/>
              <a:gdLst/>
              <a:ahLst/>
              <a:cxnLst/>
              <a:rect l="0" t="0" r="0" b="0"/>
              <a:pathLst>
                <a:path h="139573">
                  <a:moveTo>
                    <a:pt x="0" y="0"/>
                  </a:moveTo>
                  <a:lnTo>
                    <a:pt x="0" y="139573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Shape 1331"/>
            <p:cNvSpPr/>
            <p:nvPr/>
          </p:nvSpPr>
          <p:spPr>
            <a:xfrm>
              <a:off x="2369820" y="2347494"/>
              <a:ext cx="0" cy="139573"/>
            </a:xfrm>
            <a:custGeom>
              <a:avLst/>
              <a:gdLst/>
              <a:ahLst/>
              <a:cxnLst/>
              <a:rect l="0" t="0" r="0" b="0"/>
              <a:pathLst>
                <a:path h="139573">
                  <a:moveTo>
                    <a:pt x="0" y="0"/>
                  </a:moveTo>
                  <a:lnTo>
                    <a:pt x="0" y="139573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Shape 1332"/>
            <p:cNvSpPr/>
            <p:nvPr/>
          </p:nvSpPr>
          <p:spPr>
            <a:xfrm>
              <a:off x="3361944" y="2347494"/>
              <a:ext cx="0" cy="139573"/>
            </a:xfrm>
            <a:custGeom>
              <a:avLst/>
              <a:gdLst/>
              <a:ahLst/>
              <a:cxnLst/>
              <a:rect l="0" t="0" r="0" b="0"/>
              <a:pathLst>
                <a:path h="139573">
                  <a:moveTo>
                    <a:pt x="0" y="0"/>
                  </a:moveTo>
                  <a:lnTo>
                    <a:pt x="0" y="139573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Shape 1333"/>
            <p:cNvSpPr/>
            <p:nvPr/>
          </p:nvSpPr>
          <p:spPr>
            <a:xfrm>
              <a:off x="4354068" y="2347494"/>
              <a:ext cx="0" cy="139573"/>
            </a:xfrm>
            <a:custGeom>
              <a:avLst/>
              <a:gdLst/>
              <a:ahLst/>
              <a:cxnLst/>
              <a:rect l="0" t="0" r="0" b="0"/>
              <a:pathLst>
                <a:path h="139573">
                  <a:moveTo>
                    <a:pt x="0" y="0"/>
                  </a:moveTo>
                  <a:lnTo>
                    <a:pt x="0" y="139573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Shape 1334"/>
            <p:cNvSpPr/>
            <p:nvPr/>
          </p:nvSpPr>
          <p:spPr>
            <a:xfrm>
              <a:off x="5346700" y="2347494"/>
              <a:ext cx="0" cy="139573"/>
            </a:xfrm>
            <a:custGeom>
              <a:avLst/>
              <a:gdLst/>
              <a:ahLst/>
              <a:cxnLst/>
              <a:rect l="0" t="0" r="0" b="0"/>
              <a:pathLst>
                <a:path h="139573">
                  <a:moveTo>
                    <a:pt x="0" y="0"/>
                  </a:moveTo>
                  <a:lnTo>
                    <a:pt x="0" y="139573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48792" y="2364765"/>
              <a:ext cx="352228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Zoom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454658" y="2364765"/>
              <a:ext cx="1115516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Google Classroom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70480" y="2364765"/>
              <a:ext cx="785938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Microsoft Teams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22116" y="2364765"/>
              <a:ext cx="363326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Skype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51680" y="2364765"/>
              <a:ext cx="796732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Google meet 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Shape 1340"/>
            <p:cNvSpPr/>
            <p:nvPr/>
          </p:nvSpPr>
          <p:spPr>
            <a:xfrm>
              <a:off x="81788" y="2680642"/>
              <a:ext cx="5207000" cy="0"/>
            </a:xfrm>
            <a:custGeom>
              <a:avLst/>
              <a:gdLst/>
              <a:ahLst/>
              <a:cxnLst/>
              <a:rect l="0" t="0" r="0" b="0"/>
              <a:pathLst>
                <a:path w="5207000">
                  <a:moveTo>
                    <a:pt x="0" y="0"/>
                  </a:moveTo>
                  <a:lnTo>
                    <a:pt x="5207000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Shape 1341"/>
            <p:cNvSpPr/>
            <p:nvPr/>
          </p:nvSpPr>
          <p:spPr>
            <a:xfrm>
              <a:off x="139700" y="2487067"/>
              <a:ext cx="0" cy="182372"/>
            </a:xfrm>
            <a:custGeom>
              <a:avLst/>
              <a:gdLst/>
              <a:ahLst/>
              <a:cxnLst/>
              <a:rect l="0" t="0" r="0" b="0"/>
              <a:pathLst>
                <a:path h="182372">
                  <a:moveTo>
                    <a:pt x="0" y="0"/>
                  </a:moveTo>
                  <a:lnTo>
                    <a:pt x="0" y="182372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Shape 1342"/>
            <p:cNvSpPr/>
            <p:nvPr/>
          </p:nvSpPr>
          <p:spPr>
            <a:xfrm>
              <a:off x="139700" y="2669439"/>
              <a:ext cx="5207000" cy="0"/>
            </a:xfrm>
            <a:custGeom>
              <a:avLst/>
              <a:gdLst/>
              <a:ahLst/>
              <a:cxnLst/>
              <a:rect l="0" t="0" r="0" b="0"/>
              <a:pathLst>
                <a:path w="5207000">
                  <a:moveTo>
                    <a:pt x="0" y="0"/>
                  </a:moveTo>
                  <a:lnTo>
                    <a:pt x="5207000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Shape 1343"/>
            <p:cNvSpPr/>
            <p:nvPr/>
          </p:nvSpPr>
          <p:spPr>
            <a:xfrm>
              <a:off x="384810" y="2487067"/>
              <a:ext cx="0" cy="182372"/>
            </a:xfrm>
            <a:custGeom>
              <a:avLst/>
              <a:gdLst/>
              <a:ahLst/>
              <a:cxnLst/>
              <a:rect l="0" t="0" r="0" b="0"/>
              <a:pathLst>
                <a:path h="182372">
                  <a:moveTo>
                    <a:pt x="0" y="0"/>
                  </a:moveTo>
                  <a:lnTo>
                    <a:pt x="0" y="182372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Shape 1344"/>
            <p:cNvSpPr/>
            <p:nvPr/>
          </p:nvSpPr>
          <p:spPr>
            <a:xfrm>
              <a:off x="384810" y="2487067"/>
              <a:ext cx="0" cy="182372"/>
            </a:xfrm>
            <a:custGeom>
              <a:avLst/>
              <a:gdLst/>
              <a:ahLst/>
              <a:cxnLst/>
              <a:rect l="0" t="0" r="0" b="0"/>
              <a:pathLst>
                <a:path h="182372">
                  <a:moveTo>
                    <a:pt x="0" y="0"/>
                  </a:moveTo>
                  <a:lnTo>
                    <a:pt x="0" y="182372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Shape 1345"/>
            <p:cNvSpPr/>
            <p:nvPr/>
          </p:nvSpPr>
          <p:spPr>
            <a:xfrm>
              <a:off x="1377696" y="2487067"/>
              <a:ext cx="0" cy="182372"/>
            </a:xfrm>
            <a:custGeom>
              <a:avLst/>
              <a:gdLst/>
              <a:ahLst/>
              <a:cxnLst/>
              <a:rect l="0" t="0" r="0" b="0"/>
              <a:pathLst>
                <a:path h="182372">
                  <a:moveTo>
                    <a:pt x="0" y="0"/>
                  </a:moveTo>
                  <a:lnTo>
                    <a:pt x="0" y="182372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Shape 1346"/>
            <p:cNvSpPr/>
            <p:nvPr/>
          </p:nvSpPr>
          <p:spPr>
            <a:xfrm>
              <a:off x="1377696" y="2487067"/>
              <a:ext cx="0" cy="182372"/>
            </a:xfrm>
            <a:custGeom>
              <a:avLst/>
              <a:gdLst/>
              <a:ahLst/>
              <a:cxnLst/>
              <a:rect l="0" t="0" r="0" b="0"/>
              <a:pathLst>
                <a:path h="182372">
                  <a:moveTo>
                    <a:pt x="0" y="0"/>
                  </a:moveTo>
                  <a:lnTo>
                    <a:pt x="0" y="182372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Shape 1347"/>
            <p:cNvSpPr/>
            <p:nvPr/>
          </p:nvSpPr>
          <p:spPr>
            <a:xfrm>
              <a:off x="2369820" y="2487067"/>
              <a:ext cx="0" cy="182372"/>
            </a:xfrm>
            <a:custGeom>
              <a:avLst/>
              <a:gdLst/>
              <a:ahLst/>
              <a:cxnLst/>
              <a:rect l="0" t="0" r="0" b="0"/>
              <a:pathLst>
                <a:path h="182372">
                  <a:moveTo>
                    <a:pt x="0" y="0"/>
                  </a:moveTo>
                  <a:lnTo>
                    <a:pt x="0" y="182372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Shape 1348"/>
            <p:cNvSpPr/>
            <p:nvPr/>
          </p:nvSpPr>
          <p:spPr>
            <a:xfrm>
              <a:off x="2369820" y="2487067"/>
              <a:ext cx="0" cy="182372"/>
            </a:xfrm>
            <a:custGeom>
              <a:avLst/>
              <a:gdLst/>
              <a:ahLst/>
              <a:cxnLst/>
              <a:rect l="0" t="0" r="0" b="0"/>
              <a:pathLst>
                <a:path h="182372">
                  <a:moveTo>
                    <a:pt x="0" y="0"/>
                  </a:moveTo>
                  <a:lnTo>
                    <a:pt x="0" y="182372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Shape 1349"/>
            <p:cNvSpPr/>
            <p:nvPr/>
          </p:nvSpPr>
          <p:spPr>
            <a:xfrm>
              <a:off x="3361944" y="2487067"/>
              <a:ext cx="0" cy="182372"/>
            </a:xfrm>
            <a:custGeom>
              <a:avLst/>
              <a:gdLst/>
              <a:ahLst/>
              <a:cxnLst/>
              <a:rect l="0" t="0" r="0" b="0"/>
              <a:pathLst>
                <a:path h="182372">
                  <a:moveTo>
                    <a:pt x="0" y="0"/>
                  </a:moveTo>
                  <a:lnTo>
                    <a:pt x="0" y="182372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Shape 1350"/>
            <p:cNvSpPr/>
            <p:nvPr/>
          </p:nvSpPr>
          <p:spPr>
            <a:xfrm>
              <a:off x="3361944" y="2487067"/>
              <a:ext cx="0" cy="182372"/>
            </a:xfrm>
            <a:custGeom>
              <a:avLst/>
              <a:gdLst/>
              <a:ahLst/>
              <a:cxnLst/>
              <a:rect l="0" t="0" r="0" b="0"/>
              <a:pathLst>
                <a:path h="182372">
                  <a:moveTo>
                    <a:pt x="0" y="0"/>
                  </a:moveTo>
                  <a:lnTo>
                    <a:pt x="0" y="182372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Shape 1351"/>
            <p:cNvSpPr/>
            <p:nvPr/>
          </p:nvSpPr>
          <p:spPr>
            <a:xfrm>
              <a:off x="4354068" y="2487067"/>
              <a:ext cx="0" cy="182372"/>
            </a:xfrm>
            <a:custGeom>
              <a:avLst/>
              <a:gdLst/>
              <a:ahLst/>
              <a:cxnLst/>
              <a:rect l="0" t="0" r="0" b="0"/>
              <a:pathLst>
                <a:path h="182372">
                  <a:moveTo>
                    <a:pt x="0" y="0"/>
                  </a:moveTo>
                  <a:lnTo>
                    <a:pt x="0" y="182372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Shape 1352"/>
            <p:cNvSpPr/>
            <p:nvPr/>
          </p:nvSpPr>
          <p:spPr>
            <a:xfrm>
              <a:off x="4354068" y="2487067"/>
              <a:ext cx="0" cy="182372"/>
            </a:xfrm>
            <a:custGeom>
              <a:avLst/>
              <a:gdLst/>
              <a:ahLst/>
              <a:cxnLst/>
              <a:rect l="0" t="0" r="0" b="0"/>
              <a:pathLst>
                <a:path h="182372">
                  <a:moveTo>
                    <a:pt x="0" y="0"/>
                  </a:moveTo>
                  <a:lnTo>
                    <a:pt x="0" y="182372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Shape 1353"/>
            <p:cNvSpPr/>
            <p:nvPr/>
          </p:nvSpPr>
          <p:spPr>
            <a:xfrm>
              <a:off x="5346700" y="2487067"/>
              <a:ext cx="0" cy="182372"/>
            </a:xfrm>
            <a:custGeom>
              <a:avLst/>
              <a:gdLst/>
              <a:ahLst/>
              <a:cxnLst/>
              <a:rect l="0" t="0" r="0" b="0"/>
              <a:pathLst>
                <a:path h="182372">
                  <a:moveTo>
                    <a:pt x="0" y="0"/>
                  </a:moveTo>
                  <a:lnTo>
                    <a:pt x="0" y="182372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Shape 1354"/>
            <p:cNvSpPr/>
            <p:nvPr/>
          </p:nvSpPr>
          <p:spPr>
            <a:xfrm>
              <a:off x="5346700" y="2487067"/>
              <a:ext cx="0" cy="182372"/>
            </a:xfrm>
            <a:custGeom>
              <a:avLst/>
              <a:gdLst/>
              <a:ahLst/>
              <a:cxnLst/>
              <a:rect l="0" t="0" r="0" b="0"/>
              <a:pathLst>
                <a:path h="182372">
                  <a:moveTo>
                    <a:pt x="0" y="0"/>
                  </a:moveTo>
                  <a:lnTo>
                    <a:pt x="0" y="182372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Shape 17366"/>
            <p:cNvSpPr/>
            <p:nvPr/>
          </p:nvSpPr>
          <p:spPr>
            <a:xfrm>
              <a:off x="180619" y="2543794"/>
              <a:ext cx="62780" cy="62780"/>
            </a:xfrm>
            <a:custGeom>
              <a:avLst/>
              <a:gdLst/>
              <a:ahLst/>
              <a:cxnLst/>
              <a:rect l="0" t="0" r="0" b="0"/>
              <a:pathLst>
                <a:path w="62780" h="62780">
                  <a:moveTo>
                    <a:pt x="0" y="0"/>
                  </a:moveTo>
                  <a:lnTo>
                    <a:pt x="62780" y="0"/>
                  </a:lnTo>
                  <a:lnTo>
                    <a:pt x="62780" y="62780"/>
                  </a:lnTo>
                  <a:lnTo>
                    <a:pt x="0" y="6278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/>
            </a:lnRef>
            <a:fillRef idx="1">
              <a:srgbClr val="4F81B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70256" y="2522754"/>
              <a:ext cx="108694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%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0034" y="2525801"/>
              <a:ext cx="269530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81.4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72412" y="2525801"/>
              <a:ext cx="269530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18.5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765044" y="2525801"/>
              <a:ext cx="269530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17.1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57422" y="2525801"/>
              <a:ext cx="269530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15.7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749800" y="2525801"/>
              <a:ext cx="269530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11.4 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819148" y="300063"/>
              <a:ext cx="2457469" cy="24051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u="sng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Preferred Online Platform 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Shape 17367"/>
            <p:cNvSpPr/>
            <p:nvPr/>
          </p:nvSpPr>
          <p:spPr>
            <a:xfrm>
              <a:off x="576534" y="3154156"/>
              <a:ext cx="66015" cy="62780"/>
            </a:xfrm>
            <a:custGeom>
              <a:avLst/>
              <a:gdLst/>
              <a:ahLst/>
              <a:cxnLst/>
              <a:rect l="0" t="0" r="0" b="0"/>
              <a:pathLst>
                <a:path w="62780" h="62780">
                  <a:moveTo>
                    <a:pt x="0" y="0"/>
                  </a:moveTo>
                  <a:lnTo>
                    <a:pt x="62780" y="0"/>
                  </a:lnTo>
                  <a:lnTo>
                    <a:pt x="62780" y="62780"/>
                  </a:lnTo>
                  <a:lnTo>
                    <a:pt x="0" y="6278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/>
            </a:lnRef>
            <a:fillRef idx="1">
              <a:srgbClr val="4F81B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4303" y="3116381"/>
              <a:ext cx="352228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Zoom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Shape 17368"/>
            <p:cNvSpPr/>
            <p:nvPr/>
          </p:nvSpPr>
          <p:spPr>
            <a:xfrm>
              <a:off x="1049566" y="3154155"/>
              <a:ext cx="58733" cy="65097"/>
            </a:xfrm>
            <a:custGeom>
              <a:avLst/>
              <a:gdLst/>
              <a:ahLst/>
              <a:cxnLst/>
              <a:rect l="0" t="0" r="0" b="0"/>
              <a:pathLst>
                <a:path w="62780" h="62780">
                  <a:moveTo>
                    <a:pt x="0" y="0"/>
                  </a:moveTo>
                  <a:lnTo>
                    <a:pt x="62780" y="0"/>
                  </a:lnTo>
                  <a:lnTo>
                    <a:pt x="62780" y="62780"/>
                  </a:lnTo>
                  <a:lnTo>
                    <a:pt x="0" y="6278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 w="0" cap="flat">
              <a:round/>
            </a:ln>
          </p:spPr>
          <p:style>
            <a:lnRef idx="0">
              <a:srgbClr val="000000"/>
            </a:lnRef>
            <a:fillRef idx="1">
              <a:srgbClr val="95B3D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71830" y="3116381"/>
              <a:ext cx="1115515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Google Classroom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Shape 17369"/>
            <p:cNvSpPr/>
            <p:nvPr/>
          </p:nvSpPr>
          <p:spPr>
            <a:xfrm>
              <a:off x="2137870" y="3154156"/>
              <a:ext cx="62780" cy="62780"/>
            </a:xfrm>
            <a:custGeom>
              <a:avLst/>
              <a:gdLst/>
              <a:ahLst/>
              <a:cxnLst/>
              <a:rect l="0" t="0" r="0" b="0"/>
              <a:pathLst>
                <a:path w="62780" h="62780">
                  <a:moveTo>
                    <a:pt x="0" y="0"/>
                  </a:moveTo>
                  <a:lnTo>
                    <a:pt x="62780" y="0"/>
                  </a:lnTo>
                  <a:lnTo>
                    <a:pt x="62780" y="62780"/>
                  </a:lnTo>
                  <a:lnTo>
                    <a:pt x="0" y="6278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0" cap="flat">
              <a:round/>
            </a:ln>
          </p:spPr>
          <p:style>
            <a:lnRef idx="0">
              <a:srgbClr val="000000"/>
            </a:lnRef>
            <a:fillRef idx="1">
              <a:srgbClr val="C4BD9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248671" y="3124337"/>
              <a:ext cx="785938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Microsoft Teams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Shape 17370"/>
            <p:cNvSpPr/>
            <p:nvPr/>
          </p:nvSpPr>
          <p:spPr>
            <a:xfrm>
              <a:off x="3121430" y="3162523"/>
              <a:ext cx="62780" cy="62780"/>
            </a:xfrm>
            <a:custGeom>
              <a:avLst/>
              <a:gdLst/>
              <a:ahLst/>
              <a:cxnLst/>
              <a:rect l="0" t="0" r="0" b="0"/>
              <a:pathLst>
                <a:path w="62780" h="62780">
                  <a:moveTo>
                    <a:pt x="0" y="0"/>
                  </a:moveTo>
                  <a:lnTo>
                    <a:pt x="62780" y="0"/>
                  </a:lnTo>
                  <a:lnTo>
                    <a:pt x="62780" y="62780"/>
                  </a:lnTo>
                  <a:lnTo>
                    <a:pt x="0" y="62780"/>
                  </a:lnTo>
                  <a:lnTo>
                    <a:pt x="0" y="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 cap="flat">
              <a:round/>
            </a:ln>
          </p:spPr>
          <p:style>
            <a:lnRef idx="0">
              <a:srgbClr val="000000"/>
            </a:lnRef>
            <a:fillRef idx="1">
              <a:srgbClr val="948A5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14566" y="3124337"/>
              <a:ext cx="363326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Skype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Shape 17371"/>
            <p:cNvSpPr/>
            <p:nvPr/>
          </p:nvSpPr>
          <p:spPr>
            <a:xfrm>
              <a:off x="3550064" y="3162524"/>
              <a:ext cx="60614" cy="46438"/>
            </a:xfrm>
            <a:custGeom>
              <a:avLst/>
              <a:gdLst/>
              <a:ahLst/>
              <a:cxnLst/>
              <a:rect l="0" t="0" r="0" b="0"/>
              <a:pathLst>
                <a:path w="62780" h="62780">
                  <a:moveTo>
                    <a:pt x="0" y="0"/>
                  </a:moveTo>
                  <a:lnTo>
                    <a:pt x="62780" y="0"/>
                  </a:lnTo>
                  <a:lnTo>
                    <a:pt x="62780" y="62780"/>
                  </a:lnTo>
                  <a:lnTo>
                    <a:pt x="0" y="6278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/>
            </a:lnRef>
            <a:fillRef idx="1">
              <a:srgbClr val="B9CDE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630601" y="3116381"/>
              <a:ext cx="796732" cy="15484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Google meet 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Shape 1373"/>
            <p:cNvSpPr/>
            <p:nvPr/>
          </p:nvSpPr>
          <p:spPr>
            <a:xfrm>
              <a:off x="-1" y="168554"/>
              <a:ext cx="5527589" cy="3200401"/>
            </a:xfrm>
            <a:custGeom>
              <a:avLst/>
              <a:gdLst/>
              <a:ahLst/>
              <a:cxnLst/>
              <a:rect l="0" t="0" r="0" b="0"/>
              <a:pathLst>
                <a:path w="5486400" h="3200401">
                  <a:moveTo>
                    <a:pt x="0" y="3200401"/>
                  </a:moveTo>
                  <a:lnTo>
                    <a:pt x="5486400" y="3200401"/>
                  </a:lnTo>
                  <a:lnTo>
                    <a:pt x="5486400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6" name="Google Shape;328;p40"/>
          <p:cNvSpPr/>
          <p:nvPr/>
        </p:nvSpPr>
        <p:spPr>
          <a:xfrm>
            <a:off x="58319" y="3093077"/>
            <a:ext cx="785498" cy="782692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349335"/>
      </p:ext>
    </p:extLst>
  </p:cSld>
  <p:clrMapOvr>
    <a:masterClrMapping/>
  </p:clrMapOvr>
  <p:transition advTm="9643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CDD6DD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451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528</Words>
  <Application>Microsoft Office PowerPoint</Application>
  <PresentationFormat>On-screen Show (16:9)</PresentationFormat>
  <Paragraphs>97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Patrick Hand SC</vt:lpstr>
      <vt:lpstr>Calibri</vt:lpstr>
      <vt:lpstr>Times New Roman</vt:lpstr>
      <vt:lpstr>Patrick Hand</vt:lpstr>
      <vt:lpstr>Arial</vt:lpstr>
      <vt:lpstr>Talbot template</vt:lpstr>
      <vt:lpstr>Online Learning During COVID-19 :</vt:lpstr>
      <vt:lpstr>Hello!</vt:lpstr>
      <vt:lpstr> Online learning and classes are increasingly becoming part of the education system worldwide. </vt:lpstr>
      <vt:lpstr>Data analysis:</vt:lpstr>
      <vt:lpstr>PowerPoint Presentation</vt:lpstr>
      <vt:lpstr>PowerPoint Presentation</vt:lpstr>
      <vt:lpstr>teachers’ perceptions </vt:lpstr>
      <vt:lpstr>students’ perceptions</vt:lpstr>
      <vt:lpstr>We also explored what were the online platforms preferred by teachers and students for taking classes and assigning work online</vt:lpstr>
      <vt:lpstr>Results or findings</vt:lpstr>
      <vt:lpstr>Conclusion: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 During COVID-19 :</dc:title>
  <cp:lastModifiedBy>Nusrat Turna</cp:lastModifiedBy>
  <cp:revision>28</cp:revision>
  <dcterms:modified xsi:type="dcterms:W3CDTF">2020-09-12T06:55:15Z</dcterms:modified>
</cp:coreProperties>
</file>