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90" r:id="rId5"/>
    <p:sldId id="291" r:id="rId6"/>
    <p:sldId id="25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64" r:id="rId16"/>
    <p:sldId id="300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233308"/>
              </p:ext>
            </p:extLst>
          </p:nvPr>
        </p:nvGraphicFramePr>
        <p:xfrm>
          <a:off x="419053" y="5186042"/>
          <a:ext cx="831060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514468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179581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15248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8166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5248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29916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r>
                        <a:rPr lang="en-US"/>
                        <a:t>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Summer 2020-2021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/>
                        <a:t>MAHFUJUR RAHMAN,   </a:t>
                      </a:r>
                      <a:r>
                        <a:rPr lang="en-US" b="1" i="1" dirty="0"/>
                        <a:t>mahfuj@aiub.edu</a:t>
                      </a:r>
                      <a:endParaRPr lang="en-US" b="1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Let  E = {a, b}.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4.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)* </a:t>
            </a:r>
            <a:r>
              <a:rPr lang="en-US" dirty="0">
                <a:cs typeface="Times New Roman" panose="02020603050405020304" pitchFamily="18" charset="0"/>
              </a:rPr>
              <a:t>denotes the set of all strings consisting of zero or more instances of </a:t>
            </a:r>
            <a:r>
              <a:rPr lang="en-US" b="1" i="1" dirty="0">
                <a:cs typeface="Times New Roman" panose="02020603050405020304" pitchFamily="18" charset="0"/>
              </a:rPr>
              <a:t>a</a:t>
            </a:r>
            <a:r>
              <a:rPr lang="en-US" i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or </a:t>
            </a:r>
            <a:r>
              <a:rPr lang="en-US" b="1" i="1" dirty="0">
                <a:cs typeface="Times New Roman" panose="02020603050405020304" pitchFamily="18" charset="0"/>
              </a:rPr>
              <a:t>b</a:t>
            </a:r>
            <a:r>
              <a:rPr lang="en-US" i="1" dirty="0">
                <a:cs typeface="Times New Roman" panose="02020603050405020304" pitchFamily="18" charset="0"/>
              </a:rPr>
              <a:t>, </a:t>
            </a:r>
            <a:r>
              <a:rPr lang="en-US" dirty="0">
                <a:cs typeface="Times New Roman" panose="02020603050405020304" pitchFamily="18" charset="0"/>
              </a:rPr>
              <a:t>that is, all strings of </a:t>
            </a:r>
            <a:r>
              <a:rPr lang="en-US" b="1" dirty="0">
                <a:cs typeface="Times New Roman" panose="02020603050405020304" pitchFamily="18" charset="0"/>
              </a:rPr>
              <a:t>a</a:t>
            </a:r>
            <a:r>
              <a:rPr lang="en-US" dirty="0">
                <a:cs typeface="Times New Roman" panose="02020603050405020304" pitchFamily="18" charset="0"/>
              </a:rPr>
              <a:t>'s and </a:t>
            </a:r>
            <a:r>
              <a:rPr lang="en-US" b="1" dirty="0">
                <a:cs typeface="Times New Roman" panose="02020603050405020304" pitchFamily="18" charset="0"/>
              </a:rPr>
              <a:t>b</a:t>
            </a:r>
            <a:r>
              <a:rPr lang="en-US" dirty="0">
                <a:cs typeface="Times New Roman" panose="02020603050405020304" pitchFamily="18" charset="0"/>
              </a:rPr>
              <a:t>'s: </a:t>
            </a:r>
            <a:r>
              <a:rPr lang="en-US" b="1" dirty="0">
                <a:cs typeface="Times New Roman" panose="02020603050405020304" pitchFamily="18" charset="0"/>
              </a:rPr>
              <a:t>{E ,</a:t>
            </a:r>
            <a:r>
              <a:rPr lang="en-US" b="1" i="1" dirty="0">
                <a:cs typeface="Times New Roman" panose="02020603050405020304" pitchFamily="18" charset="0"/>
              </a:rPr>
              <a:t>a, </a:t>
            </a:r>
            <a:r>
              <a:rPr lang="en-US" b="1" i="1" dirty="0" err="1">
                <a:cs typeface="Times New Roman" panose="02020603050405020304" pitchFamily="18" charset="0"/>
              </a:rPr>
              <a:t>b,aa</a:t>
            </a:r>
            <a:r>
              <a:rPr lang="en-US" b="1" i="1" dirty="0">
                <a:cs typeface="Times New Roman" panose="02020603050405020304" pitchFamily="18" charset="0"/>
              </a:rPr>
              <a:t>, ab, </a:t>
            </a:r>
            <a:r>
              <a:rPr lang="en-US" b="1" i="1" dirty="0" err="1">
                <a:cs typeface="Times New Roman" panose="02020603050405020304" pitchFamily="18" charset="0"/>
              </a:rPr>
              <a:t>ba</a:t>
            </a:r>
            <a:r>
              <a:rPr lang="en-US" b="1" i="1" dirty="0">
                <a:cs typeface="Times New Roman" panose="02020603050405020304" pitchFamily="18" charset="0"/>
              </a:rPr>
              <a:t>, </a:t>
            </a:r>
            <a:r>
              <a:rPr lang="en-US" b="1" i="1" dirty="0" err="1">
                <a:cs typeface="Times New Roman" panose="02020603050405020304" pitchFamily="18" charset="0"/>
              </a:rPr>
              <a:t>bb,aaa</a:t>
            </a:r>
            <a:r>
              <a:rPr lang="en-US" b="1" i="1" dirty="0">
                <a:cs typeface="Times New Roman" panose="02020603050405020304" pitchFamily="18" charset="0"/>
              </a:rPr>
              <a:t>,...}.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Another regular expression for the same language is </a:t>
            </a:r>
            <a:r>
              <a:rPr lang="en-US" b="1" dirty="0">
                <a:cs typeface="Times New Roman" panose="02020603050405020304" pitchFamily="18" charset="0"/>
              </a:rPr>
              <a:t>(a*b*)*.</a:t>
            </a:r>
          </a:p>
          <a:p>
            <a:pPr lvl="1"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 err="1">
                <a:cs typeface="Times New Roman" panose="02020603050405020304" pitchFamily="18" charset="0"/>
              </a:rPr>
              <a:t>a|a</a:t>
            </a:r>
            <a:r>
              <a:rPr lang="en-US" b="1" dirty="0">
                <a:cs typeface="Times New Roman" panose="02020603050405020304" pitchFamily="18" charset="0"/>
              </a:rPr>
              <a:t>*b </a:t>
            </a:r>
            <a:r>
              <a:rPr lang="en-US" dirty="0">
                <a:cs typeface="Times New Roman" panose="02020603050405020304" pitchFamily="18" charset="0"/>
              </a:rPr>
              <a:t>denotes the language </a:t>
            </a:r>
            <a:r>
              <a:rPr lang="en-US" b="1" i="1" dirty="0">
                <a:cs typeface="Times New Roman" panose="02020603050405020304" pitchFamily="18" charset="0"/>
              </a:rPr>
              <a:t>{a, b, ab, </a:t>
            </a:r>
            <a:r>
              <a:rPr lang="en-US" b="1" i="1" dirty="0" err="1">
                <a:cs typeface="Times New Roman" panose="02020603050405020304" pitchFamily="18" charset="0"/>
              </a:rPr>
              <a:t>aab</a:t>
            </a:r>
            <a:r>
              <a:rPr lang="en-US" b="1" i="1" dirty="0">
                <a:cs typeface="Times New Roman" panose="02020603050405020304" pitchFamily="18" charset="0"/>
              </a:rPr>
              <a:t>, </a:t>
            </a:r>
            <a:r>
              <a:rPr lang="en-US" b="1" i="1" dirty="0" err="1">
                <a:cs typeface="Times New Roman" panose="02020603050405020304" pitchFamily="18" charset="0"/>
              </a:rPr>
              <a:t>aaab</a:t>
            </a:r>
            <a:r>
              <a:rPr lang="en-US" b="1" i="1" dirty="0">
                <a:cs typeface="Times New Roman" panose="02020603050405020304" pitchFamily="18" charset="0"/>
              </a:rPr>
              <a:t>,...</a:t>
            </a:r>
            <a:r>
              <a:rPr lang="en-US" b="1" dirty="0">
                <a:cs typeface="Times New Roman" panose="02020603050405020304" pitchFamily="18" charset="0"/>
              </a:rPr>
              <a:t>},</a:t>
            </a:r>
            <a:r>
              <a:rPr lang="en-US" dirty="0">
                <a:cs typeface="Times New Roman" panose="02020603050405020304" pitchFamily="18" charset="0"/>
              </a:rPr>
              <a:t> that is, the string </a:t>
            </a:r>
            <a:r>
              <a:rPr lang="en-US" b="1" i="1" dirty="0">
                <a:cs typeface="Times New Roman" panose="02020603050405020304" pitchFamily="18" charset="0"/>
              </a:rPr>
              <a:t>a</a:t>
            </a:r>
            <a:r>
              <a:rPr lang="en-US" i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and all strings consisting of zero or more </a:t>
            </a:r>
            <a:r>
              <a:rPr lang="en-US" b="1" dirty="0">
                <a:cs typeface="Times New Roman" panose="02020603050405020304" pitchFamily="18" charset="0"/>
              </a:rPr>
              <a:t>a</a:t>
            </a:r>
            <a:r>
              <a:rPr lang="en-US" dirty="0">
                <a:cs typeface="Times New Roman" panose="02020603050405020304" pitchFamily="18" charset="0"/>
              </a:rPr>
              <a:t>'s and ending in </a:t>
            </a:r>
            <a:r>
              <a:rPr lang="en-US" b="1" i="1" dirty="0">
                <a:cs typeface="Times New Roman" panose="02020603050405020304" pitchFamily="18" charset="0"/>
              </a:rPr>
              <a:t>b.</a:t>
            </a:r>
            <a:endParaRPr lang="en-US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1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Operations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various operations on languages are: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Union of two languages L and M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	</a:t>
            </a:r>
            <a:r>
              <a:rPr lang="en-US" b="1" dirty="0">
                <a:cs typeface="Times New Roman" panose="02020603050405020304" pitchFamily="18" charset="0"/>
              </a:rPr>
              <a:t> L U M = {s | s is in L or s is in M}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Concatenation of two languages L and M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 	</a:t>
            </a:r>
            <a:r>
              <a:rPr lang="en-US" b="1" dirty="0">
                <a:cs typeface="Times New Roman" panose="02020603050405020304" pitchFamily="18" charset="0"/>
              </a:rPr>
              <a:t>LM = {</a:t>
            </a:r>
            <a:r>
              <a:rPr lang="en-US" b="1">
                <a:cs typeface="Times New Roman" panose="02020603050405020304" pitchFamily="18" charset="0"/>
              </a:rPr>
              <a:t>st </a:t>
            </a:r>
            <a:r>
              <a:rPr lang="en-US" b="1" dirty="0">
                <a:cs typeface="Times New Roman" panose="02020603050405020304" pitchFamily="18" charset="0"/>
              </a:rPr>
              <a:t>| s is in L and t is in M}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Kleene Closure of a language L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  	</a:t>
            </a:r>
            <a:r>
              <a:rPr lang="en-US" b="1" dirty="0">
                <a:cs typeface="Times New Roman" panose="02020603050405020304" pitchFamily="18" charset="0"/>
              </a:rPr>
              <a:t>L* = Zero or more occurrence of language L.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9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Outline the NFA generated by the construction of Thompson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((a | b)*c)*</a:t>
            </a:r>
          </a:p>
          <a:p>
            <a:pPr algn="just"/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x-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3D503-BCE4-4359-9308-6552CCA1BB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6812" y="3555536"/>
            <a:ext cx="6810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 means of the construction of Thompson, outline the NFA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a (b | c)*d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72622-74DC-45E6-A56A-17CADBAB09C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0625" y="3493919"/>
            <a:ext cx="6762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 means of the construction of Thompson, outline the NFA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a (b | c)*d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867761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Class Exercises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(</a:t>
            </a:r>
            <a:r>
              <a:rPr lang="en-US" b="1" dirty="0" err="1"/>
              <a:t>aUb</a:t>
            </a:r>
            <a:r>
              <a:rPr lang="en-US" b="1" dirty="0"/>
              <a:t>)*</a:t>
            </a:r>
            <a:r>
              <a:rPr lang="en-US" b="1" dirty="0" err="1"/>
              <a:t>abc</a:t>
            </a:r>
            <a:endParaRPr lang="en-US" b="1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(</a:t>
            </a:r>
            <a:r>
              <a:rPr lang="en-US" b="1" dirty="0" err="1"/>
              <a:t>abUbc</a:t>
            </a:r>
            <a:r>
              <a:rPr lang="en-US" b="1" dirty="0"/>
              <a:t>(</a:t>
            </a:r>
            <a:r>
              <a:rPr lang="en-US" b="1" dirty="0" err="1"/>
              <a:t>abUc</a:t>
            </a:r>
            <a:r>
              <a:rPr lang="en-US" b="1" dirty="0"/>
              <a:t>)*)*</a:t>
            </a:r>
            <a:endParaRPr lang="x-none" b="1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7151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</a:p>
          <a:p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  <a:endParaRPr lang="x-none" dirty="0"/>
          </a:p>
          <a:p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43448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x-non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E16F0D-9199-4F56-AFEB-CB1EB455210D}"/>
              </a:ext>
            </a:extLst>
          </p:cNvPr>
          <p:cNvSpPr/>
          <p:nvPr/>
        </p:nvSpPr>
        <p:spPr>
          <a:xfrm>
            <a:off x="783771" y="2235816"/>
            <a:ext cx="6925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Principles of Compiler Design </a:t>
            </a:r>
            <a:r>
              <a:rPr lang="en-US" dirty="0"/>
              <a:t>(2nd Revised Edition 2009) A. A. Puntambekar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Basics of Compiler Design Torben </a:t>
            </a:r>
            <a:r>
              <a:rPr lang="en-US" dirty="0" err="1">
                <a:solidFill>
                  <a:prstClr val="black"/>
                </a:solidFill>
              </a:rPr>
              <a:t>Mogensen</a:t>
            </a:r>
            <a:endParaRPr lang="en-US" dirty="0">
              <a:solidFill>
                <a:prstClr val="black"/>
              </a:solidFill>
            </a:endParaRP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Definition of a Regular Expression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Rules of a Regular Expression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Objectives: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Understand the basic concept of Regular expression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Understand the regular expression algorithm</a:t>
            </a:r>
          </a:p>
          <a:p>
            <a:pPr lvl="1" algn="just"/>
            <a:endParaRPr lang="en-US" dirty="0"/>
          </a:p>
          <a:p>
            <a:pPr algn="just"/>
            <a:r>
              <a:rPr lang="en-US" sz="2000" b="1" dirty="0"/>
              <a:t>Outcome: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design the nondeterministic finite automata from regular expression.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know the applications of a regular expression. </a:t>
            </a:r>
          </a:p>
          <a:p>
            <a:pPr lvl="1" algn="just"/>
            <a:endParaRPr lang="en-US" sz="2000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x-none" b="1" dirty="0"/>
          </a:p>
        </p:txBody>
      </p:sp>
    </p:spTree>
    <p:extLst>
      <p:ext uri="{BB962C8B-B14F-4D97-AF65-F5344CB8AC3E}">
        <p14:creationId xmlns:p14="http://schemas.microsoft.com/office/powerpoint/2010/main" val="259670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cs typeface="Times New Roman" panose="02020603050405020304" pitchFamily="18" charset="0"/>
              </a:rPr>
              <a:t>Definition: </a:t>
            </a:r>
            <a:r>
              <a:rPr lang="en-US" dirty="0">
                <a:cs typeface="Times New Roman" panose="02020603050405020304" pitchFamily="18" charset="0"/>
              </a:rPr>
              <a:t>A </a:t>
            </a:r>
            <a:r>
              <a:rPr lang="en-US" b="1" dirty="0">
                <a:cs typeface="Times New Roman" panose="02020603050405020304" pitchFamily="18" charset="0"/>
              </a:rPr>
              <a:t>sequence of  symbols and characters expressing a string or pattern </a:t>
            </a:r>
            <a:r>
              <a:rPr lang="en-US" dirty="0">
                <a:cs typeface="Times New Roman" panose="02020603050405020304" pitchFamily="18" charset="0"/>
              </a:rPr>
              <a:t>to be searched for within a longer piece of text.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Another words to say a  regular expression is a method used in programming for </a:t>
            </a:r>
            <a:r>
              <a:rPr lang="en-US" b="1" dirty="0">
                <a:cs typeface="Times New Roman" panose="02020603050405020304" pitchFamily="18" charset="0"/>
              </a:rPr>
              <a:t>pattern matching. </a:t>
            </a:r>
            <a:r>
              <a:rPr lang="en-US" dirty="0">
                <a:cs typeface="Times New Roman" panose="02020603050405020304" pitchFamily="18" charset="0"/>
              </a:rPr>
              <a:t>Regular expressions provide a flexible and concise means to match strings of text.</a:t>
            </a:r>
            <a:endParaRPr lang="x-none" dirty="0">
              <a:cs typeface="Times New Roman" panose="02020603050405020304" pitchFamily="18" charset="0"/>
            </a:endParaRP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regular expressions are built </a:t>
            </a:r>
            <a:r>
              <a:rPr lang="en-US" b="1" dirty="0">
                <a:cs typeface="Times New Roman" panose="02020603050405020304" pitchFamily="18" charset="0"/>
              </a:rPr>
              <a:t>recursively</a:t>
            </a:r>
            <a:r>
              <a:rPr lang="en-US" dirty="0">
                <a:cs typeface="Times New Roman" panose="02020603050405020304" pitchFamily="18" charset="0"/>
              </a:rPr>
              <a:t> out of smaller regular expressions, using some rules.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Each regular expression </a:t>
            </a:r>
            <a:r>
              <a:rPr lang="en-US" b="1" dirty="0">
                <a:cs typeface="Times New Roman" panose="02020603050405020304" pitchFamily="18" charset="0"/>
              </a:rPr>
              <a:t>r</a:t>
            </a:r>
            <a:r>
              <a:rPr lang="en-US" dirty="0">
                <a:cs typeface="Times New Roman" panose="02020603050405020304" pitchFamily="18" charset="0"/>
              </a:rPr>
              <a:t> denotes a language </a:t>
            </a:r>
            <a:r>
              <a:rPr lang="en-US" b="1" dirty="0">
                <a:cs typeface="Times New Roman" panose="02020603050405020304" pitchFamily="18" charset="0"/>
              </a:rPr>
              <a:t>L(r)</a:t>
            </a:r>
            <a:r>
              <a:rPr lang="en-US" dirty="0">
                <a:cs typeface="Times New Roman" panose="02020603050405020304" pitchFamily="18" charset="0"/>
              </a:rPr>
              <a:t>, which is also defined recursively from the languages denoted by </a:t>
            </a:r>
            <a:r>
              <a:rPr lang="en-US" b="1" dirty="0">
                <a:cs typeface="Times New Roman" panose="02020603050405020304" pitchFamily="18" charset="0"/>
              </a:rPr>
              <a:t>r ' s </a:t>
            </a:r>
            <a:r>
              <a:rPr lang="en-US" dirty="0" err="1">
                <a:cs typeface="Times New Roman" panose="02020603050405020304" pitchFamily="18" charset="0"/>
              </a:rPr>
              <a:t>subexpressions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algn="just"/>
            <a:endParaRPr lang="x-none" b="1" dirty="0"/>
          </a:p>
        </p:txBody>
      </p:sp>
    </p:spTree>
    <p:extLst>
      <p:ext uri="{BB962C8B-B14F-4D97-AF65-F5344CB8AC3E}">
        <p14:creationId xmlns:p14="http://schemas.microsoft.com/office/powerpoint/2010/main" val="170226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cs typeface="Times New Roman" panose="02020603050405020304" pitchFamily="18" charset="0"/>
              </a:rPr>
              <a:t>The regular expressions are built </a:t>
            </a:r>
            <a:r>
              <a:rPr lang="en-US" sz="2000" b="1" dirty="0">
                <a:cs typeface="Times New Roman" panose="02020603050405020304" pitchFamily="18" charset="0"/>
              </a:rPr>
              <a:t>recursively</a:t>
            </a:r>
            <a:r>
              <a:rPr lang="en-US" sz="2000" dirty="0">
                <a:cs typeface="Times New Roman" panose="02020603050405020304" pitchFamily="18" charset="0"/>
              </a:rPr>
              <a:t> out of smaller regular expressions, using some rules.</a:t>
            </a:r>
          </a:p>
          <a:p>
            <a:pPr algn="just"/>
            <a:endParaRPr lang="en-US" sz="2000" dirty="0"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cs typeface="Times New Roman" panose="02020603050405020304" pitchFamily="18" charset="0"/>
              </a:rPr>
              <a:t>Each regular expression </a:t>
            </a:r>
            <a:r>
              <a:rPr lang="en-US" sz="2000" b="1" dirty="0">
                <a:cs typeface="Times New Roman" panose="02020603050405020304" pitchFamily="18" charset="0"/>
              </a:rPr>
              <a:t>r</a:t>
            </a:r>
            <a:r>
              <a:rPr lang="en-US" sz="2000" dirty="0">
                <a:cs typeface="Times New Roman" panose="02020603050405020304" pitchFamily="18" charset="0"/>
              </a:rPr>
              <a:t> denotes a language </a:t>
            </a:r>
            <a:r>
              <a:rPr lang="en-US" sz="2000" b="1" dirty="0">
                <a:cs typeface="Times New Roman" panose="02020603050405020304" pitchFamily="18" charset="0"/>
              </a:rPr>
              <a:t>L(r)</a:t>
            </a:r>
            <a:r>
              <a:rPr lang="en-US" sz="2000" dirty="0">
                <a:cs typeface="Times New Roman" panose="02020603050405020304" pitchFamily="18" charset="0"/>
              </a:rPr>
              <a:t>, which is also defined recursively from the languages denoted by </a:t>
            </a:r>
            <a:r>
              <a:rPr lang="en-US" sz="2000" b="1" dirty="0">
                <a:cs typeface="Times New Roman" panose="02020603050405020304" pitchFamily="18" charset="0"/>
              </a:rPr>
              <a:t>r ' s </a:t>
            </a:r>
            <a:r>
              <a:rPr lang="en-US" sz="2000" dirty="0">
                <a:cs typeface="Times New Roman" panose="02020603050405020304" pitchFamily="18" charset="0"/>
              </a:rPr>
              <a:t>subexpressions.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9951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Here are the rules that define the regular expressions over some </a:t>
            </a:r>
            <a:r>
              <a:rPr lang="en-US" b="1" dirty="0"/>
              <a:t>alphabet £ </a:t>
            </a:r>
            <a:r>
              <a:rPr lang="en-US" dirty="0"/>
              <a:t>and the languages that those expressions denote.</a:t>
            </a:r>
          </a:p>
          <a:p>
            <a:pPr algn="just"/>
            <a:endParaRPr lang="en-US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Basis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Induction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b="1" dirty="0"/>
              <a:t>Precedence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r>
              <a:rPr lang="en-US" b="1" dirty="0">
                <a:cs typeface="Times New Roman" panose="02020603050405020304" pitchFamily="18" charset="0"/>
              </a:rPr>
              <a:t>BASIS: </a:t>
            </a:r>
            <a:r>
              <a:rPr lang="en-US" dirty="0">
                <a:cs typeface="Times New Roman" panose="02020603050405020304" pitchFamily="18" charset="0"/>
              </a:rPr>
              <a:t>There are </a:t>
            </a:r>
            <a:r>
              <a:rPr lang="en-US" b="1" dirty="0">
                <a:cs typeface="Times New Roman" panose="02020603050405020304" pitchFamily="18" charset="0"/>
              </a:rPr>
              <a:t>two rules </a:t>
            </a:r>
            <a:r>
              <a:rPr lang="en-US" dirty="0">
                <a:cs typeface="Times New Roman" panose="02020603050405020304" pitchFamily="18" charset="0"/>
              </a:rPr>
              <a:t>that form the basis: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E is a regular expression, and </a:t>
            </a:r>
            <a:r>
              <a:rPr lang="en-US" i="1" dirty="0">
                <a:cs typeface="Times New Roman" panose="02020603050405020304" pitchFamily="18" charset="0"/>
              </a:rPr>
              <a:t>L(E) </a:t>
            </a:r>
            <a:r>
              <a:rPr lang="en-US" dirty="0">
                <a:cs typeface="Times New Roman" panose="02020603050405020304" pitchFamily="18" charset="0"/>
              </a:rPr>
              <a:t>is {E}, that is, the language whose sole member is the empty string.</a:t>
            </a: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If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is a symbol in E, then </a:t>
            </a:r>
            <a:r>
              <a:rPr lang="en-US" b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is a regular expression, and L</a:t>
            </a:r>
            <a:r>
              <a:rPr lang="en-US" b="1" dirty="0">
                <a:cs typeface="Times New Roman" panose="02020603050405020304" pitchFamily="18" charset="0"/>
              </a:rPr>
              <a:t>(a) = </a:t>
            </a:r>
            <a:r>
              <a:rPr lang="en-US" i="1" dirty="0">
                <a:cs typeface="Times New Roman" panose="02020603050405020304" pitchFamily="18" charset="0"/>
              </a:rPr>
              <a:t>{a}, </a:t>
            </a:r>
            <a:r>
              <a:rPr lang="en-US" dirty="0">
                <a:cs typeface="Times New Roman" panose="02020603050405020304" pitchFamily="18" charset="0"/>
              </a:rPr>
              <a:t>that is, the language with one string, of length one, with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in its one position. Here </a:t>
            </a:r>
            <a:r>
              <a:rPr lang="en-US" b="1" dirty="0">
                <a:cs typeface="Times New Roman" panose="02020603050405020304" pitchFamily="18" charset="0"/>
              </a:rPr>
              <a:t>italics is used for symbols</a:t>
            </a:r>
            <a:r>
              <a:rPr lang="en-US" dirty="0">
                <a:cs typeface="Times New Roman" panose="02020603050405020304" pitchFamily="18" charset="0"/>
              </a:rPr>
              <a:t>, and </a:t>
            </a:r>
            <a:r>
              <a:rPr lang="en-US" b="1" dirty="0">
                <a:cs typeface="Times New Roman" panose="02020603050405020304" pitchFamily="18" charset="0"/>
              </a:rPr>
              <a:t>boldface for their corresponding regular expression.</a:t>
            </a:r>
            <a:endParaRPr lang="x-none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1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INDUCTION: </a:t>
            </a:r>
            <a:r>
              <a:rPr lang="en-US" dirty="0">
                <a:cs typeface="Times New Roman" panose="02020603050405020304" pitchFamily="18" charset="0"/>
              </a:rPr>
              <a:t>There are </a:t>
            </a:r>
            <a:r>
              <a:rPr lang="en-US" b="1" dirty="0">
                <a:cs typeface="Times New Roman" panose="02020603050405020304" pitchFamily="18" charset="0"/>
              </a:rPr>
              <a:t>four parts to the induction. </a:t>
            </a:r>
            <a:r>
              <a:rPr lang="en-US" dirty="0">
                <a:cs typeface="Times New Roman" panose="02020603050405020304" pitchFamily="18" charset="0"/>
              </a:rPr>
              <a:t>Suppose </a:t>
            </a:r>
            <a:r>
              <a:rPr lang="en-US" b="1" dirty="0">
                <a:cs typeface="Times New Roman" panose="02020603050405020304" pitchFamily="18" charset="0"/>
              </a:rPr>
              <a:t>r</a:t>
            </a:r>
            <a:r>
              <a:rPr lang="en-US" dirty="0">
                <a:cs typeface="Times New Roman" panose="02020603050405020304" pitchFamily="18" charset="0"/>
              </a:rPr>
              <a:t> and </a:t>
            </a:r>
            <a:r>
              <a:rPr lang="en-US" b="1" i="1" dirty="0">
                <a:cs typeface="Times New Roman" panose="02020603050405020304" pitchFamily="18" charset="0"/>
              </a:rPr>
              <a:t>s</a:t>
            </a:r>
            <a:r>
              <a:rPr lang="en-US" i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are regular expressions denoting languages </a:t>
            </a:r>
            <a:r>
              <a:rPr lang="en-US" b="1" i="1" dirty="0">
                <a:cs typeface="Times New Roman" panose="02020603050405020304" pitchFamily="18" charset="0"/>
              </a:rPr>
              <a:t>L(r) </a:t>
            </a:r>
            <a:r>
              <a:rPr lang="en-US" dirty="0">
                <a:cs typeface="Times New Roman" panose="02020603050405020304" pitchFamily="18" charset="0"/>
              </a:rPr>
              <a:t>and </a:t>
            </a:r>
            <a:r>
              <a:rPr lang="en-US" b="1" i="1" dirty="0">
                <a:cs typeface="Times New Roman" panose="02020603050405020304" pitchFamily="18" charset="0"/>
              </a:rPr>
              <a:t>L(s)</a:t>
            </a:r>
            <a:r>
              <a:rPr lang="en-US" i="1" dirty="0">
                <a:cs typeface="Times New Roman" panose="02020603050405020304" pitchFamily="18" charset="0"/>
              </a:rPr>
              <a:t>, </a:t>
            </a:r>
            <a:r>
              <a:rPr lang="en-US" dirty="0">
                <a:cs typeface="Times New Roman" panose="02020603050405020304" pitchFamily="18" charset="0"/>
              </a:rPr>
              <a:t>respectively.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cs typeface="Times New Roman" panose="02020603050405020304" pitchFamily="18" charset="0"/>
              </a:rPr>
              <a:t>(r)|(s) </a:t>
            </a:r>
            <a:r>
              <a:rPr lang="en-US" dirty="0">
                <a:cs typeface="Times New Roman" panose="02020603050405020304" pitchFamily="18" charset="0"/>
              </a:rPr>
              <a:t>is a regular expression denoting the language </a:t>
            </a:r>
            <a:r>
              <a:rPr lang="en-US" b="1" i="1" dirty="0">
                <a:cs typeface="Times New Roman" panose="02020603050405020304" pitchFamily="18" charset="0"/>
              </a:rPr>
              <a:t>L(r) </a:t>
            </a:r>
            <a:r>
              <a:rPr lang="en-US" b="1" dirty="0">
                <a:cs typeface="Times New Roman" panose="02020603050405020304" pitchFamily="18" charset="0"/>
              </a:rPr>
              <a:t>U </a:t>
            </a:r>
            <a:r>
              <a:rPr lang="en-US" b="1" i="1" dirty="0">
                <a:cs typeface="Times New Roman" panose="02020603050405020304" pitchFamily="18" charset="0"/>
              </a:rPr>
              <a:t>L(s).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cs typeface="Times New Roman" panose="02020603050405020304" pitchFamily="18" charset="0"/>
              </a:rPr>
              <a:t>(r)(s) </a:t>
            </a:r>
            <a:r>
              <a:rPr lang="en-US" dirty="0">
                <a:cs typeface="Times New Roman" panose="02020603050405020304" pitchFamily="18" charset="0"/>
              </a:rPr>
              <a:t>is a regular expression denoting the language </a:t>
            </a:r>
            <a:r>
              <a:rPr lang="en-US" b="1" i="1" dirty="0">
                <a:cs typeface="Times New Roman" panose="02020603050405020304" pitchFamily="18" charset="0"/>
              </a:rPr>
              <a:t>L(r)L(s).</a:t>
            </a:r>
          </a:p>
          <a:p>
            <a:pPr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b="1" dirty="0">
                <a:cs typeface="Times New Roman" panose="02020603050405020304" pitchFamily="18" charset="0"/>
              </a:rPr>
              <a:t>(r)* </a:t>
            </a:r>
            <a:r>
              <a:rPr lang="pt-BR" dirty="0">
                <a:cs typeface="Times New Roman" panose="02020603050405020304" pitchFamily="18" charset="0"/>
              </a:rPr>
              <a:t>is a regular expression denoting </a:t>
            </a:r>
            <a:r>
              <a:rPr lang="pt-BR" b="1" dirty="0">
                <a:cs typeface="Times New Roman" panose="02020603050405020304" pitchFamily="18" charset="0"/>
              </a:rPr>
              <a:t>(L(r))*.</a:t>
            </a:r>
          </a:p>
          <a:p>
            <a:pPr algn="just"/>
            <a:endParaRPr lang="pt-BR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cs typeface="Times New Roman" panose="02020603050405020304" pitchFamily="18" charset="0"/>
              </a:rPr>
              <a:t>(r) </a:t>
            </a:r>
            <a:r>
              <a:rPr lang="en-US" dirty="0">
                <a:cs typeface="Times New Roman" panose="02020603050405020304" pitchFamily="18" charset="0"/>
              </a:rPr>
              <a:t>is a regular expression denoting </a:t>
            </a:r>
            <a:r>
              <a:rPr lang="en-US" b="1" i="1" dirty="0">
                <a:cs typeface="Times New Roman" panose="02020603050405020304" pitchFamily="18" charset="0"/>
              </a:rPr>
              <a:t>L(r).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b="1" i="1" dirty="0">
              <a:cs typeface="Times New Roman" panose="02020603050405020304" pitchFamily="18" charset="0"/>
            </a:endParaRPr>
          </a:p>
          <a:p>
            <a:pPr marL="742950" lvl="1" indent="-285750" algn="just"/>
            <a:r>
              <a:rPr lang="en-US" b="1" i="1" dirty="0">
                <a:cs typeface="Times New Roman" panose="02020603050405020304" pitchFamily="18" charset="0"/>
              </a:rPr>
              <a:t>N.B. </a:t>
            </a:r>
            <a:r>
              <a:rPr lang="en-US" dirty="0">
                <a:cs typeface="Times New Roman" panose="02020603050405020304" pitchFamily="18" charset="0"/>
              </a:rPr>
              <a:t>The last rule says that we </a:t>
            </a:r>
            <a:r>
              <a:rPr lang="en-US" b="1" dirty="0">
                <a:cs typeface="Times New Roman" panose="02020603050405020304" pitchFamily="18" charset="0"/>
              </a:rPr>
              <a:t>can add additional pairs of parentheses</a:t>
            </a:r>
            <a:r>
              <a:rPr lang="en-US" dirty="0">
                <a:cs typeface="Times New Roman" panose="02020603050405020304" pitchFamily="18" charset="0"/>
              </a:rPr>
              <a:t> around expressions without changing the language they denote.</a:t>
            </a:r>
            <a:endParaRPr lang="x-none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cs typeface="Times New Roman" panose="02020603050405020304" pitchFamily="18" charset="0"/>
              </a:rPr>
              <a:t>Let  E = {a, b}.</a:t>
            </a:r>
          </a:p>
          <a:p>
            <a:pPr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1. The regular expression 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denotes the language </a:t>
            </a:r>
            <a:r>
              <a:rPr lang="en-US" b="1" i="1" dirty="0">
                <a:cs typeface="Times New Roman" panose="02020603050405020304" pitchFamily="18" charset="0"/>
              </a:rPr>
              <a:t>{a, b}.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2.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 </a:t>
            </a:r>
            <a:r>
              <a:rPr lang="en-US" dirty="0">
                <a:cs typeface="Times New Roman" panose="02020603050405020304" pitchFamily="18" charset="0"/>
              </a:rPr>
              <a:t>denotes </a:t>
            </a:r>
            <a:r>
              <a:rPr lang="en-US" b="1" i="1" dirty="0">
                <a:cs typeface="Times New Roman" panose="02020603050405020304" pitchFamily="18" charset="0"/>
              </a:rPr>
              <a:t>{aa, ab, </a:t>
            </a:r>
            <a:r>
              <a:rPr lang="en-US" b="1" i="1" dirty="0" err="1">
                <a:cs typeface="Times New Roman" panose="02020603050405020304" pitchFamily="18" charset="0"/>
              </a:rPr>
              <a:t>ba</a:t>
            </a:r>
            <a:r>
              <a:rPr lang="en-US" b="1" i="1" dirty="0">
                <a:cs typeface="Times New Roman" panose="02020603050405020304" pitchFamily="18" charset="0"/>
              </a:rPr>
              <a:t>, bb}, </a:t>
            </a:r>
            <a:r>
              <a:rPr lang="en-US" dirty="0">
                <a:cs typeface="Times New Roman" panose="02020603050405020304" pitchFamily="18" charset="0"/>
              </a:rPr>
              <a:t>the language of all strings of length two over the alphabet </a:t>
            </a:r>
            <a:r>
              <a:rPr lang="en-US" b="1" dirty="0">
                <a:cs typeface="Times New Roman" panose="02020603050405020304" pitchFamily="18" charset="0"/>
              </a:rPr>
              <a:t>E.</a:t>
            </a: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 Another regular expression for the same language is </a:t>
            </a:r>
            <a:r>
              <a:rPr lang="en-US" b="1" dirty="0" err="1">
                <a:cs typeface="Times New Roman" panose="02020603050405020304" pitchFamily="18" charset="0"/>
              </a:rPr>
              <a:t>aa|ab|ba|bb</a:t>
            </a:r>
            <a:r>
              <a:rPr lang="en-US" b="1" dirty="0"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3. </a:t>
            </a:r>
            <a:r>
              <a:rPr lang="en-US" b="1" dirty="0">
                <a:cs typeface="Times New Roman" panose="02020603050405020304" pitchFamily="18" charset="0"/>
              </a:rPr>
              <a:t>a* </a:t>
            </a:r>
            <a:r>
              <a:rPr lang="en-US" dirty="0">
                <a:cs typeface="Times New Roman" panose="02020603050405020304" pitchFamily="18" charset="0"/>
              </a:rPr>
              <a:t>denotes the language consisting of </a:t>
            </a:r>
            <a:r>
              <a:rPr lang="en-US" b="1" dirty="0">
                <a:cs typeface="Times New Roman" panose="02020603050405020304" pitchFamily="18" charset="0"/>
              </a:rPr>
              <a:t>all strings of zero or more a's, </a:t>
            </a:r>
            <a:r>
              <a:rPr lang="en-US" dirty="0">
                <a:cs typeface="Times New Roman" panose="02020603050405020304" pitchFamily="18" charset="0"/>
              </a:rPr>
              <a:t>that </a:t>
            </a:r>
            <a:r>
              <a:rPr lang="pt-BR" dirty="0">
                <a:cs typeface="Times New Roman" panose="02020603050405020304" pitchFamily="18" charset="0"/>
              </a:rPr>
              <a:t>is, </a:t>
            </a:r>
            <a:r>
              <a:rPr lang="pt-BR" b="1" dirty="0">
                <a:cs typeface="Times New Roman" panose="02020603050405020304" pitchFamily="18" charset="0"/>
              </a:rPr>
              <a:t>{ E, </a:t>
            </a:r>
            <a:r>
              <a:rPr lang="pt-BR" b="1" i="1" dirty="0">
                <a:cs typeface="Times New Roman" panose="02020603050405020304" pitchFamily="18" charset="0"/>
              </a:rPr>
              <a:t>a , a a , a a a , . . . }.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0118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8" ma:contentTypeDescription="Create a new document." ma:contentTypeScope="" ma:versionID="cd08325829643c92bbda9cbaa702f358">
  <xsd:schema xmlns:xsd="http://www.w3.org/2001/XMLSchema" xmlns:xs="http://www.w3.org/2001/XMLSchema" xmlns:p="http://schemas.microsoft.com/office/2006/metadata/properties" xmlns:ns2="a12ddc03-b357-499c-864f-c6204d3dd0f9" xmlns:ns3="35a47735-4560-4a85-aa30-0146f2a9dea0" targetNamespace="http://schemas.microsoft.com/office/2006/metadata/properties" ma:root="true" ma:fieldsID="89cb451e1b6887f33a0a66097268a486" ns2:_="" ns3:_="">
    <xsd:import namespace="a12ddc03-b357-499c-864f-c6204d3dd0f9"/>
    <xsd:import namespace="35a47735-4560-4a85-aa30-0146f2a9d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47735-4560-4a85-aa30-0146f2a9d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AE9757-3FA5-4C8C-9342-FF3433E9A817}"/>
</file>

<file path=customXml/itemProps2.xml><?xml version="1.0" encoding="utf-8"?>
<ds:datastoreItem xmlns:ds="http://schemas.openxmlformats.org/officeDocument/2006/customXml" ds:itemID="{69AA84FE-4FE8-4FB9-9E5D-C9099A9C2733}"/>
</file>

<file path=customXml/itemProps3.xml><?xml version="1.0" encoding="utf-8"?>
<ds:datastoreItem xmlns:ds="http://schemas.openxmlformats.org/officeDocument/2006/customXml" ds:itemID="{ECBF4C33-CCEC-4759-83DB-13ECF5C82A42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485</TotalTime>
  <Words>1019</Words>
  <Application>Microsoft Office PowerPoint</Application>
  <PresentationFormat>On-screen Show (4:3)</PresentationFormat>
  <Paragraphs>147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Wingdings</vt:lpstr>
      <vt:lpstr>Spectrum</vt:lpstr>
      <vt:lpstr>Regular Expression</vt:lpstr>
      <vt:lpstr>Lecture Outline</vt:lpstr>
      <vt:lpstr>Objectives and Outcomes</vt:lpstr>
      <vt:lpstr>Regular Expression</vt:lpstr>
      <vt:lpstr>Regular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 Expression To NFA</vt:lpstr>
      <vt:lpstr>Regular Expression To NFA</vt:lpstr>
      <vt:lpstr>Regular Expression To NFA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Mahfujur Rahman</cp:lastModifiedBy>
  <cp:revision>63</cp:revision>
  <dcterms:created xsi:type="dcterms:W3CDTF">2018-12-10T17:20:29Z</dcterms:created>
  <dcterms:modified xsi:type="dcterms:W3CDTF">2021-11-03T07:36:45Z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