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50" r:id="rId1"/>
  </p:sldMasterIdLst>
  <p:notesMasterIdLst>
    <p:notesMasterId r:id="rId13"/>
  </p:notesMasterIdLst>
  <p:sldIdLst>
    <p:sldId id="259" r:id="rId2"/>
    <p:sldId id="287" r:id="rId3"/>
    <p:sldId id="291" r:id="rId4"/>
    <p:sldId id="292" r:id="rId5"/>
    <p:sldId id="260" r:id="rId6"/>
    <p:sldId id="297" r:id="rId7"/>
    <p:sldId id="298" r:id="rId8"/>
    <p:sldId id="299" r:id="rId9"/>
    <p:sldId id="300" r:id="rId10"/>
    <p:sldId id="301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iz" initials="N" lastIdx="1" clrIdx="0">
    <p:extLst>
      <p:ext uri="{19B8F6BF-5375-455C-9EA6-DF929625EA0E}">
        <p15:presenceInfo xmlns:p15="http://schemas.microsoft.com/office/powerpoint/2012/main" userId="6d2d99d834caf5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1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4A09FD-515F-458F-ADCA-CEC768BFDD48}">
  <a:tblStyle styleId="{774A09FD-515F-458F-ADCA-CEC768BFDD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86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45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12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4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62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95720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9458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76312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72916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5234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00265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65925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6615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4328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279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48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495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83923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30428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360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8392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806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37276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72157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863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874836" y="1664277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Name: </a:t>
            </a:r>
            <a:r>
              <a:rPr lang="en-US" sz="2800" b="1" dirty="0" err="1" smtClean="0">
                <a:solidFill>
                  <a:schemeClr val="accent2">
                    <a:lumMod val="50000"/>
                  </a:schemeClr>
                </a:solidFill>
              </a:rPr>
              <a:t>Jannatul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 Nusrat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ID      :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19-40885-2</a:t>
            </a:r>
            <a:b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</a:rPr>
              <a:t>SECTION: E</a:t>
            </a:r>
            <a:endParaRPr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48" name="Google Shape;548;p15"/>
          <p:cNvSpPr txBox="1">
            <a:spLocks noGrp="1"/>
          </p:cNvSpPr>
          <p:nvPr>
            <p:ph type="subTitle" idx="1"/>
          </p:nvPr>
        </p:nvSpPr>
        <p:spPr>
          <a:xfrm>
            <a:off x="352322" y="2824077"/>
            <a:ext cx="6036603" cy="1223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COURSE: DIGITAL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LOGIC AND CIRCUITS </a:t>
            </a:r>
            <a:endParaRPr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Google Shape;547;p15"/>
          <p:cNvSpPr txBox="1">
            <a:spLocks/>
          </p:cNvSpPr>
          <p:nvPr/>
        </p:nvSpPr>
        <p:spPr>
          <a:xfrm>
            <a:off x="209818" y="504477"/>
            <a:ext cx="53016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r" defTabSz="342900" rtl="0" eaLnBrk="1" latinLnBrk="0" hangingPunct="1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 algn="r" rtl="0" eaLnBrk="1" hangingPunct="1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>
                <a:solidFill>
                  <a:schemeClr val="tx2"/>
                </a:solidFill>
              </a:defRPr>
            </a:lvl2pPr>
            <a:lvl3pPr lvl="2" algn="r" rtl="0" eaLnBrk="1" hangingPunct="1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>
                <a:solidFill>
                  <a:schemeClr val="tx2"/>
                </a:solidFill>
              </a:defRPr>
            </a:lvl3pPr>
            <a:lvl4pPr lvl="3" algn="r" rtl="0" eaLnBrk="1" hangingPunct="1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>
                <a:solidFill>
                  <a:schemeClr val="tx2"/>
                </a:solidFill>
              </a:defRPr>
            </a:lvl4pPr>
            <a:lvl5pPr lvl="4" algn="r" rtl="0" eaLnBrk="1" hangingPunct="1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>
                <a:solidFill>
                  <a:schemeClr val="tx2"/>
                </a:solidFill>
              </a:defRPr>
            </a:lvl5pPr>
            <a:lvl6pPr lvl="5" algn="r" rtl="0" eaLnBrk="1" hangingPunct="1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>
                <a:solidFill>
                  <a:schemeClr val="tx2"/>
                </a:solidFill>
              </a:defRPr>
            </a:lvl6pPr>
            <a:lvl7pPr lvl="6" algn="r" rtl="0" eaLnBrk="1" hangingPunct="1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>
                <a:solidFill>
                  <a:schemeClr val="tx2"/>
                </a:solidFill>
              </a:defRPr>
            </a:lvl7pPr>
            <a:lvl8pPr lvl="7" algn="r" rtl="0" eaLnBrk="1" hangingPunct="1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>
                <a:solidFill>
                  <a:schemeClr val="tx2"/>
                </a:solidFill>
              </a:defRPr>
            </a:lvl8pPr>
            <a:lvl9pPr lvl="8" algn="r" rtl="0" eaLnBrk="1" hangingPunct="1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>
                <a:solidFill>
                  <a:schemeClr val="tx2"/>
                </a:solidFill>
              </a:defRPr>
            </a:lvl9pPr>
          </a:lstStyle>
          <a:p>
            <a:pPr algn="l">
              <a:buClrTx/>
              <a:buFontTx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Presenter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395EFB7-9BD4-4760-ADD3-42300ED10EAA}"/>
              </a:ext>
            </a:extLst>
          </p:cNvPr>
          <p:cNvGrpSpPr/>
          <p:nvPr/>
        </p:nvGrpSpPr>
        <p:grpSpPr>
          <a:xfrm>
            <a:off x="189230" y="1139215"/>
            <a:ext cx="8751855" cy="2435107"/>
            <a:chOff x="59924" y="1046748"/>
            <a:chExt cx="8751855" cy="24351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A87EC402-38B7-4871-91EC-BF392986F840}"/>
                </a:ext>
              </a:extLst>
            </p:cNvPr>
            <p:cNvGrpSpPr/>
            <p:nvPr/>
          </p:nvGrpSpPr>
          <p:grpSpPr>
            <a:xfrm>
              <a:off x="59924" y="1223812"/>
              <a:ext cx="2160534" cy="2251796"/>
              <a:chOff x="223872" y="1211435"/>
              <a:chExt cx="3387005" cy="364097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xmlns="" id="{6F05BFC7-1185-45F9-B61E-93327D9AB6EE}"/>
                  </a:ext>
                </a:extLst>
              </p:cNvPr>
              <p:cNvGrpSpPr/>
              <p:nvPr/>
            </p:nvGrpSpPr>
            <p:grpSpPr>
              <a:xfrm>
                <a:off x="521429" y="1211435"/>
                <a:ext cx="2453240" cy="2815771"/>
                <a:chOff x="521429" y="1211435"/>
                <a:chExt cx="2453240" cy="2815771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xmlns="" id="{9A273664-1A7E-4AA4-B056-4EB2308FD6E9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xmlns="" id="{E142EB28-13E7-4240-858E-4C503B8D1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29" y="1729989"/>
                  <a:ext cx="740229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id="{4A9A1039-91C4-41AA-AECE-56477A8DA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3577291"/>
                  <a:ext cx="740229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xmlns="" id="{F464DB42-E04C-4D17-BE02-6B4F13F28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4669" y="1600275"/>
                <a:ext cx="6362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xmlns="" id="{6E210DDC-C316-4351-B8B9-FCE76A19A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xmlns="" id="{D17BBD55-02DE-43B5-89EB-13A77A1E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872" y="2619322"/>
                <a:ext cx="12176" cy="223308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46D674FC-3DCF-4CE4-8B82-A77B7BAEC6C6}"/>
                </a:ext>
              </a:extLst>
            </p:cNvPr>
            <p:cNvGrpSpPr/>
            <p:nvPr/>
          </p:nvGrpSpPr>
          <p:grpSpPr>
            <a:xfrm>
              <a:off x="749856" y="1215399"/>
              <a:ext cx="1201859" cy="1784062"/>
              <a:chOff x="1059171" y="1792877"/>
              <a:chExt cx="1602478" cy="237874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605E240-B342-430F-B331-E3E6E33C0F72}"/>
                  </a:ext>
                </a:extLst>
              </p:cNvPr>
              <p:cNvSpPr txBox="1"/>
              <p:nvPr/>
            </p:nvSpPr>
            <p:spPr>
              <a:xfrm>
                <a:off x="1059171" y="3402185"/>
                <a:ext cx="8145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/>
                  <a:t>K</a:t>
                </a:r>
                <a:r>
                  <a:rPr lang="en-US" sz="2100" baseline="-25000"/>
                  <a:t>0</a:t>
                </a:r>
                <a:endParaRPr lang="en-US" sz="2100"/>
              </a:p>
              <a:p>
                <a:endParaRPr lang="en-US" sz="105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F47B43F7-DB7D-4C1D-9F76-A6C3E9CCBD37}"/>
                  </a:ext>
                </a:extLst>
              </p:cNvPr>
              <p:cNvGrpSpPr/>
              <p:nvPr/>
            </p:nvGrpSpPr>
            <p:grpSpPr>
              <a:xfrm>
                <a:off x="1059171" y="1792877"/>
                <a:ext cx="1602478" cy="817677"/>
                <a:chOff x="906771" y="1640477"/>
                <a:chExt cx="1602478" cy="817677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33C5877E-376C-495C-A85B-9088A3E5D2C8}"/>
                    </a:ext>
                  </a:extLst>
                </p:cNvPr>
                <p:cNvSpPr txBox="1"/>
                <p:nvPr/>
              </p:nvSpPr>
              <p:spPr>
                <a:xfrm>
                  <a:off x="906771" y="1688713"/>
                  <a:ext cx="81453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/>
                    <a:t>J</a:t>
                  </a:r>
                  <a:r>
                    <a:rPr lang="en-US" sz="2100" baseline="-25000"/>
                    <a:t>0</a:t>
                  </a:r>
                  <a:endParaRPr lang="en-US" sz="2100"/>
                </a:p>
                <a:p>
                  <a:endParaRPr lang="en-US" sz="105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30638B6F-C236-4FCB-B66C-E3D489DEF5EB}"/>
                    </a:ext>
                  </a:extLst>
                </p:cNvPr>
                <p:cNvSpPr txBox="1"/>
                <p:nvPr/>
              </p:nvSpPr>
              <p:spPr>
                <a:xfrm>
                  <a:off x="1694716" y="1640477"/>
                  <a:ext cx="81453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/>
                    <a:t>Q</a:t>
                  </a:r>
                  <a:r>
                    <a:rPr lang="en-US" sz="2100" baseline="-25000"/>
                    <a:t>0</a:t>
                  </a:r>
                  <a:endParaRPr lang="en-US" sz="2100"/>
                </a:p>
                <a:p>
                  <a:endParaRPr lang="en-US" sz="105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DD535FBB-088E-4661-BA2A-2090A06183F2}"/>
                </a:ext>
              </a:extLst>
            </p:cNvPr>
            <p:cNvGrpSpPr/>
            <p:nvPr/>
          </p:nvGrpSpPr>
          <p:grpSpPr>
            <a:xfrm>
              <a:off x="2277887" y="1138364"/>
              <a:ext cx="2162133" cy="2337244"/>
              <a:chOff x="234864" y="1211435"/>
              <a:chExt cx="3389512" cy="377913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xmlns="" id="{23F03D80-91DE-4F75-9A40-96C3C4F11C1D}"/>
                  </a:ext>
                </a:extLst>
              </p:cNvPr>
              <p:cNvGrpSpPr/>
              <p:nvPr/>
            </p:nvGrpSpPr>
            <p:grpSpPr>
              <a:xfrm>
                <a:off x="452691" y="1211435"/>
                <a:ext cx="2521978" cy="2815771"/>
                <a:chOff x="452691" y="1211435"/>
                <a:chExt cx="2521978" cy="2815771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xmlns="" id="{2CDD288C-4DC3-4B3A-A8B7-F286217C2DB9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5B40A79D-6257-40B4-B586-0E4056074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261" y="1728825"/>
                  <a:ext cx="513397" cy="1164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xmlns="" id="{6395F0E9-82CD-4B27-9611-D9161BC45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691" y="3577292"/>
                  <a:ext cx="823284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EF480DAD-02F1-483A-92C2-68A20E635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168" y="1750011"/>
                <a:ext cx="636208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xmlns="" id="{A03B61A9-F6D2-47BC-9536-158C9A8D3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384EE5C3-6981-4C9E-9A2D-B09DA16ED9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64" y="2619322"/>
                <a:ext cx="1184" cy="237124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F114740-1043-47F1-9DCA-6947CC632D43}"/>
                </a:ext>
              </a:extLst>
            </p:cNvPr>
            <p:cNvGrpSpPr/>
            <p:nvPr/>
          </p:nvGrpSpPr>
          <p:grpSpPr>
            <a:xfrm>
              <a:off x="4572001" y="1138364"/>
              <a:ext cx="2153522" cy="2337244"/>
              <a:chOff x="234864" y="1211435"/>
              <a:chExt cx="3376013" cy="377913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4227FC27-F7FF-4AAD-95F2-AD2F8652A418}"/>
                  </a:ext>
                </a:extLst>
              </p:cNvPr>
              <p:cNvGrpSpPr/>
              <p:nvPr/>
            </p:nvGrpSpPr>
            <p:grpSpPr>
              <a:xfrm>
                <a:off x="535747" y="1211435"/>
                <a:ext cx="2438922" cy="2815771"/>
                <a:chOff x="535747" y="1211435"/>
                <a:chExt cx="2438922" cy="2815771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xmlns="" id="{418FFF03-3B53-42D5-85AC-ADFAFF03E9A2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xmlns="" id="{9FCA251D-EC5B-4159-B92A-AC9833C1D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1750011"/>
                  <a:ext cx="740229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xmlns="" id="{3028F50B-AC28-4F29-8144-D1F080EF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3577291"/>
                  <a:ext cx="740229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xmlns="" id="{665428BA-F913-4ED5-8891-7C93D5984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4669" y="1728825"/>
                <a:ext cx="636208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xmlns="" id="{C1BC2D49-9EAE-4BFB-83AD-4A64342FE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2A0AFE8B-6B7F-438A-B578-CCDE5964B1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64" y="2619322"/>
                <a:ext cx="1184" cy="237124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E8C2DD6-62FD-49DA-ACAE-7CDBE26A58B3}"/>
                </a:ext>
              </a:extLst>
            </p:cNvPr>
            <p:cNvGrpSpPr/>
            <p:nvPr/>
          </p:nvGrpSpPr>
          <p:grpSpPr>
            <a:xfrm>
              <a:off x="6861172" y="1046748"/>
              <a:ext cx="1950607" cy="2428860"/>
              <a:chOff x="234864" y="1211435"/>
              <a:chExt cx="3057909" cy="392727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70BF5A01-BE1E-4F1F-90BD-B1F205129012}"/>
                  </a:ext>
                </a:extLst>
              </p:cNvPr>
              <p:cNvGrpSpPr/>
              <p:nvPr/>
            </p:nvGrpSpPr>
            <p:grpSpPr>
              <a:xfrm>
                <a:off x="535747" y="1211435"/>
                <a:ext cx="2438922" cy="2815771"/>
                <a:chOff x="535747" y="1211435"/>
                <a:chExt cx="2438922" cy="2815771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1143491F-F7B3-4F4B-BB0D-72E0A7E10184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6AD0498B-3CC4-47B0-B7AA-8DC3FBA29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446" y="1813239"/>
                  <a:ext cx="614212" cy="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0CA9B75E-36B4-46F0-B600-84565FD98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3577291"/>
                  <a:ext cx="740229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337D758-2C15-48B9-8D14-3A0F2C569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4669" y="1592350"/>
                <a:ext cx="318104" cy="792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xmlns="" id="{41AFA9E4-AD4C-4323-88C8-1D00CCB38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E9B114D6-45BD-4AF2-913C-3E9101E85E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64" y="2619322"/>
                <a:ext cx="1184" cy="251938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3BC7E54-CC5C-4FF0-8F0A-62C5748102D6}"/>
                </a:ext>
              </a:extLst>
            </p:cNvPr>
            <p:cNvSpPr txBox="1"/>
            <p:nvPr/>
          </p:nvSpPr>
          <p:spPr>
            <a:xfrm>
              <a:off x="2908410" y="2386917"/>
              <a:ext cx="6109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K</a:t>
              </a:r>
              <a:r>
                <a:rPr lang="en-US" sz="2100" baseline="-25000"/>
                <a:t>1</a:t>
              </a:r>
              <a:endParaRPr lang="en-US" sz="2100"/>
            </a:p>
            <a:p>
              <a:endParaRPr lang="en-US" sz="10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B60AB4E-FD97-4F49-8699-2C24F7B5A034}"/>
                </a:ext>
              </a:extLst>
            </p:cNvPr>
            <p:cNvSpPr txBox="1"/>
            <p:nvPr/>
          </p:nvSpPr>
          <p:spPr>
            <a:xfrm>
              <a:off x="3008849" y="1171246"/>
              <a:ext cx="6109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J</a:t>
              </a:r>
              <a:r>
                <a:rPr lang="en-US" sz="2100" baseline="-25000"/>
                <a:t>1</a:t>
              </a:r>
              <a:endParaRPr lang="en-US" sz="2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121E540-3587-4EB8-B69E-B7C628C22BCB}"/>
                </a:ext>
              </a:extLst>
            </p:cNvPr>
            <p:cNvSpPr txBox="1"/>
            <p:nvPr/>
          </p:nvSpPr>
          <p:spPr>
            <a:xfrm>
              <a:off x="3533088" y="1215400"/>
              <a:ext cx="6109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Q</a:t>
              </a:r>
              <a:r>
                <a:rPr lang="en-US" sz="2100" baseline="-25000"/>
                <a:t>1</a:t>
              </a:r>
              <a:endParaRPr lang="en-US" sz="2100"/>
            </a:p>
            <a:p>
              <a:endParaRPr lang="en-US" sz="105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F1F33E0-E94D-4065-8ADF-061EB62A43E0}"/>
                </a:ext>
              </a:extLst>
            </p:cNvPr>
            <p:cNvSpPr txBox="1"/>
            <p:nvPr/>
          </p:nvSpPr>
          <p:spPr>
            <a:xfrm>
              <a:off x="5271534" y="2360600"/>
              <a:ext cx="50681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 smtClean="0"/>
                <a:t>K</a:t>
              </a:r>
              <a:r>
                <a:rPr lang="en-US" sz="2100" baseline="-25000" dirty="0" smtClean="0"/>
                <a:t>2</a:t>
              </a:r>
              <a:endParaRPr lang="en-US" sz="2100" dirty="0"/>
            </a:p>
            <a:p>
              <a:endParaRPr lang="en-US" sz="10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D8D2E74-C1BD-4904-9D29-BD04B13C9B6E}"/>
                </a:ext>
              </a:extLst>
            </p:cNvPr>
            <p:cNvSpPr txBox="1"/>
            <p:nvPr/>
          </p:nvSpPr>
          <p:spPr>
            <a:xfrm>
              <a:off x="5222248" y="1269794"/>
              <a:ext cx="51115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J</a:t>
              </a:r>
              <a:r>
                <a:rPr lang="en-US" sz="2100" baseline="-25000"/>
                <a:t>2</a:t>
              </a:r>
              <a:endParaRPr lang="en-US" sz="2100"/>
            </a:p>
            <a:p>
              <a:endParaRPr lang="en-US" sz="10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B2A711B1-110C-40F4-A0E8-F75A0FCB34ED}"/>
                </a:ext>
              </a:extLst>
            </p:cNvPr>
            <p:cNvSpPr txBox="1"/>
            <p:nvPr/>
          </p:nvSpPr>
          <p:spPr>
            <a:xfrm>
              <a:off x="5851814" y="1191015"/>
              <a:ext cx="51115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Q</a:t>
              </a:r>
              <a:r>
                <a:rPr lang="en-US" sz="2100" baseline="-25000"/>
                <a:t>2</a:t>
              </a:r>
              <a:endParaRPr lang="en-US" sz="2100"/>
            </a:p>
            <a:p>
              <a:endParaRPr lang="en-US" sz="105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441486C8-2579-48F1-AB9E-D4CBF35CF283}"/>
                </a:ext>
              </a:extLst>
            </p:cNvPr>
            <p:cNvGrpSpPr/>
            <p:nvPr/>
          </p:nvGrpSpPr>
          <p:grpSpPr>
            <a:xfrm>
              <a:off x="7573363" y="1046748"/>
              <a:ext cx="1153963" cy="660733"/>
              <a:chOff x="1014267" y="1567607"/>
              <a:chExt cx="1538617" cy="88097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7BE8B761-6642-44EB-93E7-214AF6B48369}"/>
                  </a:ext>
                </a:extLst>
              </p:cNvPr>
              <p:cNvSpPr txBox="1"/>
              <p:nvPr/>
            </p:nvSpPr>
            <p:spPr>
              <a:xfrm>
                <a:off x="1014267" y="1679143"/>
                <a:ext cx="8145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/>
                  <a:t>J</a:t>
                </a:r>
                <a:r>
                  <a:rPr lang="en-US" sz="2100" baseline="-25000"/>
                  <a:t>3</a:t>
                </a:r>
                <a:endParaRPr lang="en-US" sz="2100"/>
              </a:p>
              <a:p>
                <a:endParaRPr lang="en-US" sz="105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86EB5EBC-EBC4-4DED-B583-70A2D2F2C71B}"/>
                  </a:ext>
                </a:extLst>
              </p:cNvPr>
              <p:cNvSpPr txBox="1"/>
              <p:nvPr/>
            </p:nvSpPr>
            <p:spPr>
              <a:xfrm>
                <a:off x="1738351" y="1567607"/>
                <a:ext cx="8145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/>
                  <a:t>Q</a:t>
                </a:r>
                <a:r>
                  <a:rPr lang="en-US" sz="2100" baseline="-25000"/>
                  <a:t>3</a:t>
                </a:r>
                <a:endParaRPr lang="en-US" sz="2100"/>
              </a:p>
              <a:p>
                <a:endParaRPr lang="en-US" sz="105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1A6D442-1877-491B-B7D5-85D361534806}"/>
                </a:ext>
              </a:extLst>
            </p:cNvPr>
            <p:cNvSpPr txBox="1"/>
            <p:nvPr/>
          </p:nvSpPr>
          <p:spPr>
            <a:xfrm>
              <a:off x="7573363" y="2267187"/>
              <a:ext cx="53279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K</a:t>
              </a:r>
              <a:r>
                <a:rPr lang="en-US" sz="2100" baseline="-25000"/>
                <a:t>3</a:t>
              </a:r>
              <a:endParaRPr lang="en-US" sz="2100"/>
            </a:p>
            <a:p>
              <a:endParaRPr lang="en-US" sz="105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6477F18-EF40-4E0C-ABEA-713BB7EEB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37" y="3481855"/>
              <a:ext cx="6794235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V="1">
            <a:off x="4471060" y="750014"/>
            <a:ext cx="6528" cy="80152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57510" y="768590"/>
            <a:ext cx="4932" cy="8639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48071" y="746223"/>
            <a:ext cx="4122989" cy="379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2753474" y="924676"/>
            <a:ext cx="6187611" cy="3082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941085" y="932448"/>
            <a:ext cx="0" cy="44234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508869" y="2587943"/>
            <a:ext cx="41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</a:t>
            </a:r>
            <a:r>
              <a:rPr lang="en-US" sz="800" dirty="0" smtClean="0"/>
              <a:t>0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748651" y="2575746"/>
            <a:ext cx="41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</a:t>
            </a:r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6100013" y="2495610"/>
            <a:ext cx="41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</a:t>
            </a:r>
            <a:r>
              <a:rPr lang="en-US" sz="800" dirty="0" smtClean="0"/>
              <a:t>2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341289" y="2420183"/>
            <a:ext cx="41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Q’</a:t>
            </a:r>
            <a:r>
              <a:rPr lang="en-US" sz="800" dirty="0"/>
              <a:t>3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92467" y="2779467"/>
            <a:ext cx="2957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92467" y="369870"/>
            <a:ext cx="0" cy="2409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-13377" y="93046"/>
            <a:ext cx="72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7253660" y="1525060"/>
            <a:ext cx="2163" cy="27488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6854829" y="1799948"/>
            <a:ext cx="39883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468001" y="2655417"/>
            <a:ext cx="335030" cy="130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6823341" y="1799948"/>
            <a:ext cx="11831" cy="855469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393878" y="103230"/>
            <a:ext cx="719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2546143" y="362986"/>
            <a:ext cx="2738" cy="23241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893237" y="2694019"/>
            <a:ext cx="0" cy="127180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1943933" y="2779467"/>
            <a:ext cx="20291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146849" y="2779467"/>
            <a:ext cx="0" cy="11863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146849" y="3965825"/>
            <a:ext cx="274638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4365605" y="1550816"/>
            <a:ext cx="2060" cy="27485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365605" y="4299412"/>
            <a:ext cx="28168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182408" y="2602403"/>
            <a:ext cx="0" cy="1697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-5164" y="3650145"/>
            <a:ext cx="671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2734683" y="955497"/>
            <a:ext cx="0" cy="5960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569326" y="1563919"/>
            <a:ext cx="46808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43576" y="2028862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C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39395" y="1952532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C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39738" y="1945589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C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2762" y="1883600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</a:rPr>
              <a:t>C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3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732" name="Google Shape;732;p35"/>
          <p:cNvSpPr txBox="1">
            <a:spLocks noGrp="1"/>
          </p:cNvSpPr>
          <p:nvPr>
            <p:ph type="ctrTitle" idx="4294967295"/>
          </p:nvPr>
        </p:nvSpPr>
        <p:spPr>
          <a:xfrm>
            <a:off x="0" y="1512888"/>
            <a:ext cx="6565900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 For Watching!</a:t>
            </a:r>
            <a:endParaRPr sz="6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-256855" y="2275557"/>
            <a:ext cx="8928244" cy="1313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Design a Synchronous Binary </a:t>
            </a:r>
            <a:br>
              <a:rPr lang="en-US" sz="4000" b="1" dirty="0">
                <a:solidFill>
                  <a:schemeClr val="accent1"/>
                </a:solidFill>
              </a:rPr>
            </a:br>
            <a:r>
              <a:rPr lang="en-US" sz="4000" b="1" dirty="0">
                <a:solidFill>
                  <a:schemeClr val="accent1"/>
                </a:solidFill>
              </a:rPr>
              <a:t>Irregular </a:t>
            </a:r>
            <a:r>
              <a:rPr lang="en-US" sz="4000" b="1" dirty="0" smtClean="0">
                <a:solidFill>
                  <a:schemeClr val="accent1"/>
                </a:solidFill>
              </a:rPr>
              <a:t>Counter            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 smtClean="0"/>
              <a:t>[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With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the help of Student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ID]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</a:br>
            <a:endParaRPr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862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08949" y="290897"/>
            <a:ext cx="6654187" cy="1711558"/>
          </a:xfrm>
        </p:spPr>
        <p:txBody>
          <a:bodyPr/>
          <a:lstStyle/>
          <a:p>
            <a:pPr marL="69850" indent="0" algn="l">
              <a:buNone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ID-19-40885-2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" indent="0" algn="l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to generate a counter sequence with my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ID’s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5 digit.</a:t>
            </a:r>
          </a:p>
          <a:p>
            <a:pPr marL="69850" indent="0">
              <a:buNone/>
            </a:pPr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36888"/>
              </p:ext>
            </p:extLst>
          </p:nvPr>
        </p:nvGraphicFramePr>
        <p:xfrm>
          <a:off x="325662" y="1565251"/>
          <a:ext cx="4263774" cy="11046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06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106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8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 Placeholder 7"/>
          <p:cNvSpPr txBox="1">
            <a:spLocks/>
          </p:cNvSpPr>
          <p:nvPr/>
        </p:nvSpPr>
        <p:spPr>
          <a:xfrm>
            <a:off x="-1025237" y="2839038"/>
            <a:ext cx="8537824" cy="159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735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✘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✗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■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●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○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■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●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○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87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Dosis"/>
              <a:buChar char="■"/>
              <a:defRPr sz="2500" b="1" i="0" u="none" strike="noStrike" cap="none">
                <a:solidFill>
                  <a:srgbClr val="1C4587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69850" indent="0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But  the digit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8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is twice here so I added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to this and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made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it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69850" indent="0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4    </a:t>
            </a:r>
            <a:r>
              <a:rPr lang="en" sz="3600" b="0" dirty="0">
                <a:solidFill>
                  <a:prstClr val="black"/>
                </a:solidFill>
                <a:latin typeface="Quicksand"/>
                <a:ea typeface="Quicksand"/>
                <a:cs typeface="Quicksand"/>
                <a:sym typeface="Quicksand"/>
              </a:rPr>
              <a:t>👉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    0 </a:t>
            </a:r>
            <a:r>
              <a:rPr lang="en" sz="3600" b="0" dirty="0">
                <a:solidFill>
                  <a:prstClr val="black"/>
                </a:solidFill>
                <a:latin typeface="Quicksand"/>
                <a:ea typeface="Quicksand"/>
                <a:cs typeface="Quicksand"/>
                <a:sym typeface="Quicksand"/>
              </a:rPr>
              <a:t>👉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  8 </a:t>
            </a:r>
            <a:r>
              <a:rPr lang="en" sz="3600" b="0" dirty="0">
                <a:solidFill>
                  <a:prstClr val="black"/>
                </a:solidFill>
                <a:latin typeface="Quicksand"/>
                <a:ea typeface="Quicksand"/>
                <a:cs typeface="Quicksand"/>
                <a:sym typeface="Quicksand"/>
              </a:rPr>
              <a:t>👉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10 </a:t>
            </a:r>
            <a:r>
              <a:rPr lang="en" sz="3600" b="0" dirty="0">
                <a:solidFill>
                  <a:prstClr val="black"/>
                </a:solidFill>
                <a:latin typeface="Quicksand"/>
                <a:ea typeface="Quicksand"/>
                <a:cs typeface="Quicksand"/>
                <a:sym typeface="Quicksand"/>
              </a:rPr>
              <a:t>👉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69850" indent="0">
              <a:buNone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16200000">
            <a:off x="2683056" y="2670169"/>
            <a:ext cx="409234" cy="22434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940154" y="2651538"/>
            <a:ext cx="42351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solidFill>
                  <a:schemeClr val="tx1"/>
                </a:solidFill>
              </a:rPr>
              <a:t>8+2</a:t>
            </a:r>
            <a:endParaRPr lang="en-US" sz="11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grpSp>
        <p:nvGrpSpPr>
          <p:cNvPr id="16" name="Google Shape;327;p37"/>
          <p:cNvGrpSpPr/>
          <p:nvPr/>
        </p:nvGrpSpPr>
        <p:grpSpPr>
          <a:xfrm rot="18264746" flipV="1">
            <a:off x="2144940" y="356008"/>
            <a:ext cx="1544263" cy="779182"/>
            <a:chOff x="1113100" y="2199475"/>
            <a:chExt cx="801900" cy="7099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7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27;p37"/>
          <p:cNvGrpSpPr/>
          <p:nvPr/>
        </p:nvGrpSpPr>
        <p:grpSpPr>
          <a:xfrm rot="4844766" flipV="1">
            <a:off x="6381973" y="3147920"/>
            <a:ext cx="1097866" cy="834598"/>
            <a:chOff x="1113100" y="2199475"/>
            <a:chExt cx="801900" cy="7099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0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27;p37"/>
          <p:cNvGrpSpPr/>
          <p:nvPr/>
        </p:nvGrpSpPr>
        <p:grpSpPr>
          <a:xfrm rot="21428590" flipV="1">
            <a:off x="5081210" y="391313"/>
            <a:ext cx="1873805" cy="894934"/>
            <a:chOff x="1113100" y="2199475"/>
            <a:chExt cx="801900" cy="7099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3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27;p37"/>
          <p:cNvGrpSpPr/>
          <p:nvPr/>
        </p:nvGrpSpPr>
        <p:grpSpPr>
          <a:xfrm rot="12408329" flipV="1">
            <a:off x="1246019" y="3113631"/>
            <a:ext cx="1286910" cy="814045"/>
            <a:chOff x="1113100" y="2199475"/>
            <a:chExt cx="801900" cy="709925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6" name="Google Shape;328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567;p18"/>
          <p:cNvSpPr txBox="1">
            <a:spLocks/>
          </p:cNvSpPr>
          <p:nvPr/>
        </p:nvSpPr>
        <p:spPr>
          <a:xfrm>
            <a:off x="5198924" y="1273539"/>
            <a:ext cx="2785473" cy="361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 algn="ctr">
              <a:buFont typeface="Dosis"/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A=4=0100</a:t>
            </a:r>
          </a:p>
          <a:p>
            <a:pPr marL="0" indent="0" algn="ctr">
              <a:buFont typeface="Dosis"/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B=0=0000</a:t>
            </a:r>
          </a:p>
          <a:p>
            <a:pPr marL="0" indent="0" algn="ctr">
              <a:buFont typeface="Dosis"/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C=8=1000</a:t>
            </a:r>
          </a:p>
          <a:p>
            <a:pPr marL="0" indent="0" algn="ctr">
              <a:buFont typeface="Dosis"/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D=10=1010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Font typeface="Dosis"/>
              <a:buNone/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E=5=0101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Google Shape;567;p18"/>
          <p:cNvSpPr txBox="1">
            <a:spLocks/>
          </p:cNvSpPr>
          <p:nvPr/>
        </p:nvSpPr>
        <p:spPr>
          <a:xfrm>
            <a:off x="82187" y="31700"/>
            <a:ext cx="995577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of the Decimal Sequence </a:t>
            </a:r>
          </a:p>
          <a:p>
            <a:pPr marL="0" indent="0">
              <a:buFont typeface="Dosis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-9605" y="1330189"/>
            <a:ext cx="1423555" cy="1423555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0100</a:t>
            </a:r>
          </a:p>
        </p:txBody>
      </p:sp>
      <p:sp>
        <p:nvSpPr>
          <p:cNvPr id="49" name="Diamond 48"/>
          <p:cNvSpPr/>
          <p:nvPr/>
        </p:nvSpPr>
        <p:spPr>
          <a:xfrm>
            <a:off x="1621455" y="445314"/>
            <a:ext cx="1423555" cy="1423555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0000</a:t>
            </a:r>
          </a:p>
        </p:txBody>
      </p:sp>
      <p:sp>
        <p:nvSpPr>
          <p:cNvPr id="50" name="Diamond 49"/>
          <p:cNvSpPr/>
          <p:nvPr/>
        </p:nvSpPr>
        <p:spPr>
          <a:xfrm>
            <a:off x="3237361" y="1273539"/>
            <a:ext cx="1423555" cy="1423555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1000</a:t>
            </a:r>
          </a:p>
        </p:txBody>
      </p:sp>
      <p:sp>
        <p:nvSpPr>
          <p:cNvPr id="51" name="Diamond 50"/>
          <p:cNvSpPr/>
          <p:nvPr/>
        </p:nvSpPr>
        <p:spPr>
          <a:xfrm>
            <a:off x="2664470" y="3016929"/>
            <a:ext cx="1423555" cy="1423555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 smtClean="0"/>
              <a:t>1010</a:t>
            </a:r>
            <a:endParaRPr lang="en-US" dirty="0"/>
          </a:p>
        </p:txBody>
      </p:sp>
      <p:sp>
        <p:nvSpPr>
          <p:cNvPr id="52" name="Diamond 51"/>
          <p:cNvSpPr/>
          <p:nvPr/>
        </p:nvSpPr>
        <p:spPr>
          <a:xfrm>
            <a:off x="725881" y="2953625"/>
            <a:ext cx="1423555" cy="1423555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 smtClean="0"/>
              <a:t>0101</a:t>
            </a:r>
            <a:endParaRPr lang="en-US" dirty="0"/>
          </a:p>
        </p:txBody>
      </p:sp>
      <p:sp>
        <p:nvSpPr>
          <p:cNvPr id="55" name="Chevron 54"/>
          <p:cNvSpPr/>
          <p:nvPr/>
        </p:nvSpPr>
        <p:spPr>
          <a:xfrm rot="20207920">
            <a:off x="1159126" y="1343031"/>
            <a:ext cx="509647" cy="38705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Chevron 56"/>
          <p:cNvSpPr/>
          <p:nvPr/>
        </p:nvSpPr>
        <p:spPr>
          <a:xfrm rot="10800000">
            <a:off x="2104694" y="3878449"/>
            <a:ext cx="509647" cy="38705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Chevron 57"/>
          <p:cNvSpPr/>
          <p:nvPr/>
        </p:nvSpPr>
        <p:spPr>
          <a:xfrm rot="7459169">
            <a:off x="3644526" y="2848629"/>
            <a:ext cx="509647" cy="38705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Chevron 58"/>
          <p:cNvSpPr/>
          <p:nvPr/>
        </p:nvSpPr>
        <p:spPr>
          <a:xfrm rot="1287318">
            <a:off x="2899813" y="1327847"/>
            <a:ext cx="509647" cy="38705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Chevron 59"/>
          <p:cNvSpPr/>
          <p:nvPr/>
        </p:nvSpPr>
        <p:spPr>
          <a:xfrm rot="14517461">
            <a:off x="693237" y="2728460"/>
            <a:ext cx="509647" cy="38705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B2CCEE-3918-4B5F-A3B1-85AB0A6F63E9}"/>
              </a:ext>
            </a:extLst>
          </p:cNvPr>
          <p:cNvSpPr txBox="1"/>
          <p:nvPr/>
        </p:nvSpPr>
        <p:spPr>
          <a:xfrm>
            <a:off x="85755" y="244969"/>
            <a:ext cx="85888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/>
              <a:t>STEP-2</a:t>
            </a:r>
            <a:r>
              <a:rPr lang="en-US" sz="2100" u="sng" dirty="0"/>
              <a:t> : </a:t>
            </a:r>
            <a:r>
              <a:rPr lang="en-US" sz="2100" u="sng" dirty="0" smtClean="0"/>
              <a:t>Identifying </a:t>
            </a:r>
            <a:r>
              <a:rPr lang="en-US" sz="2100" u="sng" dirty="0"/>
              <a:t>the number of </a:t>
            </a:r>
            <a:r>
              <a:rPr lang="en-US" sz="2100" u="sng" dirty="0" smtClean="0"/>
              <a:t>Flip-Flop </a:t>
            </a:r>
            <a:r>
              <a:rPr lang="en-US" sz="2100" u="sng" dirty="0"/>
              <a:t>required</a:t>
            </a:r>
          </a:p>
          <a:p>
            <a:endParaRPr lang="en-US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90C696CE-2881-45AD-8173-4C026166AB6D}"/>
              </a:ext>
            </a:extLst>
          </p:cNvPr>
          <p:cNvSpPr txBox="1"/>
          <p:nvPr/>
        </p:nvSpPr>
        <p:spPr>
          <a:xfrm>
            <a:off x="2486515" y="4257914"/>
            <a:ext cx="3471266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Flip-Flop </a:t>
            </a:r>
            <a:r>
              <a:rPr lang="en-US" sz="2400" b="1" u="sng" dirty="0"/>
              <a:t>required = 4</a:t>
            </a:r>
          </a:p>
          <a:p>
            <a:endParaRPr lang="en-US" sz="10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395EFB7-9BD4-4760-ADD3-42300ED10EAA}"/>
              </a:ext>
            </a:extLst>
          </p:cNvPr>
          <p:cNvGrpSpPr/>
          <p:nvPr/>
        </p:nvGrpSpPr>
        <p:grpSpPr>
          <a:xfrm>
            <a:off x="85755" y="1768096"/>
            <a:ext cx="8954770" cy="2460988"/>
            <a:chOff x="59924" y="1046748"/>
            <a:chExt cx="8954770" cy="246098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A87EC402-38B7-4871-91EC-BF392986F840}"/>
                </a:ext>
              </a:extLst>
            </p:cNvPr>
            <p:cNvGrpSpPr/>
            <p:nvPr/>
          </p:nvGrpSpPr>
          <p:grpSpPr>
            <a:xfrm>
              <a:off x="59924" y="1223812"/>
              <a:ext cx="2160534" cy="2251796"/>
              <a:chOff x="223872" y="1211435"/>
              <a:chExt cx="3387005" cy="364097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6F05BFC7-1185-45F9-B61E-93327D9AB6EE}"/>
                  </a:ext>
                </a:extLst>
              </p:cNvPr>
              <p:cNvGrpSpPr/>
              <p:nvPr/>
            </p:nvGrpSpPr>
            <p:grpSpPr>
              <a:xfrm>
                <a:off x="521429" y="1211435"/>
                <a:ext cx="2453240" cy="2815771"/>
                <a:chOff x="521429" y="1211435"/>
                <a:chExt cx="2453240" cy="281577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xmlns="" id="{9A273664-1A7E-4AA4-B056-4EB2308FD6E9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xmlns="" id="{E142EB28-13E7-4240-858E-4C503B8D1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29" y="1729989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xmlns="" id="{4A9A1039-91C4-41AA-AECE-56477A8DA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3577291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F464DB42-E04C-4D17-BE02-6B4F13F28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4669" y="1600275"/>
                <a:ext cx="6362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xmlns="" id="{6E210DDC-C316-4351-B8B9-FCE76A19A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D17BBD55-02DE-43B5-89EB-13A77A1E6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872" y="2619322"/>
                <a:ext cx="12176" cy="2233085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46D674FC-3DCF-4CE4-8B82-A77B7BAEC6C6}"/>
                </a:ext>
              </a:extLst>
            </p:cNvPr>
            <p:cNvGrpSpPr/>
            <p:nvPr/>
          </p:nvGrpSpPr>
          <p:grpSpPr>
            <a:xfrm>
              <a:off x="749856" y="1215399"/>
              <a:ext cx="1201859" cy="1784062"/>
              <a:chOff x="1059171" y="1792877"/>
              <a:chExt cx="1602478" cy="2378749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3605E240-B342-430F-B331-E3E6E33C0F72}"/>
                  </a:ext>
                </a:extLst>
              </p:cNvPr>
              <p:cNvSpPr txBox="1"/>
              <p:nvPr/>
            </p:nvSpPr>
            <p:spPr>
              <a:xfrm>
                <a:off x="1059171" y="3402185"/>
                <a:ext cx="8145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/>
                  <a:t>K</a:t>
                </a:r>
                <a:r>
                  <a:rPr lang="en-US" sz="2100" baseline="-25000"/>
                  <a:t>0</a:t>
                </a:r>
                <a:endParaRPr lang="en-US" sz="2100"/>
              </a:p>
              <a:p>
                <a:endParaRPr lang="en-US" sz="105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xmlns="" id="{F47B43F7-DB7D-4C1D-9F76-A6C3E9CCBD37}"/>
                  </a:ext>
                </a:extLst>
              </p:cNvPr>
              <p:cNvGrpSpPr/>
              <p:nvPr/>
            </p:nvGrpSpPr>
            <p:grpSpPr>
              <a:xfrm>
                <a:off x="1059171" y="1792877"/>
                <a:ext cx="1602478" cy="817677"/>
                <a:chOff x="906771" y="1640477"/>
                <a:chExt cx="1602478" cy="817677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xmlns="" id="{33C5877E-376C-495C-A85B-9088A3E5D2C8}"/>
                    </a:ext>
                  </a:extLst>
                </p:cNvPr>
                <p:cNvSpPr txBox="1"/>
                <p:nvPr/>
              </p:nvSpPr>
              <p:spPr>
                <a:xfrm>
                  <a:off x="906771" y="1688713"/>
                  <a:ext cx="81453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/>
                    <a:t>J</a:t>
                  </a:r>
                  <a:r>
                    <a:rPr lang="en-US" sz="2100" baseline="-25000"/>
                    <a:t>0</a:t>
                  </a:r>
                  <a:endParaRPr lang="en-US" sz="2100"/>
                </a:p>
                <a:p>
                  <a:endParaRPr lang="en-US" sz="105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xmlns="" id="{30638B6F-C236-4FCB-B66C-E3D489DEF5EB}"/>
                    </a:ext>
                  </a:extLst>
                </p:cNvPr>
                <p:cNvSpPr txBox="1"/>
                <p:nvPr/>
              </p:nvSpPr>
              <p:spPr>
                <a:xfrm>
                  <a:off x="1694716" y="1640477"/>
                  <a:ext cx="81453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100"/>
                    <a:t>Q</a:t>
                  </a:r>
                  <a:r>
                    <a:rPr lang="en-US" sz="2100" baseline="-25000"/>
                    <a:t>0</a:t>
                  </a:r>
                  <a:endParaRPr lang="en-US" sz="2100"/>
                </a:p>
                <a:p>
                  <a:endParaRPr lang="en-US" sz="1050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DD535FBB-088E-4661-BA2A-2090A06183F2}"/>
                </a:ext>
              </a:extLst>
            </p:cNvPr>
            <p:cNvGrpSpPr/>
            <p:nvPr/>
          </p:nvGrpSpPr>
          <p:grpSpPr>
            <a:xfrm>
              <a:off x="2277887" y="1138364"/>
              <a:ext cx="2153522" cy="2369372"/>
              <a:chOff x="234864" y="1211435"/>
              <a:chExt cx="3376013" cy="3831082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xmlns="" id="{23F03D80-91DE-4F75-9A40-96C3C4F11C1D}"/>
                  </a:ext>
                </a:extLst>
              </p:cNvPr>
              <p:cNvGrpSpPr/>
              <p:nvPr/>
            </p:nvGrpSpPr>
            <p:grpSpPr>
              <a:xfrm>
                <a:off x="521429" y="1211435"/>
                <a:ext cx="2453240" cy="2815771"/>
                <a:chOff x="521429" y="1211435"/>
                <a:chExt cx="2453240" cy="281577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xmlns="" id="{2CDD288C-4DC3-4B3A-A8B7-F286217C2DB9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xmlns="" id="{5B40A79D-6257-40B4-B586-0E4056074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29" y="1729989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xmlns="" id="{6395F0E9-82CD-4B27-9611-D9161BC453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3577291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EF480DAD-02F1-483A-92C2-68A20E635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4669" y="1600275"/>
                <a:ext cx="6362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xmlns="" id="{A03B61A9-F6D2-47BC-9536-158C9A8D3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xmlns="" id="{384EE5C3-6981-4C9E-9A2D-B09DA16ED9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048" y="2619321"/>
                <a:ext cx="0" cy="242319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xmlns="" id="{2F114740-1043-47F1-9DCA-6947CC632D43}"/>
                </a:ext>
              </a:extLst>
            </p:cNvPr>
            <p:cNvGrpSpPr/>
            <p:nvPr/>
          </p:nvGrpSpPr>
          <p:grpSpPr>
            <a:xfrm>
              <a:off x="4572001" y="1138364"/>
              <a:ext cx="2153522" cy="2369372"/>
              <a:chOff x="234864" y="1211435"/>
              <a:chExt cx="3376013" cy="383108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xmlns="" id="{4227FC27-F7FF-4AAD-95F2-AD2F8652A418}"/>
                  </a:ext>
                </a:extLst>
              </p:cNvPr>
              <p:cNvGrpSpPr/>
              <p:nvPr/>
            </p:nvGrpSpPr>
            <p:grpSpPr>
              <a:xfrm>
                <a:off x="521429" y="1211435"/>
                <a:ext cx="2453240" cy="2815771"/>
                <a:chOff x="521429" y="1211435"/>
                <a:chExt cx="2453240" cy="2815771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xmlns="" id="{418FFF03-3B53-42D5-85AC-ADFAFF03E9A2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xmlns="" id="{9FCA251D-EC5B-4159-B92A-AC9833C1D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29" y="1729989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3028F50B-AC28-4F29-8144-D1F080EF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3577291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665428BA-F913-4ED5-8891-7C93D5984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4669" y="1600275"/>
                <a:ext cx="6362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xmlns="" id="{C1BC2D49-9EAE-4BFB-83AD-4A64342FE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2A0AFE8B-6B7F-438A-B578-CCDE5964B1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048" y="2619321"/>
                <a:ext cx="0" cy="242319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xmlns="" id="{9E8C2DD6-62FD-49DA-ACAE-7CDBE26A58B3}"/>
                </a:ext>
              </a:extLst>
            </p:cNvPr>
            <p:cNvGrpSpPr/>
            <p:nvPr/>
          </p:nvGrpSpPr>
          <p:grpSpPr>
            <a:xfrm>
              <a:off x="6861172" y="1046748"/>
              <a:ext cx="2153522" cy="2460988"/>
              <a:chOff x="234864" y="1211435"/>
              <a:chExt cx="3376013" cy="3979218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xmlns="" id="{70BF5A01-BE1E-4F1F-90BD-B1F205129012}"/>
                  </a:ext>
                </a:extLst>
              </p:cNvPr>
              <p:cNvGrpSpPr/>
              <p:nvPr/>
            </p:nvGrpSpPr>
            <p:grpSpPr>
              <a:xfrm>
                <a:off x="521429" y="1211435"/>
                <a:ext cx="2453240" cy="2815771"/>
                <a:chOff x="521429" y="1211435"/>
                <a:chExt cx="2453240" cy="2815771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xmlns="" id="{1143491F-F7B3-4F4B-BB0D-72E0A7E10184}"/>
                    </a:ext>
                  </a:extLst>
                </p:cNvPr>
                <p:cNvSpPr/>
                <p:nvPr/>
              </p:nvSpPr>
              <p:spPr>
                <a:xfrm>
                  <a:off x="1261984" y="1211435"/>
                  <a:ext cx="1712685" cy="2815771"/>
                </a:xfrm>
                <a:prstGeom prst="rect">
                  <a:avLst/>
                </a:prstGeom>
                <a:solidFill>
                  <a:schemeClr val="bg1"/>
                </a:solidFill>
                <a:ln w="603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xmlns="" id="{6AD0498B-3CC4-47B0-B7AA-8DC3FBA29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429" y="1729989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xmlns="" id="{0CA9B75E-36B4-46F0-B600-84565FD98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5747" y="3577291"/>
                  <a:ext cx="74022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xmlns="" id="{4337D758-2C15-48B9-8D14-3A0F2C569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4669" y="1600275"/>
                <a:ext cx="6362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xmlns="" id="{41AFA9E4-AD4C-4323-88C8-1D00CCB38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64" y="2619321"/>
                <a:ext cx="1026794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xmlns="" id="{E9B114D6-45BD-4AF2-913C-3E9101E85E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048" y="2619321"/>
                <a:ext cx="0" cy="2571332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13BC7E54-CC5C-4FF0-8F0A-62C5748102D6}"/>
                </a:ext>
              </a:extLst>
            </p:cNvPr>
            <p:cNvSpPr txBox="1"/>
            <p:nvPr/>
          </p:nvSpPr>
          <p:spPr>
            <a:xfrm>
              <a:off x="2908410" y="2386917"/>
              <a:ext cx="6109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K</a:t>
              </a:r>
              <a:r>
                <a:rPr lang="en-US" sz="2100" baseline="-25000"/>
                <a:t>1</a:t>
              </a:r>
              <a:endParaRPr lang="en-US" sz="2100"/>
            </a:p>
            <a:p>
              <a:endParaRPr lang="en-US" sz="105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4B60AB4E-FD97-4F49-8699-2C24F7B5A034}"/>
                </a:ext>
              </a:extLst>
            </p:cNvPr>
            <p:cNvSpPr txBox="1"/>
            <p:nvPr/>
          </p:nvSpPr>
          <p:spPr>
            <a:xfrm>
              <a:off x="3008849" y="1171246"/>
              <a:ext cx="6109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J</a:t>
              </a:r>
              <a:r>
                <a:rPr lang="en-US" sz="2100" baseline="-25000"/>
                <a:t>1</a:t>
              </a:r>
              <a:endParaRPr lang="en-US" sz="21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F121E540-3587-4EB8-B69E-B7C628C22BCB}"/>
                </a:ext>
              </a:extLst>
            </p:cNvPr>
            <p:cNvSpPr txBox="1"/>
            <p:nvPr/>
          </p:nvSpPr>
          <p:spPr>
            <a:xfrm>
              <a:off x="3533088" y="1215400"/>
              <a:ext cx="6109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Q</a:t>
              </a:r>
              <a:r>
                <a:rPr lang="en-US" sz="2100" baseline="-25000"/>
                <a:t>1</a:t>
              </a:r>
              <a:endParaRPr lang="en-US" sz="2100"/>
            </a:p>
            <a:p>
              <a:endParaRPr lang="en-US" sz="105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4F1F33E0-E94D-4065-8ADF-061EB62A43E0}"/>
                </a:ext>
              </a:extLst>
            </p:cNvPr>
            <p:cNvSpPr txBox="1"/>
            <p:nvPr/>
          </p:nvSpPr>
          <p:spPr>
            <a:xfrm>
              <a:off x="5271534" y="2360600"/>
              <a:ext cx="44580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K</a:t>
              </a:r>
              <a:r>
                <a:rPr lang="en-US" sz="2100" baseline="-25000"/>
                <a:t>2</a:t>
              </a:r>
              <a:endParaRPr lang="en-US" sz="2100"/>
            </a:p>
            <a:p>
              <a:endParaRPr lang="en-US" sz="105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FD8D2E74-C1BD-4904-9D29-BD04B13C9B6E}"/>
                </a:ext>
              </a:extLst>
            </p:cNvPr>
            <p:cNvSpPr txBox="1"/>
            <p:nvPr/>
          </p:nvSpPr>
          <p:spPr>
            <a:xfrm>
              <a:off x="5222248" y="1269794"/>
              <a:ext cx="51115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J</a:t>
              </a:r>
              <a:r>
                <a:rPr lang="en-US" sz="2100" baseline="-25000"/>
                <a:t>2</a:t>
              </a:r>
              <a:endParaRPr lang="en-US" sz="2100"/>
            </a:p>
            <a:p>
              <a:endParaRPr lang="en-US" sz="105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B2A711B1-110C-40F4-A0E8-F75A0FCB34ED}"/>
                </a:ext>
              </a:extLst>
            </p:cNvPr>
            <p:cNvSpPr txBox="1"/>
            <p:nvPr/>
          </p:nvSpPr>
          <p:spPr>
            <a:xfrm>
              <a:off x="5851814" y="1191015"/>
              <a:ext cx="51115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Q</a:t>
              </a:r>
              <a:r>
                <a:rPr lang="en-US" sz="2100" baseline="-25000"/>
                <a:t>2</a:t>
              </a:r>
              <a:endParaRPr lang="en-US" sz="2100"/>
            </a:p>
            <a:p>
              <a:endParaRPr lang="en-US" sz="105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xmlns="" id="{441486C8-2579-48F1-AB9E-D4CBF35CF283}"/>
                </a:ext>
              </a:extLst>
            </p:cNvPr>
            <p:cNvGrpSpPr/>
            <p:nvPr/>
          </p:nvGrpSpPr>
          <p:grpSpPr>
            <a:xfrm>
              <a:off x="7573363" y="1046748"/>
              <a:ext cx="1153963" cy="660733"/>
              <a:chOff x="1014267" y="1567607"/>
              <a:chExt cx="1538617" cy="88097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xmlns="" id="{7BE8B761-6642-44EB-93E7-214AF6B48369}"/>
                  </a:ext>
                </a:extLst>
              </p:cNvPr>
              <p:cNvSpPr txBox="1"/>
              <p:nvPr/>
            </p:nvSpPr>
            <p:spPr>
              <a:xfrm>
                <a:off x="1014267" y="1679143"/>
                <a:ext cx="8145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/>
                  <a:t>J</a:t>
                </a:r>
                <a:r>
                  <a:rPr lang="en-US" sz="2100" baseline="-25000"/>
                  <a:t>3</a:t>
                </a:r>
                <a:endParaRPr lang="en-US" sz="2100"/>
              </a:p>
              <a:p>
                <a:endParaRPr lang="en-US" sz="105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86EB5EBC-EBC4-4DED-B583-70A2D2F2C71B}"/>
                  </a:ext>
                </a:extLst>
              </p:cNvPr>
              <p:cNvSpPr txBox="1"/>
              <p:nvPr/>
            </p:nvSpPr>
            <p:spPr>
              <a:xfrm>
                <a:off x="1738351" y="1567607"/>
                <a:ext cx="81453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/>
                  <a:t>Q</a:t>
                </a:r>
                <a:r>
                  <a:rPr lang="en-US" sz="2100" baseline="-25000"/>
                  <a:t>3</a:t>
                </a:r>
                <a:endParaRPr lang="en-US" sz="2100"/>
              </a:p>
              <a:p>
                <a:endParaRPr lang="en-US" sz="1050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C1A6D442-1877-491B-B7D5-85D361534806}"/>
                </a:ext>
              </a:extLst>
            </p:cNvPr>
            <p:cNvSpPr txBox="1"/>
            <p:nvPr/>
          </p:nvSpPr>
          <p:spPr>
            <a:xfrm>
              <a:off x="7573363" y="2267187"/>
              <a:ext cx="532798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/>
                <a:t>K</a:t>
              </a:r>
              <a:r>
                <a:rPr lang="en-US" sz="2100" baseline="-25000"/>
                <a:t>3</a:t>
              </a:r>
              <a:endParaRPr lang="en-US" sz="2100"/>
            </a:p>
            <a:p>
              <a:endParaRPr lang="en-US" sz="105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66477F18-EF40-4E0C-ABEA-713BB7EEB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37" y="3481855"/>
              <a:ext cx="6794235" cy="0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711038" y="2654944"/>
            <a:ext cx="3513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</a:rPr>
              <a:t>C</a:t>
            </a:r>
            <a:endParaRPr lang="en-US" sz="1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2915629" y="2556141"/>
            <a:ext cx="3513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</a:rPr>
              <a:t>C</a:t>
            </a:r>
            <a:endParaRPr lang="en-US" sz="1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5211965" y="2555726"/>
            <a:ext cx="3513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</a:rPr>
              <a:t>C</a:t>
            </a:r>
            <a:endParaRPr lang="en-US" sz="1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7502907" y="2437313"/>
            <a:ext cx="3513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tx1"/>
                </a:solidFill>
              </a:rPr>
              <a:t>C</a:t>
            </a:r>
            <a:endParaRPr lang="en-US" sz="1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0738" y="889753"/>
            <a:ext cx="184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837461"/>
            <a:ext cx="80636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Here the maximum decimal value is 10. When we convert </a:t>
            </a:r>
            <a:r>
              <a:rPr lang="en-US" sz="1600" dirty="0" smtClean="0">
                <a:ln w="0"/>
                <a:solidFill>
                  <a:schemeClr val="tx1"/>
                </a:solidFill>
              </a:rPr>
              <a:t>10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</a:rPr>
              <a:t> in binary digit it becomes 1010 which is a 4bit output. So we’ll require 4 Flip-Flops to design our system. </a:t>
            </a:r>
          </a:p>
        </p:txBody>
      </p:sp>
    </p:spTree>
    <p:extLst>
      <p:ext uri="{BB962C8B-B14F-4D97-AF65-F5344CB8AC3E}">
        <p14:creationId xmlns:p14="http://schemas.microsoft.com/office/powerpoint/2010/main" val="19258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36242"/>
              </p:ext>
            </p:extLst>
          </p:nvPr>
        </p:nvGraphicFramePr>
        <p:xfrm>
          <a:off x="150637" y="842426"/>
          <a:ext cx="1897858" cy="178308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4949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30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538">
                <a:tc>
                  <a:txBody>
                    <a:bodyPr/>
                    <a:lstStyle/>
                    <a:p>
                      <a:r>
                        <a:rPr lang="en-US" dirty="0" smtClean="0"/>
                        <a:t>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5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5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5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65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5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927154"/>
              </p:ext>
            </p:extLst>
          </p:nvPr>
        </p:nvGraphicFramePr>
        <p:xfrm>
          <a:off x="150636" y="423067"/>
          <a:ext cx="1897858" cy="428987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1897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89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Present State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42848"/>
              </p:ext>
            </p:extLst>
          </p:nvPr>
        </p:nvGraphicFramePr>
        <p:xfrm>
          <a:off x="2241507" y="818026"/>
          <a:ext cx="1831728" cy="1814716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457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9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79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9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3548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580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580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4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580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580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86592"/>
              </p:ext>
            </p:extLst>
          </p:nvPr>
        </p:nvGraphicFramePr>
        <p:xfrm>
          <a:off x="2241509" y="434242"/>
          <a:ext cx="1831727" cy="38319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18317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319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Next</a:t>
                      </a:r>
                      <a:r>
                        <a:rPr lang="en-US" b="1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State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Google Shape;567;p18"/>
          <p:cNvSpPr txBox="1">
            <a:spLocks/>
          </p:cNvSpPr>
          <p:nvPr/>
        </p:nvSpPr>
        <p:spPr>
          <a:xfrm>
            <a:off x="1684959" y="-133245"/>
            <a:ext cx="2321960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Dosis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30713"/>
              </p:ext>
            </p:extLst>
          </p:nvPr>
        </p:nvGraphicFramePr>
        <p:xfrm>
          <a:off x="1974273" y="3173149"/>
          <a:ext cx="3437487" cy="2054316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81891"/>
                <a:gridCol w="362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1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61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61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61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5617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561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5617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6841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Binary Sequence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</a:t>
                      </a:r>
                      <a:r>
                        <a:rPr lang="en-US" sz="1100" dirty="0" smtClean="0"/>
                        <a:t>J3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K3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J2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K2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J1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K1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J0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K0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049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049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049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049"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049"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99119"/>
              </p:ext>
            </p:extLst>
          </p:nvPr>
        </p:nvGraphicFramePr>
        <p:xfrm>
          <a:off x="1981200" y="2814590"/>
          <a:ext cx="3430555" cy="365811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3430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81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Step</a:t>
                      </a:r>
                      <a:r>
                        <a:rPr lang="en-US" b="1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5</a:t>
                      </a:r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308"/>
              </p:ext>
            </p:extLst>
          </p:nvPr>
        </p:nvGraphicFramePr>
        <p:xfrm>
          <a:off x="4907541" y="751153"/>
          <a:ext cx="3364448" cy="1847524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841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11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1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1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1391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</a:t>
                      </a:r>
                      <a:r>
                        <a:rPr lang="en-US" sz="1050" b="0" dirty="0" smtClean="0"/>
                        <a:t>(Present</a:t>
                      </a:r>
                      <a:r>
                        <a:rPr lang="en-US" sz="1050" b="0" baseline="0" dirty="0" smtClean="0"/>
                        <a:t> State)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</a:t>
                      </a:r>
                      <a:r>
                        <a:rPr lang="en-US" sz="1100" b="0" dirty="0" smtClean="0"/>
                        <a:t>(N</a:t>
                      </a:r>
                      <a:r>
                        <a:rPr lang="en-US" sz="1100" dirty="0" smtClean="0"/>
                        <a:t>ext State)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3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3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3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3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30840"/>
              </p:ext>
            </p:extLst>
          </p:nvPr>
        </p:nvGraphicFramePr>
        <p:xfrm>
          <a:off x="4907539" y="399224"/>
          <a:ext cx="3364450" cy="37084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1682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2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 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 flop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Isosceles Triangle 15"/>
          <p:cNvSpPr/>
          <p:nvPr/>
        </p:nvSpPr>
        <p:spPr>
          <a:xfrm rot="5400000">
            <a:off x="4709391" y="1104200"/>
            <a:ext cx="215757" cy="246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29486" y="1227490"/>
            <a:ext cx="209345" cy="3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rot="5400000">
            <a:off x="4709390" y="1463999"/>
            <a:ext cx="215757" cy="246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429485" y="1587289"/>
            <a:ext cx="209345" cy="3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 rot="5400000">
            <a:off x="4709389" y="1798194"/>
            <a:ext cx="215757" cy="246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29484" y="1921484"/>
            <a:ext cx="209345" cy="3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 rot="5400000">
            <a:off x="4709388" y="2137239"/>
            <a:ext cx="215757" cy="2465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429483" y="2260529"/>
            <a:ext cx="209345" cy="3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Google Shape;567;p18"/>
          <p:cNvSpPr txBox="1">
            <a:spLocks/>
          </p:cNvSpPr>
          <p:nvPr/>
        </p:nvSpPr>
        <p:spPr>
          <a:xfrm>
            <a:off x="1684959" y="-133245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Dosis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Google Shape;567;p18"/>
          <p:cNvSpPr txBox="1">
            <a:spLocks/>
          </p:cNvSpPr>
          <p:nvPr/>
        </p:nvSpPr>
        <p:spPr>
          <a:xfrm>
            <a:off x="4429483" y="-133245"/>
            <a:ext cx="2852483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Transition </a:t>
            </a: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Dosis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53254"/>
              </p:ext>
            </p:extLst>
          </p:nvPr>
        </p:nvGraphicFramePr>
        <p:xfrm>
          <a:off x="216107" y="809874"/>
          <a:ext cx="2789120" cy="1793935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578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8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78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78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78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87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787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787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787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350" kern="12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78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9842"/>
              </p:ext>
            </p:extLst>
          </p:nvPr>
        </p:nvGraphicFramePr>
        <p:xfrm>
          <a:off x="3837710" y="777922"/>
          <a:ext cx="2861540" cy="175930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72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23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23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23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23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18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186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186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186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186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61272"/>
              </p:ext>
            </p:extLst>
          </p:nvPr>
        </p:nvGraphicFramePr>
        <p:xfrm>
          <a:off x="242739" y="2930270"/>
          <a:ext cx="2802975" cy="1789465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60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05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05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05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578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893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893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89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89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98023"/>
              </p:ext>
            </p:extLst>
          </p:nvPr>
        </p:nvGraphicFramePr>
        <p:xfrm>
          <a:off x="3787457" y="2857995"/>
          <a:ext cx="2994450" cy="1874975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988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88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88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88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49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995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995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995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99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Google Shape;567;p18"/>
          <p:cNvSpPr txBox="1">
            <a:spLocks/>
          </p:cNvSpPr>
          <p:nvPr/>
        </p:nvSpPr>
        <p:spPr>
          <a:xfrm>
            <a:off x="143713" y="2431610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=Q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567;p18"/>
          <p:cNvSpPr txBox="1">
            <a:spLocks/>
          </p:cNvSpPr>
          <p:nvPr/>
        </p:nvSpPr>
        <p:spPr>
          <a:xfrm>
            <a:off x="3575185" y="1824251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567;p18"/>
          <p:cNvSpPr txBox="1">
            <a:spLocks/>
          </p:cNvSpPr>
          <p:nvPr/>
        </p:nvSpPr>
        <p:spPr>
          <a:xfrm>
            <a:off x="3710937" y="2362843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=Q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567;p18"/>
          <p:cNvSpPr txBox="1">
            <a:spLocks/>
          </p:cNvSpPr>
          <p:nvPr/>
        </p:nvSpPr>
        <p:spPr>
          <a:xfrm>
            <a:off x="156527" y="4557531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=Q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567;p18"/>
          <p:cNvSpPr txBox="1">
            <a:spLocks/>
          </p:cNvSpPr>
          <p:nvPr/>
        </p:nvSpPr>
        <p:spPr>
          <a:xfrm>
            <a:off x="3691164" y="4570702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=Q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6527" y="982072"/>
            <a:ext cx="50849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 smtClean="0">
                <a:ln w="0"/>
                <a:solidFill>
                  <a:schemeClr val="tx1"/>
                </a:solidFill>
              </a:rPr>
              <a:t>Q3Q2</a:t>
            </a:r>
            <a:endParaRPr lang="en-US" sz="9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1804" y="797882"/>
            <a:ext cx="50849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 smtClean="0">
                <a:ln w="0"/>
                <a:solidFill>
                  <a:schemeClr val="tx1"/>
                </a:solidFill>
              </a:rPr>
              <a:t>Q1Q0</a:t>
            </a:r>
            <a:endParaRPr lang="en-US" sz="9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028" y="3107993"/>
            <a:ext cx="50849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 smtClean="0">
                <a:ln w="0"/>
                <a:solidFill>
                  <a:schemeClr val="tx1"/>
                </a:solidFill>
              </a:rPr>
              <a:t>Q3Q2</a:t>
            </a:r>
            <a:endParaRPr lang="en-US" sz="9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3309" y="723756"/>
            <a:ext cx="50849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 smtClean="0">
                <a:ln w="0"/>
                <a:solidFill>
                  <a:schemeClr val="tx1"/>
                </a:solidFill>
              </a:rPr>
              <a:t>Q1Q0</a:t>
            </a:r>
            <a:endParaRPr lang="en-US" sz="9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8483" y="2831375"/>
            <a:ext cx="50849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 smtClean="0">
                <a:ln w="0"/>
                <a:solidFill>
                  <a:schemeClr val="tx1"/>
                </a:solidFill>
              </a:rPr>
              <a:t>Q1Q0</a:t>
            </a:r>
            <a:endParaRPr lang="en-US" sz="9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574" y="2877161"/>
            <a:ext cx="50849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 smtClean="0">
                <a:ln w="0"/>
                <a:solidFill>
                  <a:schemeClr val="tx1"/>
                </a:solidFill>
              </a:rPr>
              <a:t>Q1Q0</a:t>
            </a:r>
            <a:endParaRPr lang="en-US" sz="9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0937" y="3052572"/>
            <a:ext cx="570117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 smtClean="0">
                <a:ln w="0"/>
                <a:solidFill>
                  <a:schemeClr val="tx1"/>
                </a:solidFill>
              </a:rPr>
              <a:t>Q3Q2</a:t>
            </a:r>
            <a:endParaRPr lang="en-US" sz="9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78032" y="949770"/>
            <a:ext cx="570117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 smtClean="0">
                <a:ln w="0"/>
                <a:solidFill>
                  <a:schemeClr val="tx1"/>
                </a:solidFill>
              </a:rPr>
              <a:t>Q3Q2</a:t>
            </a:r>
            <a:endParaRPr lang="en-US" sz="9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6527" y="197718"/>
            <a:ext cx="592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b="1" dirty="0" smtClean="0">
                <a:solidFill>
                  <a:srgbClr val="8784C7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Step-6 : Use K-Map to derive the </a:t>
            </a:r>
            <a:r>
              <a:rPr lang="en-US" sz="1800" b="1" dirty="0">
                <a:solidFill>
                  <a:srgbClr val="8784C7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b="1" dirty="0" smtClean="0">
                <a:solidFill>
                  <a:srgbClr val="8784C7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ogic requirements</a:t>
            </a:r>
            <a:endParaRPr lang="en-US" sz="1800" dirty="0">
              <a:solidFill>
                <a:srgbClr val="8784C7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43679"/>
              </p:ext>
            </p:extLst>
          </p:nvPr>
        </p:nvGraphicFramePr>
        <p:xfrm>
          <a:off x="236802" y="763614"/>
          <a:ext cx="2712375" cy="148590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42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69252"/>
              </p:ext>
            </p:extLst>
          </p:nvPr>
        </p:nvGraphicFramePr>
        <p:xfrm>
          <a:off x="3986875" y="730122"/>
          <a:ext cx="2712375" cy="148590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42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69146"/>
              </p:ext>
            </p:extLst>
          </p:nvPr>
        </p:nvGraphicFramePr>
        <p:xfrm>
          <a:off x="256853" y="2654515"/>
          <a:ext cx="2712375" cy="148590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42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34353"/>
              </p:ext>
            </p:extLst>
          </p:nvPr>
        </p:nvGraphicFramePr>
        <p:xfrm>
          <a:off x="3986875" y="2654515"/>
          <a:ext cx="2712375" cy="1485900"/>
        </p:xfrm>
        <a:graphic>
          <a:graphicData uri="http://schemas.openxmlformats.org/drawingml/2006/table">
            <a:tbl>
              <a:tblPr firstRow="1" bandRow="1">
                <a:tableStyleId>{774A09FD-515F-458F-ADCA-CEC768BFDD48}</a:tableStyleId>
              </a:tblPr>
              <a:tblGrid>
                <a:gridCol w="542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2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52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Google Shape;567;p18"/>
          <p:cNvSpPr txBox="1">
            <a:spLocks/>
          </p:cNvSpPr>
          <p:nvPr/>
        </p:nvSpPr>
        <p:spPr>
          <a:xfrm>
            <a:off x="183270" y="2083973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567;p18"/>
          <p:cNvSpPr txBox="1">
            <a:spLocks/>
          </p:cNvSpPr>
          <p:nvPr/>
        </p:nvSpPr>
        <p:spPr>
          <a:xfrm>
            <a:off x="3997747" y="2049225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567;p18"/>
          <p:cNvSpPr txBox="1">
            <a:spLocks/>
          </p:cNvSpPr>
          <p:nvPr/>
        </p:nvSpPr>
        <p:spPr>
          <a:xfrm>
            <a:off x="3906682" y="2066398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567;p18"/>
          <p:cNvSpPr txBox="1">
            <a:spLocks/>
          </p:cNvSpPr>
          <p:nvPr/>
        </p:nvSpPr>
        <p:spPr>
          <a:xfrm>
            <a:off x="186354" y="4036353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=Q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567;p18"/>
          <p:cNvSpPr txBox="1">
            <a:spLocks/>
          </p:cNvSpPr>
          <p:nvPr/>
        </p:nvSpPr>
        <p:spPr>
          <a:xfrm>
            <a:off x="3906983" y="4021461"/>
            <a:ext cx="2445249" cy="4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=Q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270" y="848115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ln w="0"/>
                <a:solidFill>
                  <a:prstClr val="black"/>
                </a:solidFill>
              </a:rPr>
              <a:t>Q3Q2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06682" y="824241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ln w="0"/>
                <a:solidFill>
                  <a:prstClr val="black"/>
                </a:solidFill>
              </a:rPr>
              <a:t>Q3Q2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6802" y="2774988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ln w="0"/>
                <a:solidFill>
                  <a:prstClr val="black"/>
                </a:solidFill>
              </a:rPr>
              <a:t>Q3Q2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48546" y="2774988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ln w="0"/>
                <a:solidFill>
                  <a:prstClr val="black"/>
                </a:solidFill>
              </a:rPr>
              <a:t>Q3Q2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20437" y="700239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ln w="0"/>
                <a:solidFill>
                  <a:prstClr val="black"/>
                </a:solidFill>
              </a:rPr>
              <a:t>Q1Q0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9536" y="708825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ln w="0"/>
                <a:solidFill>
                  <a:prstClr val="black"/>
                </a:solidFill>
              </a:rPr>
              <a:t>Q1Q0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9536" y="2594879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ln w="0"/>
                <a:solidFill>
                  <a:prstClr val="black"/>
                </a:solidFill>
              </a:rPr>
              <a:t>Q1Q0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20437" y="2632374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ln w="0"/>
                <a:solidFill>
                  <a:prstClr val="black"/>
                </a:solidFill>
              </a:rPr>
              <a:t>Q1Q0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989" y="301926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b="1" dirty="0" smtClean="0">
                <a:solidFill>
                  <a:srgbClr val="8784C7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Step-6 continued…</a:t>
            </a:r>
            <a:endParaRPr lang="en-US" sz="1800" dirty="0">
              <a:solidFill>
                <a:srgbClr val="8784C7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93" y="314696"/>
            <a:ext cx="6314039" cy="57001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Final Output Connections: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 acquired from k-maps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are-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1.J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=Q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3.J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=Q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5.J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6.K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Q’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7.J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=Q’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8.K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15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1949</TotalTime>
  <Words>582</Words>
  <Application>Microsoft Office PowerPoint</Application>
  <PresentationFormat>On-screen Show (16:9)</PresentationFormat>
  <Paragraphs>439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Dosis</vt:lpstr>
      <vt:lpstr>Quicksand</vt:lpstr>
      <vt:lpstr>Times New Roman</vt:lpstr>
      <vt:lpstr>Trebuchet MS</vt:lpstr>
      <vt:lpstr>Wingdings 3</vt:lpstr>
      <vt:lpstr>Facet</vt:lpstr>
      <vt:lpstr>Name: Jannatul Nusrat ID      : 19-40885-2 SECTION: E</vt:lpstr>
      <vt:lpstr>Design a Synchronous Binary  Irregular Counter             [With the help of Student ID]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Output Connections:  The equations acquired from k-maps are- 1.J0 =Q1 2.K0 = 1 3.J1 =Q3 4.K1 =1 5.J2 =Q1 6.K2 =Q’0 7.J3 =Q’2 8.K3 = Q1</vt:lpstr>
      <vt:lpstr>PowerPoint Presentation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</dc:title>
  <dc:creator>Nusrat Turna</dc:creator>
  <cp:lastModifiedBy>Nusrat Turna</cp:lastModifiedBy>
  <cp:revision>98</cp:revision>
  <dcterms:modified xsi:type="dcterms:W3CDTF">2021-04-17T23:02:32Z</dcterms:modified>
</cp:coreProperties>
</file>