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86" r:id="rId1"/>
  </p:sldMasterIdLst>
  <p:notesMasterIdLst>
    <p:notesMasterId r:id="rId15"/>
  </p:notesMasterIdLst>
  <p:sldIdLst>
    <p:sldId id="259" r:id="rId2"/>
    <p:sldId id="287" r:id="rId3"/>
    <p:sldId id="291" r:id="rId4"/>
    <p:sldId id="292" r:id="rId5"/>
    <p:sldId id="260" r:id="rId6"/>
    <p:sldId id="297" r:id="rId7"/>
    <p:sldId id="301" r:id="rId8"/>
    <p:sldId id="302" r:id="rId9"/>
    <p:sldId id="298" r:id="rId10"/>
    <p:sldId id="299" r:id="rId11"/>
    <p:sldId id="300" r:id="rId12"/>
    <p:sldId id="257" r:id="rId13"/>
    <p:sldId id="27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fiz" initials="N" lastIdx="1" clrIdx="0">
    <p:extLst>
      <p:ext uri="{19B8F6BF-5375-455C-9EA6-DF929625EA0E}">
        <p15:presenceInfo xmlns:p15="http://schemas.microsoft.com/office/powerpoint/2012/main" userId="6d2d99d834caf5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1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4A09FD-515F-458F-ADCA-CEC768BFDD48}">
  <a:tblStyle styleId="{774A09FD-515F-458F-ADCA-CEC768BFDD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1860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458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127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627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DC7E-1C52-4F67-ADA1-8AF4C462D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92E1E-297E-4EB1-9CDE-63F7BF064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185E5-42DC-4779-8635-BB210567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B6374-D9F3-4676-B9A0-8D5851C2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23876-6031-4191-8826-3712EBC1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319755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F3C9-D351-47BB-A227-82EFB8DA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8D5FD-0679-4D0F-A262-4DD0695A0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3CA5A-C98A-4D24-BE4D-4A3A433C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17-Apr-21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28826-E143-48C7-BD98-457D4F89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5A46-55FC-4857-89A1-1AA72D25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173785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587DF-4304-4AA5-8D35-4BCA8E056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910C3-4E01-40FF-9B38-4EFF763BE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AFD6C-5FC8-4B2F-862D-83902248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CC835-28E0-415D-A420-E31B03D9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13DFC-3228-4180-880A-E00E38A2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201595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5951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6096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735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✘"/>
              <a:defRPr sz="25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433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B0B4-176E-4089-8491-C6064F2A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C07B3-B136-43E1-AA37-8216D5ED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009FB-9B18-40B1-979D-5E709843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66917-B03B-46DD-BB5E-FB4C3586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34868-9019-4DCB-A34E-DB425994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138900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7430-44F9-4EC0-9439-09A29CFB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5F219-57C7-4BAF-A218-2332407C9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B4AAB-8D71-47ED-B601-97B5ABA3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D18D9-B18E-45EF-BE16-008549FD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A0C1A-4F44-4EDC-9856-25B53D10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055604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7E37-BB9D-4BB2-BFC5-0E5A46B5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3CFC-DF4C-4702-9542-178889731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96A77-7340-417A-91C7-E2A05AA43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2C1E5-D846-4B01-8A94-47250FE9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17-Apr-21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C09E6-147C-462E-8B37-C9C65C8D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014F6-9860-4FB1-879F-7C529759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254685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C63B-1391-4A3C-BAB1-EDC8919A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5F016-358C-416E-8B9B-677748112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BEC63-1C5D-45CB-AF7F-678560295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5FC91-2BFE-487B-8664-039014A0D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517C6-67EA-41F1-AAFC-6052CFC32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03232-189E-4E20-A4F4-4289D727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C6720-BD72-4B3C-91B1-8990901D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73E2C-08DC-4E03-9E34-6922C83B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21795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3E1F-BDB1-4B59-BE91-79A837BB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77559-037B-474E-ADF1-EFFE9025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E644B-572F-4C8E-A2ED-1FC02C8D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AEDBF-970A-4E3A-A2D8-AFE011B7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045424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93FE9-83F8-40F4-B964-5C34C310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0FC84-21E9-4186-A331-26620D1CB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E1B20-1377-4039-8886-11AD5CBF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914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C239-CD2C-418D-BC83-C6E3EEB5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0FED4-ED65-4A30-A335-DA9CDF2BB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70076-514C-416A-8B97-2E8CAC5AE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C4F81-FDE3-48D8-A341-BDF8D819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17-Apr-21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0D43F-9077-4F70-B1E6-962E3C8E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3692C-D806-49AD-BC65-94086D49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43901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69DC-3C3E-4C55-89C5-345EE63F8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BE095-F34E-4FB2-8349-0A6D7BA9A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BED6E-825C-4881-99D4-FA478FD05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8B8BA-C910-4AC4-B588-5862EEF2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0CA70-DD26-4FED-80AF-64C3C6D7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08BE4-A634-48FF-87C1-22584BD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685647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38410-B7C8-4BFF-A1CA-4C631DE8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90C0-A1AE-473D-A379-F82E70D4D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5D9DC-5105-45FC-8C7D-DB2D2FD3F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17-Apr-21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B5822-B51D-4B3B-B003-5972896D4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75DF0-6722-4162-A6E7-98823A808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112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>
            <a:spLocks noGrp="1"/>
          </p:cNvSpPr>
          <p:nvPr>
            <p:ph type="ctrTitle"/>
          </p:nvPr>
        </p:nvSpPr>
        <p:spPr>
          <a:xfrm>
            <a:off x="2142527" y="1664277"/>
            <a:ext cx="583898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b="1"/>
              <a:t>Shobhan Kumar Saha</a:t>
            </a:r>
            <a:br>
              <a:rPr lang="en-US" b="1"/>
            </a:br>
            <a:r>
              <a:rPr lang="en-US" b="1"/>
              <a:t>ID-19-40911-2</a:t>
            </a:r>
            <a:endParaRPr b="1" dirty="0"/>
          </a:p>
        </p:txBody>
      </p:sp>
      <p:sp>
        <p:nvSpPr>
          <p:cNvPr id="548" name="Google Shape;548;p15"/>
          <p:cNvSpPr txBox="1">
            <a:spLocks noGrp="1"/>
          </p:cNvSpPr>
          <p:nvPr>
            <p:ph type="subTitle" idx="1"/>
          </p:nvPr>
        </p:nvSpPr>
        <p:spPr>
          <a:xfrm>
            <a:off x="825370" y="2901110"/>
            <a:ext cx="6101305" cy="1156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DIGITAL LOGIC AND CIRCUITS [E]</a:t>
            </a:r>
            <a:endParaRPr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720816"/>
              </p:ext>
            </p:extLst>
          </p:nvPr>
        </p:nvGraphicFramePr>
        <p:xfrm>
          <a:off x="846599" y="114188"/>
          <a:ext cx="2845665" cy="2302245"/>
        </p:xfrm>
        <a:graphic>
          <a:graphicData uri="http://schemas.openxmlformats.org/drawingml/2006/table">
            <a:tbl>
              <a:tblPr firstRow="1" bandRow="1">
                <a:tableStyleId>{774A09FD-515F-458F-ADCA-CEC768BFDD48}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4565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Q1  Q0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Q3  Q2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55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9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55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51124"/>
              </p:ext>
            </p:extLst>
          </p:nvPr>
        </p:nvGraphicFramePr>
        <p:xfrm>
          <a:off x="4390912" y="114188"/>
          <a:ext cx="3051880" cy="2132826"/>
        </p:xfrm>
        <a:graphic>
          <a:graphicData uri="http://schemas.openxmlformats.org/drawingml/2006/table">
            <a:tbl>
              <a:tblPr firstRow="1" bandRow="1">
                <a:tableStyleId>{774A09FD-515F-458F-ADCA-CEC768BFDD48}</a:tableStyleId>
              </a:tblPr>
              <a:tblGrid>
                <a:gridCol w="610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03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7329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kumimoji="0" lang="en-US" sz="105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1  </a:t>
                      </a: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kumimoji="0" lang="en-US" sz="105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kumimoji="0" lang="en-US" sz="105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3  </a:t>
                      </a: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kumimoji="0" lang="en-US" sz="105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054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48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942549"/>
              </p:ext>
            </p:extLst>
          </p:nvPr>
        </p:nvGraphicFramePr>
        <p:xfrm>
          <a:off x="815126" y="2568125"/>
          <a:ext cx="2712375" cy="2488985"/>
        </p:xfrm>
        <a:graphic>
          <a:graphicData uri="http://schemas.openxmlformats.org/drawingml/2006/table">
            <a:tbl>
              <a:tblPr firstRow="1" bandRow="1">
                <a:tableStyleId>{774A09FD-515F-458F-ADCA-CEC768BFDD48}</a:tableStyleId>
              </a:tblPr>
              <a:tblGrid>
                <a:gridCol w="54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72125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kumimoji="0" lang="en-US" sz="105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1  </a:t>
                      </a: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kumimoji="0" lang="en-US" sz="105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kumimoji="0" lang="en-US" sz="105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3  </a:t>
                      </a: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kumimoji="0" lang="en-US" sz="105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67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359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67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67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553762"/>
              </p:ext>
            </p:extLst>
          </p:nvPr>
        </p:nvGraphicFramePr>
        <p:xfrm>
          <a:off x="4475973" y="2485128"/>
          <a:ext cx="3129850" cy="2182816"/>
        </p:xfrm>
        <a:graphic>
          <a:graphicData uri="http://schemas.openxmlformats.org/drawingml/2006/table">
            <a:tbl>
              <a:tblPr firstRow="1" bandRow="1">
                <a:tableStyleId>{774A09FD-515F-458F-ADCA-CEC768BFDD48}</a:tableStyleId>
              </a:tblPr>
              <a:tblGrid>
                <a:gridCol w="625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4845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kumimoji="0" lang="en-US" sz="105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1  </a:t>
                      </a: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kumimoji="0" lang="en-US" sz="105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kumimoji="0" lang="en-US" sz="105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3  </a:t>
                      </a: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kumimoji="0" lang="en-US" sz="105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57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57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57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0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Google Shape;567;p18"/>
          <p:cNvSpPr txBox="1">
            <a:spLocks/>
          </p:cNvSpPr>
          <p:nvPr/>
        </p:nvSpPr>
        <p:spPr>
          <a:xfrm>
            <a:off x="0" y="1229333"/>
            <a:ext cx="713038" cy="49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63500" indent="0">
              <a:buNone/>
            </a:pPr>
            <a:r>
              <a:rPr lang="en-US"/>
              <a:t>K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0" name="Google Shape;567;p18"/>
          <p:cNvSpPr txBox="1">
            <a:spLocks/>
          </p:cNvSpPr>
          <p:nvPr/>
        </p:nvSpPr>
        <p:spPr>
          <a:xfrm>
            <a:off x="7664623" y="806582"/>
            <a:ext cx="983191" cy="49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63500" indent="0">
              <a:buNone/>
            </a:pPr>
            <a:r>
              <a:rPr lang="en-US"/>
              <a:t>K</a:t>
            </a:r>
            <a:r>
              <a:rPr lang="en-US" baseline="-25000"/>
              <a:t>1 </a:t>
            </a:r>
            <a:r>
              <a:rPr lang="en-US"/>
              <a:t>=1</a:t>
            </a:r>
          </a:p>
        </p:txBody>
      </p:sp>
      <p:sp>
        <p:nvSpPr>
          <p:cNvPr id="11" name="Google Shape;567;p18"/>
          <p:cNvSpPr txBox="1">
            <a:spLocks/>
          </p:cNvSpPr>
          <p:nvPr/>
        </p:nvSpPr>
        <p:spPr>
          <a:xfrm>
            <a:off x="-3561" y="2862843"/>
            <a:ext cx="818687" cy="49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63500" indent="0">
              <a:buNone/>
            </a:pPr>
            <a:r>
              <a:rPr lang="en-US" sz="2000"/>
              <a:t>K</a:t>
            </a:r>
            <a:r>
              <a:rPr lang="en-US" sz="2000" baseline="-25000"/>
              <a:t>2 </a:t>
            </a:r>
            <a:r>
              <a:rPr lang="en-US" sz="2000"/>
              <a:t>=1</a:t>
            </a:r>
          </a:p>
        </p:txBody>
      </p:sp>
      <p:sp>
        <p:nvSpPr>
          <p:cNvPr id="12" name="Google Shape;567;p18"/>
          <p:cNvSpPr txBox="1">
            <a:spLocks/>
          </p:cNvSpPr>
          <p:nvPr/>
        </p:nvSpPr>
        <p:spPr>
          <a:xfrm>
            <a:off x="7768762" y="3067604"/>
            <a:ext cx="2445249" cy="49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None/>
            </a:pPr>
            <a:r>
              <a:rPr lang="en-US"/>
              <a:t>K</a:t>
            </a:r>
            <a:r>
              <a:rPr lang="en-US" baseline="-25000"/>
              <a:t>3 </a:t>
            </a:r>
            <a:r>
              <a:rPr lang="en-US"/>
              <a:t>=1</a:t>
            </a:r>
          </a:p>
          <a:p>
            <a:pPr marL="0" indent="0">
              <a:buFont typeface="Dosis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12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38709-089A-4E63-9333-36B4B88A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6C55DE-4E9D-4395-BBF8-6518F5D6E448}"/>
              </a:ext>
            </a:extLst>
          </p:cNvPr>
          <p:cNvSpPr txBox="1"/>
          <p:nvPr/>
        </p:nvSpPr>
        <p:spPr>
          <a:xfrm>
            <a:off x="246912" y="193985"/>
            <a:ext cx="69443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Connections:</a:t>
            </a:r>
          </a:p>
          <a:p>
            <a:endParaRPr lang="en-US" b="1"/>
          </a:p>
          <a:p>
            <a:endParaRPr lang="en-US" b="1"/>
          </a:p>
          <a:p>
            <a:r>
              <a:rPr lang="en-US" b="1"/>
              <a:t>J</a:t>
            </a:r>
            <a:r>
              <a:rPr lang="en-US" b="1" baseline="-25000"/>
              <a:t>0</a:t>
            </a:r>
            <a:r>
              <a:rPr lang="en-US" b="1"/>
              <a:t> = Q</a:t>
            </a:r>
            <a:r>
              <a:rPr lang="en-US" b="1" baseline="-25000"/>
              <a:t>1</a:t>
            </a:r>
            <a:r>
              <a:rPr lang="en-US" b="1"/>
              <a:t>´Q</a:t>
            </a:r>
            <a:r>
              <a:rPr lang="en-US" b="1" baseline="-25000"/>
              <a:t>2</a:t>
            </a:r>
            <a:r>
              <a:rPr lang="en-US" b="1"/>
              <a:t>´</a:t>
            </a:r>
            <a:endParaRPr lang="en-US" sz="800" b="1"/>
          </a:p>
          <a:p>
            <a:r>
              <a:rPr lang="en-US" b="1"/>
              <a:t>J</a:t>
            </a:r>
            <a:r>
              <a:rPr lang="en-US" b="1" baseline="-25000"/>
              <a:t>1 </a:t>
            </a:r>
            <a:r>
              <a:rPr lang="en-US" b="1"/>
              <a:t>= Q</a:t>
            </a:r>
            <a:r>
              <a:rPr lang="en-US" b="1" baseline="-25000"/>
              <a:t>0</a:t>
            </a:r>
            <a:r>
              <a:rPr lang="en-US" b="1"/>
              <a:t>´Q</a:t>
            </a:r>
            <a:r>
              <a:rPr lang="en-US" b="1" baseline="-25000"/>
              <a:t>3</a:t>
            </a:r>
            <a:r>
              <a:rPr lang="en-US" b="1"/>
              <a:t>´</a:t>
            </a:r>
            <a:endParaRPr lang="en-US" sz="800" b="1"/>
          </a:p>
          <a:p>
            <a:r>
              <a:rPr lang="en-US" b="1"/>
              <a:t>J</a:t>
            </a:r>
            <a:r>
              <a:rPr lang="en-US" b="1" baseline="-25000"/>
              <a:t>2</a:t>
            </a:r>
            <a:r>
              <a:rPr lang="en-US" b="1"/>
              <a:t> = Q</a:t>
            </a:r>
            <a:r>
              <a:rPr lang="en-US" b="1" baseline="-25000"/>
              <a:t>1</a:t>
            </a:r>
            <a:r>
              <a:rPr lang="en-US" b="1"/>
              <a:t>´</a:t>
            </a:r>
            <a:endParaRPr lang="en-US" b="1" baseline="-25000"/>
          </a:p>
          <a:p>
            <a:r>
              <a:rPr lang="en-US" b="1"/>
              <a:t>J</a:t>
            </a:r>
            <a:r>
              <a:rPr lang="en-US" b="1" baseline="-25000"/>
              <a:t>3</a:t>
            </a:r>
            <a:r>
              <a:rPr lang="en-US" b="1"/>
              <a:t>= Q</a:t>
            </a:r>
            <a:r>
              <a:rPr lang="en-US" b="1" baseline="-25000"/>
              <a:t>0</a:t>
            </a:r>
            <a:r>
              <a:rPr lang="en-US" b="1"/>
              <a:t>´ Q</a:t>
            </a:r>
            <a:r>
              <a:rPr lang="en-US" b="1" baseline="-25000"/>
              <a:t>1</a:t>
            </a:r>
            <a:r>
              <a:rPr lang="en-US" b="1"/>
              <a:t>´Q</a:t>
            </a:r>
            <a:r>
              <a:rPr lang="en-US" b="1" baseline="-25000"/>
              <a:t>2</a:t>
            </a:r>
            <a:r>
              <a:rPr lang="en-US" b="1"/>
              <a:t>´</a:t>
            </a:r>
            <a:endParaRPr lang="en-US" sz="800" b="1"/>
          </a:p>
          <a:p>
            <a:endParaRPr lang="en-US" b="1" baseline="-25000"/>
          </a:p>
          <a:p>
            <a:r>
              <a:rPr lang="en-US" b="1"/>
              <a:t>K</a:t>
            </a:r>
            <a:r>
              <a:rPr lang="en-US" b="1" baseline="-25000"/>
              <a:t>0 </a:t>
            </a:r>
            <a:r>
              <a:rPr lang="en-US" b="1"/>
              <a:t>= Q</a:t>
            </a:r>
            <a:r>
              <a:rPr lang="en-US" b="1" baseline="-25000"/>
              <a:t>3</a:t>
            </a:r>
            <a:r>
              <a:rPr lang="en-US" b="1"/>
              <a:t>´</a:t>
            </a:r>
          </a:p>
          <a:p>
            <a:r>
              <a:rPr lang="en-US" b="1"/>
              <a:t>K</a:t>
            </a:r>
            <a:r>
              <a:rPr lang="en-US" b="1" baseline="-25000"/>
              <a:t>1</a:t>
            </a:r>
            <a:r>
              <a:rPr lang="en-US" b="1"/>
              <a:t> = 1</a:t>
            </a:r>
            <a:r>
              <a:rPr lang="en-US" b="1" baseline="-25000"/>
              <a:t> </a:t>
            </a:r>
          </a:p>
          <a:p>
            <a:r>
              <a:rPr lang="en-US" b="1"/>
              <a:t>K</a:t>
            </a:r>
            <a:r>
              <a:rPr lang="en-US" b="1" baseline="-25000"/>
              <a:t>2</a:t>
            </a:r>
            <a:r>
              <a:rPr lang="en-US" b="1"/>
              <a:t> = 1</a:t>
            </a:r>
            <a:r>
              <a:rPr lang="en-US" b="1" baseline="-25000"/>
              <a:t> </a:t>
            </a:r>
          </a:p>
          <a:p>
            <a:r>
              <a:rPr lang="en-US" b="1"/>
              <a:t>K</a:t>
            </a:r>
            <a:r>
              <a:rPr lang="en-US" b="1" baseline="-25000"/>
              <a:t>3</a:t>
            </a:r>
            <a:r>
              <a:rPr lang="en-US" b="1"/>
              <a:t> = 1</a:t>
            </a:r>
            <a:r>
              <a:rPr lang="en-US" b="1" baseline="-25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2893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A1FFCA22-9DEF-447F-95CD-1A5B6EE46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06" y="938679"/>
            <a:ext cx="7598735" cy="395752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1618D8D-DB41-4514-9080-E66B5A314AF5}"/>
              </a:ext>
            </a:extLst>
          </p:cNvPr>
          <p:cNvSpPr txBox="1"/>
          <p:nvPr/>
        </p:nvSpPr>
        <p:spPr>
          <a:xfrm>
            <a:off x="432391" y="318977"/>
            <a:ext cx="711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/>
              <a:t>STEP 7</a:t>
            </a:r>
            <a:r>
              <a:rPr lang="en-US" b="1" u="sng"/>
              <a:t>:</a:t>
            </a:r>
            <a:r>
              <a:rPr lang="en-US" b="1"/>
              <a:t> Connecting  the output in diagram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5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32" name="Google Shape;732;p35"/>
          <p:cNvSpPr txBox="1">
            <a:spLocks noGrp="1"/>
          </p:cNvSpPr>
          <p:nvPr>
            <p:ph type="ctrTitle" idx="4294967295"/>
          </p:nvPr>
        </p:nvSpPr>
        <p:spPr>
          <a:xfrm>
            <a:off x="0" y="1512888"/>
            <a:ext cx="6565900" cy="115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 For Watching!</a:t>
            </a:r>
            <a:endParaRPr sz="6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-256855" y="2275557"/>
            <a:ext cx="8928244" cy="13139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Design a Synchronous Binary </a:t>
            </a:r>
            <a:br>
              <a:rPr lang="en-US" sz="4000" b="1" dirty="0">
                <a:solidFill>
                  <a:schemeClr val="accent1"/>
                </a:solidFill>
              </a:rPr>
            </a:br>
            <a:r>
              <a:rPr lang="en-US" sz="4000" b="1" dirty="0">
                <a:solidFill>
                  <a:schemeClr val="accent1"/>
                </a:solidFill>
              </a:rPr>
              <a:t>Irregular Counter.            </a:t>
            </a:r>
            <a:br>
              <a:rPr lang="en-US" sz="2000" b="1" dirty="0"/>
            </a:b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With the help of 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</a:rPr>
              <a:t>Student id</a:t>
            </a:r>
            <a:b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</a:br>
            <a:endParaRPr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386299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08949" y="290897"/>
            <a:ext cx="6654187" cy="1711558"/>
          </a:xfrm>
        </p:spPr>
        <p:txBody>
          <a:bodyPr/>
          <a:lstStyle/>
          <a:p>
            <a:pPr marL="69850" indent="0" algn="l">
              <a:buNone/>
            </a:pPr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ID: 19-40911-2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" indent="0" algn="l">
              <a:buNone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to generate a counter sequence with my id’s middle 5 </a:t>
            </a:r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digit.</a:t>
            </a:r>
          </a:p>
          <a:p>
            <a:pPr marL="69850" indent="0" algn="l">
              <a:buNone/>
            </a:pPr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ABCDEA corresponds to 40911</a:t>
            </a:r>
          </a:p>
          <a:p>
            <a:pPr marL="69850" indent="0" algn="l">
              <a:buNone/>
            </a:pPr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the digit 1 is twice there.So I have added 1 to this.</a:t>
            </a:r>
          </a:p>
          <a:p>
            <a:pPr marL="69850" indent="0" algn="l">
              <a:buNone/>
            </a:pPr>
            <a:endParaRPr lang="en-US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" indent="0">
              <a:buNone/>
            </a:pPr>
            <a:endParaRPr lang="en-US" sz="1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324192"/>
              </p:ext>
            </p:extLst>
          </p:nvPr>
        </p:nvGraphicFramePr>
        <p:xfrm>
          <a:off x="297953" y="1551396"/>
          <a:ext cx="4263774" cy="11046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0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2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/>
                        <a:t>+1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 Placeholder 7"/>
          <p:cNvSpPr txBox="1">
            <a:spLocks/>
          </p:cNvSpPr>
          <p:nvPr/>
        </p:nvSpPr>
        <p:spPr>
          <a:xfrm>
            <a:off x="-446060" y="2784216"/>
            <a:ext cx="8537824" cy="1594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Dosis"/>
              <a:buChar char="✘"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Dosis"/>
              <a:buChar char="✗"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Dosis"/>
              <a:buChar char="■"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Dosis"/>
              <a:buChar char="●"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Dosis"/>
              <a:buChar char="○"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Dosis"/>
              <a:buChar char="■"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Dosis"/>
              <a:buChar char="●"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Dosis"/>
              <a:buChar char="○"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Dosis"/>
              <a:buChar char="■"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69850" indent="0">
              <a:buNone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But  the </a:t>
            </a:r>
            <a:r>
              <a:rPr lang="en-US" sz="1600">
                <a:solidFill>
                  <a:schemeClr val="accent2">
                    <a:lumMod val="50000"/>
                  </a:schemeClr>
                </a:solidFill>
              </a:rPr>
              <a:t>digit 1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is twice here so I added 1 to this and make </a:t>
            </a:r>
            <a:r>
              <a:rPr lang="en-US" sz="1600">
                <a:solidFill>
                  <a:schemeClr val="accent2">
                    <a:lumMod val="50000"/>
                  </a:schemeClr>
                </a:solidFill>
              </a:rPr>
              <a:t>it 2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69850" indent="0">
              <a:buNone/>
            </a:pPr>
            <a:r>
              <a:rPr lang="en-US" sz="1600">
                <a:solidFill>
                  <a:schemeClr val="accent2">
                    <a:lumMod val="50000"/>
                  </a:schemeClr>
                </a:solidFill>
              </a:rPr>
              <a:t>4                           0                      9                          1                          2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69850" indent="0">
              <a:buNone/>
            </a:pPr>
            <a:r>
              <a:rPr lang="en-US" sz="160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 rot="10800000">
            <a:off x="3618236" y="2323806"/>
            <a:ext cx="409234" cy="22434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0C71CA2-F70B-49D7-89DC-6CDF3FEAD10C}"/>
              </a:ext>
            </a:extLst>
          </p:cNvPr>
          <p:cNvSpPr/>
          <p:nvPr/>
        </p:nvSpPr>
        <p:spPr>
          <a:xfrm>
            <a:off x="588335" y="3735572"/>
            <a:ext cx="4571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0512419-3D03-446A-8F9B-3C723B3BA64F}"/>
              </a:ext>
            </a:extLst>
          </p:cNvPr>
          <p:cNvSpPr/>
          <p:nvPr/>
        </p:nvSpPr>
        <p:spPr>
          <a:xfrm>
            <a:off x="1562851" y="3437823"/>
            <a:ext cx="752839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ADA3DCD-DF7B-4EAE-916B-A8E50F543DD8}"/>
              </a:ext>
            </a:extLst>
          </p:cNvPr>
          <p:cNvSpPr/>
          <p:nvPr/>
        </p:nvSpPr>
        <p:spPr>
          <a:xfrm>
            <a:off x="2893132" y="3389478"/>
            <a:ext cx="752839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ECB5705-FEA5-4E4C-9D55-131CA44764C4}"/>
              </a:ext>
            </a:extLst>
          </p:cNvPr>
          <p:cNvSpPr/>
          <p:nvPr/>
        </p:nvSpPr>
        <p:spPr>
          <a:xfrm>
            <a:off x="4074468" y="3423882"/>
            <a:ext cx="752839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46543D4-180A-4DB2-9734-B279D087605E}"/>
              </a:ext>
            </a:extLst>
          </p:cNvPr>
          <p:cNvSpPr/>
          <p:nvPr/>
        </p:nvSpPr>
        <p:spPr>
          <a:xfrm>
            <a:off x="5404749" y="3347907"/>
            <a:ext cx="752839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2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16" name="Google Shape;327;p37"/>
          <p:cNvGrpSpPr/>
          <p:nvPr/>
        </p:nvGrpSpPr>
        <p:grpSpPr>
          <a:xfrm rot="18264746" flipV="1">
            <a:off x="2144940" y="356008"/>
            <a:ext cx="1544263" cy="779182"/>
            <a:chOff x="1113100" y="2199475"/>
            <a:chExt cx="801900" cy="709925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17" name="Google Shape;328;p3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9;p3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327;p37"/>
          <p:cNvGrpSpPr/>
          <p:nvPr/>
        </p:nvGrpSpPr>
        <p:grpSpPr>
          <a:xfrm rot="4844766" flipV="1">
            <a:off x="6381973" y="3147920"/>
            <a:ext cx="1097866" cy="834598"/>
            <a:chOff x="1113100" y="2199475"/>
            <a:chExt cx="801900" cy="709925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20" name="Google Shape;328;p3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9;p3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327;p37"/>
          <p:cNvGrpSpPr/>
          <p:nvPr/>
        </p:nvGrpSpPr>
        <p:grpSpPr>
          <a:xfrm rot="21428590" flipV="1">
            <a:off x="5081210" y="391313"/>
            <a:ext cx="1873805" cy="894934"/>
            <a:chOff x="1113100" y="2199475"/>
            <a:chExt cx="801900" cy="709925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23" name="Google Shape;328;p3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9;p3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327;p37"/>
          <p:cNvGrpSpPr/>
          <p:nvPr/>
        </p:nvGrpSpPr>
        <p:grpSpPr>
          <a:xfrm rot="12408329" flipV="1">
            <a:off x="1246019" y="3113631"/>
            <a:ext cx="1286910" cy="814045"/>
            <a:chOff x="1113100" y="2199475"/>
            <a:chExt cx="801900" cy="709925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26" name="Google Shape;328;p3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9;p3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567;p18"/>
          <p:cNvSpPr txBox="1">
            <a:spLocks/>
          </p:cNvSpPr>
          <p:nvPr/>
        </p:nvSpPr>
        <p:spPr>
          <a:xfrm>
            <a:off x="5198924" y="1273539"/>
            <a:ext cx="2785473" cy="361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 algn="ctr">
              <a:buFont typeface="Dosis"/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A=4=0100</a:t>
            </a:r>
          </a:p>
          <a:p>
            <a:pPr marL="0" indent="0" algn="ctr">
              <a:buFont typeface="Dosis"/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B=0=0000</a:t>
            </a:r>
          </a:p>
          <a:p>
            <a:pPr marL="0" indent="0" algn="ctr">
              <a:buFont typeface="Dosis"/>
              <a:buNone/>
            </a:pP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C=9=1001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Dosis"/>
              <a:buNone/>
            </a:pP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D=1=0001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Dosis"/>
              <a:buNone/>
            </a:pP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E=2=0010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Google Shape;567;p18"/>
          <p:cNvSpPr txBox="1">
            <a:spLocks/>
          </p:cNvSpPr>
          <p:nvPr/>
        </p:nvSpPr>
        <p:spPr>
          <a:xfrm>
            <a:off x="82187" y="31700"/>
            <a:ext cx="995577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None/>
            </a:pPr>
            <a:r>
              <a:rPr lang="en-US" sz="24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Binary of the Decimal Sequence </a:t>
            </a:r>
          </a:p>
          <a:p>
            <a:pPr marL="0" indent="0">
              <a:buFont typeface="Dosis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Diamond 47"/>
          <p:cNvSpPr/>
          <p:nvPr/>
        </p:nvSpPr>
        <p:spPr>
          <a:xfrm>
            <a:off x="-9605" y="1330189"/>
            <a:ext cx="1423555" cy="1423555"/>
          </a:xfrm>
          <a:prstGeom prst="diamond">
            <a:avLst/>
          </a:prstGeom>
          <a:solidFill>
            <a:srgbClr val="255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0100</a:t>
            </a:r>
          </a:p>
        </p:txBody>
      </p:sp>
      <p:sp>
        <p:nvSpPr>
          <p:cNvPr id="49" name="Diamond 48"/>
          <p:cNvSpPr/>
          <p:nvPr/>
        </p:nvSpPr>
        <p:spPr>
          <a:xfrm>
            <a:off x="1621455" y="445314"/>
            <a:ext cx="1423555" cy="1423555"/>
          </a:xfrm>
          <a:prstGeom prst="diamond">
            <a:avLst/>
          </a:prstGeom>
          <a:solidFill>
            <a:srgbClr val="255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0000</a:t>
            </a:r>
          </a:p>
        </p:txBody>
      </p:sp>
      <p:sp>
        <p:nvSpPr>
          <p:cNvPr id="50" name="Diamond 49"/>
          <p:cNvSpPr/>
          <p:nvPr/>
        </p:nvSpPr>
        <p:spPr>
          <a:xfrm>
            <a:off x="3237361" y="1273539"/>
            <a:ext cx="1423555" cy="1423555"/>
          </a:xfrm>
          <a:prstGeom prst="diamond">
            <a:avLst/>
          </a:prstGeom>
          <a:solidFill>
            <a:srgbClr val="255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</a:t>
            </a:r>
          </a:p>
          <a:p>
            <a:pPr algn="ctr"/>
            <a:r>
              <a:rPr lang="en-US"/>
              <a:t>1001</a:t>
            </a:r>
            <a:endParaRPr lang="en-US" dirty="0"/>
          </a:p>
        </p:txBody>
      </p:sp>
      <p:sp>
        <p:nvSpPr>
          <p:cNvPr id="51" name="Diamond 50"/>
          <p:cNvSpPr/>
          <p:nvPr/>
        </p:nvSpPr>
        <p:spPr>
          <a:xfrm>
            <a:off x="2664470" y="3016929"/>
            <a:ext cx="1423555" cy="1423555"/>
          </a:xfrm>
          <a:prstGeom prst="diamond">
            <a:avLst/>
          </a:prstGeom>
          <a:solidFill>
            <a:srgbClr val="255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</a:t>
            </a:r>
          </a:p>
          <a:p>
            <a:pPr algn="ctr"/>
            <a:r>
              <a:rPr lang="en-US"/>
              <a:t>0001</a:t>
            </a:r>
            <a:endParaRPr lang="en-US" dirty="0"/>
          </a:p>
        </p:txBody>
      </p:sp>
      <p:sp>
        <p:nvSpPr>
          <p:cNvPr id="52" name="Diamond 51"/>
          <p:cNvSpPr/>
          <p:nvPr/>
        </p:nvSpPr>
        <p:spPr>
          <a:xfrm>
            <a:off x="725881" y="2953625"/>
            <a:ext cx="1423555" cy="1423555"/>
          </a:xfrm>
          <a:prstGeom prst="diamond">
            <a:avLst/>
          </a:prstGeom>
          <a:solidFill>
            <a:srgbClr val="255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</a:t>
            </a:r>
          </a:p>
          <a:p>
            <a:pPr algn="ctr"/>
            <a:r>
              <a:rPr lang="en-US"/>
              <a:t>0010</a:t>
            </a:r>
            <a:endParaRPr lang="en-US" dirty="0"/>
          </a:p>
        </p:txBody>
      </p:sp>
      <p:sp>
        <p:nvSpPr>
          <p:cNvPr id="55" name="Chevron 54"/>
          <p:cNvSpPr/>
          <p:nvPr/>
        </p:nvSpPr>
        <p:spPr>
          <a:xfrm rot="20207920">
            <a:off x="1159126" y="1343031"/>
            <a:ext cx="509647" cy="387053"/>
          </a:xfrm>
          <a:prstGeom prst="chevron">
            <a:avLst/>
          </a:prstGeom>
          <a:solidFill>
            <a:srgbClr val="4E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Chevron 56"/>
          <p:cNvSpPr/>
          <p:nvPr/>
        </p:nvSpPr>
        <p:spPr>
          <a:xfrm rot="10800000">
            <a:off x="2104694" y="3878449"/>
            <a:ext cx="509647" cy="387053"/>
          </a:xfrm>
          <a:prstGeom prst="chevron">
            <a:avLst/>
          </a:prstGeom>
          <a:solidFill>
            <a:srgbClr val="4E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Chevron 57"/>
          <p:cNvSpPr/>
          <p:nvPr/>
        </p:nvSpPr>
        <p:spPr>
          <a:xfrm rot="7459169">
            <a:off x="3644526" y="2848629"/>
            <a:ext cx="509647" cy="387053"/>
          </a:xfrm>
          <a:prstGeom prst="chevron">
            <a:avLst/>
          </a:prstGeom>
          <a:solidFill>
            <a:srgbClr val="4E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Chevron 58"/>
          <p:cNvSpPr/>
          <p:nvPr/>
        </p:nvSpPr>
        <p:spPr>
          <a:xfrm rot="1287318">
            <a:off x="2899813" y="1327847"/>
            <a:ext cx="509647" cy="387053"/>
          </a:xfrm>
          <a:prstGeom prst="chevron">
            <a:avLst/>
          </a:prstGeom>
          <a:solidFill>
            <a:srgbClr val="4E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Chevron 59"/>
          <p:cNvSpPr/>
          <p:nvPr/>
        </p:nvSpPr>
        <p:spPr>
          <a:xfrm rot="14517461">
            <a:off x="693237" y="2728460"/>
            <a:ext cx="509647" cy="387053"/>
          </a:xfrm>
          <a:prstGeom prst="chevron">
            <a:avLst/>
          </a:prstGeom>
          <a:solidFill>
            <a:srgbClr val="4E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0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2B2CCEE-3918-4B5F-A3B1-85AB0A6F63E9}"/>
              </a:ext>
            </a:extLst>
          </p:cNvPr>
          <p:cNvSpPr txBox="1"/>
          <p:nvPr/>
        </p:nvSpPr>
        <p:spPr>
          <a:xfrm>
            <a:off x="177016" y="216019"/>
            <a:ext cx="858882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/>
              <a:t>STEP-2 : Indentifying the number of flifflop required</a:t>
            </a:r>
          </a:p>
          <a:p>
            <a:endParaRPr lang="en-US" sz="105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C696CE-2881-45AD-8173-4C026166AB6D}"/>
              </a:ext>
            </a:extLst>
          </p:cNvPr>
          <p:cNvSpPr txBox="1"/>
          <p:nvPr/>
        </p:nvSpPr>
        <p:spPr>
          <a:xfrm>
            <a:off x="3108310" y="4702536"/>
            <a:ext cx="299908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flifflop required = 4</a:t>
            </a:r>
          </a:p>
          <a:p>
            <a:endParaRPr lang="en-US" sz="105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95EFB7-9BD4-4760-ADD3-42300ED10EAA}"/>
              </a:ext>
            </a:extLst>
          </p:cNvPr>
          <p:cNvGrpSpPr/>
          <p:nvPr/>
        </p:nvGrpSpPr>
        <p:grpSpPr>
          <a:xfrm>
            <a:off x="94615" y="1977656"/>
            <a:ext cx="9049385" cy="2472833"/>
            <a:chOff x="59924" y="1046748"/>
            <a:chExt cx="8954770" cy="246098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87EC402-38B7-4871-91EC-BF392986F840}"/>
                </a:ext>
              </a:extLst>
            </p:cNvPr>
            <p:cNvGrpSpPr/>
            <p:nvPr/>
          </p:nvGrpSpPr>
          <p:grpSpPr>
            <a:xfrm>
              <a:off x="59924" y="1223812"/>
              <a:ext cx="2160534" cy="2251796"/>
              <a:chOff x="223872" y="1211435"/>
              <a:chExt cx="3387005" cy="364097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F05BFC7-1185-45F9-B61E-93327D9AB6EE}"/>
                  </a:ext>
                </a:extLst>
              </p:cNvPr>
              <p:cNvGrpSpPr/>
              <p:nvPr/>
            </p:nvGrpSpPr>
            <p:grpSpPr>
              <a:xfrm>
                <a:off x="521429" y="1211435"/>
                <a:ext cx="2453240" cy="2815771"/>
                <a:chOff x="521429" y="1211435"/>
                <a:chExt cx="2453240" cy="281577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A273664-1A7E-4AA4-B056-4EB2308FD6E9}"/>
                    </a:ext>
                  </a:extLst>
                </p:cNvPr>
                <p:cNvSpPr/>
                <p:nvPr/>
              </p:nvSpPr>
              <p:spPr>
                <a:xfrm>
                  <a:off x="1261984" y="1211435"/>
                  <a:ext cx="1712685" cy="2815771"/>
                </a:xfrm>
                <a:prstGeom prst="rect">
                  <a:avLst/>
                </a:prstGeom>
                <a:solidFill>
                  <a:schemeClr val="bg1"/>
                </a:solidFill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E142EB28-13E7-4240-858E-4C503B8D1C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429" y="1729989"/>
                  <a:ext cx="74022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A9A1039-91C4-41AA-AECE-56477A8DA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5747" y="3577291"/>
                  <a:ext cx="74022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464DB42-E04C-4D17-BE02-6B4F13F28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4669" y="1600275"/>
                <a:ext cx="6362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E210DDC-C316-4351-B8B9-FCE76A19A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864" y="2619321"/>
                <a:ext cx="1026794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17BBD55-02DE-43B5-89EB-13A77A1E6E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872" y="2619322"/>
                <a:ext cx="12176" cy="2233085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6D674FC-3DCF-4CE4-8B82-A77B7BAEC6C6}"/>
                </a:ext>
              </a:extLst>
            </p:cNvPr>
            <p:cNvGrpSpPr/>
            <p:nvPr/>
          </p:nvGrpSpPr>
          <p:grpSpPr>
            <a:xfrm>
              <a:off x="749856" y="1215399"/>
              <a:ext cx="1201859" cy="1784062"/>
              <a:chOff x="1059171" y="1792877"/>
              <a:chExt cx="1602478" cy="2378749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605E240-B342-430F-B331-E3E6E33C0F72}"/>
                  </a:ext>
                </a:extLst>
              </p:cNvPr>
              <p:cNvSpPr txBox="1"/>
              <p:nvPr/>
            </p:nvSpPr>
            <p:spPr>
              <a:xfrm>
                <a:off x="1059171" y="3402185"/>
                <a:ext cx="81453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/>
                  <a:t>K</a:t>
                </a:r>
                <a:r>
                  <a:rPr lang="en-US" sz="2100" baseline="-25000"/>
                  <a:t>0</a:t>
                </a:r>
                <a:endParaRPr lang="en-US" sz="2100"/>
              </a:p>
              <a:p>
                <a:endParaRPr lang="en-US" sz="1050"/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F47B43F7-DB7D-4C1D-9F76-A6C3E9CCBD37}"/>
                  </a:ext>
                </a:extLst>
              </p:cNvPr>
              <p:cNvGrpSpPr/>
              <p:nvPr/>
            </p:nvGrpSpPr>
            <p:grpSpPr>
              <a:xfrm>
                <a:off x="1059171" y="1792877"/>
                <a:ext cx="1602478" cy="817677"/>
                <a:chOff x="906771" y="1640477"/>
                <a:chExt cx="1602478" cy="817677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3C5877E-376C-495C-A85B-9088A3E5D2C8}"/>
                    </a:ext>
                  </a:extLst>
                </p:cNvPr>
                <p:cNvSpPr txBox="1"/>
                <p:nvPr/>
              </p:nvSpPr>
              <p:spPr>
                <a:xfrm>
                  <a:off x="906771" y="1688713"/>
                  <a:ext cx="814533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100"/>
                    <a:t>J</a:t>
                  </a:r>
                  <a:r>
                    <a:rPr lang="en-US" sz="2100" baseline="-25000"/>
                    <a:t>0</a:t>
                  </a:r>
                  <a:endParaRPr lang="en-US" sz="2100"/>
                </a:p>
                <a:p>
                  <a:endParaRPr lang="en-US" sz="105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0638B6F-C236-4FCB-B66C-E3D489DEF5EB}"/>
                    </a:ext>
                  </a:extLst>
                </p:cNvPr>
                <p:cNvSpPr txBox="1"/>
                <p:nvPr/>
              </p:nvSpPr>
              <p:spPr>
                <a:xfrm>
                  <a:off x="1694716" y="1640477"/>
                  <a:ext cx="814533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100"/>
                    <a:t>Q</a:t>
                  </a:r>
                  <a:r>
                    <a:rPr lang="en-US" sz="2100" baseline="-25000"/>
                    <a:t>0</a:t>
                  </a:r>
                  <a:endParaRPr lang="en-US" sz="2100"/>
                </a:p>
                <a:p>
                  <a:endParaRPr lang="en-US" sz="1050"/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D535FBB-088E-4661-BA2A-2090A06183F2}"/>
                </a:ext>
              </a:extLst>
            </p:cNvPr>
            <p:cNvGrpSpPr/>
            <p:nvPr/>
          </p:nvGrpSpPr>
          <p:grpSpPr>
            <a:xfrm>
              <a:off x="2277887" y="1138364"/>
              <a:ext cx="2153522" cy="2369372"/>
              <a:chOff x="234864" y="1211435"/>
              <a:chExt cx="3376013" cy="3831082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23F03D80-91DE-4F75-9A40-96C3C4F11C1D}"/>
                  </a:ext>
                </a:extLst>
              </p:cNvPr>
              <p:cNvGrpSpPr/>
              <p:nvPr/>
            </p:nvGrpSpPr>
            <p:grpSpPr>
              <a:xfrm>
                <a:off x="521429" y="1211435"/>
                <a:ext cx="2453240" cy="2815771"/>
                <a:chOff x="521429" y="1211435"/>
                <a:chExt cx="2453240" cy="2815771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2CDD288C-4DC3-4B3A-A8B7-F286217C2DB9}"/>
                    </a:ext>
                  </a:extLst>
                </p:cNvPr>
                <p:cNvSpPr/>
                <p:nvPr/>
              </p:nvSpPr>
              <p:spPr>
                <a:xfrm>
                  <a:off x="1261984" y="1211435"/>
                  <a:ext cx="1712685" cy="2815771"/>
                </a:xfrm>
                <a:prstGeom prst="rect">
                  <a:avLst/>
                </a:prstGeom>
                <a:solidFill>
                  <a:schemeClr val="bg1"/>
                </a:solidFill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5B40A79D-6257-40B4-B586-0E4056074E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429" y="1729989"/>
                  <a:ext cx="74022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6395F0E9-82CD-4B27-9611-D9161BC453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5747" y="3577291"/>
                  <a:ext cx="74022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F480DAD-02F1-483A-92C2-68A20E6351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4669" y="1600275"/>
                <a:ext cx="6362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A03B61A9-F6D2-47BC-9536-158C9A8D3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864" y="2619321"/>
                <a:ext cx="1026794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84EE5C3-6981-4C9E-9A2D-B09DA16ED9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6048" y="2619321"/>
                <a:ext cx="0" cy="242319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F114740-1043-47F1-9DCA-6947CC632D43}"/>
                </a:ext>
              </a:extLst>
            </p:cNvPr>
            <p:cNvGrpSpPr/>
            <p:nvPr/>
          </p:nvGrpSpPr>
          <p:grpSpPr>
            <a:xfrm>
              <a:off x="4572001" y="1138364"/>
              <a:ext cx="2153522" cy="2369372"/>
              <a:chOff x="234864" y="1211435"/>
              <a:chExt cx="3376013" cy="383108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227FC27-F7FF-4AAD-95F2-AD2F8652A418}"/>
                  </a:ext>
                </a:extLst>
              </p:cNvPr>
              <p:cNvGrpSpPr/>
              <p:nvPr/>
            </p:nvGrpSpPr>
            <p:grpSpPr>
              <a:xfrm>
                <a:off x="521429" y="1211435"/>
                <a:ext cx="2453240" cy="2815771"/>
                <a:chOff x="521429" y="1211435"/>
                <a:chExt cx="2453240" cy="2815771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418FFF03-3B53-42D5-85AC-ADFAFF03E9A2}"/>
                    </a:ext>
                  </a:extLst>
                </p:cNvPr>
                <p:cNvSpPr/>
                <p:nvPr/>
              </p:nvSpPr>
              <p:spPr>
                <a:xfrm>
                  <a:off x="1261984" y="1211435"/>
                  <a:ext cx="1712685" cy="2815771"/>
                </a:xfrm>
                <a:prstGeom prst="rect">
                  <a:avLst/>
                </a:prstGeom>
                <a:solidFill>
                  <a:schemeClr val="bg1"/>
                </a:solidFill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9FCA251D-EC5B-4159-B92A-AC9833C1D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429" y="1729989"/>
                  <a:ext cx="74022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3028F50B-AC28-4F29-8144-D1F080EF73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5747" y="3577291"/>
                  <a:ext cx="74022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65428BA-F913-4ED5-8891-7C93D5984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4669" y="1600275"/>
                <a:ext cx="6362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C1BC2D49-9EAE-4BFB-83AD-4A64342FEA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864" y="2619321"/>
                <a:ext cx="1026794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A0AFE8B-6B7F-438A-B578-CCDE5964B1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6048" y="2619321"/>
                <a:ext cx="0" cy="242319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E8C2DD6-62FD-49DA-ACAE-7CDBE26A58B3}"/>
                </a:ext>
              </a:extLst>
            </p:cNvPr>
            <p:cNvGrpSpPr/>
            <p:nvPr/>
          </p:nvGrpSpPr>
          <p:grpSpPr>
            <a:xfrm>
              <a:off x="6861172" y="1046748"/>
              <a:ext cx="2153522" cy="2460988"/>
              <a:chOff x="234864" y="1211435"/>
              <a:chExt cx="3376013" cy="3979218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70BF5A01-BE1E-4F1F-90BD-B1F205129012}"/>
                  </a:ext>
                </a:extLst>
              </p:cNvPr>
              <p:cNvGrpSpPr/>
              <p:nvPr/>
            </p:nvGrpSpPr>
            <p:grpSpPr>
              <a:xfrm>
                <a:off x="521429" y="1211435"/>
                <a:ext cx="2453240" cy="2815771"/>
                <a:chOff x="521429" y="1211435"/>
                <a:chExt cx="2453240" cy="2815771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1143491F-F7B3-4F4B-BB0D-72E0A7E10184}"/>
                    </a:ext>
                  </a:extLst>
                </p:cNvPr>
                <p:cNvSpPr/>
                <p:nvPr/>
              </p:nvSpPr>
              <p:spPr>
                <a:xfrm>
                  <a:off x="1261984" y="1211435"/>
                  <a:ext cx="1712685" cy="2815771"/>
                </a:xfrm>
                <a:prstGeom prst="rect">
                  <a:avLst/>
                </a:prstGeom>
                <a:solidFill>
                  <a:schemeClr val="bg1"/>
                </a:solidFill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AD0498B-3CC4-47B0-B7AA-8DC3FBA29A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429" y="1729989"/>
                  <a:ext cx="74022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CA9B75E-36B4-46F0-B600-84565FD98E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5747" y="3577291"/>
                  <a:ext cx="74022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337D758-2C15-48B9-8D14-3A0F2C5699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4669" y="1600275"/>
                <a:ext cx="6362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1AFA9E4-AD4C-4323-88C8-1D00CCB38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864" y="2619321"/>
                <a:ext cx="1026794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9B114D6-45BD-4AF2-913C-3E9101E85E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6048" y="2619321"/>
                <a:ext cx="0" cy="2571332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3BC7E54-CC5C-4FF0-8F0A-62C5748102D6}"/>
                </a:ext>
              </a:extLst>
            </p:cNvPr>
            <p:cNvSpPr txBox="1"/>
            <p:nvPr/>
          </p:nvSpPr>
          <p:spPr>
            <a:xfrm>
              <a:off x="2908410" y="2386917"/>
              <a:ext cx="6109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/>
                <a:t>K</a:t>
              </a:r>
              <a:r>
                <a:rPr lang="en-US" sz="2100" baseline="-25000"/>
                <a:t>1</a:t>
              </a:r>
              <a:endParaRPr lang="en-US" sz="2100"/>
            </a:p>
            <a:p>
              <a:endParaRPr lang="en-US" sz="105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B60AB4E-FD97-4F49-8699-2C24F7B5A034}"/>
                </a:ext>
              </a:extLst>
            </p:cNvPr>
            <p:cNvSpPr txBox="1"/>
            <p:nvPr/>
          </p:nvSpPr>
          <p:spPr>
            <a:xfrm>
              <a:off x="3008849" y="1171246"/>
              <a:ext cx="6109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/>
                <a:t>J</a:t>
              </a:r>
              <a:r>
                <a:rPr lang="en-US" sz="2100" baseline="-25000"/>
                <a:t>1</a:t>
              </a:r>
              <a:endParaRPr lang="en-US" sz="210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121E540-3587-4EB8-B69E-B7C628C22BCB}"/>
                </a:ext>
              </a:extLst>
            </p:cNvPr>
            <p:cNvSpPr txBox="1"/>
            <p:nvPr/>
          </p:nvSpPr>
          <p:spPr>
            <a:xfrm>
              <a:off x="3533088" y="1215400"/>
              <a:ext cx="6109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/>
                <a:t>Q</a:t>
              </a:r>
              <a:r>
                <a:rPr lang="en-US" sz="2100" baseline="-25000"/>
                <a:t>1</a:t>
              </a:r>
              <a:endParaRPr lang="en-US" sz="2100"/>
            </a:p>
            <a:p>
              <a:endParaRPr lang="en-US" sz="105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F1F33E0-E94D-4065-8ADF-061EB62A43E0}"/>
                </a:ext>
              </a:extLst>
            </p:cNvPr>
            <p:cNvSpPr txBox="1"/>
            <p:nvPr/>
          </p:nvSpPr>
          <p:spPr>
            <a:xfrm>
              <a:off x="5271534" y="2360600"/>
              <a:ext cx="445807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/>
                <a:t>K</a:t>
              </a:r>
              <a:r>
                <a:rPr lang="en-US" sz="2100" baseline="-25000"/>
                <a:t>2</a:t>
              </a:r>
              <a:endParaRPr lang="en-US" sz="2100"/>
            </a:p>
            <a:p>
              <a:endParaRPr lang="en-US" sz="105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D8D2E74-C1BD-4904-9D29-BD04B13C9B6E}"/>
                </a:ext>
              </a:extLst>
            </p:cNvPr>
            <p:cNvSpPr txBox="1"/>
            <p:nvPr/>
          </p:nvSpPr>
          <p:spPr>
            <a:xfrm>
              <a:off x="5222248" y="1269794"/>
              <a:ext cx="51115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/>
                <a:t>J</a:t>
              </a:r>
              <a:r>
                <a:rPr lang="en-US" sz="2100" baseline="-25000"/>
                <a:t>2</a:t>
              </a:r>
              <a:endParaRPr lang="en-US" sz="2100"/>
            </a:p>
            <a:p>
              <a:endParaRPr lang="en-US" sz="105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2A711B1-110C-40F4-A0E8-F75A0FCB34ED}"/>
                </a:ext>
              </a:extLst>
            </p:cNvPr>
            <p:cNvSpPr txBox="1"/>
            <p:nvPr/>
          </p:nvSpPr>
          <p:spPr>
            <a:xfrm>
              <a:off x="5851814" y="1191015"/>
              <a:ext cx="51115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/>
                <a:t>Q</a:t>
              </a:r>
              <a:r>
                <a:rPr lang="en-US" sz="2100" baseline="-25000"/>
                <a:t>2</a:t>
              </a:r>
              <a:endParaRPr lang="en-US" sz="2100"/>
            </a:p>
            <a:p>
              <a:endParaRPr lang="en-US" sz="1050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441486C8-2579-48F1-AB9E-D4CBF35CF283}"/>
                </a:ext>
              </a:extLst>
            </p:cNvPr>
            <p:cNvGrpSpPr/>
            <p:nvPr/>
          </p:nvGrpSpPr>
          <p:grpSpPr>
            <a:xfrm>
              <a:off x="7573363" y="1046748"/>
              <a:ext cx="1153963" cy="660733"/>
              <a:chOff x="1014267" y="1567607"/>
              <a:chExt cx="1538617" cy="880977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BE8B761-6642-44EB-93E7-214AF6B48369}"/>
                  </a:ext>
                </a:extLst>
              </p:cNvPr>
              <p:cNvSpPr txBox="1"/>
              <p:nvPr/>
            </p:nvSpPr>
            <p:spPr>
              <a:xfrm>
                <a:off x="1014267" y="1679143"/>
                <a:ext cx="81453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/>
                  <a:t>J</a:t>
                </a:r>
                <a:r>
                  <a:rPr lang="en-US" sz="2100" baseline="-25000"/>
                  <a:t>3</a:t>
                </a:r>
                <a:endParaRPr lang="en-US" sz="2100"/>
              </a:p>
              <a:p>
                <a:endParaRPr lang="en-US" sz="105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6EB5EBC-EBC4-4DED-B583-70A2D2F2C71B}"/>
                  </a:ext>
                </a:extLst>
              </p:cNvPr>
              <p:cNvSpPr txBox="1"/>
              <p:nvPr/>
            </p:nvSpPr>
            <p:spPr>
              <a:xfrm>
                <a:off x="1738351" y="1567607"/>
                <a:ext cx="81453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/>
                  <a:t>Q</a:t>
                </a:r>
                <a:r>
                  <a:rPr lang="en-US" sz="2100" baseline="-25000"/>
                  <a:t>3</a:t>
                </a:r>
                <a:endParaRPr lang="en-US" sz="2100"/>
              </a:p>
              <a:p>
                <a:endParaRPr lang="en-US" sz="1050"/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1A6D442-1877-491B-B7D5-85D361534806}"/>
                </a:ext>
              </a:extLst>
            </p:cNvPr>
            <p:cNvSpPr txBox="1"/>
            <p:nvPr/>
          </p:nvSpPr>
          <p:spPr>
            <a:xfrm>
              <a:off x="7573363" y="2267187"/>
              <a:ext cx="532798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/>
                <a:t>K</a:t>
              </a:r>
              <a:r>
                <a:rPr lang="en-US" sz="2100" baseline="-25000"/>
                <a:t>3</a:t>
              </a:r>
              <a:endParaRPr lang="en-US" sz="2100"/>
            </a:p>
            <a:p>
              <a:endParaRPr lang="en-US" sz="1050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6477F18-EF40-4E0C-ABEA-713BB7EEB9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37" y="3481855"/>
              <a:ext cx="6794235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4A7106C-61A9-43AC-8A2D-DE8E6D79905C}"/>
              </a:ext>
            </a:extLst>
          </p:cNvPr>
          <p:cNvSpPr txBox="1"/>
          <p:nvPr/>
        </p:nvSpPr>
        <p:spPr>
          <a:xfrm>
            <a:off x="468047" y="949990"/>
            <a:ext cx="7456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Here the maximum decimal value is 9.when we convert 9 to binary we get 1001 which is a 4 bit output.so,we will require 4 flip-flops here to design our system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2589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56686"/>
              </p:ext>
            </p:extLst>
          </p:nvPr>
        </p:nvGraphicFramePr>
        <p:xfrm>
          <a:off x="373310" y="1799407"/>
          <a:ext cx="1986387" cy="1828800"/>
        </p:xfrm>
        <a:graphic>
          <a:graphicData uri="http://schemas.openxmlformats.org/drawingml/2006/table">
            <a:tbl>
              <a:tblPr firstRow="1" bandRow="1">
                <a:tableStyleId>{774A09FD-515F-458F-ADCA-CEC768BFDD48}</a:tableStyleId>
              </a:tblPr>
              <a:tblGrid>
                <a:gridCol w="473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5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2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2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2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2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5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5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5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5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11939"/>
              </p:ext>
            </p:extLst>
          </p:nvPr>
        </p:nvGraphicFramePr>
        <p:xfrm>
          <a:off x="373310" y="1416217"/>
          <a:ext cx="1986388" cy="383190"/>
        </p:xfrm>
        <a:graphic>
          <a:graphicData uri="http://schemas.openxmlformats.org/drawingml/2006/table">
            <a:tbl>
              <a:tblPr firstRow="1" bandRow="1">
                <a:tableStyleId>{774A09FD-515F-458F-ADCA-CEC768BFDD48}</a:tableStyleId>
              </a:tblPr>
              <a:tblGrid>
                <a:gridCol w="198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19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Present State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456884"/>
              </p:ext>
            </p:extLst>
          </p:nvPr>
        </p:nvGraphicFramePr>
        <p:xfrm>
          <a:off x="3103976" y="1799407"/>
          <a:ext cx="1943334" cy="1936490"/>
        </p:xfrm>
        <a:graphic>
          <a:graphicData uri="http://schemas.openxmlformats.org/drawingml/2006/table">
            <a:tbl>
              <a:tblPr firstRow="1" bandRow="1">
                <a:tableStyleId>{774A09FD-515F-458F-ADCA-CEC768BFDD48}</a:tableStyleId>
              </a:tblPr>
              <a:tblGrid>
                <a:gridCol w="463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53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0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2" marR="612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0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2" marR="612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0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2" marR="612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0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2" marR="6128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80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80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80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80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665041"/>
              </p:ext>
            </p:extLst>
          </p:nvPr>
        </p:nvGraphicFramePr>
        <p:xfrm>
          <a:off x="3103977" y="1416217"/>
          <a:ext cx="1943334" cy="383190"/>
        </p:xfrm>
        <a:graphic>
          <a:graphicData uri="http://schemas.openxmlformats.org/drawingml/2006/table">
            <a:tbl>
              <a:tblPr firstRow="1" bandRow="1">
                <a:tableStyleId>{774A09FD-515F-458F-ADCA-CEC768BFDD48}</a:tableStyleId>
              </a:tblPr>
              <a:tblGrid>
                <a:gridCol w="194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19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Next</a:t>
                      </a:r>
                      <a:r>
                        <a:rPr lang="en-US" b="1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State</a:t>
                      </a: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Subtitle 4">
            <a:extLst>
              <a:ext uri="{FF2B5EF4-FFF2-40B4-BE49-F238E27FC236}">
                <a16:creationId xmlns:a16="http://schemas.microsoft.com/office/drawing/2014/main" id="{3089ADDC-54D3-4196-B6D7-C2361ADB7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301" y="257544"/>
            <a:ext cx="6858000" cy="1241822"/>
          </a:xfrm>
        </p:spPr>
        <p:txBody>
          <a:bodyPr/>
          <a:lstStyle/>
          <a:p>
            <a:r>
              <a:rPr lang="en-US" sz="2000" b="1" u="sng"/>
              <a:t>STEP 3</a:t>
            </a:r>
            <a:r>
              <a:rPr lang="en-US" b="1" u="sng"/>
              <a:t>: COUNTER TABLE</a:t>
            </a:r>
          </a:p>
          <a:p>
            <a:r>
              <a:rPr lang="en-US" b="1"/>
              <a:t>(Filling the present state and next state values)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0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EEAF-8492-48D1-8557-F4CC562F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 : Creating Transition table</a:t>
            </a:r>
            <a:br>
              <a:rPr lang="en-US" sz="36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3ADA48-352B-4574-9FEC-FA3AF289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EABD59-C2D4-42F6-9BBA-07D8C81C3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378071"/>
              </p:ext>
            </p:extLst>
          </p:nvPr>
        </p:nvGraphicFramePr>
        <p:xfrm>
          <a:off x="907801" y="2054739"/>
          <a:ext cx="3377596" cy="2435375"/>
        </p:xfrm>
        <a:graphic>
          <a:graphicData uri="http://schemas.openxmlformats.org/drawingml/2006/table">
            <a:tbl>
              <a:tblPr firstRow="1" bandRow="1">
                <a:tableStyleId>{774A09FD-515F-458F-ADCA-CEC768BFDD48}</a:tableStyleId>
              </a:tblPr>
              <a:tblGrid>
                <a:gridCol w="844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0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2" marR="61282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0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N+1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2" marR="61282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4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 </a:t>
                      </a: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2" marR="61282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4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 </a:t>
                      </a: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2" marR="61282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4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2" marR="61282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4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 </a:t>
                      </a: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2" marR="61282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79334D-B4A4-4DF6-9D10-9859C6017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845433"/>
              </p:ext>
            </p:extLst>
          </p:nvPr>
        </p:nvGraphicFramePr>
        <p:xfrm>
          <a:off x="907801" y="1551819"/>
          <a:ext cx="3377596" cy="494669"/>
        </p:xfrm>
        <a:graphic>
          <a:graphicData uri="http://schemas.openxmlformats.org/drawingml/2006/table">
            <a:tbl>
              <a:tblPr firstRow="1" bandRow="1">
                <a:tableStyleId>{774A09FD-515F-458F-ADCA-CEC768BFDD48}</a:tableStyleId>
              </a:tblPr>
              <a:tblGrid>
                <a:gridCol w="1688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669">
                <a:tc>
                  <a:txBody>
                    <a:bodyPr/>
                    <a:lstStyle/>
                    <a:p>
                      <a:r>
                        <a:rPr lang="en-US" dirty="0"/>
                        <a:t>Output Transition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Flip flop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51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1871406-AAB4-4CD2-A3D6-42E7C6065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99" y="192245"/>
            <a:ext cx="6909391" cy="892276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u="sng"/>
              <a:t>STEP 5</a:t>
            </a:r>
            <a:r>
              <a:rPr lang="en-US" sz="2400" b="1" u="sng"/>
              <a:t>:</a:t>
            </a:r>
            <a:r>
              <a:rPr lang="en-US" sz="2400"/>
              <a:t> </a:t>
            </a:r>
            <a:r>
              <a:rPr lang="en-US" b="1"/>
              <a:t>Filling up the values of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b="1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0 ,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b="1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b="1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b="1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b="1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2,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b="1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2,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b="1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3,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b="1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906A8-06F6-4B5F-8D29-24C42F1E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5D4FEE6-E1FA-4546-9C6F-A84475C35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97179"/>
              </p:ext>
            </p:extLst>
          </p:nvPr>
        </p:nvGraphicFramePr>
        <p:xfrm>
          <a:off x="537435" y="1979279"/>
          <a:ext cx="5611680" cy="2971976"/>
        </p:xfrm>
        <a:graphic>
          <a:graphicData uri="http://schemas.openxmlformats.org/drawingml/2006/table">
            <a:tbl>
              <a:tblPr firstRow="1" bandRow="1">
                <a:tableStyleId>{774A09FD-515F-458F-ADCA-CEC768BFDD48}</a:tableStyleId>
              </a:tblPr>
              <a:tblGrid>
                <a:gridCol w="701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1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4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0193"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marL="61282" marR="61282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2" marR="61282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2" marR="61282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2" marR="61282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2" marR="61282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2" marR="61282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2" marR="61282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2" marR="61282" marT="0" marB="0"/>
                </a:tc>
                <a:extLst>
                  <a:ext uri="{0D108BD9-81ED-4DB2-BD59-A6C34878D82A}">
                    <a16:rowId xmlns:a16="http://schemas.microsoft.com/office/drawing/2014/main" val="4176211611"/>
                  </a:ext>
                </a:extLst>
              </a:tr>
              <a:tr h="640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0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2" marR="612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0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2" marR="612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0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2" marR="612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0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2" marR="612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0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2" marR="612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0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2" marR="612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0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2" marR="612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0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2" marR="6128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1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1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18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1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31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22">
            <a:extLst>
              <a:ext uri="{FF2B5EF4-FFF2-40B4-BE49-F238E27FC236}">
                <a16:creationId xmlns:a16="http://schemas.microsoft.com/office/drawing/2014/main" id="{244A20D6-7754-4563-A8C7-99E6C5F19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78708"/>
              </p:ext>
            </p:extLst>
          </p:nvPr>
        </p:nvGraphicFramePr>
        <p:xfrm>
          <a:off x="6457950" y="866226"/>
          <a:ext cx="2057400" cy="1493520"/>
        </p:xfrm>
        <a:graphic>
          <a:graphicData uri="http://schemas.openxmlformats.org/drawingml/2006/table">
            <a:tbl>
              <a:tblPr firstRow="1" bandRow="1">
                <a:tableStyleId>{774A09FD-515F-458F-ADCA-CEC768BFDD48}</a:tableStyleId>
              </a:tblPr>
              <a:tblGrid>
                <a:gridCol w="395271">
                  <a:extLst>
                    <a:ext uri="{9D8B030D-6E8A-4147-A177-3AD203B41FA5}">
                      <a16:colId xmlns:a16="http://schemas.microsoft.com/office/drawing/2014/main" val="3834000301"/>
                    </a:ext>
                  </a:extLst>
                </a:gridCol>
                <a:gridCol w="554043">
                  <a:extLst>
                    <a:ext uri="{9D8B030D-6E8A-4147-A177-3AD203B41FA5}">
                      <a16:colId xmlns:a16="http://schemas.microsoft.com/office/drawing/2014/main" val="2917521961"/>
                    </a:ext>
                  </a:extLst>
                </a:gridCol>
                <a:gridCol w="554043">
                  <a:extLst>
                    <a:ext uri="{9D8B030D-6E8A-4147-A177-3AD203B41FA5}">
                      <a16:colId xmlns:a16="http://schemas.microsoft.com/office/drawing/2014/main" val="1800267054"/>
                    </a:ext>
                  </a:extLst>
                </a:gridCol>
                <a:gridCol w="554043">
                  <a:extLst>
                    <a:ext uri="{9D8B030D-6E8A-4147-A177-3AD203B41FA5}">
                      <a16:colId xmlns:a16="http://schemas.microsoft.com/office/drawing/2014/main" val="2400857257"/>
                    </a:ext>
                  </a:extLst>
                </a:gridCol>
              </a:tblGrid>
              <a:tr h="26695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4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4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N+1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047338"/>
                  </a:ext>
                </a:extLst>
              </a:tr>
              <a:tr h="26695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133400"/>
                  </a:ext>
                </a:extLst>
              </a:tr>
              <a:tr h="26695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7176"/>
                  </a:ext>
                </a:extLst>
              </a:tr>
              <a:tr h="26695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895852"/>
                  </a:ext>
                </a:extLst>
              </a:tr>
              <a:tr h="26695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902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07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73389"/>
              </p:ext>
            </p:extLst>
          </p:nvPr>
        </p:nvGraphicFramePr>
        <p:xfrm>
          <a:off x="808074" y="431562"/>
          <a:ext cx="2959561" cy="2194112"/>
        </p:xfrm>
        <a:graphic>
          <a:graphicData uri="http://schemas.openxmlformats.org/drawingml/2006/table">
            <a:tbl>
              <a:tblPr firstRow="1" bandRow="1">
                <a:tableStyleId>{774A09FD-515F-458F-ADCA-CEC768BFDD48}</a:tableStyleId>
              </a:tblPr>
              <a:tblGrid>
                <a:gridCol w="556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05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lang="en-US" sz="1050" kern="1200" baseline="-25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1  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lang="en-US" sz="1050" kern="1200" baseline="-25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  <a:p>
                      <a:pPr algn="r"/>
                      <a:endParaRPr lang="en-US" sz="1050" kern="1200" baseline="-25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lang="en-US" sz="1050" kern="1200" baseline="-25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3  </a:t>
                      </a:r>
                      <a:r>
                        <a:rPr lang="en-US" sz="105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lang="en-US" sz="1050" kern="1200" baseline="-2500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983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983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98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98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955728"/>
              </p:ext>
            </p:extLst>
          </p:nvPr>
        </p:nvGraphicFramePr>
        <p:xfrm>
          <a:off x="5034080" y="399206"/>
          <a:ext cx="2817835" cy="2256924"/>
        </p:xfrm>
        <a:graphic>
          <a:graphicData uri="http://schemas.openxmlformats.org/drawingml/2006/table">
            <a:tbl>
              <a:tblPr firstRow="1" bandRow="1">
                <a:tableStyleId>{774A09FD-515F-458F-ADCA-CEC768BFDD48}</a:tableStyleId>
              </a:tblPr>
              <a:tblGrid>
                <a:gridCol w="563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686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kumimoji="0" lang="en-US" sz="105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1  </a:t>
                      </a: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kumimoji="0" lang="en-US" sz="105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kumimoji="0" lang="en-US" sz="105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3  </a:t>
                      </a: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kumimoji="0" lang="en-US" sz="105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686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686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686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686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867957"/>
              </p:ext>
            </p:extLst>
          </p:nvPr>
        </p:nvGraphicFramePr>
        <p:xfrm>
          <a:off x="898177" y="2851045"/>
          <a:ext cx="2898135" cy="2253728"/>
        </p:xfrm>
        <a:graphic>
          <a:graphicData uri="http://schemas.openxmlformats.org/drawingml/2006/table">
            <a:tbl>
              <a:tblPr firstRow="1" bandRow="1">
                <a:tableStyleId>{774A09FD-515F-458F-ADCA-CEC768BFDD48}</a:tableStyleId>
              </a:tblPr>
              <a:tblGrid>
                <a:gridCol w="579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8564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kumimoji="0" lang="en-US" sz="105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1  </a:t>
                      </a: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kumimoji="0" lang="en-US" sz="105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kumimoji="0" lang="en-US" sz="105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3  </a:t>
                      </a: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kumimoji="0" lang="en-US" sz="105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887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887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887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887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86285"/>
              </p:ext>
            </p:extLst>
          </p:nvPr>
        </p:nvGraphicFramePr>
        <p:xfrm>
          <a:off x="5034080" y="2851044"/>
          <a:ext cx="2898135" cy="2253728"/>
        </p:xfrm>
        <a:graphic>
          <a:graphicData uri="http://schemas.openxmlformats.org/drawingml/2006/table">
            <a:tbl>
              <a:tblPr firstRow="1" bandRow="1">
                <a:tableStyleId>{774A09FD-515F-458F-ADCA-CEC768BFDD48}</a:tableStyleId>
              </a:tblPr>
              <a:tblGrid>
                <a:gridCol w="579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8564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kumimoji="0" lang="en-US" sz="105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1  </a:t>
                      </a: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kumimoji="0" lang="en-US" sz="105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kumimoji="0" lang="en-US" sz="105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3  </a:t>
                      </a: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Q</a:t>
                      </a:r>
                      <a:r>
                        <a:rPr kumimoji="0" lang="en-US" sz="105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</a:rPr>
                        <a:t>2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887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887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887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887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Google Shape;567;p18"/>
          <p:cNvSpPr txBox="1">
            <a:spLocks/>
          </p:cNvSpPr>
          <p:nvPr/>
        </p:nvSpPr>
        <p:spPr>
          <a:xfrm>
            <a:off x="97362" y="1315400"/>
            <a:ext cx="603963" cy="49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Jo</a:t>
            </a:r>
          </a:p>
        </p:txBody>
      </p:sp>
      <p:sp>
        <p:nvSpPr>
          <p:cNvPr id="10" name="Google Shape;567;p18"/>
          <p:cNvSpPr txBox="1">
            <a:spLocks/>
          </p:cNvSpPr>
          <p:nvPr/>
        </p:nvSpPr>
        <p:spPr>
          <a:xfrm>
            <a:off x="8197956" y="885677"/>
            <a:ext cx="524456" cy="50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63500" indent="0">
              <a:buNone/>
            </a:pPr>
            <a:r>
              <a:rPr lang="en-US" sz="2400" b="1"/>
              <a:t>J</a:t>
            </a:r>
            <a:r>
              <a:rPr lang="en-US" sz="2400" b="1" baseline="-25000"/>
              <a:t>1</a:t>
            </a:r>
            <a:endParaRPr lang="en-US" sz="2000" b="1"/>
          </a:p>
        </p:txBody>
      </p:sp>
      <p:sp>
        <p:nvSpPr>
          <p:cNvPr id="11" name="Google Shape;567;p18"/>
          <p:cNvSpPr txBox="1">
            <a:spLocks/>
          </p:cNvSpPr>
          <p:nvPr/>
        </p:nvSpPr>
        <p:spPr>
          <a:xfrm>
            <a:off x="121743" y="3333432"/>
            <a:ext cx="808123" cy="5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None/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oogle Shape;567;p18"/>
          <p:cNvSpPr txBox="1">
            <a:spLocks/>
          </p:cNvSpPr>
          <p:nvPr/>
        </p:nvSpPr>
        <p:spPr>
          <a:xfrm>
            <a:off x="8245823" y="3320583"/>
            <a:ext cx="574436" cy="859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None/>
            </a:pPr>
            <a:r>
              <a:rPr lang="en-US" sz="28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800" b="1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620801A-B0BD-489D-9F68-77EE5F667071}"/>
              </a:ext>
            </a:extLst>
          </p:cNvPr>
          <p:cNvSpPr>
            <a:spLocks noGrp="1"/>
          </p:cNvSpPr>
          <p:nvPr/>
        </p:nvSpPr>
        <p:spPr>
          <a:xfrm>
            <a:off x="102781" y="-11603"/>
            <a:ext cx="8229600" cy="364650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STEP 6</a:t>
            </a:r>
            <a:r>
              <a:rPr lang="en-US" sz="2400" b="1" u="sng"/>
              <a:t>:</a:t>
            </a:r>
            <a:r>
              <a:rPr lang="en-US" sz="2400" b="1"/>
              <a:t> Use </a:t>
            </a:r>
            <a:r>
              <a:rPr lang="en-US" sz="2000" b="1"/>
              <a:t>karnaugh-map to derive the logic requirement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402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</TotalTime>
  <Words>687</Words>
  <Application>Microsoft Office PowerPoint</Application>
  <PresentationFormat>On-screen Show (16:9)</PresentationFormat>
  <Paragraphs>456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Dosis</vt:lpstr>
      <vt:lpstr>Office Theme</vt:lpstr>
      <vt:lpstr>Shobhan Kumar Saha ID-19-40911-2</vt:lpstr>
      <vt:lpstr>Design a Synchronous Binary  Irregular Counter.             With the help of Student id </vt:lpstr>
      <vt:lpstr>PowerPoint Presentation</vt:lpstr>
      <vt:lpstr>PowerPoint Presentation</vt:lpstr>
      <vt:lpstr>PowerPoint Presentation</vt:lpstr>
      <vt:lpstr>PowerPoint Presentation</vt:lpstr>
      <vt:lpstr>Step 4 : Creating Transition table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Shobhan</dc:creator>
  <cp:lastModifiedBy>kuyo</cp:lastModifiedBy>
  <cp:revision>82</cp:revision>
  <dcterms:modified xsi:type="dcterms:W3CDTF">2021-04-17T14:43:56Z</dcterms:modified>
</cp:coreProperties>
</file>