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96" r:id="rId3"/>
    <p:sldMasterId id="2147483720" r:id="rId4"/>
  </p:sldMasterIdLst>
  <p:notesMasterIdLst>
    <p:notesMasterId r:id="rId86"/>
  </p:notesMasterIdLst>
  <p:sldIdLst>
    <p:sldId id="422" r:id="rId5"/>
    <p:sldId id="317" r:id="rId6"/>
    <p:sldId id="398" r:id="rId7"/>
    <p:sldId id="399" r:id="rId8"/>
    <p:sldId id="324" r:id="rId9"/>
    <p:sldId id="325" r:id="rId10"/>
    <p:sldId id="385" r:id="rId11"/>
    <p:sldId id="400" r:id="rId12"/>
    <p:sldId id="327" r:id="rId13"/>
    <p:sldId id="319" r:id="rId14"/>
    <p:sldId id="392" r:id="rId15"/>
    <p:sldId id="394" r:id="rId16"/>
    <p:sldId id="395" r:id="rId17"/>
    <p:sldId id="396" r:id="rId18"/>
    <p:sldId id="423" r:id="rId19"/>
    <p:sldId id="424" r:id="rId20"/>
    <p:sldId id="425" r:id="rId21"/>
    <p:sldId id="426" r:id="rId22"/>
    <p:sldId id="427" r:id="rId23"/>
    <p:sldId id="428" r:id="rId24"/>
    <p:sldId id="429" r:id="rId25"/>
    <p:sldId id="430" r:id="rId26"/>
    <p:sldId id="332" r:id="rId27"/>
    <p:sldId id="406" r:id="rId28"/>
    <p:sldId id="408" r:id="rId29"/>
    <p:sldId id="407" r:id="rId30"/>
    <p:sldId id="409" r:id="rId31"/>
    <p:sldId id="410" r:id="rId32"/>
    <p:sldId id="411" r:id="rId33"/>
    <p:sldId id="412" r:id="rId34"/>
    <p:sldId id="413" r:id="rId35"/>
    <p:sldId id="414" r:id="rId36"/>
    <p:sldId id="415" r:id="rId37"/>
    <p:sldId id="416" r:id="rId38"/>
    <p:sldId id="417" r:id="rId39"/>
    <p:sldId id="418" r:id="rId40"/>
    <p:sldId id="419" r:id="rId41"/>
    <p:sldId id="420" r:id="rId42"/>
    <p:sldId id="421" r:id="rId43"/>
    <p:sldId id="333" r:id="rId44"/>
    <p:sldId id="334" r:id="rId45"/>
    <p:sldId id="335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43" r:id="rId54"/>
    <p:sldId id="344" r:id="rId55"/>
    <p:sldId id="345" r:id="rId56"/>
    <p:sldId id="346" r:id="rId57"/>
    <p:sldId id="347" r:id="rId58"/>
    <p:sldId id="348" r:id="rId59"/>
    <p:sldId id="349" r:id="rId60"/>
    <p:sldId id="350" r:id="rId61"/>
    <p:sldId id="351" r:id="rId62"/>
    <p:sldId id="352" r:id="rId63"/>
    <p:sldId id="353" r:id="rId64"/>
    <p:sldId id="370" r:id="rId65"/>
    <p:sldId id="371" r:id="rId66"/>
    <p:sldId id="393" r:id="rId67"/>
    <p:sldId id="373" r:id="rId68"/>
    <p:sldId id="374" r:id="rId69"/>
    <p:sldId id="375" r:id="rId70"/>
    <p:sldId id="389" r:id="rId71"/>
    <p:sldId id="376" r:id="rId72"/>
    <p:sldId id="377" r:id="rId73"/>
    <p:sldId id="378" r:id="rId74"/>
    <p:sldId id="386" r:id="rId75"/>
    <p:sldId id="387" r:id="rId76"/>
    <p:sldId id="388" r:id="rId77"/>
    <p:sldId id="379" r:id="rId78"/>
    <p:sldId id="380" r:id="rId79"/>
    <p:sldId id="381" r:id="rId80"/>
    <p:sldId id="382" r:id="rId81"/>
    <p:sldId id="383" r:id="rId82"/>
    <p:sldId id="390" r:id="rId83"/>
    <p:sldId id="391" r:id="rId84"/>
    <p:sldId id="397" r:id="rId8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63" autoAdjust="0"/>
    <p:restoredTop sz="96414" autoAdjust="0"/>
  </p:normalViewPr>
  <p:slideViewPr>
    <p:cSldViewPr snapToGrid="0" snapToObjects="1">
      <p:cViewPr varScale="1">
        <p:scale>
          <a:sx n="71" d="100"/>
          <a:sy n="71" d="100"/>
        </p:scale>
        <p:origin x="-12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11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tableStyles" Target="tableStyles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712CE-64E0-2149-8952-819F19DC407B}" type="datetimeFigureOut">
              <a:rPr kumimoji="1" lang="ja-JP" altLang="en-US" smtClean="0"/>
              <a:pPr/>
              <a:t>2019/7/28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0DBF0-28F4-DA47-A9CF-68AB4813BD3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351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825CE0-2A50-D949-B1AC-95E9EFF21EFF}" type="slidenum">
              <a:rPr lang="en-US" altLang="ja-JP">
                <a:solidFill>
                  <a:srgbClr val="0000FF"/>
                </a:solidFill>
              </a:rPr>
              <a:pPr/>
              <a:t>20</a:t>
            </a:fld>
            <a:endParaRPr lang="en-US" altLang="ja-JP">
              <a:solidFill>
                <a:srgbClr val="0000FF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0563"/>
            <a:ext cx="4552950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597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912DA-BC97-B149-9BE5-5C4A9FAB0695}" type="slidenum">
              <a:rPr lang="en-US" altLang="ja-JP">
                <a:solidFill>
                  <a:srgbClr val="0000FF"/>
                </a:solidFill>
              </a:rPr>
              <a:pPr/>
              <a:t>21</a:t>
            </a:fld>
            <a:endParaRPr lang="en-US" altLang="ja-JP">
              <a:solidFill>
                <a:srgbClr val="0000FF"/>
              </a:solidFill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0563"/>
            <a:ext cx="4552950" cy="34163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/>
              <a:t>In the communication networks area, we are interested in finding minimum cost spanning trees.</a:t>
            </a:r>
          </a:p>
        </p:txBody>
      </p:sp>
    </p:spTree>
    <p:extLst>
      <p:ext uri="{BB962C8B-B14F-4D97-AF65-F5344CB8AC3E}">
        <p14:creationId xmlns:p14="http://schemas.microsoft.com/office/powerpoint/2010/main" val="82963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0DBF0-28F4-DA47-A9CF-68AB4813BD3F}" type="slidenum">
              <a:rPr kumimoji="1" lang="ja-JP" altLang="en-US" smtClean="0"/>
              <a:pPr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456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0F828A-35A5-2D4C-A58B-D0D0886145C9}" type="slidenum">
              <a:rPr lang="en-US" altLang="ja-JP">
                <a:solidFill>
                  <a:srgbClr val="0000FF"/>
                </a:solidFill>
              </a:rPr>
              <a:pPr/>
              <a:t>61</a:t>
            </a:fld>
            <a:endParaRPr lang="en-US" altLang="ja-JP">
              <a:solidFill>
                <a:srgbClr val="0000FF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/>
              <a:t>Note that vertices adjacent from v are examined one at a time. As soon as an unreached adjacent vertex u is found, a depthFirstSearch(u) is done. Remaining vertices adjacent from v are examined after depthFirstSearch(u) completes.</a:t>
            </a:r>
          </a:p>
        </p:txBody>
      </p:sp>
    </p:spTree>
    <p:extLst>
      <p:ext uri="{BB962C8B-B14F-4D97-AF65-F5344CB8AC3E}">
        <p14:creationId xmlns:p14="http://schemas.microsoft.com/office/powerpoint/2010/main" val="163831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EFBF-C4D5-0145-8F32-884ACC0600BD}" type="datetimeFigureOut">
              <a:rPr kumimoji="1" lang="ja-JP" altLang="en-US" smtClean="0"/>
              <a:pPr/>
              <a:t>2019/7/28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EF20-B9CC-D249-8352-9246CD7DF3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65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EFBF-C4D5-0145-8F32-884ACC0600BD}" type="datetimeFigureOut">
              <a:rPr kumimoji="1" lang="ja-JP" altLang="en-US" smtClean="0"/>
              <a:pPr/>
              <a:t>2019/7/28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EF20-B9CC-D249-8352-9246CD7DF3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749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EFBF-C4D5-0145-8F32-884ACC0600BD}" type="datetimeFigureOut">
              <a:rPr kumimoji="1" lang="ja-JP" altLang="en-US" smtClean="0"/>
              <a:pPr/>
              <a:t>2019/7/28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EF20-B9CC-D249-8352-9246CD7DF3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383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270AF7-58B1-444B-BB98-693CC708FA85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76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F32E11-E7B0-DB4A-8AA4-98EFDA312268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937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1A6E3E-1020-874E-8D5E-F73C4D9A6848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966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98F12-31F6-F04F-9DDA-DCBE33683D72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013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A5681-BCCD-1C47-92BE-D31BDB8C5A87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584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C53EBC-5E43-7747-AC2B-C9E7735D5B1C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7778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49DEE2-CD2D-3641-A7A9-DE223C573A33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868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B19867-BC8B-6E46-B62B-518883BD31F4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63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EFBF-C4D5-0145-8F32-884ACC0600BD}" type="datetimeFigureOut">
              <a:rPr kumimoji="1" lang="ja-JP" altLang="en-US" smtClean="0"/>
              <a:pPr/>
              <a:t>2019/7/28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EF20-B9CC-D249-8352-9246CD7DF3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0775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856ACE-7813-2A4D-9A92-E0CE22482641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6420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707B46-ADCD-3045-86A9-504AAAF11ABC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6188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A8323F-9722-254D-8794-AB67D6AAB91C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5805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04C22-09DA-4642-BDCC-89BD38EA1117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0275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73155-11E1-EB4A-87F3-6443E1C882B7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1148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AF7088-8B68-E04F-A948-3923D237CA05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4757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A1C3D-358E-F246-A0C2-122F0305197F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100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5497BB-2828-2143-8EE0-9DAC21751DDF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1949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EB16A5-CF1D-354C-B448-D4B672CB61C5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5177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1DE9A9-9BE8-E74E-9E15-7E23B939210F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51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EFBF-C4D5-0145-8F32-884ACC0600BD}" type="datetimeFigureOut">
              <a:rPr kumimoji="1" lang="ja-JP" altLang="en-US" smtClean="0"/>
              <a:pPr/>
              <a:t>2019/7/28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EF20-B9CC-D249-8352-9246CD7DF3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4806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6E0B0D-51FC-B14B-8DE2-A0315BA3B7AC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679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55D06-4C5A-E14E-9E85-BF8B279896A0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5077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BBC4B-5FB0-8C4C-B2E0-4E9F11B8D1A4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746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47B23-B86A-054A-9BE4-AE42AF7A66CA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8150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8D4CF-283D-D142-82F3-F37D2B27C392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2211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0036A8-4FA1-724E-B31E-4B5AFF0718E2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0118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E0B679-3266-784A-B68C-9B1B8C31BD18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8929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D776C8-90A2-2C47-85DA-7A35B5BF3AE6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2381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24FF4-4335-3347-A299-58036941DBFF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1114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10A78C-3980-0C4A-B565-476028BB7AB7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69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EFBF-C4D5-0145-8F32-884ACC0600BD}" type="datetimeFigureOut">
              <a:rPr kumimoji="1" lang="ja-JP" altLang="en-US" smtClean="0"/>
              <a:pPr/>
              <a:t>2019/7/28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EF20-B9CC-D249-8352-9246CD7DF3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3910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4A042-A165-9F4E-A650-6F34952732B7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467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22E32-CC15-5A48-BB84-546169C294B7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616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052CBE-3FEA-EE4F-A7C4-B07776DC5381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5662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9D3B89-2139-484B-9E7E-745BF719D372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6603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AEF0DB-6B35-8B4E-B25B-589901F7FCC5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17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EFBF-C4D5-0145-8F32-884ACC0600BD}" type="datetimeFigureOut">
              <a:rPr kumimoji="1" lang="ja-JP" altLang="en-US" smtClean="0"/>
              <a:pPr/>
              <a:t>2019/7/28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EF20-B9CC-D249-8352-9246CD7DF3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43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EFBF-C4D5-0145-8F32-884ACC0600BD}" type="datetimeFigureOut">
              <a:rPr kumimoji="1" lang="ja-JP" altLang="en-US" smtClean="0"/>
              <a:pPr/>
              <a:t>2019/7/28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EF20-B9CC-D249-8352-9246CD7DF3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54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EFBF-C4D5-0145-8F32-884ACC0600BD}" type="datetimeFigureOut">
              <a:rPr kumimoji="1" lang="ja-JP" altLang="en-US" smtClean="0"/>
              <a:pPr/>
              <a:t>2019/7/28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EF20-B9CC-D249-8352-9246CD7DF3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17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EFBF-C4D5-0145-8F32-884ACC0600BD}" type="datetimeFigureOut">
              <a:rPr kumimoji="1" lang="ja-JP" altLang="en-US" smtClean="0"/>
              <a:pPr/>
              <a:t>2019/7/28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EF20-B9CC-D249-8352-9246CD7DF3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44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EFBF-C4D5-0145-8F32-884ACC0600BD}" type="datetimeFigureOut">
              <a:rPr kumimoji="1" lang="ja-JP" altLang="en-US" smtClean="0"/>
              <a:pPr/>
              <a:t>2019/7/28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EF20-B9CC-D249-8352-9246CD7DF3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22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4EFBF-C4D5-0145-8F32-884ACC0600BD}" type="datetimeFigureOut">
              <a:rPr kumimoji="1" lang="ja-JP" altLang="en-US" smtClean="0"/>
              <a:pPr/>
              <a:t>2019/7/28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1EF20-B9CC-D249-8352-9246CD7DF3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16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C509ED6C-4A9F-D549-A82C-AF9C79D7B502}" type="slidenum">
              <a:rPr kumimoji="0" lang="en-US" altLang="ja-JP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0" lang="en-US" altLang="ja-JP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60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64865EFC-FAB8-0942-8D2E-E02EDD7E91B2}" type="slidenum">
              <a:rPr kumimoji="0" lang="en-US" altLang="ja-JP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0" lang="en-US" altLang="ja-JP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92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8584527B-E6BB-F44C-9BC3-6C9AB8502A1A}" type="slidenum">
              <a:rPr kumimoji="0" lang="en-US" altLang="ja-JP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0" lang="en-US" altLang="ja-JP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28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3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スライド番号プレースホルダー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F66DE64-093B-4C42-A816-0ACB075DEFD1}" type="slidenum">
              <a:rPr lang="en-US" altLang="ja-JP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</a:t>
            </a:fld>
            <a:endParaRPr lang="en-US" altLang="ja-JP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90600" y="692150"/>
            <a:ext cx="7162800" cy="1219200"/>
          </a:xfrm>
        </p:spPr>
        <p:txBody>
          <a:bodyPr anchor="t" anchorCtr="1"/>
          <a:lstStyle/>
          <a:p>
            <a:pPr eaLnBrk="1" hangingPunct="1"/>
            <a:r>
              <a:rPr lang="en-US" altLang="ja-JP" sz="6000">
                <a:latin typeface="Calibri" panose="020F0502020204030204" pitchFamily="34" charset="0"/>
                <a:ea typeface="ヒラギノ明朝 Pro W3" charset="-128"/>
              </a:rPr>
              <a:t>Data Structures</a:t>
            </a:r>
          </a:p>
        </p:txBody>
      </p:sp>
      <p:sp>
        <p:nvSpPr>
          <p:cNvPr id="47109" name="テキスト ボックス 2"/>
          <p:cNvSpPr txBox="1">
            <a:spLocks noChangeArrowheads="1"/>
          </p:cNvSpPr>
          <p:nvPr/>
        </p:nvSpPr>
        <p:spPr bwMode="auto">
          <a:xfrm>
            <a:off x="1382713" y="1752600"/>
            <a:ext cx="61610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kumimoji="1" lang="en-US" altLang="ja-JP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ja-JP" dirty="0">
                <a:solidFill>
                  <a:srgbClr val="000000"/>
                </a:solidFill>
                <a:latin typeface="Arial" charset="0"/>
              </a:rPr>
              <a:t>DS Lecture </a:t>
            </a:r>
            <a:r>
              <a:rPr lang="en-US" altLang="ja-JP" dirty="0">
                <a:latin typeface="Arial" charset="0"/>
              </a:rPr>
              <a:t> – Graph</a:t>
            </a:r>
            <a:endParaRPr lang="ja-JP" altLang="en-US" dirty="0">
              <a:latin typeface="Arial" charset="0"/>
            </a:endParaRPr>
          </a:p>
          <a:p>
            <a:pPr algn="ctr" eaLnBrk="1" hangingPunct="1"/>
            <a:endParaRPr kumimoji="1" lang="ja-JP" altLang="en-US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806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2896" y="152400"/>
            <a:ext cx="9011104" cy="1143000"/>
          </a:xfrm>
          <a:noFill/>
          <a:ln/>
        </p:spPr>
        <p:txBody>
          <a:bodyPr/>
          <a:lstStyle/>
          <a:p>
            <a:r>
              <a:rPr lang="en-US" altLang="ja-JP" sz="3200" b="1" u="sng" dirty="0"/>
              <a:t>Undirected Graph Representation:</a:t>
            </a:r>
            <a:r>
              <a:rPr lang="en-US" altLang="ja-JP" sz="2800" u="sng" dirty="0"/>
              <a:t/>
            </a:r>
            <a:br>
              <a:rPr lang="en-US" altLang="ja-JP" sz="2800" u="sng" dirty="0"/>
            </a:br>
            <a:r>
              <a:rPr lang="en-US" altLang="ja-JP" sz="1000" u="sng" dirty="0"/>
              <a:t> </a:t>
            </a:r>
            <a:r>
              <a:rPr lang="en-US" altLang="ja-JP" sz="2800" u="sng" dirty="0"/>
              <a:t/>
            </a:r>
            <a:br>
              <a:rPr lang="en-US" altLang="ja-JP" sz="2800" u="sng" dirty="0"/>
            </a:br>
            <a:r>
              <a:rPr lang="en-US" altLang="ja-JP" sz="3200" dirty="0">
                <a:solidFill>
                  <a:schemeClr val="bg1"/>
                </a:solidFill>
              </a:rPr>
              <a:t>Adjacency Matrix representation</a:t>
            </a:r>
            <a:endParaRPr lang="en-US" altLang="ja-JP" sz="2800" dirty="0">
              <a:solidFill>
                <a:schemeClr val="bg1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14640"/>
            <a:ext cx="7772400" cy="533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ja-JP" sz="2800" dirty="0">
                <a:solidFill>
                  <a:schemeClr val="hlink"/>
                </a:solidFill>
              </a:rPr>
              <a:t>0/1.. n x n </a:t>
            </a:r>
            <a:r>
              <a:rPr lang="en-US" altLang="ja-JP" sz="2800" dirty="0"/>
              <a:t>matrix</a:t>
            </a:r>
            <a:r>
              <a:rPr lang="en-US" altLang="ja-JP" sz="2800" dirty="0">
                <a:solidFill>
                  <a:schemeClr val="bg2"/>
                </a:solidFill>
              </a:rPr>
              <a:t>, where </a:t>
            </a:r>
            <a:r>
              <a:rPr lang="en-US" altLang="ja-JP" sz="2800" dirty="0">
                <a:solidFill>
                  <a:schemeClr val="hlink"/>
                </a:solidFill>
              </a:rPr>
              <a:t>n = </a:t>
            </a:r>
            <a:r>
              <a:rPr lang="en-US" altLang="ja-JP" sz="2800" dirty="0">
                <a:solidFill>
                  <a:schemeClr val="bg2"/>
                </a:solidFill>
              </a:rPr>
              <a:t># of vertices</a:t>
            </a:r>
            <a:endParaRPr lang="en-US" altLang="ja-JP" sz="2800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ja-JP" sz="2800" dirty="0">
                <a:solidFill>
                  <a:schemeClr val="hlink"/>
                </a:solidFill>
              </a:rPr>
              <a:t>A(</a:t>
            </a:r>
            <a:r>
              <a:rPr lang="en-US" altLang="ja-JP" sz="2800" dirty="0" err="1">
                <a:solidFill>
                  <a:schemeClr val="hlink"/>
                </a:solidFill>
              </a:rPr>
              <a:t>x,y</a:t>
            </a:r>
            <a:r>
              <a:rPr lang="en-US" altLang="ja-JP" sz="2800" dirty="0">
                <a:solidFill>
                  <a:schemeClr val="hlink"/>
                </a:solidFill>
              </a:rPr>
              <a:t>) = 1</a:t>
            </a:r>
            <a:r>
              <a:rPr lang="en-US" altLang="ja-JP" sz="2800" dirty="0"/>
              <a:t> </a:t>
            </a:r>
            <a:r>
              <a:rPr lang="en-US" altLang="ja-JP" sz="2800" dirty="0" err="1"/>
              <a:t>iff</a:t>
            </a:r>
            <a:r>
              <a:rPr lang="en-US" altLang="ja-JP" sz="2800" dirty="0"/>
              <a:t> </a:t>
            </a:r>
            <a:r>
              <a:rPr lang="en-US" altLang="ja-JP" sz="2800" dirty="0">
                <a:solidFill>
                  <a:schemeClr val="hlink"/>
                </a:solidFill>
              </a:rPr>
              <a:t>(</a:t>
            </a:r>
            <a:r>
              <a:rPr lang="en-US" altLang="ja-JP" sz="2800" dirty="0" err="1">
                <a:solidFill>
                  <a:schemeClr val="hlink"/>
                </a:solidFill>
              </a:rPr>
              <a:t>x,y</a:t>
            </a:r>
            <a:r>
              <a:rPr lang="en-US" altLang="ja-JP" sz="2800" dirty="0">
                <a:solidFill>
                  <a:schemeClr val="hlink"/>
                </a:solidFill>
              </a:rPr>
              <a:t>)</a:t>
            </a:r>
            <a:r>
              <a:rPr lang="en-US" altLang="ja-JP" sz="2800" dirty="0"/>
              <a:t> is an edge, otherwise </a:t>
            </a:r>
            <a:r>
              <a:rPr lang="en-US" altLang="ja-JP" sz="2800" dirty="0">
                <a:solidFill>
                  <a:schemeClr val="hlink"/>
                </a:solidFill>
              </a:rPr>
              <a:t>A(</a:t>
            </a:r>
            <a:r>
              <a:rPr lang="en-US" altLang="ja-JP" sz="2800" dirty="0" err="1">
                <a:solidFill>
                  <a:schemeClr val="hlink"/>
                </a:solidFill>
              </a:rPr>
              <a:t>x,y</a:t>
            </a:r>
            <a:r>
              <a:rPr lang="en-US" altLang="ja-JP" sz="2800" dirty="0">
                <a:solidFill>
                  <a:schemeClr val="hlink"/>
                </a:solidFill>
              </a:rPr>
              <a:t>)=0</a:t>
            </a:r>
            <a:endParaRPr lang="en-US" altLang="ja-JP" sz="2800" dirty="0"/>
          </a:p>
        </p:txBody>
      </p:sp>
      <p:grpSp>
        <p:nvGrpSpPr>
          <p:cNvPr id="25619" name="Group 19"/>
          <p:cNvGrpSpPr>
            <a:grpSpLocks/>
          </p:cNvGrpSpPr>
          <p:nvPr/>
        </p:nvGrpSpPr>
        <p:grpSpPr bwMode="auto">
          <a:xfrm>
            <a:off x="539750" y="3816350"/>
            <a:ext cx="3035300" cy="2143125"/>
            <a:chOff x="340" y="2404"/>
            <a:chExt cx="1912" cy="1350"/>
          </a:xfrm>
        </p:grpSpPr>
        <p:sp>
          <p:nvSpPr>
            <p:cNvPr id="25604" name="Oval 4"/>
            <p:cNvSpPr>
              <a:spLocks noChangeArrowheads="1"/>
            </p:cNvSpPr>
            <p:nvPr/>
          </p:nvSpPr>
          <p:spPr bwMode="auto">
            <a:xfrm>
              <a:off x="340" y="293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8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05" name="Oval 5"/>
            <p:cNvSpPr>
              <a:spLocks noChangeArrowheads="1"/>
            </p:cNvSpPr>
            <p:nvPr/>
          </p:nvSpPr>
          <p:spPr bwMode="auto">
            <a:xfrm>
              <a:off x="964" y="240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8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06" name="Oval 6"/>
            <p:cNvSpPr>
              <a:spLocks noChangeArrowheads="1"/>
            </p:cNvSpPr>
            <p:nvPr/>
          </p:nvSpPr>
          <p:spPr bwMode="auto">
            <a:xfrm>
              <a:off x="1972" y="259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8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07" name="Oval 7"/>
            <p:cNvSpPr>
              <a:spLocks noChangeArrowheads="1"/>
            </p:cNvSpPr>
            <p:nvPr/>
          </p:nvSpPr>
          <p:spPr bwMode="auto">
            <a:xfrm>
              <a:off x="724" y="33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8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08" name="Oval 8"/>
            <p:cNvSpPr>
              <a:spLocks noChangeArrowheads="1"/>
            </p:cNvSpPr>
            <p:nvPr/>
          </p:nvSpPr>
          <p:spPr bwMode="auto">
            <a:xfrm>
              <a:off x="1684" y="34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8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 flipH="1">
              <a:off x="576" y="2640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8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10" name="Line 10"/>
            <p:cNvSpPr>
              <a:spLocks noChangeShapeType="1"/>
            </p:cNvSpPr>
            <p:nvPr/>
          </p:nvSpPr>
          <p:spPr bwMode="auto">
            <a:xfrm>
              <a:off x="1152" y="2688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8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11" name="Line 11"/>
            <p:cNvSpPr>
              <a:spLocks noChangeShapeType="1"/>
            </p:cNvSpPr>
            <p:nvPr/>
          </p:nvSpPr>
          <p:spPr bwMode="auto">
            <a:xfrm>
              <a:off x="576" y="3216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8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12" name="Line 12"/>
            <p:cNvSpPr>
              <a:spLocks noChangeShapeType="1"/>
            </p:cNvSpPr>
            <p:nvPr/>
          </p:nvSpPr>
          <p:spPr bwMode="auto">
            <a:xfrm flipH="1">
              <a:off x="1920" y="2832"/>
              <a:ext cx="288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8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13" name="Rectangle 13"/>
            <p:cNvSpPr>
              <a:spLocks noChangeArrowheads="1"/>
            </p:cNvSpPr>
            <p:nvPr/>
          </p:nvSpPr>
          <p:spPr bwMode="auto">
            <a:xfrm>
              <a:off x="1008" y="24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5614" name="Rectangle 14"/>
            <p:cNvSpPr>
              <a:spLocks noChangeArrowheads="1"/>
            </p:cNvSpPr>
            <p:nvPr/>
          </p:nvSpPr>
          <p:spPr bwMode="auto">
            <a:xfrm>
              <a:off x="2016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5615" name="Rectangle 15"/>
            <p:cNvSpPr>
              <a:spLocks noChangeArrowheads="1"/>
            </p:cNvSpPr>
            <p:nvPr/>
          </p:nvSpPr>
          <p:spPr bwMode="auto">
            <a:xfrm>
              <a:off x="384" y="29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5616" name="Rectangle 16"/>
            <p:cNvSpPr>
              <a:spLocks noChangeArrowheads="1"/>
            </p:cNvSpPr>
            <p:nvPr/>
          </p:nvSpPr>
          <p:spPr bwMode="auto">
            <a:xfrm>
              <a:off x="768" y="336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5617" name="Rectangle 17"/>
            <p:cNvSpPr>
              <a:spLocks noChangeArrowheads="1"/>
            </p:cNvSpPr>
            <p:nvPr/>
          </p:nvSpPr>
          <p:spPr bwMode="auto">
            <a:xfrm>
              <a:off x="1728" y="35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25618" name="Line 18"/>
            <p:cNvSpPr>
              <a:spLocks noChangeShapeType="1"/>
            </p:cNvSpPr>
            <p:nvPr/>
          </p:nvSpPr>
          <p:spPr bwMode="auto">
            <a:xfrm>
              <a:off x="1008" y="35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8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25632" name="Group 32"/>
          <p:cNvGrpSpPr>
            <a:grpSpLocks/>
          </p:cNvGrpSpPr>
          <p:nvPr/>
        </p:nvGrpSpPr>
        <p:grpSpPr bwMode="auto">
          <a:xfrm>
            <a:off x="4419600" y="3505200"/>
            <a:ext cx="3124200" cy="2819400"/>
            <a:chOff x="2784" y="2208"/>
            <a:chExt cx="1968" cy="1776"/>
          </a:xfrm>
        </p:grpSpPr>
        <p:sp>
          <p:nvSpPr>
            <p:cNvPr id="25620" name="Rectangle 20"/>
            <p:cNvSpPr>
              <a:spLocks noChangeArrowheads="1"/>
            </p:cNvSpPr>
            <p:nvPr/>
          </p:nvSpPr>
          <p:spPr bwMode="auto">
            <a:xfrm>
              <a:off x="3120" y="220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5621" name="Rectangle 21"/>
            <p:cNvSpPr>
              <a:spLocks noChangeArrowheads="1"/>
            </p:cNvSpPr>
            <p:nvPr/>
          </p:nvSpPr>
          <p:spPr bwMode="auto">
            <a:xfrm>
              <a:off x="3456" y="220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5622" name="Rectangle 22"/>
            <p:cNvSpPr>
              <a:spLocks noChangeArrowheads="1"/>
            </p:cNvSpPr>
            <p:nvPr/>
          </p:nvSpPr>
          <p:spPr bwMode="auto">
            <a:xfrm>
              <a:off x="3792" y="220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5623" name="Rectangle 23"/>
            <p:cNvSpPr>
              <a:spLocks noChangeArrowheads="1"/>
            </p:cNvSpPr>
            <p:nvPr/>
          </p:nvSpPr>
          <p:spPr bwMode="auto">
            <a:xfrm>
              <a:off x="4128" y="220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5624" name="Rectangle 24"/>
            <p:cNvSpPr>
              <a:spLocks noChangeArrowheads="1"/>
            </p:cNvSpPr>
            <p:nvPr/>
          </p:nvSpPr>
          <p:spPr bwMode="auto">
            <a:xfrm>
              <a:off x="4464" y="220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25625" name="Line 25"/>
            <p:cNvSpPr>
              <a:spLocks noChangeShapeType="1"/>
            </p:cNvSpPr>
            <p:nvPr/>
          </p:nvSpPr>
          <p:spPr bwMode="auto">
            <a:xfrm>
              <a:off x="2880" y="2496"/>
              <a:ext cx="187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8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26" name="Line 26"/>
            <p:cNvSpPr>
              <a:spLocks noChangeShapeType="1"/>
            </p:cNvSpPr>
            <p:nvPr/>
          </p:nvSpPr>
          <p:spPr bwMode="auto">
            <a:xfrm>
              <a:off x="3072" y="2304"/>
              <a:ext cx="0" cy="168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8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27" name="Rectangle 27"/>
            <p:cNvSpPr>
              <a:spLocks noChangeArrowheads="1"/>
            </p:cNvSpPr>
            <p:nvPr/>
          </p:nvSpPr>
          <p:spPr bwMode="auto">
            <a:xfrm>
              <a:off x="2784" y="2496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5628" name="Rectangle 28"/>
            <p:cNvSpPr>
              <a:spLocks noChangeArrowheads="1"/>
            </p:cNvSpPr>
            <p:nvPr/>
          </p:nvSpPr>
          <p:spPr bwMode="auto">
            <a:xfrm>
              <a:off x="2784" y="2784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5629" name="Rectangle 29"/>
            <p:cNvSpPr>
              <a:spLocks noChangeArrowheads="1"/>
            </p:cNvSpPr>
            <p:nvPr/>
          </p:nvSpPr>
          <p:spPr bwMode="auto">
            <a:xfrm>
              <a:off x="2784" y="3072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5630" name="Rectangle 30"/>
            <p:cNvSpPr>
              <a:spLocks noChangeArrowheads="1"/>
            </p:cNvSpPr>
            <p:nvPr/>
          </p:nvSpPr>
          <p:spPr bwMode="auto">
            <a:xfrm>
              <a:off x="2784" y="3360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5631" name="Rectangle 31"/>
            <p:cNvSpPr>
              <a:spLocks noChangeArrowheads="1"/>
            </p:cNvSpPr>
            <p:nvPr/>
          </p:nvSpPr>
          <p:spPr bwMode="auto">
            <a:xfrm>
              <a:off x="2784" y="364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25633" name="Rectangle 33"/>
          <p:cNvSpPr>
            <a:spLocks noChangeArrowheads="1"/>
          </p:cNvSpPr>
          <p:nvPr/>
        </p:nvSpPr>
        <p:spPr bwMode="auto">
          <a:xfrm>
            <a:off x="4953000" y="39624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0</a:t>
            </a:r>
          </a:p>
        </p:txBody>
      </p:sp>
      <p:sp>
        <p:nvSpPr>
          <p:cNvPr id="25634" name="Rectangle 34"/>
          <p:cNvSpPr>
            <a:spLocks noChangeArrowheads="1"/>
          </p:cNvSpPr>
          <p:nvPr/>
        </p:nvSpPr>
        <p:spPr bwMode="auto">
          <a:xfrm>
            <a:off x="5486400" y="39624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5635" name="Rectangle 35"/>
          <p:cNvSpPr>
            <a:spLocks noChangeArrowheads="1"/>
          </p:cNvSpPr>
          <p:nvPr/>
        </p:nvSpPr>
        <p:spPr bwMode="auto">
          <a:xfrm>
            <a:off x="6019800" y="39624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0</a:t>
            </a:r>
          </a:p>
        </p:txBody>
      </p:sp>
      <p:sp>
        <p:nvSpPr>
          <p:cNvPr id="25636" name="Rectangle 36"/>
          <p:cNvSpPr>
            <a:spLocks noChangeArrowheads="1"/>
          </p:cNvSpPr>
          <p:nvPr/>
        </p:nvSpPr>
        <p:spPr bwMode="auto">
          <a:xfrm>
            <a:off x="6553200" y="39624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5637" name="Rectangle 37"/>
          <p:cNvSpPr>
            <a:spLocks noChangeArrowheads="1"/>
          </p:cNvSpPr>
          <p:nvPr/>
        </p:nvSpPr>
        <p:spPr bwMode="auto">
          <a:xfrm>
            <a:off x="7086600" y="39624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0</a:t>
            </a:r>
          </a:p>
        </p:txBody>
      </p:sp>
      <p:sp>
        <p:nvSpPr>
          <p:cNvPr id="25638" name="Rectangle 38"/>
          <p:cNvSpPr>
            <a:spLocks noChangeArrowheads="1"/>
          </p:cNvSpPr>
          <p:nvPr/>
        </p:nvSpPr>
        <p:spPr bwMode="auto">
          <a:xfrm>
            <a:off x="4953000" y="44196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5639" name="Rectangle 39"/>
          <p:cNvSpPr>
            <a:spLocks noChangeArrowheads="1"/>
          </p:cNvSpPr>
          <p:nvPr/>
        </p:nvSpPr>
        <p:spPr bwMode="auto">
          <a:xfrm>
            <a:off x="5486400" y="44196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0</a:t>
            </a:r>
          </a:p>
        </p:txBody>
      </p:sp>
      <p:sp>
        <p:nvSpPr>
          <p:cNvPr id="25640" name="Rectangle 40"/>
          <p:cNvSpPr>
            <a:spLocks noChangeArrowheads="1"/>
          </p:cNvSpPr>
          <p:nvPr/>
        </p:nvSpPr>
        <p:spPr bwMode="auto">
          <a:xfrm>
            <a:off x="6019800" y="44196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0</a:t>
            </a:r>
          </a:p>
        </p:txBody>
      </p:sp>
      <p:sp>
        <p:nvSpPr>
          <p:cNvPr id="25641" name="Rectangle 41"/>
          <p:cNvSpPr>
            <a:spLocks noChangeArrowheads="1"/>
          </p:cNvSpPr>
          <p:nvPr/>
        </p:nvSpPr>
        <p:spPr bwMode="auto">
          <a:xfrm>
            <a:off x="6553200" y="44196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0</a:t>
            </a:r>
          </a:p>
        </p:txBody>
      </p:sp>
      <p:sp>
        <p:nvSpPr>
          <p:cNvPr id="25642" name="Rectangle 42"/>
          <p:cNvSpPr>
            <a:spLocks noChangeArrowheads="1"/>
          </p:cNvSpPr>
          <p:nvPr/>
        </p:nvSpPr>
        <p:spPr bwMode="auto">
          <a:xfrm>
            <a:off x="7086600" y="44196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5643" name="Rectangle 43"/>
          <p:cNvSpPr>
            <a:spLocks noChangeArrowheads="1"/>
          </p:cNvSpPr>
          <p:nvPr/>
        </p:nvSpPr>
        <p:spPr bwMode="auto">
          <a:xfrm>
            <a:off x="4953000" y="48768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0</a:t>
            </a:r>
          </a:p>
        </p:txBody>
      </p:sp>
      <p:sp>
        <p:nvSpPr>
          <p:cNvPr id="25644" name="Rectangle 44"/>
          <p:cNvSpPr>
            <a:spLocks noChangeArrowheads="1"/>
          </p:cNvSpPr>
          <p:nvPr/>
        </p:nvSpPr>
        <p:spPr bwMode="auto">
          <a:xfrm>
            <a:off x="5486400" y="48768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0</a:t>
            </a:r>
          </a:p>
        </p:txBody>
      </p:sp>
      <p:sp>
        <p:nvSpPr>
          <p:cNvPr id="25645" name="Rectangle 45"/>
          <p:cNvSpPr>
            <a:spLocks noChangeArrowheads="1"/>
          </p:cNvSpPr>
          <p:nvPr/>
        </p:nvSpPr>
        <p:spPr bwMode="auto">
          <a:xfrm>
            <a:off x="6019800" y="48768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0</a:t>
            </a:r>
          </a:p>
        </p:txBody>
      </p:sp>
      <p:sp>
        <p:nvSpPr>
          <p:cNvPr id="25646" name="Rectangle 46"/>
          <p:cNvSpPr>
            <a:spLocks noChangeArrowheads="1"/>
          </p:cNvSpPr>
          <p:nvPr/>
        </p:nvSpPr>
        <p:spPr bwMode="auto">
          <a:xfrm>
            <a:off x="6553200" y="48768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0</a:t>
            </a:r>
          </a:p>
        </p:txBody>
      </p:sp>
      <p:sp>
        <p:nvSpPr>
          <p:cNvPr id="25647" name="Rectangle 47"/>
          <p:cNvSpPr>
            <a:spLocks noChangeArrowheads="1"/>
          </p:cNvSpPr>
          <p:nvPr/>
        </p:nvSpPr>
        <p:spPr bwMode="auto">
          <a:xfrm>
            <a:off x="7086600" y="48768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5648" name="Rectangle 48"/>
          <p:cNvSpPr>
            <a:spLocks noChangeArrowheads="1"/>
          </p:cNvSpPr>
          <p:nvPr/>
        </p:nvSpPr>
        <p:spPr bwMode="auto">
          <a:xfrm>
            <a:off x="4953000" y="53340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5649" name="Rectangle 49"/>
          <p:cNvSpPr>
            <a:spLocks noChangeArrowheads="1"/>
          </p:cNvSpPr>
          <p:nvPr/>
        </p:nvSpPr>
        <p:spPr bwMode="auto">
          <a:xfrm>
            <a:off x="5486400" y="53340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0</a:t>
            </a:r>
          </a:p>
        </p:txBody>
      </p:sp>
      <p:sp>
        <p:nvSpPr>
          <p:cNvPr id="25650" name="Rectangle 50"/>
          <p:cNvSpPr>
            <a:spLocks noChangeArrowheads="1"/>
          </p:cNvSpPr>
          <p:nvPr/>
        </p:nvSpPr>
        <p:spPr bwMode="auto">
          <a:xfrm>
            <a:off x="6019800" y="53340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0</a:t>
            </a:r>
          </a:p>
        </p:txBody>
      </p:sp>
      <p:sp>
        <p:nvSpPr>
          <p:cNvPr id="25651" name="Rectangle 51"/>
          <p:cNvSpPr>
            <a:spLocks noChangeArrowheads="1"/>
          </p:cNvSpPr>
          <p:nvPr/>
        </p:nvSpPr>
        <p:spPr bwMode="auto">
          <a:xfrm>
            <a:off x="6553200" y="53340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0</a:t>
            </a:r>
          </a:p>
        </p:txBody>
      </p:sp>
      <p:sp>
        <p:nvSpPr>
          <p:cNvPr id="25652" name="Rectangle 52"/>
          <p:cNvSpPr>
            <a:spLocks noChangeArrowheads="1"/>
          </p:cNvSpPr>
          <p:nvPr/>
        </p:nvSpPr>
        <p:spPr bwMode="auto">
          <a:xfrm>
            <a:off x="7086600" y="53340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5653" name="Rectangle 53"/>
          <p:cNvSpPr>
            <a:spLocks noChangeArrowheads="1"/>
          </p:cNvSpPr>
          <p:nvPr/>
        </p:nvSpPr>
        <p:spPr bwMode="auto">
          <a:xfrm>
            <a:off x="4953000" y="57912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0</a:t>
            </a:r>
          </a:p>
        </p:txBody>
      </p:sp>
      <p:sp>
        <p:nvSpPr>
          <p:cNvPr id="25654" name="Rectangle 54"/>
          <p:cNvSpPr>
            <a:spLocks noChangeArrowheads="1"/>
          </p:cNvSpPr>
          <p:nvPr/>
        </p:nvSpPr>
        <p:spPr bwMode="auto">
          <a:xfrm>
            <a:off x="5486400" y="57912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5655" name="Rectangle 55"/>
          <p:cNvSpPr>
            <a:spLocks noChangeArrowheads="1"/>
          </p:cNvSpPr>
          <p:nvPr/>
        </p:nvSpPr>
        <p:spPr bwMode="auto">
          <a:xfrm>
            <a:off x="6019800" y="57912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5656" name="Rectangle 56"/>
          <p:cNvSpPr>
            <a:spLocks noChangeArrowheads="1"/>
          </p:cNvSpPr>
          <p:nvPr/>
        </p:nvSpPr>
        <p:spPr bwMode="auto">
          <a:xfrm>
            <a:off x="6553200" y="57912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5657" name="Rectangle 57"/>
          <p:cNvSpPr>
            <a:spLocks noChangeArrowheads="1"/>
          </p:cNvSpPr>
          <p:nvPr/>
        </p:nvSpPr>
        <p:spPr bwMode="auto">
          <a:xfrm>
            <a:off x="7086600" y="57912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9580994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  <p:bldP spid="25633" grpId="0" build="p" autoUpdateAnimBg="0"/>
      <p:bldP spid="25634" grpId="0" build="p" autoUpdateAnimBg="0"/>
      <p:bldP spid="25635" grpId="0" build="p" autoUpdateAnimBg="0"/>
      <p:bldP spid="25636" grpId="0" build="p" autoUpdateAnimBg="0"/>
      <p:bldP spid="25637" grpId="0" build="p" autoUpdateAnimBg="0"/>
      <p:bldP spid="25638" grpId="0" build="p" autoUpdateAnimBg="0"/>
      <p:bldP spid="25639" grpId="0" build="p" autoUpdateAnimBg="0"/>
      <p:bldP spid="25640" grpId="0" build="p" autoUpdateAnimBg="0"/>
      <p:bldP spid="25641" grpId="0" build="p" autoUpdateAnimBg="0"/>
      <p:bldP spid="25642" grpId="0" build="p" autoUpdateAnimBg="0"/>
      <p:bldP spid="25643" grpId="0" build="p" autoUpdateAnimBg="0"/>
      <p:bldP spid="25644" grpId="0" build="p" autoUpdateAnimBg="0"/>
      <p:bldP spid="25645" grpId="0" build="p" autoUpdateAnimBg="0"/>
      <p:bldP spid="25646" grpId="0" build="p" autoUpdateAnimBg="0"/>
      <p:bldP spid="25647" grpId="0" build="p" autoUpdateAnimBg="0"/>
      <p:bldP spid="25648" grpId="0" build="p" autoUpdateAnimBg="0"/>
      <p:bldP spid="25649" grpId="0" build="p" autoUpdateAnimBg="0"/>
      <p:bldP spid="25650" grpId="0" build="p" autoUpdateAnimBg="0"/>
      <p:bldP spid="25651" grpId="0" build="p" autoUpdateAnimBg="0"/>
      <p:bldP spid="25652" grpId="0" build="p" autoUpdateAnimBg="0"/>
      <p:bldP spid="25653" grpId="0" build="p" autoUpdateAnimBg="0"/>
      <p:bldP spid="25654" grpId="0" build="p" autoUpdateAnimBg="0"/>
      <p:bldP spid="25655" grpId="0" build="p" autoUpdateAnimBg="0"/>
      <p:bldP spid="25656" grpId="0" build="p" autoUpdateAnimBg="0"/>
      <p:bldP spid="2565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Adjacency Matrix Properties</a:t>
            </a:r>
          </a:p>
        </p:txBody>
      </p:sp>
      <p:grpSp>
        <p:nvGrpSpPr>
          <p:cNvPr id="26684" name="Group 60"/>
          <p:cNvGrpSpPr>
            <a:grpSpLocks/>
          </p:cNvGrpSpPr>
          <p:nvPr/>
        </p:nvGrpSpPr>
        <p:grpSpPr bwMode="auto">
          <a:xfrm>
            <a:off x="615950" y="1447800"/>
            <a:ext cx="7004050" cy="2819400"/>
            <a:chOff x="388" y="912"/>
            <a:chExt cx="4412" cy="1776"/>
          </a:xfrm>
        </p:grpSpPr>
        <p:grpSp>
          <p:nvGrpSpPr>
            <p:cNvPr id="26643" name="Group 19"/>
            <p:cNvGrpSpPr>
              <a:grpSpLocks/>
            </p:cNvGrpSpPr>
            <p:nvPr/>
          </p:nvGrpSpPr>
          <p:grpSpPr bwMode="auto">
            <a:xfrm>
              <a:off x="388" y="1108"/>
              <a:ext cx="1912" cy="1350"/>
              <a:chOff x="388" y="1108"/>
              <a:chExt cx="1912" cy="1350"/>
            </a:xfrm>
          </p:grpSpPr>
          <p:sp>
            <p:nvSpPr>
              <p:cNvPr id="26628" name="Oval 4"/>
              <p:cNvSpPr>
                <a:spLocks noChangeArrowheads="1"/>
              </p:cNvSpPr>
              <p:nvPr/>
            </p:nvSpPr>
            <p:spPr bwMode="auto">
              <a:xfrm>
                <a:off x="388" y="1636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ja-JP" altLang="en-US" sz="2800">
                  <a:solidFill>
                    <a:srgbClr val="FF0033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6629" name="Oval 5"/>
              <p:cNvSpPr>
                <a:spLocks noChangeArrowheads="1"/>
              </p:cNvSpPr>
              <p:nvPr/>
            </p:nvSpPr>
            <p:spPr bwMode="auto">
              <a:xfrm>
                <a:off x="1012" y="1108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ja-JP" altLang="en-US" sz="2800">
                  <a:solidFill>
                    <a:srgbClr val="FF0033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6630" name="Oval 6"/>
              <p:cNvSpPr>
                <a:spLocks noChangeArrowheads="1"/>
              </p:cNvSpPr>
              <p:nvPr/>
            </p:nvSpPr>
            <p:spPr bwMode="auto">
              <a:xfrm>
                <a:off x="2020" y="1300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ja-JP" altLang="en-US" sz="2800">
                  <a:solidFill>
                    <a:srgbClr val="FF0033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6631" name="Oval 7"/>
              <p:cNvSpPr>
                <a:spLocks noChangeArrowheads="1"/>
              </p:cNvSpPr>
              <p:nvPr/>
            </p:nvSpPr>
            <p:spPr bwMode="auto">
              <a:xfrm>
                <a:off x="772" y="2068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ja-JP" altLang="en-US" sz="2800">
                  <a:solidFill>
                    <a:srgbClr val="FF0033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6632" name="Oval 8"/>
              <p:cNvSpPr>
                <a:spLocks noChangeArrowheads="1"/>
              </p:cNvSpPr>
              <p:nvPr/>
            </p:nvSpPr>
            <p:spPr bwMode="auto">
              <a:xfrm>
                <a:off x="1732" y="2164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ja-JP" altLang="en-US" sz="2800">
                  <a:solidFill>
                    <a:srgbClr val="FF0033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6633" name="Line 9"/>
              <p:cNvSpPr>
                <a:spLocks noChangeShapeType="1"/>
              </p:cNvSpPr>
              <p:nvPr/>
            </p:nvSpPr>
            <p:spPr bwMode="auto">
              <a:xfrm flipH="1">
                <a:off x="624" y="1344"/>
                <a:ext cx="384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ja-JP" altLang="en-US" sz="2800">
                  <a:solidFill>
                    <a:srgbClr val="FF0033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6634" name="Line 10"/>
              <p:cNvSpPr>
                <a:spLocks noChangeShapeType="1"/>
              </p:cNvSpPr>
              <p:nvPr/>
            </p:nvSpPr>
            <p:spPr bwMode="auto">
              <a:xfrm>
                <a:off x="1200" y="1392"/>
                <a:ext cx="624" cy="8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ja-JP" altLang="en-US" sz="2800">
                  <a:solidFill>
                    <a:srgbClr val="FF0033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6635" name="Line 11"/>
              <p:cNvSpPr>
                <a:spLocks noChangeShapeType="1"/>
              </p:cNvSpPr>
              <p:nvPr/>
            </p:nvSpPr>
            <p:spPr bwMode="auto">
              <a:xfrm>
                <a:off x="624" y="1920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ja-JP" altLang="en-US" sz="2800">
                  <a:solidFill>
                    <a:srgbClr val="FF0033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6636" name="Line 12"/>
              <p:cNvSpPr>
                <a:spLocks noChangeShapeType="1"/>
              </p:cNvSpPr>
              <p:nvPr/>
            </p:nvSpPr>
            <p:spPr bwMode="auto">
              <a:xfrm flipH="1">
                <a:off x="1968" y="1536"/>
                <a:ext cx="288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ja-JP" altLang="en-US" sz="2800">
                  <a:solidFill>
                    <a:srgbClr val="FF0033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6637" name="Rectangle 13"/>
              <p:cNvSpPr>
                <a:spLocks noChangeArrowheads="1"/>
              </p:cNvSpPr>
              <p:nvPr/>
            </p:nvSpPr>
            <p:spPr bwMode="auto">
              <a:xfrm>
                <a:off x="1056" y="1152"/>
                <a:ext cx="14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defTabSz="91440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2000">
                    <a:solidFill>
                      <a:srgbClr val="FF0033"/>
                    </a:solidFill>
                    <a:latin typeface="Times New Roman" charset="0"/>
                    <a:ea typeface="ＭＳ Ｐゴシック" charset="0"/>
                  </a:rPr>
                  <a:t>2</a:t>
                </a:r>
              </a:p>
            </p:txBody>
          </p:sp>
          <p:sp>
            <p:nvSpPr>
              <p:cNvPr id="26638" name="Rectangle 14"/>
              <p:cNvSpPr>
                <a:spLocks noChangeArrowheads="1"/>
              </p:cNvSpPr>
              <p:nvPr/>
            </p:nvSpPr>
            <p:spPr bwMode="auto">
              <a:xfrm>
                <a:off x="2064" y="1296"/>
                <a:ext cx="14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defTabSz="91440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2000">
                    <a:solidFill>
                      <a:srgbClr val="FF0033"/>
                    </a:solidFill>
                    <a:latin typeface="Times New Roman" charset="0"/>
                    <a:ea typeface="ＭＳ Ｐゴシック" charset="0"/>
                  </a:rPr>
                  <a:t>3</a:t>
                </a:r>
              </a:p>
            </p:txBody>
          </p:sp>
          <p:sp>
            <p:nvSpPr>
              <p:cNvPr id="26639" name="Rectangle 15"/>
              <p:cNvSpPr>
                <a:spLocks noChangeArrowheads="1"/>
              </p:cNvSpPr>
              <p:nvPr/>
            </p:nvSpPr>
            <p:spPr bwMode="auto">
              <a:xfrm>
                <a:off x="432" y="1680"/>
                <a:ext cx="14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defTabSz="91440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2000">
                    <a:solidFill>
                      <a:srgbClr val="FF0033"/>
                    </a:solidFill>
                    <a:latin typeface="Times New Roman" charset="0"/>
                    <a:ea typeface="ＭＳ Ｐゴシック" charset="0"/>
                  </a:rPr>
                  <a:t>1</a:t>
                </a:r>
              </a:p>
            </p:txBody>
          </p:sp>
          <p:sp>
            <p:nvSpPr>
              <p:cNvPr id="26640" name="Rectangle 16"/>
              <p:cNvSpPr>
                <a:spLocks noChangeArrowheads="1"/>
              </p:cNvSpPr>
              <p:nvPr/>
            </p:nvSpPr>
            <p:spPr bwMode="auto">
              <a:xfrm>
                <a:off x="816" y="2064"/>
                <a:ext cx="14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defTabSz="91440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2000">
                    <a:solidFill>
                      <a:srgbClr val="FF0033"/>
                    </a:solidFill>
                    <a:latin typeface="Times New Roman" charset="0"/>
                    <a:ea typeface="ＭＳ Ｐゴシック" charset="0"/>
                  </a:rPr>
                  <a:t>4</a:t>
                </a:r>
              </a:p>
            </p:txBody>
          </p:sp>
          <p:sp>
            <p:nvSpPr>
              <p:cNvPr id="26641" name="Rectangle 17"/>
              <p:cNvSpPr>
                <a:spLocks noChangeArrowheads="1"/>
              </p:cNvSpPr>
              <p:nvPr/>
            </p:nvSpPr>
            <p:spPr bwMode="auto">
              <a:xfrm>
                <a:off x="1776" y="2208"/>
                <a:ext cx="14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defTabSz="91440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2000">
                    <a:solidFill>
                      <a:srgbClr val="FF0033"/>
                    </a:solidFill>
                    <a:latin typeface="Times New Roman" charset="0"/>
                    <a:ea typeface="ＭＳ Ｐゴシック" charset="0"/>
                  </a:rPr>
                  <a:t>5</a:t>
                </a:r>
              </a:p>
            </p:txBody>
          </p:sp>
          <p:sp>
            <p:nvSpPr>
              <p:cNvPr id="26642" name="Line 18"/>
              <p:cNvSpPr>
                <a:spLocks noChangeShapeType="1"/>
              </p:cNvSpPr>
              <p:nvPr/>
            </p:nvSpPr>
            <p:spPr bwMode="auto">
              <a:xfrm>
                <a:off x="1056" y="225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ja-JP" altLang="en-US" sz="2800">
                  <a:solidFill>
                    <a:srgbClr val="FF0033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26656" name="Group 32"/>
            <p:cNvGrpSpPr>
              <a:grpSpLocks/>
            </p:cNvGrpSpPr>
            <p:nvPr/>
          </p:nvGrpSpPr>
          <p:grpSpPr bwMode="auto">
            <a:xfrm>
              <a:off x="2832" y="912"/>
              <a:ext cx="1968" cy="1776"/>
              <a:chOff x="2832" y="912"/>
              <a:chExt cx="1968" cy="1776"/>
            </a:xfrm>
          </p:grpSpPr>
          <p:sp>
            <p:nvSpPr>
              <p:cNvPr id="26644" name="Rectangle 20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defTabSz="91440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2800">
                    <a:solidFill>
                      <a:srgbClr val="FF0033"/>
                    </a:solidFill>
                    <a:latin typeface="Times New Roman" charset="0"/>
                    <a:ea typeface="ＭＳ Ｐゴシック" charset="0"/>
                  </a:rPr>
                  <a:t>1</a:t>
                </a:r>
              </a:p>
            </p:txBody>
          </p:sp>
          <p:sp>
            <p:nvSpPr>
              <p:cNvPr id="26645" name="Rectangle 21"/>
              <p:cNvSpPr>
                <a:spLocks noChangeArrowheads="1"/>
              </p:cNvSpPr>
              <p:nvPr/>
            </p:nvSpPr>
            <p:spPr bwMode="auto">
              <a:xfrm>
                <a:off x="3504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defTabSz="91440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2800">
                    <a:solidFill>
                      <a:srgbClr val="FF0033"/>
                    </a:solidFill>
                    <a:latin typeface="Times New Roman" charset="0"/>
                    <a:ea typeface="ＭＳ Ｐゴシック" charset="0"/>
                  </a:rPr>
                  <a:t>2</a:t>
                </a:r>
              </a:p>
            </p:txBody>
          </p:sp>
          <p:sp>
            <p:nvSpPr>
              <p:cNvPr id="26646" name="Rectangle 22"/>
              <p:cNvSpPr>
                <a:spLocks noChangeArrowheads="1"/>
              </p:cNvSpPr>
              <p:nvPr/>
            </p:nvSpPr>
            <p:spPr bwMode="auto">
              <a:xfrm>
                <a:off x="3840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defTabSz="91440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2800">
                    <a:solidFill>
                      <a:srgbClr val="FF0033"/>
                    </a:solidFill>
                    <a:latin typeface="Times New Roman" charset="0"/>
                    <a:ea typeface="ＭＳ Ｐゴシック" charset="0"/>
                  </a:rPr>
                  <a:t>3</a:t>
                </a:r>
              </a:p>
            </p:txBody>
          </p:sp>
          <p:sp>
            <p:nvSpPr>
              <p:cNvPr id="26647" name="Rectangle 23"/>
              <p:cNvSpPr>
                <a:spLocks noChangeArrowheads="1"/>
              </p:cNvSpPr>
              <p:nvPr/>
            </p:nvSpPr>
            <p:spPr bwMode="auto">
              <a:xfrm>
                <a:off x="4176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defTabSz="91440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2800">
                    <a:solidFill>
                      <a:srgbClr val="FF0033"/>
                    </a:solidFill>
                    <a:latin typeface="Times New Roman" charset="0"/>
                    <a:ea typeface="ＭＳ Ｐゴシック" charset="0"/>
                  </a:rPr>
                  <a:t>4</a:t>
                </a:r>
              </a:p>
            </p:txBody>
          </p:sp>
          <p:sp>
            <p:nvSpPr>
              <p:cNvPr id="26648" name="Rectangle 24"/>
              <p:cNvSpPr>
                <a:spLocks noChangeArrowheads="1"/>
              </p:cNvSpPr>
              <p:nvPr/>
            </p:nvSpPr>
            <p:spPr bwMode="auto">
              <a:xfrm>
                <a:off x="4512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defTabSz="91440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2800">
                    <a:solidFill>
                      <a:srgbClr val="FF0033"/>
                    </a:solidFill>
                    <a:latin typeface="Times New Roman" charset="0"/>
                    <a:ea typeface="ＭＳ Ｐゴシック" charset="0"/>
                  </a:rPr>
                  <a:t>5</a:t>
                </a:r>
              </a:p>
            </p:txBody>
          </p:sp>
          <p:sp>
            <p:nvSpPr>
              <p:cNvPr id="26649" name="Line 25"/>
              <p:cNvSpPr>
                <a:spLocks noChangeShapeType="1"/>
              </p:cNvSpPr>
              <p:nvPr/>
            </p:nvSpPr>
            <p:spPr bwMode="auto">
              <a:xfrm>
                <a:off x="2928" y="1200"/>
                <a:ext cx="187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ja-JP" altLang="en-US" sz="2800">
                  <a:solidFill>
                    <a:srgbClr val="FF0033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6650" name="Line 26"/>
              <p:cNvSpPr>
                <a:spLocks noChangeShapeType="1"/>
              </p:cNvSpPr>
              <p:nvPr/>
            </p:nvSpPr>
            <p:spPr bwMode="auto">
              <a:xfrm>
                <a:off x="3120" y="1008"/>
                <a:ext cx="0" cy="168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ja-JP" altLang="en-US" sz="2800">
                  <a:solidFill>
                    <a:srgbClr val="FF0033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6651" name="Rectangle 27"/>
              <p:cNvSpPr>
                <a:spLocks noChangeArrowheads="1"/>
              </p:cNvSpPr>
              <p:nvPr/>
            </p:nvSpPr>
            <p:spPr bwMode="auto">
              <a:xfrm>
                <a:off x="2832" y="1200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defTabSz="91440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2800">
                    <a:solidFill>
                      <a:srgbClr val="FF0033"/>
                    </a:solidFill>
                    <a:latin typeface="Times New Roman" charset="0"/>
                    <a:ea typeface="ＭＳ Ｐゴシック" charset="0"/>
                  </a:rPr>
                  <a:t>1</a:t>
                </a:r>
              </a:p>
            </p:txBody>
          </p:sp>
          <p:sp>
            <p:nvSpPr>
              <p:cNvPr id="26652" name="Rectangle 28"/>
              <p:cNvSpPr>
                <a:spLocks noChangeArrowheads="1"/>
              </p:cNvSpPr>
              <p:nvPr/>
            </p:nvSpPr>
            <p:spPr bwMode="auto">
              <a:xfrm>
                <a:off x="2832" y="1488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defTabSz="91440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2800">
                    <a:solidFill>
                      <a:srgbClr val="FF0033"/>
                    </a:solidFill>
                    <a:latin typeface="Times New Roman" charset="0"/>
                    <a:ea typeface="ＭＳ Ｐゴシック" charset="0"/>
                  </a:rPr>
                  <a:t>2</a:t>
                </a:r>
              </a:p>
            </p:txBody>
          </p:sp>
          <p:sp>
            <p:nvSpPr>
              <p:cNvPr id="26653" name="Rectangle 29"/>
              <p:cNvSpPr>
                <a:spLocks noChangeArrowheads="1"/>
              </p:cNvSpPr>
              <p:nvPr/>
            </p:nvSpPr>
            <p:spPr bwMode="auto">
              <a:xfrm>
                <a:off x="2832" y="1776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defTabSz="91440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2800">
                    <a:solidFill>
                      <a:srgbClr val="FF0033"/>
                    </a:solidFill>
                    <a:latin typeface="Times New Roman" charset="0"/>
                    <a:ea typeface="ＭＳ Ｐゴシック" charset="0"/>
                  </a:rPr>
                  <a:t>3</a:t>
                </a:r>
              </a:p>
            </p:txBody>
          </p:sp>
          <p:sp>
            <p:nvSpPr>
              <p:cNvPr id="26654" name="Rectangle 30"/>
              <p:cNvSpPr>
                <a:spLocks noChangeArrowheads="1"/>
              </p:cNvSpPr>
              <p:nvPr/>
            </p:nvSpPr>
            <p:spPr bwMode="auto">
              <a:xfrm>
                <a:off x="2832" y="2064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defTabSz="91440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2800">
                    <a:solidFill>
                      <a:srgbClr val="FF0033"/>
                    </a:solidFill>
                    <a:latin typeface="Times New Roman" charset="0"/>
                    <a:ea typeface="ＭＳ Ｐゴシック" charset="0"/>
                  </a:rPr>
                  <a:t>4</a:t>
                </a:r>
              </a:p>
            </p:txBody>
          </p:sp>
          <p:sp>
            <p:nvSpPr>
              <p:cNvPr id="26655" name="Rectangle 31"/>
              <p:cNvSpPr>
                <a:spLocks noChangeArrowheads="1"/>
              </p:cNvSpPr>
              <p:nvPr/>
            </p:nvSpPr>
            <p:spPr bwMode="auto">
              <a:xfrm>
                <a:off x="2832" y="2352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defTabSz="91440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2800">
                    <a:solidFill>
                      <a:srgbClr val="FF0033"/>
                    </a:solidFill>
                    <a:latin typeface="Times New Roman" charset="0"/>
                    <a:ea typeface="ＭＳ Ｐゴシック" charset="0"/>
                  </a:rPr>
                  <a:t>5</a:t>
                </a:r>
              </a:p>
            </p:txBody>
          </p:sp>
        </p:grpSp>
        <p:sp>
          <p:nvSpPr>
            <p:cNvPr id="26657" name="Rectangle 33"/>
            <p:cNvSpPr>
              <a:spLocks noChangeArrowheads="1"/>
            </p:cNvSpPr>
            <p:nvPr/>
          </p:nvSpPr>
          <p:spPr bwMode="auto">
            <a:xfrm>
              <a:off x="3168" y="1200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26658" name="Rectangle 34"/>
            <p:cNvSpPr>
              <a:spLocks noChangeArrowheads="1"/>
            </p:cNvSpPr>
            <p:nvPr/>
          </p:nvSpPr>
          <p:spPr bwMode="auto">
            <a:xfrm>
              <a:off x="3504" y="1200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6659" name="Rectangle 35"/>
            <p:cNvSpPr>
              <a:spLocks noChangeArrowheads="1"/>
            </p:cNvSpPr>
            <p:nvPr/>
          </p:nvSpPr>
          <p:spPr bwMode="auto">
            <a:xfrm>
              <a:off x="3840" y="1200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26660" name="Rectangle 36"/>
            <p:cNvSpPr>
              <a:spLocks noChangeArrowheads="1"/>
            </p:cNvSpPr>
            <p:nvPr/>
          </p:nvSpPr>
          <p:spPr bwMode="auto">
            <a:xfrm>
              <a:off x="4176" y="1200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6661" name="Rectangle 37"/>
            <p:cNvSpPr>
              <a:spLocks noChangeArrowheads="1"/>
            </p:cNvSpPr>
            <p:nvPr/>
          </p:nvSpPr>
          <p:spPr bwMode="auto">
            <a:xfrm>
              <a:off x="4512" y="1200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26662" name="Rectangle 38"/>
            <p:cNvSpPr>
              <a:spLocks noChangeArrowheads="1"/>
            </p:cNvSpPr>
            <p:nvPr/>
          </p:nvSpPr>
          <p:spPr bwMode="auto">
            <a:xfrm>
              <a:off x="3168" y="1488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6663" name="Rectangle 39"/>
            <p:cNvSpPr>
              <a:spLocks noChangeArrowheads="1"/>
            </p:cNvSpPr>
            <p:nvPr/>
          </p:nvSpPr>
          <p:spPr bwMode="auto">
            <a:xfrm>
              <a:off x="3504" y="1488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26664" name="Rectangle 40"/>
            <p:cNvSpPr>
              <a:spLocks noChangeArrowheads="1"/>
            </p:cNvSpPr>
            <p:nvPr/>
          </p:nvSpPr>
          <p:spPr bwMode="auto">
            <a:xfrm>
              <a:off x="3840" y="1488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26665" name="Rectangle 41"/>
            <p:cNvSpPr>
              <a:spLocks noChangeArrowheads="1"/>
            </p:cNvSpPr>
            <p:nvPr/>
          </p:nvSpPr>
          <p:spPr bwMode="auto">
            <a:xfrm>
              <a:off x="4176" y="1488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26666" name="Rectangle 42"/>
            <p:cNvSpPr>
              <a:spLocks noChangeArrowheads="1"/>
            </p:cNvSpPr>
            <p:nvPr/>
          </p:nvSpPr>
          <p:spPr bwMode="auto">
            <a:xfrm>
              <a:off x="4512" y="1488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6667" name="Rectangle 43"/>
            <p:cNvSpPr>
              <a:spLocks noChangeArrowheads="1"/>
            </p:cNvSpPr>
            <p:nvPr/>
          </p:nvSpPr>
          <p:spPr bwMode="auto">
            <a:xfrm>
              <a:off x="3168" y="1776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26668" name="Rectangle 44"/>
            <p:cNvSpPr>
              <a:spLocks noChangeArrowheads="1"/>
            </p:cNvSpPr>
            <p:nvPr/>
          </p:nvSpPr>
          <p:spPr bwMode="auto">
            <a:xfrm>
              <a:off x="3504" y="1776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26669" name="Rectangle 45"/>
            <p:cNvSpPr>
              <a:spLocks noChangeArrowheads="1"/>
            </p:cNvSpPr>
            <p:nvPr/>
          </p:nvSpPr>
          <p:spPr bwMode="auto">
            <a:xfrm>
              <a:off x="3840" y="1776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26670" name="Rectangle 46"/>
            <p:cNvSpPr>
              <a:spLocks noChangeArrowheads="1"/>
            </p:cNvSpPr>
            <p:nvPr/>
          </p:nvSpPr>
          <p:spPr bwMode="auto">
            <a:xfrm>
              <a:off x="4176" y="1776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26671" name="Rectangle 47"/>
            <p:cNvSpPr>
              <a:spLocks noChangeArrowheads="1"/>
            </p:cNvSpPr>
            <p:nvPr/>
          </p:nvSpPr>
          <p:spPr bwMode="auto">
            <a:xfrm>
              <a:off x="4512" y="1776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6672" name="Rectangle 48"/>
            <p:cNvSpPr>
              <a:spLocks noChangeArrowheads="1"/>
            </p:cNvSpPr>
            <p:nvPr/>
          </p:nvSpPr>
          <p:spPr bwMode="auto">
            <a:xfrm>
              <a:off x="3168" y="2064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6673" name="Rectangle 49"/>
            <p:cNvSpPr>
              <a:spLocks noChangeArrowheads="1"/>
            </p:cNvSpPr>
            <p:nvPr/>
          </p:nvSpPr>
          <p:spPr bwMode="auto">
            <a:xfrm>
              <a:off x="3504" y="2064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26674" name="Rectangle 50"/>
            <p:cNvSpPr>
              <a:spLocks noChangeArrowheads="1"/>
            </p:cNvSpPr>
            <p:nvPr/>
          </p:nvSpPr>
          <p:spPr bwMode="auto">
            <a:xfrm>
              <a:off x="3840" y="2064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26675" name="Rectangle 51"/>
            <p:cNvSpPr>
              <a:spLocks noChangeArrowheads="1"/>
            </p:cNvSpPr>
            <p:nvPr/>
          </p:nvSpPr>
          <p:spPr bwMode="auto">
            <a:xfrm>
              <a:off x="4176" y="2064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26676" name="Rectangle 52"/>
            <p:cNvSpPr>
              <a:spLocks noChangeArrowheads="1"/>
            </p:cNvSpPr>
            <p:nvPr/>
          </p:nvSpPr>
          <p:spPr bwMode="auto">
            <a:xfrm>
              <a:off x="4512" y="2064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6677" name="Rectangle 53"/>
            <p:cNvSpPr>
              <a:spLocks noChangeArrowheads="1"/>
            </p:cNvSpPr>
            <p:nvPr/>
          </p:nvSpPr>
          <p:spPr bwMode="auto">
            <a:xfrm>
              <a:off x="3168" y="2352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26678" name="Rectangle 54"/>
            <p:cNvSpPr>
              <a:spLocks noChangeArrowheads="1"/>
            </p:cNvSpPr>
            <p:nvPr/>
          </p:nvSpPr>
          <p:spPr bwMode="auto">
            <a:xfrm>
              <a:off x="3504" y="2352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6679" name="Rectangle 55"/>
            <p:cNvSpPr>
              <a:spLocks noChangeArrowheads="1"/>
            </p:cNvSpPr>
            <p:nvPr/>
          </p:nvSpPr>
          <p:spPr bwMode="auto">
            <a:xfrm>
              <a:off x="3840" y="2352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6680" name="Rectangle 56"/>
            <p:cNvSpPr>
              <a:spLocks noChangeArrowheads="1"/>
            </p:cNvSpPr>
            <p:nvPr/>
          </p:nvSpPr>
          <p:spPr bwMode="auto">
            <a:xfrm>
              <a:off x="4176" y="2352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6681" name="Rectangle 57"/>
            <p:cNvSpPr>
              <a:spLocks noChangeArrowheads="1"/>
            </p:cNvSpPr>
            <p:nvPr/>
          </p:nvSpPr>
          <p:spPr bwMode="auto">
            <a:xfrm>
              <a:off x="4512" y="2352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</p:grpSp>
      <p:sp>
        <p:nvSpPr>
          <p:cNvPr id="26682" name="Line 58"/>
          <p:cNvSpPr>
            <a:spLocks noChangeShapeType="1"/>
          </p:cNvSpPr>
          <p:nvPr/>
        </p:nvSpPr>
        <p:spPr bwMode="auto">
          <a:xfrm>
            <a:off x="5105400" y="1981200"/>
            <a:ext cx="2438400" cy="220980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6683" name="Rectangle 59"/>
          <p:cNvSpPr>
            <a:spLocks noChangeArrowheads="1"/>
          </p:cNvSpPr>
          <p:nvPr/>
        </p:nvSpPr>
        <p:spPr bwMode="auto">
          <a:xfrm>
            <a:off x="838200" y="4344989"/>
            <a:ext cx="7953022" cy="2247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FontTx/>
              <a:buChar char="•"/>
            </a:pPr>
            <a:r>
              <a:rPr kumimoji="0" lang="en-US" altLang="ja-JP" sz="28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Diagonal entries are zero.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FontTx/>
              <a:buChar char="•"/>
            </a:pPr>
            <a:r>
              <a:rPr kumimoji="0" lang="en-US" altLang="ja-JP" sz="28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Adjacency matrix of an undirected graph is symmetric. </a:t>
            </a:r>
          </a:p>
          <a:p>
            <a:pPr lvl="1" defTabSz="9144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0033"/>
              </a:buClr>
              <a:buFont typeface="Wingdings" charset="0"/>
              <a:buChar char="§"/>
            </a:pPr>
            <a:r>
              <a:rPr kumimoji="0" lang="en-US" altLang="ja-JP" sz="28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A(</a:t>
            </a:r>
            <a:r>
              <a:rPr kumimoji="0" lang="en-US" altLang="ja-JP" sz="2800" dirty="0" err="1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i,j</a:t>
            </a:r>
            <a:r>
              <a:rPr kumimoji="0" lang="en-US" altLang="ja-JP" sz="28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) = A(</a:t>
            </a:r>
            <a:r>
              <a:rPr kumimoji="0" lang="en-US" altLang="ja-JP" sz="2800" dirty="0" err="1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j,i</a:t>
            </a:r>
            <a:r>
              <a:rPr kumimoji="0" lang="en-US" altLang="ja-JP" sz="28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) </a:t>
            </a:r>
            <a:r>
              <a:rPr kumimoji="0" lang="en-US" altLang="ja-JP" sz="28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for all</a:t>
            </a:r>
            <a:r>
              <a:rPr kumimoji="0" lang="en-US" altLang="ja-JP" sz="28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  <a:r>
              <a:rPr kumimoji="0" lang="en-US" altLang="ja-JP" sz="2800" dirty="0" err="1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i</a:t>
            </a:r>
            <a:r>
              <a:rPr kumimoji="0" lang="en-US" altLang="ja-JP" sz="28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  <a:r>
              <a:rPr kumimoji="0" lang="en-US" altLang="ja-JP" sz="28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and </a:t>
            </a:r>
            <a:r>
              <a:rPr kumimoji="0" lang="en-US" altLang="ja-JP" sz="28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j.</a:t>
            </a:r>
          </a:p>
        </p:txBody>
      </p:sp>
    </p:spTree>
    <p:extLst>
      <p:ext uri="{BB962C8B-B14F-4D97-AF65-F5344CB8AC3E}">
        <p14:creationId xmlns:p14="http://schemas.microsoft.com/office/powerpoint/2010/main" val="22616785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82" grpId="0" animBg="1"/>
      <p:bldP spid="26683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3" y="152400"/>
            <a:ext cx="8896027" cy="1143000"/>
          </a:xfrm>
        </p:spPr>
        <p:txBody>
          <a:bodyPr/>
          <a:lstStyle/>
          <a:p>
            <a:r>
              <a:rPr lang="en-US" sz="3600" u="sng" dirty="0">
                <a:solidFill>
                  <a:schemeClr val="accent3">
                    <a:lumMod val="75000"/>
                  </a:schemeClr>
                </a:solidFill>
              </a:rPr>
              <a:t>Implementation of Graph by Two-dimensional Array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2890" y="1605366"/>
            <a:ext cx="4664988" cy="424731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#define CONNECTED 1</a:t>
            </a:r>
          </a:p>
          <a:p>
            <a:r>
              <a:rPr lang="en-US" dirty="0"/>
              <a:t>#define DISCONNECTED 0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Graph[100][100];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nodes, edges, </a:t>
            </a:r>
            <a:r>
              <a:rPr lang="en-US" dirty="0" err="1"/>
              <a:t>x,y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&lt;&lt;"How many nodes? 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&gt;&gt;nodes;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Continuation………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218249"/>
            <a:ext cx="6644898" cy="53553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// initializing matrix by zero using no. of nodes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i,j</a:t>
            </a:r>
            <a:r>
              <a:rPr lang="en-US" dirty="0"/>
              <a:t>;</a:t>
            </a:r>
          </a:p>
          <a:p>
            <a:r>
              <a:rPr lang="en-US" dirty="0"/>
              <a:t>    for( </a:t>
            </a:r>
            <a:r>
              <a:rPr lang="en-US" dirty="0" err="1"/>
              <a:t>i</a:t>
            </a:r>
            <a:r>
              <a:rPr lang="en-US" dirty="0"/>
              <a:t>=1;i&lt;=nodes;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for( j=1; j&lt;=nodes; j++)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Graph[</a:t>
            </a:r>
            <a:r>
              <a:rPr lang="en-US" dirty="0" err="1"/>
              <a:t>i</a:t>
            </a:r>
            <a:r>
              <a:rPr lang="en-US" dirty="0"/>
              <a:t>][j]= DISCONNECTED;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&lt;&lt;"How many edges? ";</a:t>
            </a:r>
          </a:p>
          <a:p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&gt;&gt;edges;</a:t>
            </a:r>
          </a:p>
          <a:p>
            <a:endParaRPr lang="en-US" dirty="0"/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  // take connected edge info from user and initialize graph</a:t>
            </a:r>
          </a:p>
          <a:p>
            <a:r>
              <a:rPr lang="en-US" dirty="0"/>
              <a:t>    for(</a:t>
            </a:r>
            <a:r>
              <a:rPr lang="en-US" dirty="0" err="1"/>
              <a:t>i</a:t>
            </a:r>
            <a:r>
              <a:rPr lang="en-US" dirty="0"/>
              <a:t>=1; </a:t>
            </a:r>
            <a:r>
              <a:rPr lang="en-US" dirty="0" err="1"/>
              <a:t>i</a:t>
            </a:r>
            <a:r>
              <a:rPr lang="en-US" dirty="0"/>
              <a:t>&lt;=edges;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&lt;&lt;"Enter node x and y for edge "&lt;&lt;</a:t>
            </a:r>
            <a:r>
              <a:rPr lang="en-US" dirty="0" err="1"/>
              <a:t>i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cin</a:t>
            </a:r>
            <a:r>
              <a:rPr lang="en-US" dirty="0"/>
              <a:t>&gt;&gt;x&gt;&gt;y;</a:t>
            </a:r>
          </a:p>
          <a:p>
            <a:r>
              <a:rPr lang="en-US" dirty="0"/>
              <a:t>        Graph[x][y]=Graph[y][x]= CONNECTED;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Continuation….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9349" y="1282088"/>
            <a:ext cx="5478651" cy="424731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//Print the adjacent matrix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&lt;&lt;"Adjacent Matrix: 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for( </a:t>
            </a:r>
            <a:r>
              <a:rPr lang="en-US" dirty="0" err="1"/>
              <a:t>i</a:t>
            </a:r>
            <a:r>
              <a:rPr lang="en-US" dirty="0"/>
              <a:t>=1;i&lt;=nodes;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for( j=1; j&lt;=nodes; j++)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&lt;&lt;Graph[</a:t>
            </a:r>
            <a:r>
              <a:rPr lang="en-US" dirty="0" err="1"/>
              <a:t>i</a:t>
            </a:r>
            <a:r>
              <a:rPr lang="en-US" dirty="0"/>
              <a:t>][j]&lt;&lt;" ";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return 0;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 dirty="0"/>
              <a:t>Spanning Tree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399"/>
            <a:ext cx="7772400" cy="5050809"/>
          </a:xfrm>
          <a:noFill/>
          <a:ln/>
        </p:spPr>
        <p:txBody>
          <a:bodyPr>
            <a:normAutofit lnSpcReduction="10000"/>
          </a:bodyPr>
          <a:lstStyle/>
          <a:p>
            <a:pPr>
              <a:buClr>
                <a:schemeClr val="tx2"/>
              </a:buClr>
            </a:pPr>
            <a:r>
              <a:rPr lang="en-US" dirty="0"/>
              <a:t>A spanning tree is a subset of Graph G, which has all the vertices covered with minimum possible number of edges. </a:t>
            </a:r>
          </a:p>
          <a:p>
            <a:pPr>
              <a:buClr>
                <a:schemeClr val="tx2"/>
              </a:buClr>
            </a:pPr>
            <a:endParaRPr lang="en-US" dirty="0"/>
          </a:p>
          <a:p>
            <a:pPr>
              <a:buClr>
                <a:schemeClr val="tx2"/>
              </a:buClr>
            </a:pPr>
            <a:r>
              <a:rPr lang="en-US" dirty="0"/>
              <a:t>Hence, a spanning tree does not have cycles and it can not be disconnected.</a:t>
            </a:r>
          </a:p>
          <a:p>
            <a:pPr>
              <a:buClr>
                <a:schemeClr val="tx2"/>
              </a:buClr>
            </a:pPr>
            <a:endParaRPr lang="en-US" dirty="0"/>
          </a:p>
          <a:p>
            <a:pPr>
              <a:buClr>
                <a:schemeClr val="tx2"/>
              </a:buClr>
            </a:pPr>
            <a:r>
              <a:rPr lang="en-US" altLang="ja-JP" dirty="0" err="1"/>
              <a:t>Subgraph</a:t>
            </a:r>
            <a:r>
              <a:rPr lang="en-US" altLang="ja-JP"/>
              <a:t> </a:t>
            </a:r>
            <a:r>
              <a:rPr lang="en-US" altLang="ja-JP" smtClean="0"/>
              <a:t>of </a:t>
            </a:r>
            <a:r>
              <a:rPr lang="en-US" altLang="ja-JP" dirty="0"/>
              <a:t>a tree.</a:t>
            </a:r>
          </a:p>
          <a:p>
            <a:pPr lvl="1">
              <a:buClr>
                <a:schemeClr val="hlink"/>
              </a:buClr>
              <a:buFont typeface="Wingdings" charset="0"/>
              <a:buChar char="§"/>
            </a:pPr>
            <a:r>
              <a:rPr lang="en-US" altLang="ja-JP" dirty="0"/>
              <a:t>If original graph has </a:t>
            </a:r>
            <a:r>
              <a:rPr lang="en-US" altLang="ja-JP" dirty="0">
                <a:solidFill>
                  <a:schemeClr val="hlink"/>
                </a:solidFill>
              </a:rPr>
              <a:t>n</a:t>
            </a:r>
            <a:r>
              <a:rPr lang="en-US" altLang="ja-JP" dirty="0">
                <a:solidFill>
                  <a:schemeClr val="bg2"/>
                </a:solidFill>
              </a:rPr>
              <a:t> vertices, the spanning tree has </a:t>
            </a:r>
            <a:r>
              <a:rPr lang="en-US" altLang="ja-JP" dirty="0">
                <a:solidFill>
                  <a:schemeClr val="hlink"/>
                </a:solidFill>
              </a:rPr>
              <a:t>n </a:t>
            </a:r>
            <a:r>
              <a:rPr lang="en-US" altLang="ja-JP" dirty="0">
                <a:solidFill>
                  <a:schemeClr val="bg2"/>
                </a:solidFill>
              </a:rPr>
              <a:t>vertices and </a:t>
            </a:r>
            <a:r>
              <a:rPr lang="en-US" altLang="ja-JP" dirty="0">
                <a:solidFill>
                  <a:schemeClr val="hlink"/>
                </a:solidFill>
              </a:rPr>
              <a:t>n-1 </a:t>
            </a:r>
            <a:r>
              <a:rPr lang="en-US" altLang="ja-JP" dirty="0">
                <a:solidFill>
                  <a:schemeClr val="bg2"/>
                </a:solidFill>
              </a:rPr>
              <a:t>edges.</a:t>
            </a:r>
          </a:p>
          <a:p>
            <a:pPr lvl="1">
              <a:buClr>
                <a:schemeClr val="hlink"/>
              </a:buClr>
              <a:buFont typeface="Wingdings" charset="0"/>
              <a:buChar char="§"/>
            </a:pPr>
            <a:endParaRPr lang="en-US" altLang="ja-JP" dirty="0">
              <a:solidFill>
                <a:schemeClr val="bg2"/>
              </a:solidFill>
            </a:endParaRPr>
          </a:p>
          <a:p>
            <a:pPr lvl="1">
              <a:buClr>
                <a:schemeClr val="hlink"/>
              </a:buClr>
              <a:buFont typeface="Wingdings" charset="0"/>
              <a:buChar char="§"/>
            </a:pPr>
            <a:endParaRPr lang="en-US" altLang="ja-JP" dirty="0">
              <a:solidFill>
                <a:schemeClr val="bg2"/>
              </a:solidFill>
            </a:endParaRPr>
          </a:p>
          <a:p>
            <a:pPr marL="457200" lvl="1" indent="0">
              <a:buClr>
                <a:schemeClr val="hlink"/>
              </a:buClr>
              <a:buNone/>
            </a:pPr>
            <a:endParaRPr lang="en-US" altLang="ja-JP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29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11" y="502407"/>
            <a:ext cx="6886384" cy="4792923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72955" y="5408896"/>
            <a:ext cx="8625385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complete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undirected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graph can have maximum 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</a:t>
            </a:r>
            <a:r>
              <a:rPr kumimoji="0" lang="en-US" sz="1600" b="1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n-2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number of spanning trees,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where n is number of nodes. In addressed example, n is 3, hence 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3</a:t>
            </a:r>
            <a:r>
              <a:rPr kumimoji="0" lang="en-US" sz="1600" b="1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3−2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 = 3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spanning trees are possible.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85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4149" y="474345"/>
            <a:ext cx="794299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General properties of spanning tree</a:t>
            </a:r>
          </a:p>
          <a:p>
            <a:endParaRPr lang="en-US" sz="2400" b="1" u="sng" dirty="0"/>
          </a:p>
          <a:p>
            <a:r>
              <a:rPr lang="en-US" sz="2100" dirty="0"/>
              <a:t>Below are few properties of spanning tree of given connected graph G −</a:t>
            </a:r>
          </a:p>
          <a:p>
            <a:endParaRPr lang="en-US" sz="21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100" dirty="0"/>
              <a:t>A connected graph G can have more than one spanning tree.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1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100" dirty="0"/>
              <a:t>All possible spanning trees of graph G, have same number of edges and vertices.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1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100" dirty="0"/>
              <a:t>Spanning tree does not have any cycle (loops)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1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100" dirty="0"/>
              <a:t>Removing one edge from spanning tree will make the graph disconnected i.e. spanning tree is minimally connected.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1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100" dirty="0"/>
              <a:t>Adding one edge to a spanning tree will create a circuit or loop i.e. spanning tree is maximally acyclic.</a:t>
            </a:r>
          </a:p>
        </p:txBody>
      </p:sp>
    </p:spTree>
    <p:extLst>
      <p:ext uri="{BB962C8B-B14F-4D97-AF65-F5344CB8AC3E}">
        <p14:creationId xmlns:p14="http://schemas.microsoft.com/office/powerpoint/2010/main" val="6400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3206" y="655093"/>
            <a:ext cx="788840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Mathematical properties of spanning tree</a:t>
            </a:r>
          </a:p>
          <a:p>
            <a:endParaRPr lang="en-US" sz="2400" b="1" u="sng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Spanning tree has n-1 edges, where n is number of nodes (vertices)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From a complete graph, by removing maximum e-n+1 edges, we can construct a spanning tree.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A complete graph can have </a:t>
            </a:r>
            <a:r>
              <a:rPr lang="en-US" sz="2400"/>
              <a:t>maximum </a:t>
            </a:r>
            <a:r>
              <a:rPr lang="en-US" sz="2400" smtClean="0"/>
              <a:t>n to the power </a:t>
            </a:r>
            <a:r>
              <a:rPr lang="en-US" sz="2000" smtClean="0"/>
              <a:t>n-2</a:t>
            </a:r>
            <a:r>
              <a:rPr lang="en-US" sz="2400" smtClean="0"/>
              <a:t> </a:t>
            </a:r>
            <a:r>
              <a:rPr lang="en-US" sz="2400" dirty="0"/>
              <a:t>number of spanning trees.</a:t>
            </a:r>
          </a:p>
        </p:txBody>
      </p:sp>
    </p:spTree>
    <p:extLst>
      <p:ext uri="{BB962C8B-B14F-4D97-AF65-F5344CB8AC3E}">
        <p14:creationId xmlns:p14="http://schemas.microsoft.com/office/powerpoint/2010/main" val="105313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9431" y="423081"/>
            <a:ext cx="8038531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121214"/>
                </a:solidFill>
                <a:latin typeface="Verdana" panose="020B0604030504040204" pitchFamily="34" charset="0"/>
              </a:rPr>
              <a:t>Application of Spanning Tree</a:t>
            </a:r>
          </a:p>
          <a:p>
            <a:endParaRPr lang="en-US" sz="2400" b="1" u="sng" dirty="0">
              <a:solidFill>
                <a:srgbClr val="121214"/>
              </a:solidFill>
              <a:latin typeface="Verdan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Spanning tree is basically used to find minimum paths to connect all nodes in a graph. Common application of spanning trees are −</a:t>
            </a: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Civil Network Planning</a:t>
            </a: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Computer Network Routing Protocol</a:t>
            </a: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Cluster Analysis</a:t>
            </a: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89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06910"/>
            <a:ext cx="7772400" cy="1143000"/>
          </a:xfrm>
        </p:spPr>
        <p:txBody>
          <a:bodyPr/>
          <a:lstStyle/>
          <a:p>
            <a:r>
              <a:rPr lang="en-US" altLang="ja-JP" dirty="0"/>
              <a:t>Graphs - Background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7938"/>
            <a:ext cx="7772400" cy="22447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0"/>
              <a:buNone/>
            </a:pPr>
            <a:r>
              <a:rPr lang="en-US" altLang="ja-JP" b="0"/>
              <a:t>Graphs</a:t>
            </a:r>
            <a:r>
              <a:rPr lang="en-US" altLang="ja-JP"/>
              <a:t> = a set of nodes (vertices) with edges (links) between them.</a:t>
            </a:r>
          </a:p>
          <a:p>
            <a:pPr>
              <a:buFont typeface="Wingdings" charset="0"/>
              <a:buNone/>
            </a:pPr>
            <a:r>
              <a:rPr lang="en-US" altLang="ja-JP" sz="2000"/>
              <a:t>Notations:</a:t>
            </a:r>
          </a:p>
          <a:p>
            <a:r>
              <a:rPr lang="en-US" altLang="ja-JP" sz="2000"/>
              <a:t>G = (V, E) - graph</a:t>
            </a:r>
          </a:p>
          <a:p>
            <a:r>
              <a:rPr lang="en-US" altLang="ja-JP" sz="2000"/>
              <a:t>V = set of vertices		</a:t>
            </a:r>
            <a:r>
              <a:rPr lang="en-US" altLang="ja-JP" sz="2000">
                <a:sym typeface="Symbol" charset="0"/>
              </a:rPr>
              <a:t>V = n</a:t>
            </a:r>
          </a:p>
          <a:p>
            <a:r>
              <a:rPr lang="en-US" altLang="ja-JP" sz="2000"/>
              <a:t>E = set of edges		</a:t>
            </a:r>
            <a:r>
              <a:rPr lang="en-US" altLang="ja-JP" sz="2000">
                <a:sym typeface="Symbol" charset="0"/>
              </a:rPr>
              <a:t>E = m</a:t>
            </a:r>
            <a:endParaRPr lang="en-US" altLang="ja-JP" sz="2000" dirty="0"/>
          </a:p>
        </p:txBody>
      </p:sp>
      <p:grpSp>
        <p:nvGrpSpPr>
          <p:cNvPr id="316420" name="Group 4"/>
          <p:cNvGrpSpPr>
            <a:grpSpLocks/>
          </p:cNvGrpSpPr>
          <p:nvPr/>
        </p:nvGrpSpPr>
        <p:grpSpPr bwMode="auto">
          <a:xfrm>
            <a:off x="1069975" y="4111625"/>
            <a:ext cx="1631950" cy="1514475"/>
            <a:chOff x="1062" y="2754"/>
            <a:chExt cx="1028" cy="954"/>
          </a:xfrm>
        </p:grpSpPr>
        <p:sp>
          <p:nvSpPr>
            <p:cNvPr id="316421" name="Oval 5"/>
            <p:cNvSpPr>
              <a:spLocks noChangeArrowheads="1"/>
            </p:cNvSpPr>
            <p:nvPr/>
          </p:nvSpPr>
          <p:spPr bwMode="auto">
            <a:xfrm>
              <a:off x="1063" y="2842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1</a:t>
              </a:r>
            </a:p>
          </p:txBody>
        </p:sp>
        <p:sp>
          <p:nvSpPr>
            <p:cNvPr id="316422" name="Oval 6"/>
            <p:cNvSpPr>
              <a:spLocks noChangeArrowheads="1"/>
            </p:cNvSpPr>
            <p:nvPr/>
          </p:nvSpPr>
          <p:spPr bwMode="auto">
            <a:xfrm>
              <a:off x="1700" y="284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2</a:t>
              </a:r>
            </a:p>
          </p:txBody>
        </p:sp>
        <p:sp>
          <p:nvSpPr>
            <p:cNvPr id="316423" name="Oval 7"/>
            <p:cNvSpPr>
              <a:spLocks noChangeArrowheads="1"/>
            </p:cNvSpPr>
            <p:nvPr/>
          </p:nvSpPr>
          <p:spPr bwMode="auto">
            <a:xfrm>
              <a:off x="1062" y="345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3</a:t>
              </a:r>
            </a:p>
          </p:txBody>
        </p:sp>
        <p:sp>
          <p:nvSpPr>
            <p:cNvPr id="316424" name="Oval 8"/>
            <p:cNvSpPr>
              <a:spLocks noChangeArrowheads="1"/>
            </p:cNvSpPr>
            <p:nvPr/>
          </p:nvSpPr>
          <p:spPr bwMode="auto">
            <a:xfrm>
              <a:off x="1700" y="345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4</a:t>
              </a:r>
            </a:p>
          </p:txBody>
        </p:sp>
        <p:sp>
          <p:nvSpPr>
            <p:cNvPr id="316425" name="Line 9"/>
            <p:cNvSpPr>
              <a:spLocks noChangeShapeType="1"/>
            </p:cNvSpPr>
            <p:nvPr/>
          </p:nvSpPr>
          <p:spPr bwMode="auto">
            <a:xfrm>
              <a:off x="1345" y="2954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6426" name="Line 10"/>
            <p:cNvSpPr>
              <a:spLocks noChangeShapeType="1"/>
            </p:cNvSpPr>
            <p:nvPr/>
          </p:nvSpPr>
          <p:spPr bwMode="auto">
            <a:xfrm>
              <a:off x="1836" y="3099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6427" name="Line 11"/>
            <p:cNvSpPr>
              <a:spLocks noChangeShapeType="1"/>
            </p:cNvSpPr>
            <p:nvPr/>
          </p:nvSpPr>
          <p:spPr bwMode="auto">
            <a:xfrm flipV="1">
              <a:off x="1204" y="309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6428" name="Line 12"/>
            <p:cNvSpPr>
              <a:spLocks noChangeShapeType="1"/>
            </p:cNvSpPr>
            <p:nvPr/>
          </p:nvSpPr>
          <p:spPr bwMode="auto">
            <a:xfrm flipH="1">
              <a:off x="1305" y="3064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6429" name="Freeform 13"/>
            <p:cNvSpPr>
              <a:spLocks/>
            </p:cNvSpPr>
            <p:nvPr/>
          </p:nvSpPr>
          <p:spPr bwMode="auto">
            <a:xfrm>
              <a:off x="1340" y="3479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6430" name="Freeform 14"/>
            <p:cNvSpPr>
              <a:spLocks/>
            </p:cNvSpPr>
            <p:nvPr/>
          </p:nvSpPr>
          <p:spPr bwMode="auto">
            <a:xfrm flipH="1" flipV="1">
              <a:off x="1334" y="3623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6431" name="Freeform 15"/>
            <p:cNvSpPr>
              <a:spLocks/>
            </p:cNvSpPr>
            <p:nvPr/>
          </p:nvSpPr>
          <p:spPr bwMode="auto">
            <a:xfrm>
              <a:off x="1912" y="2754"/>
              <a:ext cx="178" cy="173"/>
            </a:xfrm>
            <a:custGeom>
              <a:avLst/>
              <a:gdLst>
                <a:gd name="T0" fmla="*/ 0 w 178"/>
                <a:gd name="T1" fmla="*/ 102 h 173"/>
                <a:gd name="T2" fmla="*/ 44 w 178"/>
                <a:gd name="T3" fmla="*/ 13 h 173"/>
                <a:gd name="T4" fmla="*/ 146 w 178"/>
                <a:gd name="T5" fmla="*/ 22 h 173"/>
                <a:gd name="T6" fmla="*/ 164 w 178"/>
                <a:gd name="T7" fmla="*/ 111 h 173"/>
                <a:gd name="T8" fmla="*/ 62 w 178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73">
                  <a:moveTo>
                    <a:pt x="0" y="102"/>
                  </a:moveTo>
                  <a:cubicBezTo>
                    <a:pt x="10" y="64"/>
                    <a:pt x="20" y="26"/>
                    <a:pt x="44" y="13"/>
                  </a:cubicBezTo>
                  <a:cubicBezTo>
                    <a:pt x="68" y="0"/>
                    <a:pt x="126" y="6"/>
                    <a:pt x="146" y="22"/>
                  </a:cubicBezTo>
                  <a:cubicBezTo>
                    <a:pt x="166" y="38"/>
                    <a:pt x="178" y="86"/>
                    <a:pt x="164" y="111"/>
                  </a:cubicBezTo>
                  <a:cubicBezTo>
                    <a:pt x="150" y="136"/>
                    <a:pt x="106" y="154"/>
                    <a:pt x="62" y="17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16432" name="Group 16"/>
          <p:cNvGrpSpPr>
            <a:grpSpLocks/>
          </p:cNvGrpSpPr>
          <p:nvPr/>
        </p:nvGrpSpPr>
        <p:grpSpPr bwMode="auto">
          <a:xfrm>
            <a:off x="3765550" y="4249738"/>
            <a:ext cx="1463675" cy="1376362"/>
            <a:chOff x="2099" y="2677"/>
            <a:chExt cx="922" cy="867"/>
          </a:xfrm>
        </p:grpSpPr>
        <p:sp>
          <p:nvSpPr>
            <p:cNvPr id="316433" name="Oval 17"/>
            <p:cNvSpPr>
              <a:spLocks noChangeArrowheads="1"/>
            </p:cNvSpPr>
            <p:nvPr/>
          </p:nvSpPr>
          <p:spPr bwMode="auto">
            <a:xfrm>
              <a:off x="2100" y="2678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1</a:t>
              </a:r>
            </a:p>
          </p:txBody>
        </p:sp>
        <p:sp>
          <p:nvSpPr>
            <p:cNvPr id="316434" name="Oval 18"/>
            <p:cNvSpPr>
              <a:spLocks noChangeArrowheads="1"/>
            </p:cNvSpPr>
            <p:nvPr/>
          </p:nvSpPr>
          <p:spPr bwMode="auto">
            <a:xfrm>
              <a:off x="2737" y="267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2</a:t>
              </a:r>
            </a:p>
          </p:txBody>
        </p:sp>
        <p:sp>
          <p:nvSpPr>
            <p:cNvPr id="316435" name="Oval 19"/>
            <p:cNvSpPr>
              <a:spLocks noChangeArrowheads="1"/>
            </p:cNvSpPr>
            <p:nvPr/>
          </p:nvSpPr>
          <p:spPr bwMode="auto">
            <a:xfrm>
              <a:off x="2099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3</a:t>
              </a:r>
            </a:p>
          </p:txBody>
        </p:sp>
        <p:sp>
          <p:nvSpPr>
            <p:cNvPr id="316436" name="Oval 20"/>
            <p:cNvSpPr>
              <a:spLocks noChangeArrowheads="1"/>
            </p:cNvSpPr>
            <p:nvPr/>
          </p:nvSpPr>
          <p:spPr bwMode="auto">
            <a:xfrm>
              <a:off x="2737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4</a:t>
              </a:r>
            </a:p>
          </p:txBody>
        </p:sp>
        <p:sp>
          <p:nvSpPr>
            <p:cNvPr id="316437" name="Line 21"/>
            <p:cNvSpPr>
              <a:spLocks noChangeShapeType="1"/>
            </p:cNvSpPr>
            <p:nvPr/>
          </p:nvSpPr>
          <p:spPr bwMode="auto">
            <a:xfrm>
              <a:off x="2382" y="2790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6438" name="Line 22"/>
            <p:cNvSpPr>
              <a:spLocks noChangeShapeType="1"/>
            </p:cNvSpPr>
            <p:nvPr/>
          </p:nvSpPr>
          <p:spPr bwMode="auto">
            <a:xfrm>
              <a:off x="2873" y="293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6439" name="Line 23"/>
            <p:cNvSpPr>
              <a:spLocks noChangeShapeType="1"/>
            </p:cNvSpPr>
            <p:nvPr/>
          </p:nvSpPr>
          <p:spPr bwMode="auto">
            <a:xfrm flipV="1">
              <a:off x="2241" y="2931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6440" name="Line 24"/>
            <p:cNvSpPr>
              <a:spLocks noChangeShapeType="1"/>
            </p:cNvSpPr>
            <p:nvPr/>
          </p:nvSpPr>
          <p:spPr bwMode="auto">
            <a:xfrm flipH="1">
              <a:off x="2342" y="2900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16441" name="Text Box 25"/>
          <p:cNvSpPr txBox="1">
            <a:spLocks noChangeArrowheads="1"/>
          </p:cNvSpPr>
          <p:nvPr/>
        </p:nvSpPr>
        <p:spPr bwMode="auto">
          <a:xfrm>
            <a:off x="1257300" y="5738813"/>
            <a:ext cx="1035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800">
                <a:latin typeface="Arial" charset="0"/>
              </a:rPr>
              <a:t>Directed</a:t>
            </a:r>
          </a:p>
          <a:p>
            <a:pPr algn="ctr"/>
            <a:r>
              <a:rPr lang="en-US" altLang="ja-JP" sz="1800">
                <a:latin typeface="Arial" charset="0"/>
              </a:rPr>
              <a:t>graph</a:t>
            </a:r>
          </a:p>
        </p:txBody>
      </p:sp>
      <p:sp>
        <p:nvSpPr>
          <p:cNvPr id="316442" name="Text Box 26"/>
          <p:cNvSpPr txBox="1">
            <a:spLocks noChangeArrowheads="1"/>
          </p:cNvSpPr>
          <p:nvPr/>
        </p:nvSpPr>
        <p:spPr bwMode="auto">
          <a:xfrm>
            <a:off x="3833813" y="5738813"/>
            <a:ext cx="1289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800">
                <a:latin typeface="Arial" charset="0"/>
              </a:rPr>
              <a:t>Undirected</a:t>
            </a:r>
          </a:p>
          <a:p>
            <a:pPr algn="ctr"/>
            <a:r>
              <a:rPr lang="en-US" altLang="ja-JP" sz="1800">
                <a:latin typeface="Arial" charset="0"/>
              </a:rPr>
              <a:t>graph</a:t>
            </a:r>
          </a:p>
        </p:txBody>
      </p:sp>
      <p:grpSp>
        <p:nvGrpSpPr>
          <p:cNvPr id="316443" name="Group 27"/>
          <p:cNvGrpSpPr>
            <a:grpSpLocks/>
          </p:cNvGrpSpPr>
          <p:nvPr/>
        </p:nvGrpSpPr>
        <p:grpSpPr bwMode="auto">
          <a:xfrm>
            <a:off x="6292850" y="4249738"/>
            <a:ext cx="1463675" cy="1376362"/>
            <a:chOff x="3964" y="2677"/>
            <a:chExt cx="922" cy="867"/>
          </a:xfrm>
        </p:grpSpPr>
        <p:sp>
          <p:nvSpPr>
            <p:cNvPr id="316444" name="Oval 28"/>
            <p:cNvSpPr>
              <a:spLocks noChangeArrowheads="1"/>
            </p:cNvSpPr>
            <p:nvPr/>
          </p:nvSpPr>
          <p:spPr bwMode="auto">
            <a:xfrm>
              <a:off x="3965" y="2678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1</a:t>
              </a:r>
            </a:p>
          </p:txBody>
        </p:sp>
        <p:sp>
          <p:nvSpPr>
            <p:cNvPr id="316445" name="Oval 29"/>
            <p:cNvSpPr>
              <a:spLocks noChangeArrowheads="1"/>
            </p:cNvSpPr>
            <p:nvPr/>
          </p:nvSpPr>
          <p:spPr bwMode="auto">
            <a:xfrm>
              <a:off x="4602" y="267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2</a:t>
              </a:r>
            </a:p>
          </p:txBody>
        </p:sp>
        <p:sp>
          <p:nvSpPr>
            <p:cNvPr id="316446" name="Oval 30"/>
            <p:cNvSpPr>
              <a:spLocks noChangeArrowheads="1"/>
            </p:cNvSpPr>
            <p:nvPr/>
          </p:nvSpPr>
          <p:spPr bwMode="auto">
            <a:xfrm>
              <a:off x="3964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3</a:t>
              </a:r>
            </a:p>
          </p:txBody>
        </p:sp>
        <p:sp>
          <p:nvSpPr>
            <p:cNvPr id="316447" name="Oval 31"/>
            <p:cNvSpPr>
              <a:spLocks noChangeArrowheads="1"/>
            </p:cNvSpPr>
            <p:nvPr/>
          </p:nvSpPr>
          <p:spPr bwMode="auto">
            <a:xfrm>
              <a:off x="4602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4</a:t>
              </a:r>
            </a:p>
          </p:txBody>
        </p:sp>
        <p:sp>
          <p:nvSpPr>
            <p:cNvPr id="316448" name="Line 32"/>
            <p:cNvSpPr>
              <a:spLocks noChangeShapeType="1"/>
            </p:cNvSpPr>
            <p:nvPr/>
          </p:nvSpPr>
          <p:spPr bwMode="auto">
            <a:xfrm>
              <a:off x="4247" y="2790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6449" name="Line 33"/>
            <p:cNvSpPr>
              <a:spLocks noChangeShapeType="1"/>
            </p:cNvSpPr>
            <p:nvPr/>
          </p:nvSpPr>
          <p:spPr bwMode="auto">
            <a:xfrm>
              <a:off x="4738" y="293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6450" name="Line 34"/>
            <p:cNvSpPr>
              <a:spLocks noChangeShapeType="1"/>
            </p:cNvSpPr>
            <p:nvPr/>
          </p:nvSpPr>
          <p:spPr bwMode="auto">
            <a:xfrm flipV="1">
              <a:off x="4106" y="2931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16451" name="Text Box 35"/>
          <p:cNvSpPr txBox="1">
            <a:spLocks noChangeArrowheads="1"/>
          </p:cNvSpPr>
          <p:nvPr/>
        </p:nvSpPr>
        <p:spPr bwMode="auto">
          <a:xfrm>
            <a:off x="6657975" y="5738813"/>
            <a:ext cx="895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800">
                <a:latin typeface="Arial" charset="0"/>
              </a:rPr>
              <a:t>Acyclic</a:t>
            </a:r>
          </a:p>
          <a:p>
            <a:pPr algn="ctr"/>
            <a:r>
              <a:rPr lang="en-US" altLang="ja-JP" sz="1800">
                <a:latin typeface="Arial" charset="0"/>
              </a:rPr>
              <a:t>graph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581" y="1662844"/>
            <a:ext cx="2008187" cy="12772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70525" y="3021939"/>
            <a:ext cx="3550645" cy="861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In the above graph,</a:t>
            </a: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          V = {a, b, c, d, e}</a:t>
            </a: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          E = {ab, ac, 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bd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, cd, de}</a:t>
            </a:r>
          </a:p>
        </p:txBody>
      </p:sp>
    </p:spTree>
    <p:extLst>
      <p:ext uri="{BB962C8B-B14F-4D97-AF65-F5344CB8AC3E}">
        <p14:creationId xmlns:p14="http://schemas.microsoft.com/office/powerpoint/2010/main" val="394369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 dirty="0"/>
              <a:t>A Spanning Tree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486400"/>
            <a:ext cx="7772400" cy="11430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 dirty="0"/>
              <a:t>Spanning tree cost </a:t>
            </a:r>
            <a:r>
              <a:rPr lang="en-US" altLang="ja-JP" dirty="0">
                <a:solidFill>
                  <a:schemeClr val="hlink"/>
                </a:solidFill>
              </a:rPr>
              <a:t>= 51</a:t>
            </a:r>
            <a:r>
              <a:rPr lang="en-US" altLang="ja-JP" dirty="0"/>
              <a:t>.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16827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26733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42735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58737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7473950" y="2673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13" name="Oval 9"/>
          <p:cNvSpPr>
            <a:spLocks noChangeArrowheads="1"/>
          </p:cNvSpPr>
          <p:nvPr/>
        </p:nvSpPr>
        <p:spPr bwMode="auto">
          <a:xfrm>
            <a:off x="22923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>
            <a:off x="38163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15" name="Oval 11"/>
          <p:cNvSpPr>
            <a:spLocks noChangeArrowheads="1"/>
          </p:cNvSpPr>
          <p:nvPr/>
        </p:nvSpPr>
        <p:spPr bwMode="auto">
          <a:xfrm>
            <a:off x="53403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auto">
          <a:xfrm>
            <a:off x="6864350" y="3740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17" name="Oval 13"/>
          <p:cNvSpPr>
            <a:spLocks noChangeArrowheads="1"/>
          </p:cNvSpPr>
          <p:nvPr/>
        </p:nvSpPr>
        <p:spPr bwMode="auto">
          <a:xfrm>
            <a:off x="30543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18" name="Oval 14"/>
          <p:cNvSpPr>
            <a:spLocks noChangeArrowheads="1"/>
          </p:cNvSpPr>
          <p:nvPr/>
        </p:nvSpPr>
        <p:spPr bwMode="auto">
          <a:xfrm>
            <a:off x="5035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H="1">
            <a:off x="20574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29718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20574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2667000" y="3733800"/>
            <a:ext cx="533400" cy="990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3505200" y="5029200"/>
            <a:ext cx="16002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 flipH="1">
            <a:off x="4191000" y="2438400"/>
            <a:ext cx="457200" cy="990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>
            <a:off x="4114800" y="38862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 flipH="1">
            <a:off x="5562600" y="2819400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27" name="Line 23"/>
          <p:cNvSpPr>
            <a:spLocks noChangeShapeType="1"/>
          </p:cNvSpPr>
          <p:nvPr/>
        </p:nvSpPr>
        <p:spPr bwMode="auto">
          <a:xfrm>
            <a:off x="6248400" y="2743200"/>
            <a:ext cx="914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28" name="Line 24"/>
          <p:cNvSpPr>
            <a:spLocks noChangeShapeType="1"/>
          </p:cNvSpPr>
          <p:nvPr/>
        </p:nvSpPr>
        <p:spPr bwMode="auto">
          <a:xfrm flipV="1">
            <a:off x="7162800" y="3124200"/>
            <a:ext cx="533400" cy="609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27432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43434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59436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1532" name="Rectangle 28"/>
          <p:cNvSpPr>
            <a:spLocks noChangeArrowheads="1"/>
          </p:cNvSpPr>
          <p:nvPr/>
        </p:nvSpPr>
        <p:spPr bwMode="auto">
          <a:xfrm>
            <a:off x="7467600" y="2743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21533" name="Rectangle 29"/>
          <p:cNvSpPr>
            <a:spLocks noChangeArrowheads="1"/>
          </p:cNvSpPr>
          <p:nvPr/>
        </p:nvSpPr>
        <p:spPr bwMode="auto">
          <a:xfrm>
            <a:off x="17526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23622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1535" name="Rectangle 31"/>
          <p:cNvSpPr>
            <a:spLocks noChangeArrowheads="1"/>
          </p:cNvSpPr>
          <p:nvPr/>
        </p:nvSpPr>
        <p:spPr bwMode="auto">
          <a:xfrm>
            <a:off x="38862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1536" name="Rectangle 32"/>
          <p:cNvSpPr>
            <a:spLocks noChangeArrowheads="1"/>
          </p:cNvSpPr>
          <p:nvPr/>
        </p:nvSpPr>
        <p:spPr bwMode="auto">
          <a:xfrm>
            <a:off x="54102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1537" name="Rectangle 33"/>
          <p:cNvSpPr>
            <a:spLocks noChangeArrowheads="1"/>
          </p:cNvSpPr>
          <p:nvPr/>
        </p:nvSpPr>
        <p:spPr bwMode="auto">
          <a:xfrm>
            <a:off x="6858000" y="38100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11</a:t>
            </a:r>
          </a:p>
        </p:txBody>
      </p:sp>
      <p:sp>
        <p:nvSpPr>
          <p:cNvPr id="21538" name="Rectangle 34"/>
          <p:cNvSpPr>
            <a:spLocks noChangeArrowheads="1"/>
          </p:cNvSpPr>
          <p:nvPr/>
        </p:nvSpPr>
        <p:spPr bwMode="auto">
          <a:xfrm>
            <a:off x="31242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1539" name="Rectangle 35"/>
          <p:cNvSpPr>
            <a:spLocks noChangeArrowheads="1"/>
          </p:cNvSpPr>
          <p:nvPr/>
        </p:nvSpPr>
        <p:spPr bwMode="auto">
          <a:xfrm>
            <a:off x="51054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1540" name="Rectangle 36"/>
          <p:cNvSpPr>
            <a:spLocks noChangeArrowheads="1"/>
          </p:cNvSpPr>
          <p:nvPr/>
        </p:nvSpPr>
        <p:spPr bwMode="auto">
          <a:xfrm>
            <a:off x="2057400" y="2057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3429000" y="236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1542" name="Rectangle 38"/>
          <p:cNvSpPr>
            <a:spLocks noChangeArrowheads="1"/>
          </p:cNvSpPr>
          <p:nvPr/>
        </p:nvSpPr>
        <p:spPr bwMode="auto">
          <a:xfrm>
            <a:off x="4495800" y="2743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1543" name="Rectangle 39"/>
          <p:cNvSpPr>
            <a:spLocks noChangeArrowheads="1"/>
          </p:cNvSpPr>
          <p:nvPr/>
        </p:nvSpPr>
        <p:spPr bwMode="auto">
          <a:xfrm>
            <a:off x="4648200" y="40386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4114800" y="4724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1545" name="Rectangle 41"/>
          <p:cNvSpPr>
            <a:spLocks noChangeArrowheads="1"/>
          </p:cNvSpPr>
          <p:nvPr/>
        </p:nvSpPr>
        <p:spPr bwMode="auto">
          <a:xfrm>
            <a:off x="2971800" y="3962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1546" name="Rectangle 42"/>
          <p:cNvSpPr>
            <a:spLocks noChangeArrowheads="1"/>
          </p:cNvSpPr>
          <p:nvPr/>
        </p:nvSpPr>
        <p:spPr bwMode="auto">
          <a:xfrm>
            <a:off x="1905000" y="3048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1547" name="Line 43"/>
          <p:cNvSpPr>
            <a:spLocks noChangeShapeType="1"/>
          </p:cNvSpPr>
          <p:nvPr/>
        </p:nvSpPr>
        <p:spPr bwMode="auto">
          <a:xfrm>
            <a:off x="4267200" y="3733800"/>
            <a:ext cx="10668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48" name="Rectangle 44"/>
          <p:cNvSpPr>
            <a:spLocks noChangeArrowheads="1"/>
          </p:cNvSpPr>
          <p:nvPr/>
        </p:nvSpPr>
        <p:spPr bwMode="auto">
          <a:xfrm>
            <a:off x="4800600" y="3352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1549" name="Rectangle 45"/>
          <p:cNvSpPr>
            <a:spLocks noChangeArrowheads="1"/>
          </p:cNvSpPr>
          <p:nvPr/>
        </p:nvSpPr>
        <p:spPr bwMode="auto">
          <a:xfrm>
            <a:off x="5410200" y="3048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1550" name="Rectangle 46"/>
          <p:cNvSpPr>
            <a:spLocks noChangeArrowheads="1"/>
          </p:cNvSpPr>
          <p:nvPr/>
        </p:nvSpPr>
        <p:spPr bwMode="auto">
          <a:xfrm>
            <a:off x="6324600" y="3124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1551" name="Rectangle 47"/>
          <p:cNvSpPr>
            <a:spLocks noChangeArrowheads="1"/>
          </p:cNvSpPr>
          <p:nvPr/>
        </p:nvSpPr>
        <p:spPr bwMode="auto">
          <a:xfrm>
            <a:off x="7467600" y="3352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552" name="Line 48"/>
          <p:cNvSpPr>
            <a:spLocks noChangeShapeType="1"/>
          </p:cNvSpPr>
          <p:nvPr/>
        </p:nvSpPr>
        <p:spPr bwMode="auto">
          <a:xfrm>
            <a:off x="5791200" y="38100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53" name="Rectangle 49"/>
          <p:cNvSpPr>
            <a:spLocks noChangeArrowheads="1"/>
          </p:cNvSpPr>
          <p:nvPr/>
        </p:nvSpPr>
        <p:spPr bwMode="auto">
          <a:xfrm>
            <a:off x="6096000" y="3810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1554" name="Line 50"/>
          <p:cNvSpPr>
            <a:spLocks noChangeShapeType="1"/>
          </p:cNvSpPr>
          <p:nvPr/>
        </p:nvSpPr>
        <p:spPr bwMode="auto">
          <a:xfrm flipH="1">
            <a:off x="3352800" y="3810000"/>
            <a:ext cx="533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55" name="Rectangle 51"/>
          <p:cNvSpPr>
            <a:spLocks noChangeArrowheads="1"/>
          </p:cNvSpPr>
          <p:nvPr/>
        </p:nvSpPr>
        <p:spPr bwMode="auto">
          <a:xfrm>
            <a:off x="3581400" y="4191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4860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4733"/>
            <a:ext cx="7772400" cy="1143000"/>
          </a:xfrm>
          <a:noFill/>
          <a:ln/>
        </p:spPr>
        <p:txBody>
          <a:bodyPr/>
          <a:lstStyle/>
          <a:p>
            <a:r>
              <a:rPr lang="en-US" altLang="ja-JP" dirty="0"/>
              <a:t>Minimum Cost Spanning Tree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486400"/>
            <a:ext cx="7772400" cy="11430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 dirty="0"/>
              <a:t>Spanning tree cost </a:t>
            </a:r>
            <a:r>
              <a:rPr lang="en-US" altLang="ja-JP" dirty="0">
                <a:solidFill>
                  <a:schemeClr val="hlink"/>
                </a:solidFill>
              </a:rPr>
              <a:t>= 41</a:t>
            </a:r>
            <a:r>
              <a:rPr lang="en-US" altLang="ja-JP" dirty="0"/>
              <a:t>.</a:t>
            </a: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16827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26733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42735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58737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7473950" y="2673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>
            <a:off x="22923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38163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63" name="Oval 11"/>
          <p:cNvSpPr>
            <a:spLocks noChangeArrowheads="1"/>
          </p:cNvSpPr>
          <p:nvPr/>
        </p:nvSpPr>
        <p:spPr bwMode="auto">
          <a:xfrm>
            <a:off x="53403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6864350" y="3740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>
            <a:off x="30543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66" name="Oval 14"/>
          <p:cNvSpPr>
            <a:spLocks noChangeArrowheads="1"/>
          </p:cNvSpPr>
          <p:nvPr/>
        </p:nvSpPr>
        <p:spPr bwMode="auto">
          <a:xfrm>
            <a:off x="5035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 flipH="1">
            <a:off x="2057400" y="2133600"/>
            <a:ext cx="609600" cy="533400"/>
          </a:xfrm>
          <a:prstGeom prst="line">
            <a:avLst/>
          </a:prstGeom>
          <a:noFill/>
          <a:ln w="76200" cmpd="sng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2971800" y="22098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>
            <a:off x="2057400" y="3048000"/>
            <a:ext cx="304800" cy="304800"/>
          </a:xfrm>
          <a:prstGeom prst="line">
            <a:avLst/>
          </a:prstGeom>
          <a:noFill/>
          <a:ln w="76200" cmpd="sng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2667000" y="3733800"/>
            <a:ext cx="533400" cy="990600"/>
          </a:xfrm>
          <a:prstGeom prst="line">
            <a:avLst/>
          </a:prstGeom>
          <a:noFill/>
          <a:ln w="76200" cmpd="sng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>
            <a:off x="35052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 flipH="1">
            <a:off x="4191000" y="2438400"/>
            <a:ext cx="457200" cy="990600"/>
          </a:xfrm>
          <a:prstGeom prst="line">
            <a:avLst/>
          </a:prstGeom>
          <a:noFill/>
          <a:ln w="76200" cmpd="sng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>
            <a:off x="4114800" y="3886200"/>
            <a:ext cx="1066800" cy="1143000"/>
          </a:xfrm>
          <a:prstGeom prst="line">
            <a:avLst/>
          </a:prstGeom>
          <a:noFill/>
          <a:ln w="76200" cmpd="sng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 flipH="1">
            <a:off x="5562600" y="2819400"/>
            <a:ext cx="457200" cy="762000"/>
          </a:xfrm>
          <a:prstGeom prst="line">
            <a:avLst/>
          </a:prstGeom>
          <a:noFill/>
          <a:ln w="76200" cmpd="sng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>
            <a:off x="6248400" y="2743200"/>
            <a:ext cx="914400" cy="990600"/>
          </a:xfrm>
          <a:prstGeom prst="line">
            <a:avLst/>
          </a:prstGeom>
          <a:noFill/>
          <a:ln w="76200" cmpd="sng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76" name="Line 24"/>
          <p:cNvSpPr>
            <a:spLocks noChangeShapeType="1"/>
          </p:cNvSpPr>
          <p:nvPr/>
        </p:nvSpPr>
        <p:spPr bwMode="auto">
          <a:xfrm flipV="1">
            <a:off x="7162800" y="3124200"/>
            <a:ext cx="533400" cy="609600"/>
          </a:xfrm>
          <a:prstGeom prst="line">
            <a:avLst/>
          </a:prstGeom>
          <a:noFill/>
          <a:ln w="76200" cmpd="sng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27432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43434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59436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7467600" y="2743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17526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23622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38862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54102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6858000" y="38100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11</a:t>
            </a:r>
          </a:p>
        </p:txBody>
      </p:sp>
      <p:sp>
        <p:nvSpPr>
          <p:cNvPr id="23586" name="Rectangle 34"/>
          <p:cNvSpPr>
            <a:spLocks noChangeArrowheads="1"/>
          </p:cNvSpPr>
          <p:nvPr/>
        </p:nvSpPr>
        <p:spPr bwMode="auto">
          <a:xfrm>
            <a:off x="31242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3587" name="Rectangle 35"/>
          <p:cNvSpPr>
            <a:spLocks noChangeArrowheads="1"/>
          </p:cNvSpPr>
          <p:nvPr/>
        </p:nvSpPr>
        <p:spPr bwMode="auto">
          <a:xfrm>
            <a:off x="51054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3588" name="Rectangle 36"/>
          <p:cNvSpPr>
            <a:spLocks noChangeArrowheads="1"/>
          </p:cNvSpPr>
          <p:nvPr/>
        </p:nvSpPr>
        <p:spPr bwMode="auto">
          <a:xfrm>
            <a:off x="2057400" y="2057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3589" name="Rectangle 37"/>
          <p:cNvSpPr>
            <a:spLocks noChangeArrowheads="1"/>
          </p:cNvSpPr>
          <p:nvPr/>
        </p:nvSpPr>
        <p:spPr bwMode="auto">
          <a:xfrm>
            <a:off x="3429000" y="236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3590" name="Rectangle 38"/>
          <p:cNvSpPr>
            <a:spLocks noChangeArrowheads="1"/>
          </p:cNvSpPr>
          <p:nvPr/>
        </p:nvSpPr>
        <p:spPr bwMode="auto">
          <a:xfrm>
            <a:off x="4495800" y="2743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3591" name="Rectangle 39"/>
          <p:cNvSpPr>
            <a:spLocks noChangeArrowheads="1"/>
          </p:cNvSpPr>
          <p:nvPr/>
        </p:nvSpPr>
        <p:spPr bwMode="auto">
          <a:xfrm>
            <a:off x="4648200" y="40386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3592" name="Rectangle 40"/>
          <p:cNvSpPr>
            <a:spLocks noChangeArrowheads="1"/>
          </p:cNvSpPr>
          <p:nvPr/>
        </p:nvSpPr>
        <p:spPr bwMode="auto">
          <a:xfrm>
            <a:off x="4114800" y="4724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2971800" y="3962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1905000" y="3048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3595" name="Line 43"/>
          <p:cNvSpPr>
            <a:spLocks noChangeShapeType="1"/>
          </p:cNvSpPr>
          <p:nvPr/>
        </p:nvSpPr>
        <p:spPr bwMode="auto">
          <a:xfrm>
            <a:off x="4267200" y="3733800"/>
            <a:ext cx="1066800" cy="0"/>
          </a:xfrm>
          <a:prstGeom prst="line">
            <a:avLst/>
          </a:prstGeom>
          <a:noFill/>
          <a:ln w="76200" cmpd="sng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4800600" y="3352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3597" name="Rectangle 45"/>
          <p:cNvSpPr>
            <a:spLocks noChangeArrowheads="1"/>
          </p:cNvSpPr>
          <p:nvPr/>
        </p:nvSpPr>
        <p:spPr bwMode="auto">
          <a:xfrm>
            <a:off x="5410200" y="3048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3598" name="Rectangle 46"/>
          <p:cNvSpPr>
            <a:spLocks noChangeArrowheads="1"/>
          </p:cNvSpPr>
          <p:nvPr/>
        </p:nvSpPr>
        <p:spPr bwMode="auto">
          <a:xfrm>
            <a:off x="6324600" y="3124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3599" name="Rectangle 47"/>
          <p:cNvSpPr>
            <a:spLocks noChangeArrowheads="1"/>
          </p:cNvSpPr>
          <p:nvPr/>
        </p:nvSpPr>
        <p:spPr bwMode="auto">
          <a:xfrm>
            <a:off x="7467600" y="3352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3600" name="Line 48"/>
          <p:cNvSpPr>
            <a:spLocks noChangeShapeType="1"/>
          </p:cNvSpPr>
          <p:nvPr/>
        </p:nvSpPr>
        <p:spPr bwMode="auto">
          <a:xfrm>
            <a:off x="5791200" y="38100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601" name="Rectangle 49"/>
          <p:cNvSpPr>
            <a:spLocks noChangeArrowheads="1"/>
          </p:cNvSpPr>
          <p:nvPr/>
        </p:nvSpPr>
        <p:spPr bwMode="auto">
          <a:xfrm>
            <a:off x="6096000" y="3810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3602" name="Line 50"/>
          <p:cNvSpPr>
            <a:spLocks noChangeShapeType="1"/>
          </p:cNvSpPr>
          <p:nvPr/>
        </p:nvSpPr>
        <p:spPr bwMode="auto">
          <a:xfrm flipH="1">
            <a:off x="3352800" y="3810000"/>
            <a:ext cx="533400" cy="914400"/>
          </a:xfrm>
          <a:prstGeom prst="line">
            <a:avLst/>
          </a:prstGeom>
          <a:noFill/>
          <a:ln w="76200" cmpd="sng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603" name="Rectangle 51"/>
          <p:cNvSpPr>
            <a:spLocks noChangeArrowheads="1"/>
          </p:cNvSpPr>
          <p:nvPr/>
        </p:nvSpPr>
        <p:spPr bwMode="auto">
          <a:xfrm>
            <a:off x="3581400" y="4191000"/>
            <a:ext cx="304800" cy="39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6637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9558" y="573207"/>
            <a:ext cx="629844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Minimum Spanning-Tree Algorithm</a:t>
            </a:r>
          </a:p>
          <a:p>
            <a:endParaRPr lang="en-US" sz="2400" b="1" u="sng" dirty="0"/>
          </a:p>
          <a:p>
            <a:r>
              <a:rPr lang="en-US" sz="2000" dirty="0"/>
              <a:t>We shall learn about two most important spanning tree algorithms −</a:t>
            </a:r>
          </a:p>
          <a:p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err="1"/>
              <a:t>Kruskal's</a:t>
            </a:r>
            <a:r>
              <a:rPr lang="en-US" sz="2000" dirty="0"/>
              <a:t> Algorithm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Prim's Algorithm</a:t>
            </a:r>
          </a:p>
          <a:p>
            <a:endParaRPr lang="en-US" sz="2000" dirty="0"/>
          </a:p>
          <a:p>
            <a:r>
              <a:rPr lang="en-US" sz="2000" dirty="0"/>
              <a:t>Both are greedy algorithms.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2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143000"/>
          </a:xfrm>
          <a:noFill/>
          <a:ln/>
        </p:spPr>
        <p:txBody>
          <a:bodyPr/>
          <a:lstStyle/>
          <a:p>
            <a:r>
              <a:rPr lang="en-US" altLang="ja-JP"/>
              <a:t>Graph Search Methods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762000"/>
            <a:ext cx="8763000" cy="4800600"/>
          </a:xfrm>
          <a:noFill/>
          <a:ln/>
        </p:spPr>
        <p:txBody>
          <a:bodyPr/>
          <a:lstStyle/>
          <a:p>
            <a:pPr marL="342900" indent="-342900" algn="l"/>
            <a:endParaRPr lang="en-US" altLang="ja-JP" dirty="0"/>
          </a:p>
          <a:p>
            <a:pPr marL="342900" indent="-342900" algn="l">
              <a:buClr>
                <a:schemeClr val="tx2"/>
              </a:buClr>
              <a:buFontTx/>
              <a:buChar char="•"/>
            </a:pPr>
            <a:r>
              <a:rPr lang="en-US" altLang="ja-JP" dirty="0"/>
              <a:t>Many graph problems solved using a search method.</a:t>
            </a:r>
          </a:p>
          <a:p>
            <a:pPr marL="742950" lvl="1" indent="-285750" algn="l">
              <a:buClr>
                <a:schemeClr val="hlink"/>
              </a:buClr>
              <a:buFont typeface="Wingdings" charset="0"/>
              <a:buChar char="§"/>
            </a:pPr>
            <a:r>
              <a:rPr lang="en-US" altLang="ja-JP" dirty="0"/>
              <a:t>Path from one vertex to another.</a:t>
            </a:r>
          </a:p>
          <a:p>
            <a:pPr marL="742950" lvl="1" indent="-285750" algn="l">
              <a:buClr>
                <a:schemeClr val="hlink"/>
              </a:buClr>
              <a:buFont typeface="Wingdings" charset="0"/>
              <a:buChar char="§"/>
            </a:pPr>
            <a:r>
              <a:rPr lang="en-US" altLang="ja-JP" dirty="0"/>
              <a:t>Is the graph connected?</a:t>
            </a:r>
          </a:p>
          <a:p>
            <a:pPr marL="742950" lvl="1" indent="-285750" algn="l">
              <a:buClr>
                <a:schemeClr val="hlink"/>
              </a:buClr>
              <a:buFont typeface="Wingdings" charset="0"/>
              <a:buChar char="§"/>
            </a:pPr>
            <a:r>
              <a:rPr lang="en-US" altLang="ja-JP" dirty="0">
                <a:solidFill>
                  <a:srgbClr val="FF0000"/>
                </a:solidFill>
              </a:rPr>
              <a:t>Find a spanning </a:t>
            </a:r>
            <a:r>
              <a:rPr lang="en-US" altLang="ja-JP" dirty="0"/>
              <a:t>tree.</a:t>
            </a:r>
          </a:p>
          <a:p>
            <a:pPr marL="742950" lvl="1" indent="-285750" algn="l">
              <a:buClr>
                <a:schemeClr val="hlink"/>
              </a:buClr>
              <a:buFont typeface="Wingdings" charset="0"/>
              <a:buChar char="§"/>
            </a:pPr>
            <a:r>
              <a:rPr lang="en-US" altLang="ja-JP" dirty="0"/>
              <a:t>Etc.</a:t>
            </a:r>
          </a:p>
          <a:p>
            <a:pPr marL="342900" indent="-342900" algn="l">
              <a:buClr>
                <a:schemeClr val="tx2"/>
              </a:buClr>
              <a:buFontTx/>
              <a:buChar char="•"/>
            </a:pPr>
            <a:r>
              <a:rPr lang="en-US" altLang="ja-JP" dirty="0"/>
              <a:t>Commonly used search methods:</a:t>
            </a:r>
          </a:p>
          <a:p>
            <a:pPr marL="742950" lvl="1" indent="-285750" algn="l">
              <a:buClr>
                <a:schemeClr val="hlink"/>
              </a:buClr>
              <a:buFont typeface="Wingdings" charset="0"/>
              <a:buChar char="§"/>
            </a:pPr>
            <a:r>
              <a:rPr lang="en-US" altLang="ja-JP" dirty="0">
                <a:solidFill>
                  <a:srgbClr val="FF0000"/>
                </a:solidFill>
              </a:rPr>
              <a:t>Breadth-first search (BFS).</a:t>
            </a:r>
          </a:p>
          <a:p>
            <a:pPr marL="742950" lvl="1" indent="-285750" algn="l">
              <a:buClr>
                <a:schemeClr val="hlink"/>
              </a:buClr>
              <a:buFont typeface="Wingdings" charset="0"/>
              <a:buChar char="§"/>
            </a:pPr>
            <a:r>
              <a:rPr lang="en-US" altLang="ja-JP" dirty="0">
                <a:solidFill>
                  <a:schemeClr val="accent4"/>
                </a:solidFill>
              </a:rPr>
              <a:t>Depth-first search (DFS).</a:t>
            </a:r>
          </a:p>
        </p:txBody>
      </p:sp>
    </p:spTree>
    <p:extLst>
      <p:ext uri="{BB962C8B-B14F-4D97-AF65-F5344CB8AC3E}">
        <p14:creationId xmlns:p14="http://schemas.microsoft.com/office/powerpoint/2010/main" val="49730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234" y="2272"/>
            <a:ext cx="7772400" cy="1143000"/>
          </a:xfrm>
        </p:spPr>
        <p:txBody>
          <a:bodyPr/>
          <a:lstStyle/>
          <a:p>
            <a:r>
              <a:rPr lang="en-US" u="sng" dirty="0"/>
              <a:t>Breadth First Traversal (BFS)</a:t>
            </a:r>
          </a:p>
        </p:txBody>
      </p:sp>
      <p:pic>
        <p:nvPicPr>
          <p:cNvPr id="3074" name="Picture 2" descr="Breadth First Traversa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698" y="1028970"/>
            <a:ext cx="4271749" cy="515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0668" y="1830226"/>
            <a:ext cx="3637129" cy="378565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Breadth First Search algorithm(BFS) traverses a graph in a breadth wards motion and uses a queue to remember to get the next vertex to start a search when a dead end occurs in any iteration.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927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/>
              <a:t>BFS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Rule 1</a:t>
            </a:r>
            <a:r>
              <a:rPr lang="en-US" sz="2800" dirty="0"/>
              <a:t> − Visit adjacent unvisited node. Mark the node and Insert it in a queue.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Rule 2</a:t>
            </a:r>
            <a:r>
              <a:rPr lang="en-US" sz="2800" dirty="0"/>
              <a:t> − If no adjacent node found unvisited, remove the first node from the queue.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Rule 3</a:t>
            </a:r>
            <a:r>
              <a:rPr lang="en-US" sz="2800" dirty="0"/>
              <a:t> − Repeat Rule 1 and Rule 2 until queue is empty.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163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Breadth First Search Step 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825" y="1296537"/>
            <a:ext cx="4103042" cy="242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709633"/>
              </p:ext>
            </p:extLst>
          </p:nvPr>
        </p:nvGraphicFramePr>
        <p:xfrm>
          <a:off x="418530" y="332474"/>
          <a:ext cx="8261445" cy="6339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444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754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909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Step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Traversal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40439"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1.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Initialize the queue.</a:t>
                      </a: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40439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2.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We start from visiting </a:t>
                      </a:r>
                      <a:r>
                        <a:rPr lang="en-US" b="1" dirty="0">
                          <a:effectLst/>
                        </a:rPr>
                        <a:t>S</a:t>
                      </a:r>
                      <a:r>
                        <a:rPr lang="en-US" dirty="0">
                          <a:effectLst/>
                        </a:rPr>
                        <a:t>(starting node), and mark it visited.</a:t>
                      </a: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824" y="3855278"/>
            <a:ext cx="4083125" cy="240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8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926938"/>
              </p:ext>
            </p:extLst>
          </p:nvPr>
        </p:nvGraphicFramePr>
        <p:xfrm>
          <a:off x="549322" y="411707"/>
          <a:ext cx="8261445" cy="5980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444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754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47330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Continuation………</a:t>
                      </a:r>
                    </a:p>
                  </a:txBody>
                  <a:tcPr marL="76200" marR="76200" marT="76200" marB="76200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6802"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3.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We then see unvisited adjacent node from </a:t>
                      </a:r>
                      <a:r>
                        <a:rPr lang="en-US" b="1" dirty="0">
                          <a:effectLst/>
                        </a:rPr>
                        <a:t>S</a:t>
                      </a:r>
                      <a:r>
                        <a:rPr lang="en-US" dirty="0">
                          <a:effectLst/>
                        </a:rPr>
                        <a:t>. In this example, we have three nodes but alphabetically we choose </a:t>
                      </a:r>
                      <a:r>
                        <a:rPr lang="en-US" b="1" dirty="0">
                          <a:effectLst/>
                        </a:rPr>
                        <a:t>A</a:t>
                      </a:r>
                      <a:r>
                        <a:rPr lang="en-US" dirty="0">
                          <a:effectLst/>
                        </a:rPr>
                        <a:t> mark it visited and </a:t>
                      </a:r>
                      <a:r>
                        <a:rPr lang="en-US" dirty="0" err="1">
                          <a:effectLst/>
                        </a:rPr>
                        <a:t>enqueue</a:t>
                      </a:r>
                      <a:r>
                        <a:rPr lang="en-US" dirty="0">
                          <a:effectLst/>
                        </a:rPr>
                        <a:t> it.</a:t>
                      </a: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66802"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4.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Next unvisited adjacent node from </a:t>
                      </a:r>
                      <a:r>
                        <a:rPr lang="en-US" b="1" dirty="0">
                          <a:effectLst/>
                        </a:rPr>
                        <a:t>S</a:t>
                      </a:r>
                      <a:r>
                        <a:rPr lang="en-US" dirty="0">
                          <a:effectLst/>
                        </a:rPr>
                        <a:t> is </a:t>
                      </a:r>
                      <a:r>
                        <a:rPr lang="en-US" b="1" dirty="0">
                          <a:effectLst/>
                        </a:rPr>
                        <a:t>B</a:t>
                      </a:r>
                      <a:r>
                        <a:rPr lang="en-US" dirty="0">
                          <a:effectLst/>
                        </a:rPr>
                        <a:t>. We mark it visited and </a:t>
                      </a:r>
                      <a:r>
                        <a:rPr lang="en-US" dirty="0" err="1">
                          <a:effectLst/>
                        </a:rPr>
                        <a:t>enqueue</a:t>
                      </a:r>
                      <a:r>
                        <a:rPr lang="en-US" dirty="0">
                          <a:effectLst/>
                        </a:rPr>
                        <a:t> it.</a:t>
                      </a: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97" y="1134612"/>
            <a:ext cx="4137216" cy="24547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97" y="3864163"/>
            <a:ext cx="4091216" cy="242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6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488409"/>
              </p:ext>
            </p:extLst>
          </p:nvPr>
        </p:nvGraphicFramePr>
        <p:xfrm>
          <a:off x="549322" y="411707"/>
          <a:ext cx="8261445" cy="5980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444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754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47330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Continuation………</a:t>
                      </a:r>
                    </a:p>
                  </a:txBody>
                  <a:tcPr marL="76200" marR="76200" marT="76200" marB="76200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6802"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5.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Next unvisited adjacent node from </a:t>
                      </a:r>
                      <a:r>
                        <a:rPr lang="en-US" b="1" dirty="0">
                          <a:effectLst/>
                        </a:rPr>
                        <a:t>S</a:t>
                      </a:r>
                      <a:r>
                        <a:rPr lang="en-US" dirty="0">
                          <a:effectLst/>
                        </a:rPr>
                        <a:t> is </a:t>
                      </a:r>
                      <a:r>
                        <a:rPr lang="en-US" b="1" dirty="0">
                          <a:effectLst/>
                        </a:rPr>
                        <a:t>C</a:t>
                      </a:r>
                      <a:r>
                        <a:rPr lang="en-US" dirty="0">
                          <a:effectLst/>
                        </a:rPr>
                        <a:t>. We mark it visited and </a:t>
                      </a:r>
                      <a:r>
                        <a:rPr lang="en-US" dirty="0" err="1">
                          <a:effectLst/>
                        </a:rPr>
                        <a:t>enqueue</a:t>
                      </a:r>
                      <a:r>
                        <a:rPr lang="en-US" dirty="0">
                          <a:effectLst/>
                        </a:rPr>
                        <a:t> it.</a:t>
                      </a: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66802"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6.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Now </a:t>
                      </a:r>
                      <a:r>
                        <a:rPr lang="en-US" b="1" dirty="0">
                          <a:effectLst/>
                        </a:rPr>
                        <a:t>S</a:t>
                      </a:r>
                      <a:r>
                        <a:rPr lang="en-US" dirty="0">
                          <a:effectLst/>
                        </a:rPr>
                        <a:t> is left with no unvisited adjacent nodes. So we </a:t>
                      </a:r>
                      <a:r>
                        <a:rPr lang="en-US" dirty="0" err="1">
                          <a:effectLst/>
                        </a:rPr>
                        <a:t>dequeue</a:t>
                      </a:r>
                      <a:r>
                        <a:rPr lang="en-US" dirty="0">
                          <a:effectLst/>
                        </a:rPr>
                        <a:t> and find </a:t>
                      </a:r>
                      <a:r>
                        <a:rPr lang="en-US" b="1" dirty="0">
                          <a:effectLst/>
                        </a:rPr>
                        <a:t>A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02" y="1175554"/>
            <a:ext cx="4160220" cy="24683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01" y="3823220"/>
            <a:ext cx="4137217" cy="245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0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183814"/>
              </p:ext>
            </p:extLst>
          </p:nvPr>
        </p:nvGraphicFramePr>
        <p:xfrm>
          <a:off x="549322" y="411707"/>
          <a:ext cx="8261445" cy="3314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444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754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47330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Continuation………</a:t>
                      </a:r>
                    </a:p>
                  </a:txBody>
                  <a:tcPr marL="76200" marR="76200" marT="76200" marB="76200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6802"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7.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From </a:t>
                      </a:r>
                      <a:r>
                        <a:rPr lang="en-US" b="1" dirty="0">
                          <a:effectLst/>
                        </a:rPr>
                        <a:t>A</a:t>
                      </a:r>
                      <a:r>
                        <a:rPr lang="en-US" dirty="0">
                          <a:effectLst/>
                        </a:rPr>
                        <a:t> we have </a:t>
                      </a:r>
                      <a:r>
                        <a:rPr lang="en-US" b="1" dirty="0">
                          <a:effectLst/>
                        </a:rPr>
                        <a:t>D</a:t>
                      </a:r>
                      <a:r>
                        <a:rPr lang="en-US" dirty="0">
                          <a:effectLst/>
                        </a:rPr>
                        <a:t> as unvisited adjacent node. We mark it visited and </a:t>
                      </a:r>
                      <a:r>
                        <a:rPr lang="en-US" dirty="0" err="1">
                          <a:effectLst/>
                        </a:rPr>
                        <a:t>enqueue</a:t>
                      </a:r>
                      <a:r>
                        <a:rPr lang="en-US" dirty="0">
                          <a:effectLst/>
                        </a:rPr>
                        <a:t> it.</a:t>
                      </a: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393" y="1202851"/>
            <a:ext cx="4045208" cy="240015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28600" y="4306163"/>
            <a:ext cx="7537477" cy="1882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At this stage we are left with no unmarked (unvisited) nodes. But as per algorithm we keep on 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dequeuing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in order to get all unvisited nodes. When the queue gets emptied the program is over.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391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3426" y="65923"/>
            <a:ext cx="8523028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/>
              <a:t>Graph Data Structure</a:t>
            </a:r>
          </a:p>
          <a:p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/>
              <a:t>Mathematical graphs can be represented in data-structure.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/>
              <a:t>We can represent a graph using an array of vertices and a two dimensional array of edges.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/>
              <a:t>Some important terms −</a:t>
            </a: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sz="2400" b="1" dirty="0"/>
              <a:t>Vertex</a:t>
            </a:r>
            <a:r>
              <a:rPr lang="en-US" sz="2400" dirty="0"/>
              <a:t> − Each node of the graph is represented as a vertex.</a:t>
            </a: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sz="2400" b="1" dirty="0"/>
              <a:t>Edge</a:t>
            </a:r>
            <a:r>
              <a:rPr lang="en-US" sz="2400" dirty="0"/>
              <a:t> − Edge represents a path between two vertices or a line between two vertices. </a:t>
            </a: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sz="2400" b="1" dirty="0"/>
              <a:t>Adjacency</a:t>
            </a:r>
            <a:r>
              <a:rPr lang="en-US" sz="2400" dirty="0"/>
              <a:t> − Two node or vertices are adjacent if they are connected to each other through an edge. In example given earlier, b is adjacent to a, d, c is adjacent to a, b and so on.</a:t>
            </a: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sz="2400" b="1" dirty="0"/>
              <a:t>Path</a:t>
            </a:r>
            <a:r>
              <a:rPr lang="en-US" sz="2400" dirty="0"/>
              <a:t> − Path represents a sequence of edges between two vertices. In example given previous, </a:t>
            </a:r>
            <a:r>
              <a:rPr lang="en-US" sz="2400" dirty="0" err="1"/>
              <a:t>abde</a:t>
            </a:r>
            <a:r>
              <a:rPr lang="en-US" sz="2400" dirty="0"/>
              <a:t> represents a path from a to e.</a:t>
            </a:r>
          </a:p>
        </p:txBody>
      </p:sp>
    </p:spTree>
    <p:extLst>
      <p:ext uri="{BB962C8B-B14F-4D97-AF65-F5344CB8AC3E}">
        <p14:creationId xmlns:p14="http://schemas.microsoft.com/office/powerpoint/2010/main" val="269200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3426" y="144270"/>
            <a:ext cx="8263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0000"/>
                </a:solidFill>
                <a:latin typeface="Verdana" panose="020B0604030504040204" pitchFamily="34" charset="0"/>
              </a:rPr>
              <a:t>The implementation of BFS algorithm in C++ </a:t>
            </a:r>
            <a:endParaRPr lang="en-US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61664" y="779399"/>
            <a:ext cx="4278574" cy="424731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#define unvisited -1</a:t>
            </a:r>
          </a:p>
          <a:p>
            <a:r>
              <a:rPr lang="en-US" dirty="0"/>
              <a:t>#define marked 0</a:t>
            </a:r>
          </a:p>
          <a:p>
            <a:r>
              <a:rPr lang="en-US" dirty="0"/>
              <a:t>#define visited 1</a:t>
            </a:r>
          </a:p>
          <a:p>
            <a:r>
              <a:rPr lang="en-US" dirty="0"/>
              <a:t>#define CONNECTED 1</a:t>
            </a:r>
          </a:p>
          <a:p>
            <a:r>
              <a:rPr lang="en-US" dirty="0"/>
              <a:t>#define DISCONNECTED 0</a:t>
            </a:r>
          </a:p>
          <a:p>
            <a:r>
              <a:rPr lang="en-US" dirty="0"/>
              <a:t>#define SIZE 100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graph[SIZE+1][SIZE+1], label[SIZE+1];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queue[SIZE], head, tail;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nodes, edges;</a:t>
            </a:r>
          </a:p>
        </p:txBody>
      </p:sp>
      <p:sp>
        <p:nvSpPr>
          <p:cNvPr id="4" name="Rectangle 3"/>
          <p:cNvSpPr/>
          <p:nvPr/>
        </p:nvSpPr>
        <p:spPr>
          <a:xfrm>
            <a:off x="4749422" y="793005"/>
            <a:ext cx="4094328" cy="590931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initialize_queue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head = tail =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enqueue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node)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queue[tail++] = node;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dequeue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return queue[head++];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queue_empty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return head == tail;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fr-FR" dirty="0" err="1"/>
              <a:t>void</a:t>
            </a:r>
            <a:r>
              <a:rPr lang="fr-FR" dirty="0"/>
              <a:t> BFS(</a:t>
            </a:r>
            <a:r>
              <a:rPr lang="fr-FR" dirty="0" err="1"/>
              <a:t>int</a:t>
            </a:r>
            <a:r>
              <a:rPr lang="fr-FR" dirty="0"/>
              <a:t> source,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nodes</a:t>
            </a:r>
            <a:r>
              <a:rPr lang="fr-FR" dirty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4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3426" y="144270"/>
            <a:ext cx="8263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0000"/>
                </a:solidFill>
                <a:latin typeface="Verdana" panose="020B0604030504040204" pitchFamily="34" charset="0"/>
              </a:rPr>
              <a:t>The implementation of BFS algorithm in C++ (continuation…) </a:t>
            </a:r>
            <a:endParaRPr lang="en-US" b="1" u="sng" dirty="0"/>
          </a:p>
        </p:txBody>
      </p:sp>
      <p:sp>
        <p:nvSpPr>
          <p:cNvPr id="5" name="Rectangle 4"/>
          <p:cNvSpPr/>
          <p:nvPr/>
        </p:nvSpPr>
        <p:spPr>
          <a:xfrm>
            <a:off x="341190" y="622786"/>
            <a:ext cx="842749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x, y, source;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&lt;&lt;"No. of nodes: ";</a:t>
            </a:r>
          </a:p>
          <a:p>
            <a:r>
              <a:rPr lang="en-US" dirty="0"/>
              <a:t>	</a:t>
            </a:r>
            <a:r>
              <a:rPr lang="en-US" dirty="0" err="1"/>
              <a:t>cin</a:t>
            </a:r>
            <a:r>
              <a:rPr lang="en-US" dirty="0"/>
              <a:t>&gt;&gt;nodes;</a:t>
            </a:r>
          </a:p>
          <a:p>
            <a:r>
              <a:rPr lang="en-US" dirty="0"/>
              <a:t>	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=1; </a:t>
            </a:r>
            <a:r>
              <a:rPr lang="en-US" dirty="0" err="1"/>
              <a:t>i</a:t>
            </a:r>
            <a:r>
              <a:rPr lang="en-US" dirty="0"/>
              <a:t>&lt;=nodes; </a:t>
            </a:r>
            <a:r>
              <a:rPr lang="en-US" dirty="0" err="1"/>
              <a:t>i</a:t>
            </a:r>
            <a:r>
              <a:rPr lang="en-US" dirty="0"/>
              <a:t>++) 	</a:t>
            </a:r>
          </a:p>
          <a:p>
            <a:r>
              <a:rPr lang="en-US" dirty="0"/>
              <a:t>		for(</a:t>
            </a:r>
            <a:r>
              <a:rPr lang="en-US" dirty="0" err="1"/>
              <a:t>int</a:t>
            </a:r>
            <a:r>
              <a:rPr lang="en-US" dirty="0"/>
              <a:t> j=1; j&lt;=nodes; j++)</a:t>
            </a:r>
          </a:p>
          <a:p>
            <a:r>
              <a:rPr lang="en-US" dirty="0"/>
              <a:t>			graph[</a:t>
            </a:r>
            <a:r>
              <a:rPr lang="en-US" dirty="0" err="1"/>
              <a:t>i</a:t>
            </a:r>
            <a:r>
              <a:rPr lang="en-US" dirty="0"/>
              <a:t>][j] = DISCONNECTED;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&lt;&lt;"No. of edges: ";</a:t>
            </a:r>
          </a:p>
          <a:p>
            <a:r>
              <a:rPr lang="en-US" dirty="0"/>
              <a:t>	</a:t>
            </a:r>
            <a:r>
              <a:rPr lang="en-US" dirty="0" err="1"/>
              <a:t>cin</a:t>
            </a:r>
            <a:r>
              <a:rPr lang="en-US" dirty="0"/>
              <a:t>&gt;&gt;edges;</a:t>
            </a:r>
          </a:p>
          <a:p>
            <a:r>
              <a:rPr lang="en-US" dirty="0"/>
              <a:t>	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=1; </a:t>
            </a:r>
            <a:r>
              <a:rPr lang="en-US" dirty="0" err="1"/>
              <a:t>i</a:t>
            </a:r>
            <a:r>
              <a:rPr lang="en-US" dirty="0"/>
              <a:t>&lt;=edges;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&lt;&lt;"Enter </a:t>
            </a:r>
            <a:r>
              <a:rPr lang="en-US" dirty="0" err="1"/>
              <a:t>vertes</a:t>
            </a:r>
            <a:r>
              <a:rPr lang="en-US" dirty="0"/>
              <a:t> x and y for edge: "&lt;&lt;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cin</a:t>
            </a:r>
            <a:r>
              <a:rPr lang="en-US" dirty="0"/>
              <a:t>&gt;&gt;x &gt;&gt;y;</a:t>
            </a:r>
          </a:p>
          <a:p>
            <a:r>
              <a:rPr lang="en-US" dirty="0"/>
              <a:t>		graph[x][y] = graph[y][x] = CONNECTED;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dirty="0" err="1"/>
              <a:t>initialize_queue</a:t>
            </a:r>
            <a:r>
              <a:rPr lang="en-US" dirty="0"/>
              <a:t>();	// initialize queue before using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&lt;&lt;"Give source:" ;  </a:t>
            </a:r>
            <a:r>
              <a:rPr lang="en-US" dirty="0" err="1"/>
              <a:t>cin</a:t>
            </a:r>
            <a:r>
              <a:rPr lang="en-US" dirty="0"/>
              <a:t>&gt;&gt;source;</a:t>
            </a:r>
          </a:p>
          <a:p>
            <a:r>
              <a:rPr lang="en-US" dirty="0"/>
              <a:t>	BFS(source, nodes); // call </a:t>
            </a:r>
            <a:r>
              <a:rPr lang="en-US" dirty="0" err="1"/>
              <a:t>bfs</a:t>
            </a:r>
            <a:r>
              <a:rPr lang="en-US" dirty="0"/>
              <a:t> for graph</a:t>
            </a:r>
          </a:p>
          <a:p>
            <a:r>
              <a:rPr lang="en-US" dirty="0"/>
              <a:t>		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814750" y="1941391"/>
            <a:ext cx="4346062" cy="120032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// initializing graph with 0 using no. of nodes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41190" y="2089245"/>
            <a:ext cx="4528152" cy="858671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41190" y="3725838"/>
            <a:ext cx="5158857" cy="1542197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0048" y="4209992"/>
            <a:ext cx="32686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take edge info from user and initialize graph </a:t>
            </a:r>
          </a:p>
        </p:txBody>
      </p:sp>
    </p:spTree>
    <p:extLst>
      <p:ext uri="{BB962C8B-B14F-4D97-AF65-F5344CB8AC3E}">
        <p14:creationId xmlns:p14="http://schemas.microsoft.com/office/powerpoint/2010/main" val="420014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0251" y="0"/>
            <a:ext cx="884374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void BFS(</a:t>
            </a:r>
            <a:r>
              <a:rPr lang="en-US" dirty="0" err="1"/>
              <a:t>int</a:t>
            </a:r>
            <a:r>
              <a:rPr lang="en-US" dirty="0"/>
              <a:t> source, </a:t>
            </a:r>
            <a:r>
              <a:rPr lang="en-US" dirty="0" err="1"/>
              <a:t>int</a:t>
            </a:r>
            <a:r>
              <a:rPr lang="en-US" dirty="0"/>
              <a:t> nodes)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=1; </a:t>
            </a:r>
            <a:r>
              <a:rPr lang="en-US" dirty="0" err="1"/>
              <a:t>i</a:t>
            </a:r>
            <a:r>
              <a:rPr lang="en-US" dirty="0"/>
              <a:t>&lt;=nodes;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		label[</a:t>
            </a:r>
            <a:r>
              <a:rPr lang="en-US" dirty="0" err="1"/>
              <a:t>i</a:t>
            </a:r>
            <a:r>
              <a:rPr lang="en-US" dirty="0"/>
              <a:t>] = unvisited;</a:t>
            </a:r>
          </a:p>
          <a:p>
            <a:r>
              <a:rPr lang="en-US" dirty="0"/>
              <a:t>	</a:t>
            </a:r>
            <a:r>
              <a:rPr lang="en-US" dirty="0" err="1"/>
              <a:t>enqueue</a:t>
            </a:r>
            <a:r>
              <a:rPr lang="en-US" dirty="0"/>
              <a:t>(source);</a:t>
            </a:r>
          </a:p>
          <a:p>
            <a:r>
              <a:rPr lang="en-US" dirty="0"/>
              <a:t>	label[source] = marked;</a:t>
            </a:r>
          </a:p>
          <a:p>
            <a:r>
              <a:rPr lang="en-US" dirty="0"/>
              <a:t>	while(!</a:t>
            </a:r>
            <a:r>
              <a:rPr lang="en-US" dirty="0" err="1"/>
              <a:t>queue_empty</a:t>
            </a:r>
            <a:r>
              <a:rPr lang="en-US" dirty="0"/>
              <a:t>())	// repeat until queue is empty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vn</a:t>
            </a:r>
            <a:r>
              <a:rPr lang="en-US" dirty="0"/>
              <a:t> = </a:t>
            </a:r>
            <a:r>
              <a:rPr lang="en-US" dirty="0" err="1"/>
              <a:t>dequeue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 </a:t>
            </a:r>
            <a:r>
              <a:rPr lang="en-US" dirty="0" err="1"/>
              <a:t>vn</a:t>
            </a:r>
            <a:r>
              <a:rPr lang="en-US" dirty="0"/>
              <a:t>;&lt;&lt; " ";   // print nodes in visiting sequence i.e. spanning tree</a:t>
            </a:r>
          </a:p>
          <a:p>
            <a:r>
              <a:rPr lang="en-US" dirty="0"/>
              <a:t>		for(</a:t>
            </a:r>
            <a:r>
              <a:rPr lang="en-US" dirty="0" err="1"/>
              <a:t>int</a:t>
            </a:r>
            <a:r>
              <a:rPr lang="en-US" dirty="0"/>
              <a:t> v=1; v&lt;=nodes; v++)	// check all nodes for </a:t>
            </a:r>
            <a:r>
              <a:rPr lang="en-US" dirty="0" err="1"/>
              <a:t>neighbour</a:t>
            </a:r>
            <a:endParaRPr lang="en-US" dirty="0"/>
          </a:p>
          <a:p>
            <a:r>
              <a:rPr lang="en-US" dirty="0"/>
              <a:t>		{</a:t>
            </a:r>
          </a:p>
          <a:p>
            <a:r>
              <a:rPr lang="en-US" dirty="0"/>
              <a:t>			if(graph[</a:t>
            </a:r>
            <a:r>
              <a:rPr lang="en-US" dirty="0" err="1"/>
              <a:t>vn</a:t>
            </a:r>
            <a:r>
              <a:rPr lang="en-US" dirty="0"/>
              <a:t>][v] == CONNECTED)	// check connected node</a:t>
            </a:r>
          </a:p>
          <a:p>
            <a:r>
              <a:rPr lang="en-US" dirty="0"/>
              <a:t>			{</a:t>
            </a:r>
          </a:p>
          <a:p>
            <a:r>
              <a:rPr lang="en-US" dirty="0"/>
              <a:t>				if(label[v] == unvisited)	// check if node is undiscovered</a:t>
            </a:r>
          </a:p>
          <a:p>
            <a:r>
              <a:rPr lang="en-US" dirty="0"/>
              <a:t>				{</a:t>
            </a:r>
          </a:p>
          <a:p>
            <a:r>
              <a:rPr lang="en-US" dirty="0"/>
              <a:t>					label[v] = marked;	// mark node as discovered</a:t>
            </a:r>
          </a:p>
          <a:p>
            <a:r>
              <a:rPr lang="en-US" dirty="0"/>
              <a:t>					</a:t>
            </a:r>
            <a:r>
              <a:rPr lang="en-US" dirty="0" err="1"/>
              <a:t>enqueue</a:t>
            </a:r>
            <a:r>
              <a:rPr lang="en-US" dirty="0"/>
              <a:t>(v);			// insert </a:t>
            </a:r>
            <a:r>
              <a:rPr lang="en-US" dirty="0" err="1"/>
              <a:t>neighbour</a:t>
            </a:r>
            <a:r>
              <a:rPr lang="en-US" dirty="0"/>
              <a:t> into the queue}</a:t>
            </a:r>
          </a:p>
          <a:p>
            <a:r>
              <a:rPr lang="en-US" dirty="0"/>
              <a:t>			}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label[</a:t>
            </a:r>
            <a:r>
              <a:rPr lang="en-US" dirty="0" err="1"/>
              <a:t>vn</a:t>
            </a:r>
            <a:r>
              <a:rPr lang="en-US" dirty="0"/>
              <a:t>] = visited;	// mark node as finished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3477699" y="664907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// initially mark all nodes as undiscovered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09684" y="518615"/>
            <a:ext cx="2620370" cy="614149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07226" y="1201004"/>
            <a:ext cx="6073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inserting source into the queue and modifying relevant values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09684" y="1201004"/>
            <a:ext cx="2497542" cy="450375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19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234" y="2272"/>
            <a:ext cx="7772400" cy="1143000"/>
          </a:xfrm>
        </p:spPr>
        <p:txBody>
          <a:bodyPr/>
          <a:lstStyle/>
          <a:p>
            <a:r>
              <a:rPr lang="en-US" u="sng" dirty="0"/>
              <a:t>Depth First Traversal (DFS)</a:t>
            </a:r>
          </a:p>
        </p:txBody>
      </p:sp>
      <p:sp>
        <p:nvSpPr>
          <p:cNvPr id="4" name="Rectangle 3"/>
          <p:cNvSpPr/>
          <p:nvPr/>
        </p:nvSpPr>
        <p:spPr>
          <a:xfrm>
            <a:off x="390668" y="1830226"/>
            <a:ext cx="3637129" cy="378565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Depth First Search algorithm(DFS) traverses a graph in a depth ward motion and uses a stack to remember to get the next vertex to start a search when a dead end occurs in any iteration.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838733" y="5988432"/>
            <a:ext cx="6168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rgbClr val="C00000"/>
                </a:solidFill>
                <a:latin typeface="Verdana" panose="020B0604030504040204" pitchFamily="34" charset="0"/>
              </a:rPr>
              <a:t>As in example given above, DFS algorithm traverses from A to B to C to D first then to E, then to F and lastly to G.</a:t>
            </a:r>
            <a:endParaRPr lang="en-US" sz="1600" u="sng" dirty="0">
              <a:solidFill>
                <a:srgbClr val="C0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957" y="1006949"/>
            <a:ext cx="4408725" cy="5126424"/>
          </a:xfrm>
        </p:spPr>
      </p:pic>
    </p:spTree>
    <p:extLst>
      <p:ext uri="{BB962C8B-B14F-4D97-AF65-F5344CB8AC3E}">
        <p14:creationId xmlns:p14="http://schemas.microsoft.com/office/powerpoint/2010/main" val="63585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/>
              <a:t>DFS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8122"/>
            <a:ext cx="7980528" cy="411480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Rule 1 − Visit adjacent unvisited vertex. Mark it visited. Display it. Push it in a stack.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Rule 2 − If no adjacent vertex found, pop up a vertex from stack. (It will pop up all the vertices from the stack which do not have adjacent vertices.)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Rule 3 − Repeat Rule 1 and Rule 2 until stack is empty.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04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399966"/>
              </p:ext>
            </p:extLst>
          </p:nvPr>
        </p:nvGraphicFramePr>
        <p:xfrm>
          <a:off x="549322" y="411707"/>
          <a:ext cx="8261445" cy="5980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444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754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4733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Step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Traversal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680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1.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Initialize the stack</a:t>
                      </a: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6680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2.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Mark </a:t>
                      </a:r>
                      <a:r>
                        <a:rPr lang="en-US" b="1" dirty="0">
                          <a:effectLst/>
                        </a:rPr>
                        <a:t>S</a:t>
                      </a:r>
                      <a:r>
                        <a:rPr lang="en-US" dirty="0">
                          <a:effectLst/>
                        </a:rPr>
                        <a:t> as visited and put it onto the stack. Explore any unvisited adjacent node from </a:t>
                      </a:r>
                      <a:r>
                        <a:rPr lang="en-US" b="1" dirty="0">
                          <a:effectLst/>
                        </a:rPr>
                        <a:t>S</a:t>
                      </a:r>
                      <a:r>
                        <a:rPr lang="en-US" dirty="0">
                          <a:effectLst/>
                        </a:rPr>
                        <a:t>. We have three nodes and we can pick any of them. For this example, we shall take the node in alphabetical order.</a:t>
                      </a: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041" y="1121888"/>
            <a:ext cx="3880098" cy="25220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041" y="3783202"/>
            <a:ext cx="3880098" cy="252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9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519725"/>
              </p:ext>
            </p:extLst>
          </p:nvPr>
        </p:nvGraphicFramePr>
        <p:xfrm>
          <a:off x="549322" y="411707"/>
          <a:ext cx="8261445" cy="5980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444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754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4733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Step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Traversal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680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3.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Mark </a:t>
                      </a:r>
                      <a:r>
                        <a:rPr lang="en-US" b="1">
                          <a:effectLst/>
                        </a:rPr>
                        <a:t>A</a:t>
                      </a:r>
                      <a:r>
                        <a:rPr lang="en-US">
                          <a:effectLst/>
                        </a:rPr>
                        <a:t> as visited and put it onto the stack. Explore any unvisited adjacent node from A. Both </a:t>
                      </a:r>
                      <a:r>
                        <a:rPr lang="en-US" b="1">
                          <a:effectLst/>
                        </a:rPr>
                        <a:t>S</a:t>
                      </a:r>
                      <a:r>
                        <a:rPr lang="en-US">
                          <a:effectLst/>
                        </a:rPr>
                        <a:t>and </a:t>
                      </a:r>
                      <a:r>
                        <a:rPr lang="en-US" b="1">
                          <a:effectLst/>
                        </a:rPr>
                        <a:t>D</a:t>
                      </a:r>
                      <a:r>
                        <a:rPr lang="en-US">
                          <a:effectLst/>
                        </a:rPr>
                        <a:t> are adjacent to </a:t>
                      </a:r>
                      <a:r>
                        <a:rPr lang="en-US" b="1">
                          <a:effectLst/>
                        </a:rPr>
                        <a:t>A</a:t>
                      </a:r>
                      <a:r>
                        <a:rPr lang="en-US">
                          <a:effectLst/>
                        </a:rPr>
                        <a:t> but we are concerned for unvisited nodes only.</a:t>
                      </a: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6680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4.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Visit </a:t>
                      </a:r>
                      <a:r>
                        <a:rPr lang="en-US" b="1" dirty="0">
                          <a:effectLst/>
                        </a:rPr>
                        <a:t>D</a:t>
                      </a:r>
                      <a:r>
                        <a:rPr lang="en-US" dirty="0">
                          <a:effectLst/>
                        </a:rPr>
                        <a:t> and mark it visited and put onto the stack. Here we have </a:t>
                      </a:r>
                      <a:r>
                        <a:rPr lang="en-US" b="1" dirty="0">
                          <a:effectLst/>
                        </a:rPr>
                        <a:t>B</a:t>
                      </a:r>
                      <a:r>
                        <a:rPr lang="en-US" dirty="0">
                          <a:effectLst/>
                        </a:rPr>
                        <a:t> and </a:t>
                      </a:r>
                      <a:r>
                        <a:rPr lang="en-US" b="1" dirty="0">
                          <a:effectLst/>
                        </a:rPr>
                        <a:t>C</a:t>
                      </a:r>
                      <a:r>
                        <a:rPr lang="en-US" dirty="0">
                          <a:effectLst/>
                        </a:rPr>
                        <a:t> nodes which are adjacent to </a:t>
                      </a:r>
                      <a:r>
                        <a:rPr lang="en-US" b="1" dirty="0">
                          <a:effectLst/>
                        </a:rPr>
                        <a:t>D</a:t>
                      </a:r>
                      <a:r>
                        <a:rPr lang="en-US" dirty="0">
                          <a:effectLst/>
                        </a:rPr>
                        <a:t> and both are unvisited. But we shall again choose in alphabetical order.</a:t>
                      </a: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01" y="1089831"/>
            <a:ext cx="3825811" cy="24995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00" y="3792088"/>
            <a:ext cx="3825811" cy="24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186690"/>
              </p:ext>
            </p:extLst>
          </p:nvPr>
        </p:nvGraphicFramePr>
        <p:xfrm>
          <a:off x="549322" y="411707"/>
          <a:ext cx="8261445" cy="5980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444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754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4733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Step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Traversal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680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5.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We choose </a:t>
                      </a:r>
                      <a:r>
                        <a:rPr lang="en-US" b="1">
                          <a:effectLst/>
                        </a:rPr>
                        <a:t>B</a:t>
                      </a:r>
                      <a:r>
                        <a:rPr lang="en-US">
                          <a:effectLst/>
                        </a:rPr>
                        <a:t>, mark it visited and put onto stack. Here </a:t>
                      </a:r>
                      <a:r>
                        <a:rPr lang="en-US" b="1">
                          <a:effectLst/>
                        </a:rPr>
                        <a:t>B</a:t>
                      </a:r>
                      <a:r>
                        <a:rPr lang="en-US">
                          <a:effectLst/>
                        </a:rPr>
                        <a:t> does not have any unvisited adjacent node. So we pop </a:t>
                      </a:r>
                      <a:r>
                        <a:rPr lang="en-US" b="1">
                          <a:effectLst/>
                        </a:rPr>
                        <a:t>B</a:t>
                      </a:r>
                      <a:r>
                        <a:rPr lang="en-US">
                          <a:effectLst/>
                        </a:rPr>
                        <a:t> from the stack.</a:t>
                      </a: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6680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6.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We check stack top for return to previous node and check if it has any unvisited nodes. Here, we find </a:t>
                      </a:r>
                      <a:r>
                        <a:rPr lang="en-US" b="1" dirty="0">
                          <a:effectLst/>
                        </a:rPr>
                        <a:t>D</a:t>
                      </a:r>
                      <a:r>
                        <a:rPr lang="en-US" dirty="0">
                          <a:effectLst/>
                        </a:rPr>
                        <a:t> to be on the top of stack.</a:t>
                      </a: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96" y="3778436"/>
            <a:ext cx="3953588" cy="25830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96" y="1103477"/>
            <a:ext cx="3953588" cy="258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7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49322" y="411707"/>
          <a:ext cx="8261445" cy="3314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444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754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47330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Continuation………</a:t>
                      </a:r>
                    </a:p>
                  </a:txBody>
                  <a:tcPr marL="76200" marR="76200" marT="76200" marB="76200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680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7.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Only unvisited adjacent node is from </a:t>
                      </a:r>
                      <a:r>
                        <a:rPr lang="en-US" b="1" dirty="0">
                          <a:effectLst/>
                        </a:rPr>
                        <a:t>D</a:t>
                      </a:r>
                      <a:r>
                        <a:rPr lang="en-US" dirty="0">
                          <a:effectLst/>
                        </a:rPr>
                        <a:t> is </a:t>
                      </a:r>
                      <a:r>
                        <a:rPr lang="en-US" b="1" dirty="0">
                          <a:effectLst/>
                        </a:rPr>
                        <a:t>C</a:t>
                      </a:r>
                      <a:r>
                        <a:rPr lang="en-US" dirty="0">
                          <a:effectLst/>
                        </a:rPr>
                        <a:t> now. So we visit </a:t>
                      </a:r>
                      <a:r>
                        <a:rPr lang="en-US" b="1" dirty="0">
                          <a:effectLst/>
                        </a:rPr>
                        <a:t>C</a:t>
                      </a:r>
                      <a:r>
                        <a:rPr lang="en-US" dirty="0">
                          <a:effectLst/>
                        </a:rPr>
                        <a:t>, mark it visited and put it onto the stack.</a:t>
                      </a: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28600" y="4306163"/>
            <a:ext cx="7537477" cy="1882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As C does not have any unvisited adjacent node so we keep popping the stack until we find a node which has unvisited adjacent node. In this case, there's none and we keep popping until stack is empty.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49" y="1130772"/>
            <a:ext cx="3885347" cy="253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5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Example for BFS &amp; DFS</a:t>
            </a:r>
          </a:p>
        </p:txBody>
      </p:sp>
    </p:spTree>
    <p:extLst>
      <p:ext uri="{BB962C8B-B14F-4D97-AF65-F5344CB8AC3E}">
        <p14:creationId xmlns:p14="http://schemas.microsoft.com/office/powerpoint/2010/main" val="412825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2008" y="272955"/>
            <a:ext cx="8584446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rgbClr val="121214"/>
                </a:solidFill>
                <a:latin typeface="Verdana" panose="020B0604030504040204" pitchFamily="34" charset="0"/>
              </a:rPr>
              <a:t>Basic Operations</a:t>
            </a:r>
          </a:p>
          <a:p>
            <a:pPr algn="just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Following are basic primary operations of a Graph which are following.</a:t>
            </a:r>
          </a:p>
          <a:p>
            <a:pPr algn="just"/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Add Vertex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− add a vertex to a graph.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Add Edge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− add an edge between two vertices of a graph.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Display Vertex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− display a vertex of a graph.</a:t>
            </a:r>
          </a:p>
        </p:txBody>
      </p:sp>
    </p:spTree>
    <p:extLst>
      <p:ext uri="{BB962C8B-B14F-4D97-AF65-F5344CB8AC3E}">
        <p14:creationId xmlns:p14="http://schemas.microsoft.com/office/powerpoint/2010/main" val="338072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 dirty="0"/>
              <a:t>Breadth-First Search (</a:t>
            </a:r>
            <a:r>
              <a:rPr lang="en-US" altLang="ja-JP" dirty="0">
                <a:solidFill>
                  <a:srgbClr val="FF0000"/>
                </a:solidFill>
              </a:rPr>
              <a:t>BFS</a:t>
            </a:r>
            <a:r>
              <a:rPr lang="en-US" altLang="ja-JP" dirty="0"/>
              <a:t>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8839200" cy="4114800"/>
          </a:xfrm>
          <a:noFill/>
          <a:ln/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altLang="ja-JP" dirty="0"/>
              <a:t>Visit </a:t>
            </a:r>
          </a:p>
          <a:p>
            <a:pPr lvl="1">
              <a:buClr>
                <a:schemeClr val="tx2"/>
              </a:buClr>
            </a:pPr>
            <a:r>
              <a:rPr lang="en-US" altLang="ja-JP" dirty="0"/>
              <a:t>start vertex  and put into a FIFO queue.</a:t>
            </a:r>
          </a:p>
          <a:p>
            <a:pPr>
              <a:buClr>
                <a:schemeClr val="tx2"/>
              </a:buClr>
            </a:pPr>
            <a:r>
              <a:rPr lang="en-US" altLang="ja-JP" dirty="0"/>
              <a:t>Repeatedly </a:t>
            </a:r>
          </a:p>
          <a:p>
            <a:pPr lvl="1">
              <a:buClr>
                <a:schemeClr val="tx2"/>
              </a:buClr>
            </a:pPr>
            <a:r>
              <a:rPr lang="en-US" altLang="ja-JP" dirty="0"/>
              <a:t>remove a vertex from the queue, </a:t>
            </a:r>
          </a:p>
          <a:p>
            <a:pPr lvl="1">
              <a:buClr>
                <a:schemeClr val="tx2"/>
              </a:buClr>
            </a:pPr>
            <a:r>
              <a:rPr lang="en-US" altLang="ja-JP" dirty="0"/>
              <a:t>visit its unvisited adjacent vertices, </a:t>
            </a:r>
          </a:p>
          <a:p>
            <a:pPr lvl="1">
              <a:buClr>
                <a:schemeClr val="tx2"/>
              </a:buClr>
            </a:pPr>
            <a:r>
              <a:rPr lang="en-US" altLang="ja-JP" dirty="0"/>
              <a:t>put newly visited vertices into the queue.</a:t>
            </a:r>
          </a:p>
        </p:txBody>
      </p:sp>
    </p:spTree>
    <p:extLst>
      <p:ext uri="{BB962C8B-B14F-4D97-AF65-F5344CB8AC3E}">
        <p14:creationId xmlns:p14="http://schemas.microsoft.com/office/powerpoint/2010/main" val="231644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994400"/>
            <a:ext cx="7772400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Start search at vertex </a:t>
            </a:r>
            <a:r>
              <a:rPr lang="en-US" altLang="ja-JP">
                <a:solidFill>
                  <a:schemeClr val="hlink"/>
                </a:solidFill>
              </a:rPr>
              <a:t>1</a:t>
            </a:r>
            <a:r>
              <a:rPr lang="en-US" altLang="ja-JP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6183" name="Group 39"/>
          <p:cNvGrpSpPr>
            <a:grpSpLocks/>
          </p:cNvGrpSpPr>
          <p:nvPr/>
        </p:nvGrpSpPr>
        <p:grpSpPr bwMode="auto">
          <a:xfrm>
            <a:off x="311150" y="1758950"/>
            <a:ext cx="5403850" cy="3667125"/>
            <a:chOff x="196" y="1108"/>
            <a:chExt cx="3404" cy="2310"/>
          </a:xfrm>
        </p:grpSpPr>
        <p:sp>
          <p:nvSpPr>
            <p:cNvPr id="6148" name="Oval 4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49" name="Oval 5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50" name="Oval 6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51" name="Oval 7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52" name="Oval 8"/>
            <p:cNvSpPr>
              <a:spLocks noChangeArrowheads="1"/>
            </p:cNvSpPr>
            <p:nvPr/>
          </p:nvSpPr>
          <p:spPr bwMode="auto">
            <a:xfrm>
              <a:off x="3316" y="245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53" name="Oval 9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54" name="Oval 1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55" name="Oval 11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56" name="Oval 12"/>
            <p:cNvSpPr>
              <a:spLocks noChangeArrowheads="1"/>
            </p:cNvSpPr>
            <p:nvPr/>
          </p:nvSpPr>
          <p:spPr bwMode="auto">
            <a:xfrm>
              <a:off x="293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57" name="Oval 13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58" name="Oval 14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59" name="Line 15"/>
            <p:cNvSpPr>
              <a:spLocks noChangeShapeType="1"/>
            </p:cNvSpPr>
            <p:nvPr/>
          </p:nvSpPr>
          <p:spPr bwMode="auto">
            <a:xfrm flipH="1">
              <a:off x="432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60" name="Line 16"/>
            <p:cNvSpPr>
              <a:spLocks noChangeShapeType="1"/>
            </p:cNvSpPr>
            <p:nvPr/>
          </p:nvSpPr>
          <p:spPr bwMode="auto">
            <a:xfrm>
              <a:off x="1008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61" name="Line 17"/>
            <p:cNvSpPr>
              <a:spLocks noChangeShapeType="1"/>
            </p:cNvSpPr>
            <p:nvPr/>
          </p:nvSpPr>
          <p:spPr bwMode="auto">
            <a:xfrm>
              <a:off x="432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62" name="Line 18"/>
            <p:cNvSpPr>
              <a:spLocks noChangeShapeType="1"/>
            </p:cNvSpPr>
            <p:nvPr/>
          </p:nvSpPr>
          <p:spPr bwMode="auto">
            <a:xfrm>
              <a:off x="816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63" name="Line 19"/>
            <p:cNvSpPr>
              <a:spLocks noChangeShapeType="1"/>
            </p:cNvSpPr>
            <p:nvPr/>
          </p:nvSpPr>
          <p:spPr bwMode="auto">
            <a:xfrm>
              <a:off x="1344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64" name="Line 20"/>
            <p:cNvSpPr>
              <a:spLocks noChangeShapeType="1"/>
            </p:cNvSpPr>
            <p:nvPr/>
          </p:nvSpPr>
          <p:spPr bwMode="auto">
            <a:xfrm flipH="1">
              <a:off x="1728" y="1536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65" name="Line 21"/>
            <p:cNvSpPr>
              <a:spLocks noChangeShapeType="1"/>
            </p:cNvSpPr>
            <p:nvPr/>
          </p:nvSpPr>
          <p:spPr bwMode="auto">
            <a:xfrm>
              <a:off x="1728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66" name="Line 22"/>
            <p:cNvSpPr>
              <a:spLocks noChangeShapeType="1"/>
            </p:cNvSpPr>
            <p:nvPr/>
          </p:nvSpPr>
          <p:spPr bwMode="auto">
            <a:xfrm flipH="1">
              <a:off x="2640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67" name="Line 23"/>
            <p:cNvSpPr>
              <a:spLocks noChangeShapeType="1"/>
            </p:cNvSpPr>
            <p:nvPr/>
          </p:nvSpPr>
          <p:spPr bwMode="auto">
            <a:xfrm flipV="1">
              <a:off x="3120" y="2736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68" name="Rectangle 24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  <p:sp>
          <p:nvSpPr>
            <p:cNvPr id="6169" name="Rectangle 25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  <p:sp>
          <p:nvSpPr>
            <p:cNvPr id="6170" name="Rectangle 26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8</a:t>
              </a:r>
            </a:p>
          </p:txBody>
        </p:sp>
        <p:sp>
          <p:nvSpPr>
            <p:cNvPr id="6171" name="Rectangle 27"/>
            <p:cNvSpPr>
              <a:spLocks noChangeArrowheads="1"/>
            </p:cNvSpPr>
            <p:nvPr/>
          </p:nvSpPr>
          <p:spPr bwMode="auto">
            <a:xfrm>
              <a:off x="3312" y="249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10</a:t>
              </a:r>
            </a:p>
          </p:txBody>
        </p:sp>
        <p:sp>
          <p:nvSpPr>
            <p:cNvPr id="6172" name="Rectangle 28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  <p:sp>
          <p:nvSpPr>
            <p:cNvPr id="6173" name="Rectangle 29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  <p:sp>
          <p:nvSpPr>
            <p:cNvPr id="6174" name="Rectangle 30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  <p:sp>
          <p:nvSpPr>
            <p:cNvPr id="6175" name="Rectangle 31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  <p:sp>
          <p:nvSpPr>
            <p:cNvPr id="6176" name="Rectangle 32"/>
            <p:cNvSpPr>
              <a:spLocks noChangeArrowheads="1"/>
            </p:cNvSpPr>
            <p:nvPr/>
          </p:nvSpPr>
          <p:spPr bwMode="auto">
            <a:xfrm>
              <a:off x="2928" y="31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11</a:t>
              </a:r>
            </a:p>
          </p:txBody>
        </p:sp>
        <p:sp>
          <p:nvSpPr>
            <p:cNvPr id="6177" name="Rectangle 33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  <p:sp>
          <p:nvSpPr>
            <p:cNvPr id="6178" name="Rectangle 34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  <p:sp>
          <p:nvSpPr>
            <p:cNvPr id="6179" name="Line 35"/>
            <p:cNvSpPr>
              <a:spLocks noChangeShapeType="1"/>
            </p:cNvSpPr>
            <p:nvPr/>
          </p:nvSpPr>
          <p:spPr bwMode="auto">
            <a:xfrm>
              <a:off x="1824" y="2304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80" name="Line 36"/>
            <p:cNvSpPr>
              <a:spLocks noChangeShapeType="1"/>
            </p:cNvSpPr>
            <p:nvPr/>
          </p:nvSpPr>
          <p:spPr bwMode="auto">
            <a:xfrm>
              <a:off x="1104" y="1248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81" name="Line 37"/>
            <p:cNvSpPr>
              <a:spLocks noChangeShapeType="1"/>
            </p:cNvSpPr>
            <p:nvPr/>
          </p:nvSpPr>
          <p:spPr bwMode="auto">
            <a:xfrm>
              <a:off x="912" y="1392"/>
              <a:ext cx="336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82" name="Line 38"/>
            <p:cNvSpPr>
              <a:spLocks noChangeShapeType="1"/>
            </p:cNvSpPr>
            <p:nvPr/>
          </p:nvSpPr>
          <p:spPr bwMode="auto">
            <a:xfrm flipV="1">
              <a:off x="1344" y="2496"/>
              <a:ext cx="120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0321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9944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Visit/mark/label start vertex and put in a FIFO queue.</a:t>
            </a:r>
          </a:p>
        </p:txBody>
      </p:sp>
      <p:sp>
        <p:nvSpPr>
          <p:cNvPr id="7172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79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80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81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82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91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92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7194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7195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7196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7197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7198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7200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7201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7202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7203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204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205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206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7209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7207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7208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7212" name="Group 44"/>
          <p:cNvGrpSpPr>
            <a:grpSpLocks/>
          </p:cNvGrpSpPr>
          <p:nvPr/>
        </p:nvGrpSpPr>
        <p:grpSpPr bwMode="auto">
          <a:xfrm>
            <a:off x="5478463" y="1143000"/>
            <a:ext cx="3513137" cy="2363788"/>
            <a:chOff x="3451" y="720"/>
            <a:chExt cx="2213" cy="1489"/>
          </a:xfrm>
        </p:grpSpPr>
        <p:sp>
          <p:nvSpPr>
            <p:cNvPr id="7210" name="Rectangle 42"/>
            <p:cNvSpPr>
              <a:spLocks noChangeArrowheads="1"/>
            </p:cNvSpPr>
            <p:nvPr/>
          </p:nvSpPr>
          <p:spPr bwMode="auto">
            <a:xfrm>
              <a:off x="3888" y="1104"/>
              <a:ext cx="1776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>
                  <a:solidFill>
                    <a:schemeClr val="bg2"/>
                  </a:solidFill>
                </a:rPr>
                <a:t>FIFO Queue</a:t>
              </a:r>
              <a:endParaRPr lang="en-US" altLang="ja-JP"/>
            </a:p>
            <a:p>
              <a:pPr>
                <a:spcBef>
                  <a:spcPct val="50000"/>
                </a:spcBef>
              </a:pPr>
              <a:r>
                <a:rPr lang="en-US" altLang="ja-JP"/>
                <a:t>1</a:t>
              </a:r>
            </a:p>
          </p:txBody>
        </p:sp>
        <p:sp>
          <p:nvSpPr>
            <p:cNvPr id="7211" name="Freeform 43"/>
            <p:cNvSpPr>
              <a:spLocks/>
            </p:cNvSpPr>
            <p:nvPr/>
          </p:nvSpPr>
          <p:spPr bwMode="auto">
            <a:xfrm>
              <a:off x="3451" y="720"/>
              <a:ext cx="2206" cy="1489"/>
            </a:xfrm>
            <a:custGeom>
              <a:avLst/>
              <a:gdLst>
                <a:gd name="T0" fmla="*/ 2022 w 2206"/>
                <a:gd name="T1" fmla="*/ 22 h 1489"/>
                <a:gd name="T2" fmla="*/ 1897 w 2206"/>
                <a:gd name="T3" fmla="*/ 29 h 1489"/>
                <a:gd name="T4" fmla="*/ 1714 w 2206"/>
                <a:gd name="T5" fmla="*/ 29 h 1489"/>
                <a:gd name="T6" fmla="*/ 1600 w 2206"/>
                <a:gd name="T7" fmla="*/ 37 h 1489"/>
                <a:gd name="T8" fmla="*/ 1326 w 2206"/>
                <a:gd name="T9" fmla="*/ 37 h 1489"/>
                <a:gd name="T10" fmla="*/ 1166 w 2206"/>
                <a:gd name="T11" fmla="*/ 37 h 1489"/>
                <a:gd name="T12" fmla="*/ 937 w 2206"/>
                <a:gd name="T13" fmla="*/ 45 h 1489"/>
                <a:gd name="T14" fmla="*/ 754 w 2206"/>
                <a:gd name="T15" fmla="*/ 53 h 1489"/>
                <a:gd name="T16" fmla="*/ 571 w 2206"/>
                <a:gd name="T17" fmla="*/ 53 h 1489"/>
                <a:gd name="T18" fmla="*/ 366 w 2206"/>
                <a:gd name="T19" fmla="*/ 53 h 1489"/>
                <a:gd name="T20" fmla="*/ 206 w 2206"/>
                <a:gd name="T21" fmla="*/ 68 h 1489"/>
                <a:gd name="T22" fmla="*/ 126 w 2206"/>
                <a:gd name="T23" fmla="*/ 75 h 1489"/>
                <a:gd name="T24" fmla="*/ 92 w 2206"/>
                <a:gd name="T25" fmla="*/ 121 h 1489"/>
                <a:gd name="T26" fmla="*/ 57 w 2206"/>
                <a:gd name="T27" fmla="*/ 182 h 1489"/>
                <a:gd name="T28" fmla="*/ 23 w 2206"/>
                <a:gd name="T29" fmla="*/ 235 h 1489"/>
                <a:gd name="T30" fmla="*/ 0 w 2206"/>
                <a:gd name="T31" fmla="*/ 334 h 1489"/>
                <a:gd name="T32" fmla="*/ 0 w 2206"/>
                <a:gd name="T33" fmla="*/ 409 h 1489"/>
                <a:gd name="T34" fmla="*/ 0 w 2206"/>
                <a:gd name="T35" fmla="*/ 531 h 1489"/>
                <a:gd name="T36" fmla="*/ 12 w 2206"/>
                <a:gd name="T37" fmla="*/ 607 h 1489"/>
                <a:gd name="T38" fmla="*/ 12 w 2206"/>
                <a:gd name="T39" fmla="*/ 713 h 1489"/>
                <a:gd name="T40" fmla="*/ 23 w 2206"/>
                <a:gd name="T41" fmla="*/ 819 h 1489"/>
                <a:gd name="T42" fmla="*/ 80 w 2206"/>
                <a:gd name="T43" fmla="*/ 926 h 1489"/>
                <a:gd name="T44" fmla="*/ 103 w 2206"/>
                <a:gd name="T45" fmla="*/ 971 h 1489"/>
                <a:gd name="T46" fmla="*/ 160 w 2206"/>
                <a:gd name="T47" fmla="*/ 1024 h 1489"/>
                <a:gd name="T48" fmla="*/ 183 w 2206"/>
                <a:gd name="T49" fmla="*/ 1093 h 1489"/>
                <a:gd name="T50" fmla="*/ 194 w 2206"/>
                <a:gd name="T51" fmla="*/ 1177 h 1489"/>
                <a:gd name="T52" fmla="*/ 263 w 2206"/>
                <a:gd name="T53" fmla="*/ 1313 h 1489"/>
                <a:gd name="T54" fmla="*/ 423 w 2206"/>
                <a:gd name="T55" fmla="*/ 1427 h 1489"/>
                <a:gd name="T56" fmla="*/ 640 w 2206"/>
                <a:gd name="T57" fmla="*/ 1457 h 1489"/>
                <a:gd name="T58" fmla="*/ 800 w 2206"/>
                <a:gd name="T59" fmla="*/ 1465 h 1489"/>
                <a:gd name="T60" fmla="*/ 1120 w 2206"/>
                <a:gd name="T61" fmla="*/ 1488 h 1489"/>
                <a:gd name="T62" fmla="*/ 1303 w 2206"/>
                <a:gd name="T63" fmla="*/ 1488 h 1489"/>
                <a:gd name="T64" fmla="*/ 1531 w 2206"/>
                <a:gd name="T65" fmla="*/ 1465 h 1489"/>
                <a:gd name="T66" fmla="*/ 1737 w 2206"/>
                <a:gd name="T67" fmla="*/ 1404 h 1489"/>
                <a:gd name="T68" fmla="*/ 1920 w 2206"/>
                <a:gd name="T69" fmla="*/ 1366 h 1489"/>
                <a:gd name="T70" fmla="*/ 2080 w 2206"/>
                <a:gd name="T71" fmla="*/ 1290 h 1489"/>
                <a:gd name="T72" fmla="*/ 2114 w 2206"/>
                <a:gd name="T73" fmla="*/ 1199 h 1489"/>
                <a:gd name="T74" fmla="*/ 2171 w 2206"/>
                <a:gd name="T75" fmla="*/ 1093 h 1489"/>
                <a:gd name="T76" fmla="*/ 2205 w 2206"/>
                <a:gd name="T77" fmla="*/ 987 h 1489"/>
                <a:gd name="T78" fmla="*/ 2205 w 2206"/>
                <a:gd name="T79" fmla="*/ 896 h 1489"/>
                <a:gd name="T80" fmla="*/ 2205 w 2206"/>
                <a:gd name="T81" fmla="*/ 804 h 1489"/>
                <a:gd name="T82" fmla="*/ 2205 w 2206"/>
                <a:gd name="T83" fmla="*/ 698 h 1489"/>
                <a:gd name="T84" fmla="*/ 2205 w 2206"/>
                <a:gd name="T85" fmla="*/ 607 h 1489"/>
                <a:gd name="T86" fmla="*/ 2205 w 2206"/>
                <a:gd name="T87" fmla="*/ 485 h 1489"/>
                <a:gd name="T88" fmla="*/ 2205 w 2206"/>
                <a:gd name="T89" fmla="*/ 409 h 1489"/>
                <a:gd name="T90" fmla="*/ 2205 w 2206"/>
                <a:gd name="T91" fmla="*/ 318 h 1489"/>
                <a:gd name="T92" fmla="*/ 2205 w 2206"/>
                <a:gd name="T93" fmla="*/ 212 h 1489"/>
                <a:gd name="T94" fmla="*/ 2205 w 2206"/>
                <a:gd name="T95" fmla="*/ 136 h 1489"/>
                <a:gd name="T96" fmla="*/ 2171 w 2206"/>
                <a:gd name="T97" fmla="*/ 75 h 1489"/>
                <a:gd name="T98" fmla="*/ 2069 w 2206"/>
                <a:gd name="T99" fmla="*/ 0 h 1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06" h="1489">
                  <a:moveTo>
                    <a:pt x="2069" y="0"/>
                  </a:moveTo>
                  <a:lnTo>
                    <a:pt x="2022" y="22"/>
                  </a:lnTo>
                  <a:lnTo>
                    <a:pt x="1988" y="22"/>
                  </a:lnTo>
                  <a:lnTo>
                    <a:pt x="1897" y="29"/>
                  </a:lnTo>
                  <a:lnTo>
                    <a:pt x="1805" y="29"/>
                  </a:lnTo>
                  <a:lnTo>
                    <a:pt x="1714" y="29"/>
                  </a:lnTo>
                  <a:lnTo>
                    <a:pt x="1668" y="29"/>
                  </a:lnTo>
                  <a:lnTo>
                    <a:pt x="1600" y="37"/>
                  </a:lnTo>
                  <a:lnTo>
                    <a:pt x="1463" y="37"/>
                  </a:lnTo>
                  <a:lnTo>
                    <a:pt x="1326" y="37"/>
                  </a:lnTo>
                  <a:lnTo>
                    <a:pt x="1234" y="37"/>
                  </a:lnTo>
                  <a:lnTo>
                    <a:pt x="1166" y="37"/>
                  </a:lnTo>
                  <a:lnTo>
                    <a:pt x="1051" y="45"/>
                  </a:lnTo>
                  <a:lnTo>
                    <a:pt x="937" y="45"/>
                  </a:lnTo>
                  <a:lnTo>
                    <a:pt x="846" y="45"/>
                  </a:lnTo>
                  <a:lnTo>
                    <a:pt x="754" y="53"/>
                  </a:lnTo>
                  <a:lnTo>
                    <a:pt x="686" y="53"/>
                  </a:lnTo>
                  <a:lnTo>
                    <a:pt x="571" y="53"/>
                  </a:lnTo>
                  <a:lnTo>
                    <a:pt x="457" y="53"/>
                  </a:lnTo>
                  <a:lnTo>
                    <a:pt x="366" y="53"/>
                  </a:lnTo>
                  <a:lnTo>
                    <a:pt x="297" y="53"/>
                  </a:lnTo>
                  <a:lnTo>
                    <a:pt x="206" y="68"/>
                  </a:lnTo>
                  <a:lnTo>
                    <a:pt x="160" y="68"/>
                  </a:lnTo>
                  <a:lnTo>
                    <a:pt x="126" y="75"/>
                  </a:lnTo>
                  <a:lnTo>
                    <a:pt x="114" y="98"/>
                  </a:lnTo>
                  <a:lnTo>
                    <a:pt x="92" y="121"/>
                  </a:lnTo>
                  <a:lnTo>
                    <a:pt x="69" y="151"/>
                  </a:lnTo>
                  <a:lnTo>
                    <a:pt x="57" y="182"/>
                  </a:lnTo>
                  <a:lnTo>
                    <a:pt x="35" y="204"/>
                  </a:lnTo>
                  <a:lnTo>
                    <a:pt x="23" y="235"/>
                  </a:lnTo>
                  <a:lnTo>
                    <a:pt x="23" y="280"/>
                  </a:lnTo>
                  <a:lnTo>
                    <a:pt x="0" y="334"/>
                  </a:lnTo>
                  <a:lnTo>
                    <a:pt x="0" y="364"/>
                  </a:lnTo>
                  <a:lnTo>
                    <a:pt x="0" y="409"/>
                  </a:lnTo>
                  <a:lnTo>
                    <a:pt x="0" y="485"/>
                  </a:lnTo>
                  <a:lnTo>
                    <a:pt x="0" y="531"/>
                  </a:lnTo>
                  <a:lnTo>
                    <a:pt x="12" y="561"/>
                  </a:lnTo>
                  <a:lnTo>
                    <a:pt x="12" y="607"/>
                  </a:lnTo>
                  <a:lnTo>
                    <a:pt x="12" y="668"/>
                  </a:lnTo>
                  <a:lnTo>
                    <a:pt x="12" y="713"/>
                  </a:lnTo>
                  <a:lnTo>
                    <a:pt x="12" y="759"/>
                  </a:lnTo>
                  <a:lnTo>
                    <a:pt x="23" y="819"/>
                  </a:lnTo>
                  <a:lnTo>
                    <a:pt x="46" y="865"/>
                  </a:lnTo>
                  <a:lnTo>
                    <a:pt x="80" y="926"/>
                  </a:lnTo>
                  <a:lnTo>
                    <a:pt x="92" y="949"/>
                  </a:lnTo>
                  <a:lnTo>
                    <a:pt x="103" y="971"/>
                  </a:lnTo>
                  <a:lnTo>
                    <a:pt x="126" y="994"/>
                  </a:lnTo>
                  <a:lnTo>
                    <a:pt x="160" y="1024"/>
                  </a:lnTo>
                  <a:lnTo>
                    <a:pt x="183" y="1070"/>
                  </a:lnTo>
                  <a:lnTo>
                    <a:pt x="183" y="1093"/>
                  </a:lnTo>
                  <a:lnTo>
                    <a:pt x="194" y="1123"/>
                  </a:lnTo>
                  <a:lnTo>
                    <a:pt x="194" y="1177"/>
                  </a:lnTo>
                  <a:lnTo>
                    <a:pt x="194" y="1237"/>
                  </a:lnTo>
                  <a:lnTo>
                    <a:pt x="263" y="1313"/>
                  </a:lnTo>
                  <a:lnTo>
                    <a:pt x="332" y="1374"/>
                  </a:lnTo>
                  <a:lnTo>
                    <a:pt x="423" y="1427"/>
                  </a:lnTo>
                  <a:lnTo>
                    <a:pt x="526" y="1450"/>
                  </a:lnTo>
                  <a:lnTo>
                    <a:pt x="640" y="1457"/>
                  </a:lnTo>
                  <a:lnTo>
                    <a:pt x="731" y="1465"/>
                  </a:lnTo>
                  <a:lnTo>
                    <a:pt x="800" y="1465"/>
                  </a:lnTo>
                  <a:lnTo>
                    <a:pt x="914" y="1480"/>
                  </a:lnTo>
                  <a:lnTo>
                    <a:pt x="1120" y="1488"/>
                  </a:lnTo>
                  <a:lnTo>
                    <a:pt x="1234" y="1488"/>
                  </a:lnTo>
                  <a:lnTo>
                    <a:pt x="1303" y="1488"/>
                  </a:lnTo>
                  <a:lnTo>
                    <a:pt x="1394" y="1472"/>
                  </a:lnTo>
                  <a:lnTo>
                    <a:pt x="1531" y="1465"/>
                  </a:lnTo>
                  <a:lnTo>
                    <a:pt x="1645" y="1419"/>
                  </a:lnTo>
                  <a:lnTo>
                    <a:pt x="1737" y="1404"/>
                  </a:lnTo>
                  <a:lnTo>
                    <a:pt x="1851" y="1374"/>
                  </a:lnTo>
                  <a:lnTo>
                    <a:pt x="1920" y="1366"/>
                  </a:lnTo>
                  <a:lnTo>
                    <a:pt x="1988" y="1351"/>
                  </a:lnTo>
                  <a:lnTo>
                    <a:pt x="2080" y="1290"/>
                  </a:lnTo>
                  <a:lnTo>
                    <a:pt x="2091" y="1244"/>
                  </a:lnTo>
                  <a:lnTo>
                    <a:pt x="2114" y="1199"/>
                  </a:lnTo>
                  <a:lnTo>
                    <a:pt x="2137" y="1153"/>
                  </a:lnTo>
                  <a:lnTo>
                    <a:pt x="2171" y="1093"/>
                  </a:lnTo>
                  <a:lnTo>
                    <a:pt x="2194" y="1032"/>
                  </a:lnTo>
                  <a:lnTo>
                    <a:pt x="2205" y="987"/>
                  </a:lnTo>
                  <a:lnTo>
                    <a:pt x="2205" y="941"/>
                  </a:lnTo>
                  <a:lnTo>
                    <a:pt x="2205" y="896"/>
                  </a:lnTo>
                  <a:lnTo>
                    <a:pt x="2205" y="850"/>
                  </a:lnTo>
                  <a:lnTo>
                    <a:pt x="2205" y="804"/>
                  </a:lnTo>
                  <a:lnTo>
                    <a:pt x="2205" y="744"/>
                  </a:lnTo>
                  <a:lnTo>
                    <a:pt x="2205" y="698"/>
                  </a:lnTo>
                  <a:lnTo>
                    <a:pt x="2205" y="668"/>
                  </a:lnTo>
                  <a:lnTo>
                    <a:pt x="2205" y="607"/>
                  </a:lnTo>
                  <a:lnTo>
                    <a:pt x="2205" y="546"/>
                  </a:lnTo>
                  <a:lnTo>
                    <a:pt x="2205" y="485"/>
                  </a:lnTo>
                  <a:lnTo>
                    <a:pt x="2205" y="440"/>
                  </a:lnTo>
                  <a:lnTo>
                    <a:pt x="2205" y="409"/>
                  </a:lnTo>
                  <a:lnTo>
                    <a:pt x="2205" y="379"/>
                  </a:lnTo>
                  <a:lnTo>
                    <a:pt x="2205" y="318"/>
                  </a:lnTo>
                  <a:lnTo>
                    <a:pt x="2205" y="273"/>
                  </a:lnTo>
                  <a:lnTo>
                    <a:pt x="2205" y="212"/>
                  </a:lnTo>
                  <a:lnTo>
                    <a:pt x="2205" y="166"/>
                  </a:lnTo>
                  <a:lnTo>
                    <a:pt x="2205" y="136"/>
                  </a:lnTo>
                  <a:lnTo>
                    <a:pt x="2205" y="106"/>
                  </a:lnTo>
                  <a:lnTo>
                    <a:pt x="2171" y="75"/>
                  </a:lnTo>
                  <a:lnTo>
                    <a:pt x="2125" y="53"/>
                  </a:lnTo>
                  <a:lnTo>
                    <a:pt x="2069" y="0"/>
                  </a:lnTo>
                  <a:lnTo>
                    <a:pt x="2069" y="0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745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435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 dirty="0"/>
              <a:t>Remove </a:t>
            </a:r>
            <a:r>
              <a:rPr lang="en-US" altLang="ja-JP" dirty="0">
                <a:solidFill>
                  <a:schemeClr val="hlink"/>
                </a:solidFill>
              </a:rPr>
              <a:t>1</a:t>
            </a:r>
            <a:r>
              <a:rPr lang="en-US" altLang="ja-JP" dirty="0">
                <a:solidFill>
                  <a:schemeClr val="bg2"/>
                </a:solidFill>
              </a:rPr>
              <a:t> from </a:t>
            </a:r>
            <a:r>
              <a:rPr lang="en-US" altLang="ja-JP" dirty="0">
                <a:solidFill>
                  <a:schemeClr val="hlink"/>
                </a:solidFill>
              </a:rPr>
              <a:t>Q</a:t>
            </a:r>
            <a:r>
              <a:rPr lang="en-US" altLang="ja-JP" dirty="0">
                <a:solidFill>
                  <a:schemeClr val="bg2"/>
                </a:solidFill>
              </a:rPr>
              <a:t>; visit adjacent unvisited vertices;</a:t>
            </a:r>
          </a:p>
          <a:p>
            <a:pPr>
              <a:buFontTx/>
              <a:buNone/>
            </a:pPr>
            <a:r>
              <a:rPr lang="en-US" altLang="ja-JP" dirty="0">
                <a:solidFill>
                  <a:schemeClr val="bg2"/>
                </a:solidFill>
              </a:rPr>
              <a:t>put in </a:t>
            </a:r>
            <a:r>
              <a:rPr lang="en-US" altLang="ja-JP" dirty="0">
                <a:solidFill>
                  <a:schemeClr val="hlink"/>
                </a:solidFill>
              </a:rPr>
              <a:t>Q</a:t>
            </a:r>
            <a:r>
              <a:rPr lang="en-US" altLang="ja-JP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205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206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16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8217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8218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8220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8221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8222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8223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8224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8226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8227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28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29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30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8233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8231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8232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8236" name="Group 44"/>
          <p:cNvGrpSpPr>
            <a:grpSpLocks/>
          </p:cNvGrpSpPr>
          <p:nvPr/>
        </p:nvGrpSpPr>
        <p:grpSpPr bwMode="auto">
          <a:xfrm>
            <a:off x="5478463" y="1143000"/>
            <a:ext cx="3513137" cy="2363788"/>
            <a:chOff x="3451" y="720"/>
            <a:chExt cx="2213" cy="1489"/>
          </a:xfrm>
        </p:grpSpPr>
        <p:sp>
          <p:nvSpPr>
            <p:cNvPr id="8234" name="Rectangle 42"/>
            <p:cNvSpPr>
              <a:spLocks noChangeArrowheads="1"/>
            </p:cNvSpPr>
            <p:nvPr/>
          </p:nvSpPr>
          <p:spPr bwMode="auto">
            <a:xfrm>
              <a:off x="3888" y="1104"/>
              <a:ext cx="1776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>
                  <a:solidFill>
                    <a:schemeClr val="bg2"/>
                  </a:solidFill>
                </a:rPr>
                <a:t>FIFO Queue</a:t>
              </a:r>
              <a:endParaRPr lang="en-US" altLang="ja-JP"/>
            </a:p>
            <a:p>
              <a:pPr>
                <a:spcBef>
                  <a:spcPct val="50000"/>
                </a:spcBef>
              </a:pPr>
              <a:r>
                <a:rPr lang="en-US" altLang="ja-JP"/>
                <a:t>1</a:t>
              </a:r>
            </a:p>
          </p:txBody>
        </p:sp>
        <p:sp>
          <p:nvSpPr>
            <p:cNvPr id="8235" name="Freeform 43"/>
            <p:cNvSpPr>
              <a:spLocks/>
            </p:cNvSpPr>
            <p:nvPr/>
          </p:nvSpPr>
          <p:spPr bwMode="auto">
            <a:xfrm>
              <a:off x="3451" y="720"/>
              <a:ext cx="2206" cy="1489"/>
            </a:xfrm>
            <a:custGeom>
              <a:avLst/>
              <a:gdLst>
                <a:gd name="T0" fmla="*/ 2022 w 2206"/>
                <a:gd name="T1" fmla="*/ 22 h 1489"/>
                <a:gd name="T2" fmla="*/ 1897 w 2206"/>
                <a:gd name="T3" fmla="*/ 29 h 1489"/>
                <a:gd name="T4" fmla="*/ 1714 w 2206"/>
                <a:gd name="T5" fmla="*/ 29 h 1489"/>
                <a:gd name="T6" fmla="*/ 1600 w 2206"/>
                <a:gd name="T7" fmla="*/ 37 h 1489"/>
                <a:gd name="T8" fmla="*/ 1326 w 2206"/>
                <a:gd name="T9" fmla="*/ 37 h 1489"/>
                <a:gd name="T10" fmla="*/ 1166 w 2206"/>
                <a:gd name="T11" fmla="*/ 37 h 1489"/>
                <a:gd name="T12" fmla="*/ 937 w 2206"/>
                <a:gd name="T13" fmla="*/ 45 h 1489"/>
                <a:gd name="T14" fmla="*/ 754 w 2206"/>
                <a:gd name="T15" fmla="*/ 53 h 1489"/>
                <a:gd name="T16" fmla="*/ 571 w 2206"/>
                <a:gd name="T17" fmla="*/ 53 h 1489"/>
                <a:gd name="T18" fmla="*/ 366 w 2206"/>
                <a:gd name="T19" fmla="*/ 53 h 1489"/>
                <a:gd name="T20" fmla="*/ 206 w 2206"/>
                <a:gd name="T21" fmla="*/ 68 h 1489"/>
                <a:gd name="T22" fmla="*/ 126 w 2206"/>
                <a:gd name="T23" fmla="*/ 75 h 1489"/>
                <a:gd name="T24" fmla="*/ 92 w 2206"/>
                <a:gd name="T25" fmla="*/ 121 h 1489"/>
                <a:gd name="T26" fmla="*/ 57 w 2206"/>
                <a:gd name="T27" fmla="*/ 182 h 1489"/>
                <a:gd name="T28" fmla="*/ 23 w 2206"/>
                <a:gd name="T29" fmla="*/ 235 h 1489"/>
                <a:gd name="T30" fmla="*/ 0 w 2206"/>
                <a:gd name="T31" fmla="*/ 334 h 1489"/>
                <a:gd name="T32" fmla="*/ 0 w 2206"/>
                <a:gd name="T33" fmla="*/ 409 h 1489"/>
                <a:gd name="T34" fmla="*/ 0 w 2206"/>
                <a:gd name="T35" fmla="*/ 531 h 1489"/>
                <a:gd name="T36" fmla="*/ 12 w 2206"/>
                <a:gd name="T37" fmla="*/ 607 h 1489"/>
                <a:gd name="T38" fmla="*/ 12 w 2206"/>
                <a:gd name="T39" fmla="*/ 713 h 1489"/>
                <a:gd name="T40" fmla="*/ 23 w 2206"/>
                <a:gd name="T41" fmla="*/ 819 h 1489"/>
                <a:gd name="T42" fmla="*/ 80 w 2206"/>
                <a:gd name="T43" fmla="*/ 926 h 1489"/>
                <a:gd name="T44" fmla="*/ 103 w 2206"/>
                <a:gd name="T45" fmla="*/ 971 h 1489"/>
                <a:gd name="T46" fmla="*/ 160 w 2206"/>
                <a:gd name="T47" fmla="*/ 1024 h 1489"/>
                <a:gd name="T48" fmla="*/ 183 w 2206"/>
                <a:gd name="T49" fmla="*/ 1093 h 1489"/>
                <a:gd name="T50" fmla="*/ 194 w 2206"/>
                <a:gd name="T51" fmla="*/ 1177 h 1489"/>
                <a:gd name="T52" fmla="*/ 263 w 2206"/>
                <a:gd name="T53" fmla="*/ 1313 h 1489"/>
                <a:gd name="T54" fmla="*/ 423 w 2206"/>
                <a:gd name="T55" fmla="*/ 1427 h 1489"/>
                <a:gd name="T56" fmla="*/ 640 w 2206"/>
                <a:gd name="T57" fmla="*/ 1457 h 1489"/>
                <a:gd name="T58" fmla="*/ 800 w 2206"/>
                <a:gd name="T59" fmla="*/ 1465 h 1489"/>
                <a:gd name="T60" fmla="*/ 1120 w 2206"/>
                <a:gd name="T61" fmla="*/ 1488 h 1489"/>
                <a:gd name="T62" fmla="*/ 1303 w 2206"/>
                <a:gd name="T63" fmla="*/ 1488 h 1489"/>
                <a:gd name="T64" fmla="*/ 1531 w 2206"/>
                <a:gd name="T65" fmla="*/ 1465 h 1489"/>
                <a:gd name="T66" fmla="*/ 1737 w 2206"/>
                <a:gd name="T67" fmla="*/ 1404 h 1489"/>
                <a:gd name="T68" fmla="*/ 1920 w 2206"/>
                <a:gd name="T69" fmla="*/ 1366 h 1489"/>
                <a:gd name="T70" fmla="*/ 2080 w 2206"/>
                <a:gd name="T71" fmla="*/ 1290 h 1489"/>
                <a:gd name="T72" fmla="*/ 2114 w 2206"/>
                <a:gd name="T73" fmla="*/ 1199 h 1489"/>
                <a:gd name="T74" fmla="*/ 2171 w 2206"/>
                <a:gd name="T75" fmla="*/ 1093 h 1489"/>
                <a:gd name="T76" fmla="*/ 2205 w 2206"/>
                <a:gd name="T77" fmla="*/ 987 h 1489"/>
                <a:gd name="T78" fmla="*/ 2205 w 2206"/>
                <a:gd name="T79" fmla="*/ 896 h 1489"/>
                <a:gd name="T80" fmla="*/ 2205 w 2206"/>
                <a:gd name="T81" fmla="*/ 804 h 1489"/>
                <a:gd name="T82" fmla="*/ 2205 w 2206"/>
                <a:gd name="T83" fmla="*/ 698 h 1489"/>
                <a:gd name="T84" fmla="*/ 2205 w 2206"/>
                <a:gd name="T85" fmla="*/ 607 h 1489"/>
                <a:gd name="T86" fmla="*/ 2205 w 2206"/>
                <a:gd name="T87" fmla="*/ 485 h 1489"/>
                <a:gd name="T88" fmla="*/ 2205 w 2206"/>
                <a:gd name="T89" fmla="*/ 409 h 1489"/>
                <a:gd name="T90" fmla="*/ 2205 w 2206"/>
                <a:gd name="T91" fmla="*/ 318 h 1489"/>
                <a:gd name="T92" fmla="*/ 2205 w 2206"/>
                <a:gd name="T93" fmla="*/ 212 h 1489"/>
                <a:gd name="T94" fmla="*/ 2205 w 2206"/>
                <a:gd name="T95" fmla="*/ 136 h 1489"/>
                <a:gd name="T96" fmla="*/ 2171 w 2206"/>
                <a:gd name="T97" fmla="*/ 75 h 1489"/>
                <a:gd name="T98" fmla="*/ 2069 w 2206"/>
                <a:gd name="T99" fmla="*/ 0 h 1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06" h="1489">
                  <a:moveTo>
                    <a:pt x="2069" y="0"/>
                  </a:moveTo>
                  <a:lnTo>
                    <a:pt x="2022" y="22"/>
                  </a:lnTo>
                  <a:lnTo>
                    <a:pt x="1988" y="22"/>
                  </a:lnTo>
                  <a:lnTo>
                    <a:pt x="1897" y="29"/>
                  </a:lnTo>
                  <a:lnTo>
                    <a:pt x="1805" y="29"/>
                  </a:lnTo>
                  <a:lnTo>
                    <a:pt x="1714" y="29"/>
                  </a:lnTo>
                  <a:lnTo>
                    <a:pt x="1668" y="29"/>
                  </a:lnTo>
                  <a:lnTo>
                    <a:pt x="1600" y="37"/>
                  </a:lnTo>
                  <a:lnTo>
                    <a:pt x="1463" y="37"/>
                  </a:lnTo>
                  <a:lnTo>
                    <a:pt x="1326" y="37"/>
                  </a:lnTo>
                  <a:lnTo>
                    <a:pt x="1234" y="37"/>
                  </a:lnTo>
                  <a:lnTo>
                    <a:pt x="1166" y="37"/>
                  </a:lnTo>
                  <a:lnTo>
                    <a:pt x="1051" y="45"/>
                  </a:lnTo>
                  <a:lnTo>
                    <a:pt x="937" y="45"/>
                  </a:lnTo>
                  <a:lnTo>
                    <a:pt x="846" y="45"/>
                  </a:lnTo>
                  <a:lnTo>
                    <a:pt x="754" y="53"/>
                  </a:lnTo>
                  <a:lnTo>
                    <a:pt x="686" y="53"/>
                  </a:lnTo>
                  <a:lnTo>
                    <a:pt x="571" y="53"/>
                  </a:lnTo>
                  <a:lnTo>
                    <a:pt x="457" y="53"/>
                  </a:lnTo>
                  <a:lnTo>
                    <a:pt x="366" y="53"/>
                  </a:lnTo>
                  <a:lnTo>
                    <a:pt x="297" y="53"/>
                  </a:lnTo>
                  <a:lnTo>
                    <a:pt x="206" y="68"/>
                  </a:lnTo>
                  <a:lnTo>
                    <a:pt x="160" y="68"/>
                  </a:lnTo>
                  <a:lnTo>
                    <a:pt x="126" y="75"/>
                  </a:lnTo>
                  <a:lnTo>
                    <a:pt x="114" y="98"/>
                  </a:lnTo>
                  <a:lnTo>
                    <a:pt x="92" y="121"/>
                  </a:lnTo>
                  <a:lnTo>
                    <a:pt x="69" y="151"/>
                  </a:lnTo>
                  <a:lnTo>
                    <a:pt x="57" y="182"/>
                  </a:lnTo>
                  <a:lnTo>
                    <a:pt x="35" y="204"/>
                  </a:lnTo>
                  <a:lnTo>
                    <a:pt x="23" y="235"/>
                  </a:lnTo>
                  <a:lnTo>
                    <a:pt x="23" y="280"/>
                  </a:lnTo>
                  <a:lnTo>
                    <a:pt x="0" y="334"/>
                  </a:lnTo>
                  <a:lnTo>
                    <a:pt x="0" y="364"/>
                  </a:lnTo>
                  <a:lnTo>
                    <a:pt x="0" y="409"/>
                  </a:lnTo>
                  <a:lnTo>
                    <a:pt x="0" y="485"/>
                  </a:lnTo>
                  <a:lnTo>
                    <a:pt x="0" y="531"/>
                  </a:lnTo>
                  <a:lnTo>
                    <a:pt x="12" y="561"/>
                  </a:lnTo>
                  <a:lnTo>
                    <a:pt x="12" y="607"/>
                  </a:lnTo>
                  <a:lnTo>
                    <a:pt x="12" y="668"/>
                  </a:lnTo>
                  <a:lnTo>
                    <a:pt x="12" y="713"/>
                  </a:lnTo>
                  <a:lnTo>
                    <a:pt x="12" y="759"/>
                  </a:lnTo>
                  <a:lnTo>
                    <a:pt x="23" y="819"/>
                  </a:lnTo>
                  <a:lnTo>
                    <a:pt x="46" y="865"/>
                  </a:lnTo>
                  <a:lnTo>
                    <a:pt x="80" y="926"/>
                  </a:lnTo>
                  <a:lnTo>
                    <a:pt x="92" y="949"/>
                  </a:lnTo>
                  <a:lnTo>
                    <a:pt x="103" y="971"/>
                  </a:lnTo>
                  <a:lnTo>
                    <a:pt x="126" y="994"/>
                  </a:lnTo>
                  <a:lnTo>
                    <a:pt x="160" y="1024"/>
                  </a:lnTo>
                  <a:lnTo>
                    <a:pt x="183" y="1070"/>
                  </a:lnTo>
                  <a:lnTo>
                    <a:pt x="183" y="1093"/>
                  </a:lnTo>
                  <a:lnTo>
                    <a:pt x="194" y="1123"/>
                  </a:lnTo>
                  <a:lnTo>
                    <a:pt x="194" y="1177"/>
                  </a:lnTo>
                  <a:lnTo>
                    <a:pt x="194" y="1237"/>
                  </a:lnTo>
                  <a:lnTo>
                    <a:pt x="263" y="1313"/>
                  </a:lnTo>
                  <a:lnTo>
                    <a:pt x="332" y="1374"/>
                  </a:lnTo>
                  <a:lnTo>
                    <a:pt x="423" y="1427"/>
                  </a:lnTo>
                  <a:lnTo>
                    <a:pt x="526" y="1450"/>
                  </a:lnTo>
                  <a:lnTo>
                    <a:pt x="640" y="1457"/>
                  </a:lnTo>
                  <a:lnTo>
                    <a:pt x="731" y="1465"/>
                  </a:lnTo>
                  <a:lnTo>
                    <a:pt x="800" y="1465"/>
                  </a:lnTo>
                  <a:lnTo>
                    <a:pt x="914" y="1480"/>
                  </a:lnTo>
                  <a:lnTo>
                    <a:pt x="1120" y="1488"/>
                  </a:lnTo>
                  <a:lnTo>
                    <a:pt x="1234" y="1488"/>
                  </a:lnTo>
                  <a:lnTo>
                    <a:pt x="1303" y="1488"/>
                  </a:lnTo>
                  <a:lnTo>
                    <a:pt x="1394" y="1472"/>
                  </a:lnTo>
                  <a:lnTo>
                    <a:pt x="1531" y="1465"/>
                  </a:lnTo>
                  <a:lnTo>
                    <a:pt x="1645" y="1419"/>
                  </a:lnTo>
                  <a:lnTo>
                    <a:pt x="1737" y="1404"/>
                  </a:lnTo>
                  <a:lnTo>
                    <a:pt x="1851" y="1374"/>
                  </a:lnTo>
                  <a:lnTo>
                    <a:pt x="1920" y="1366"/>
                  </a:lnTo>
                  <a:lnTo>
                    <a:pt x="1988" y="1351"/>
                  </a:lnTo>
                  <a:lnTo>
                    <a:pt x="2080" y="1290"/>
                  </a:lnTo>
                  <a:lnTo>
                    <a:pt x="2091" y="1244"/>
                  </a:lnTo>
                  <a:lnTo>
                    <a:pt x="2114" y="1199"/>
                  </a:lnTo>
                  <a:lnTo>
                    <a:pt x="2137" y="1153"/>
                  </a:lnTo>
                  <a:lnTo>
                    <a:pt x="2171" y="1093"/>
                  </a:lnTo>
                  <a:lnTo>
                    <a:pt x="2194" y="1032"/>
                  </a:lnTo>
                  <a:lnTo>
                    <a:pt x="2205" y="987"/>
                  </a:lnTo>
                  <a:lnTo>
                    <a:pt x="2205" y="941"/>
                  </a:lnTo>
                  <a:lnTo>
                    <a:pt x="2205" y="896"/>
                  </a:lnTo>
                  <a:lnTo>
                    <a:pt x="2205" y="850"/>
                  </a:lnTo>
                  <a:lnTo>
                    <a:pt x="2205" y="804"/>
                  </a:lnTo>
                  <a:lnTo>
                    <a:pt x="2205" y="744"/>
                  </a:lnTo>
                  <a:lnTo>
                    <a:pt x="2205" y="698"/>
                  </a:lnTo>
                  <a:lnTo>
                    <a:pt x="2205" y="668"/>
                  </a:lnTo>
                  <a:lnTo>
                    <a:pt x="2205" y="607"/>
                  </a:lnTo>
                  <a:lnTo>
                    <a:pt x="2205" y="546"/>
                  </a:lnTo>
                  <a:lnTo>
                    <a:pt x="2205" y="485"/>
                  </a:lnTo>
                  <a:lnTo>
                    <a:pt x="2205" y="440"/>
                  </a:lnTo>
                  <a:lnTo>
                    <a:pt x="2205" y="409"/>
                  </a:lnTo>
                  <a:lnTo>
                    <a:pt x="2205" y="379"/>
                  </a:lnTo>
                  <a:lnTo>
                    <a:pt x="2205" y="318"/>
                  </a:lnTo>
                  <a:lnTo>
                    <a:pt x="2205" y="273"/>
                  </a:lnTo>
                  <a:lnTo>
                    <a:pt x="2205" y="212"/>
                  </a:lnTo>
                  <a:lnTo>
                    <a:pt x="2205" y="166"/>
                  </a:lnTo>
                  <a:lnTo>
                    <a:pt x="2205" y="136"/>
                  </a:lnTo>
                  <a:lnTo>
                    <a:pt x="2205" y="106"/>
                  </a:lnTo>
                  <a:lnTo>
                    <a:pt x="2171" y="75"/>
                  </a:lnTo>
                  <a:lnTo>
                    <a:pt x="2125" y="53"/>
                  </a:lnTo>
                  <a:lnTo>
                    <a:pt x="2069" y="0"/>
                  </a:lnTo>
                  <a:lnTo>
                    <a:pt x="2069" y="0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642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689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Remove </a:t>
            </a:r>
            <a:r>
              <a:rPr lang="en-US" altLang="ja-JP">
                <a:solidFill>
                  <a:schemeClr val="hlink"/>
                </a:solidFill>
              </a:rPr>
              <a:t>1</a:t>
            </a:r>
            <a:r>
              <a:rPr lang="en-US" altLang="ja-JP">
                <a:solidFill>
                  <a:schemeClr val="bg2"/>
                </a:solidFill>
              </a:rPr>
              <a:t> from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; visit adjacent unvisited vertices;</a:t>
            </a:r>
          </a:p>
          <a:p>
            <a:pPr>
              <a:buFontTx/>
              <a:buNone/>
            </a:pPr>
            <a:r>
              <a:rPr lang="en-US" altLang="ja-JP">
                <a:solidFill>
                  <a:schemeClr val="bg2"/>
                </a:solidFill>
              </a:rPr>
              <a:t>put in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27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9244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9248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9250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9251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52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53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54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9257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9255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9256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9258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9259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9262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9260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9261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sp>
        <p:nvSpPr>
          <p:cNvPr id="9263" name="Rectangle 47"/>
          <p:cNvSpPr>
            <a:spLocks noChangeArrowheads="1"/>
          </p:cNvSpPr>
          <p:nvPr/>
        </p:nvSpPr>
        <p:spPr bwMode="auto">
          <a:xfrm>
            <a:off x="6172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2</a:t>
            </a:r>
          </a:p>
        </p:txBody>
      </p:sp>
      <p:grpSp>
        <p:nvGrpSpPr>
          <p:cNvPr id="9266" name="Group 50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9264" name="Oval 48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9265" name="Rectangle 49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sp>
        <p:nvSpPr>
          <p:cNvPr id="9267" name="Rectangle 51"/>
          <p:cNvSpPr>
            <a:spLocks noChangeArrowheads="1"/>
          </p:cNvSpPr>
          <p:nvPr/>
        </p:nvSpPr>
        <p:spPr bwMode="auto">
          <a:xfrm>
            <a:off x="6553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2673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3" grpId="0" build="p" autoUpdateAnimBg="0"/>
      <p:bldP spid="9267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689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Remove </a:t>
            </a:r>
            <a:r>
              <a:rPr lang="en-US" altLang="ja-JP">
                <a:solidFill>
                  <a:schemeClr val="hlink"/>
                </a:solidFill>
              </a:rPr>
              <a:t>2</a:t>
            </a:r>
            <a:r>
              <a:rPr lang="en-US" altLang="ja-JP">
                <a:solidFill>
                  <a:schemeClr val="bg2"/>
                </a:solidFill>
              </a:rPr>
              <a:t> from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; visit adjacent unvisited vertices;</a:t>
            </a:r>
          </a:p>
          <a:p>
            <a:pPr>
              <a:buFontTx/>
              <a:buNone/>
            </a:pPr>
            <a:r>
              <a:rPr lang="en-US" altLang="ja-JP">
                <a:solidFill>
                  <a:schemeClr val="bg2"/>
                </a:solidFill>
              </a:rPr>
              <a:t>put in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48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50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51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52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53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54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10269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10270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10271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10272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10273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10274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10275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76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77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81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1027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28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10282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10283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86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1028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28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sp>
        <p:nvSpPr>
          <p:cNvPr id="10287" name="Rectangle 47"/>
          <p:cNvSpPr>
            <a:spLocks noChangeArrowheads="1"/>
          </p:cNvSpPr>
          <p:nvPr/>
        </p:nvSpPr>
        <p:spPr bwMode="auto">
          <a:xfrm>
            <a:off x="6172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2</a:t>
            </a:r>
          </a:p>
        </p:txBody>
      </p:sp>
      <p:grpSp>
        <p:nvGrpSpPr>
          <p:cNvPr id="10290" name="Group 50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10288" name="Oval 48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289" name="Rectangle 49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sp>
        <p:nvSpPr>
          <p:cNvPr id="10291" name="Rectangle 51"/>
          <p:cNvSpPr>
            <a:spLocks noChangeArrowheads="1"/>
          </p:cNvSpPr>
          <p:nvPr/>
        </p:nvSpPr>
        <p:spPr bwMode="auto">
          <a:xfrm>
            <a:off x="6553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5119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689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Remove </a:t>
            </a:r>
            <a:r>
              <a:rPr lang="en-US" altLang="ja-JP">
                <a:solidFill>
                  <a:schemeClr val="hlink"/>
                </a:solidFill>
              </a:rPr>
              <a:t>2</a:t>
            </a:r>
            <a:r>
              <a:rPr lang="en-US" altLang="ja-JP">
                <a:solidFill>
                  <a:schemeClr val="bg2"/>
                </a:solidFill>
              </a:rPr>
              <a:t> from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; visit adjacent unvisited vertices;</a:t>
            </a:r>
          </a:p>
          <a:p>
            <a:pPr>
              <a:buFontTx/>
              <a:buNone/>
            </a:pPr>
            <a:r>
              <a:rPr lang="en-US" altLang="ja-JP">
                <a:solidFill>
                  <a:schemeClr val="bg2"/>
                </a:solidFill>
              </a:rPr>
              <a:t>put in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272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273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275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276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277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278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88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11290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11291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11292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11293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11294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11295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11296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11297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11298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01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1305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11303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304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11306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11307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1310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11308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11313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11311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312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sp>
        <p:nvSpPr>
          <p:cNvPr id="11314" name="Rectangle 50"/>
          <p:cNvSpPr>
            <a:spLocks noChangeArrowheads="1"/>
          </p:cNvSpPr>
          <p:nvPr/>
        </p:nvSpPr>
        <p:spPr bwMode="auto">
          <a:xfrm>
            <a:off x="6553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4</a:t>
            </a:r>
          </a:p>
        </p:txBody>
      </p:sp>
      <p:grpSp>
        <p:nvGrpSpPr>
          <p:cNvPr id="11317" name="Group 53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11315" name="Oval 51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316" name="Rectangle 52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sp>
        <p:nvSpPr>
          <p:cNvPr id="11318" name="Rectangle 54"/>
          <p:cNvSpPr>
            <a:spLocks noChangeArrowheads="1"/>
          </p:cNvSpPr>
          <p:nvPr/>
        </p:nvSpPr>
        <p:spPr bwMode="auto">
          <a:xfrm>
            <a:off x="6934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5</a:t>
            </a:r>
          </a:p>
        </p:txBody>
      </p:sp>
      <p:grpSp>
        <p:nvGrpSpPr>
          <p:cNvPr id="11321" name="Group 57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11319" name="Oval 55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320" name="Rectangle 56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sp>
        <p:nvSpPr>
          <p:cNvPr id="11322" name="Rectangle 58"/>
          <p:cNvSpPr>
            <a:spLocks noChangeArrowheads="1"/>
          </p:cNvSpPr>
          <p:nvPr/>
        </p:nvSpPr>
        <p:spPr bwMode="auto">
          <a:xfrm>
            <a:off x="7315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11325" name="Group 61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11323" name="Oval 59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324" name="Rectangle 60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11326" name="Rectangle 62"/>
          <p:cNvSpPr>
            <a:spLocks noChangeArrowheads="1"/>
          </p:cNvSpPr>
          <p:nvPr/>
        </p:nvSpPr>
        <p:spPr bwMode="auto">
          <a:xfrm>
            <a:off x="7772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3370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18" grpId="0" build="p" autoUpdateAnimBg="0"/>
      <p:bldP spid="11322" grpId="0" build="p" autoUpdateAnimBg="0"/>
      <p:bldP spid="11326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689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Remove </a:t>
            </a:r>
            <a:r>
              <a:rPr lang="en-US" altLang="ja-JP">
                <a:solidFill>
                  <a:schemeClr val="hlink"/>
                </a:solidFill>
              </a:rPr>
              <a:t>4</a:t>
            </a:r>
            <a:r>
              <a:rPr lang="en-US" altLang="ja-JP">
                <a:solidFill>
                  <a:schemeClr val="bg2"/>
                </a:solidFill>
              </a:rPr>
              <a:t> from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; visit adjacent unvisited vertices;</a:t>
            </a:r>
          </a:p>
          <a:p>
            <a:pPr>
              <a:buFontTx/>
              <a:buNone/>
            </a:pPr>
            <a:r>
              <a:rPr lang="en-US" altLang="ja-JP">
                <a:solidFill>
                  <a:schemeClr val="bg2"/>
                </a:solidFill>
              </a:rPr>
              <a:t>put in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298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299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00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01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02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12320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12322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12323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24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25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26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2329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12327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328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12330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12331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2334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12332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333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12337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12335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336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sp>
        <p:nvSpPr>
          <p:cNvPr id="12338" name="Rectangle 50"/>
          <p:cNvSpPr>
            <a:spLocks noChangeArrowheads="1"/>
          </p:cNvSpPr>
          <p:nvPr/>
        </p:nvSpPr>
        <p:spPr bwMode="auto">
          <a:xfrm>
            <a:off x="6553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4</a:t>
            </a:r>
          </a:p>
        </p:txBody>
      </p:sp>
      <p:grpSp>
        <p:nvGrpSpPr>
          <p:cNvPr id="12341" name="Group 53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12339" name="Oval 51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340" name="Rectangle 52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sp>
        <p:nvSpPr>
          <p:cNvPr id="12342" name="Rectangle 54"/>
          <p:cNvSpPr>
            <a:spLocks noChangeArrowheads="1"/>
          </p:cNvSpPr>
          <p:nvPr/>
        </p:nvSpPr>
        <p:spPr bwMode="auto">
          <a:xfrm>
            <a:off x="6934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5</a:t>
            </a:r>
          </a:p>
        </p:txBody>
      </p:sp>
      <p:grpSp>
        <p:nvGrpSpPr>
          <p:cNvPr id="12345" name="Group 57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12343" name="Oval 55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344" name="Rectangle 56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sp>
        <p:nvSpPr>
          <p:cNvPr id="12346" name="Rectangle 58"/>
          <p:cNvSpPr>
            <a:spLocks noChangeArrowheads="1"/>
          </p:cNvSpPr>
          <p:nvPr/>
        </p:nvSpPr>
        <p:spPr bwMode="auto">
          <a:xfrm>
            <a:off x="7315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12349" name="Group 61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12347" name="Oval 59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348" name="Rectangle 60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12350" name="Rectangle 62"/>
          <p:cNvSpPr>
            <a:spLocks noChangeArrowheads="1"/>
          </p:cNvSpPr>
          <p:nvPr/>
        </p:nvSpPr>
        <p:spPr bwMode="auto">
          <a:xfrm>
            <a:off x="7772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551286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689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Remove </a:t>
            </a:r>
            <a:r>
              <a:rPr lang="en-US" altLang="ja-JP">
                <a:solidFill>
                  <a:schemeClr val="hlink"/>
                </a:solidFill>
              </a:rPr>
              <a:t>4</a:t>
            </a:r>
            <a:r>
              <a:rPr lang="en-US" altLang="ja-JP">
                <a:solidFill>
                  <a:schemeClr val="bg2"/>
                </a:solidFill>
              </a:rPr>
              <a:t> from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; visit adjacent unvisited vertices;</a:t>
            </a:r>
          </a:p>
          <a:p>
            <a:pPr lvl="1">
              <a:buFontTx/>
              <a:buNone/>
            </a:pPr>
            <a:r>
              <a:rPr lang="en-US" altLang="ja-JP" sz="3200"/>
              <a:t>put in </a:t>
            </a:r>
            <a:r>
              <a:rPr lang="en-US" altLang="ja-JP" sz="3200">
                <a:solidFill>
                  <a:schemeClr val="hlink"/>
                </a:solidFill>
              </a:rPr>
              <a:t>Q</a:t>
            </a:r>
            <a:r>
              <a:rPr lang="en-US" altLang="ja-JP" sz="3200"/>
              <a:t>.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13344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49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3353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13351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352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13354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13355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3358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13356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357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13361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13359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360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13364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13362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363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sp>
        <p:nvSpPr>
          <p:cNvPr id="13365" name="Rectangle 53"/>
          <p:cNvSpPr>
            <a:spLocks noChangeArrowheads="1"/>
          </p:cNvSpPr>
          <p:nvPr/>
        </p:nvSpPr>
        <p:spPr bwMode="auto">
          <a:xfrm>
            <a:off x="6172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5</a:t>
            </a:r>
          </a:p>
        </p:txBody>
      </p:sp>
      <p:grpSp>
        <p:nvGrpSpPr>
          <p:cNvPr id="13368" name="Group 56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13366" name="Oval 54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367" name="Rectangle 55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sp>
        <p:nvSpPr>
          <p:cNvPr id="13369" name="Rectangle 57"/>
          <p:cNvSpPr>
            <a:spLocks noChangeArrowheads="1"/>
          </p:cNvSpPr>
          <p:nvPr/>
        </p:nvSpPr>
        <p:spPr bwMode="auto">
          <a:xfrm>
            <a:off x="6629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13372" name="Group 60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13370" name="Oval 58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371" name="Rectangle 59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13373" name="Rectangle 61"/>
          <p:cNvSpPr>
            <a:spLocks noChangeArrowheads="1"/>
          </p:cNvSpPr>
          <p:nvPr/>
        </p:nvSpPr>
        <p:spPr bwMode="auto">
          <a:xfrm>
            <a:off x="7010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793323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689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Remove </a:t>
            </a:r>
            <a:r>
              <a:rPr lang="en-US" altLang="ja-JP">
                <a:solidFill>
                  <a:schemeClr val="hlink"/>
                </a:solidFill>
              </a:rPr>
              <a:t>5</a:t>
            </a:r>
            <a:r>
              <a:rPr lang="en-US" altLang="ja-JP">
                <a:solidFill>
                  <a:schemeClr val="bg2"/>
                </a:solidFill>
              </a:rPr>
              <a:t> from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; visit adjacent unvisited vertices;</a:t>
            </a:r>
          </a:p>
          <a:p>
            <a:pPr lvl="1">
              <a:buFontTx/>
              <a:buNone/>
            </a:pPr>
            <a:r>
              <a:rPr lang="en-US" altLang="ja-JP" sz="3200"/>
              <a:t>put in </a:t>
            </a:r>
            <a:r>
              <a:rPr lang="en-US" altLang="ja-JP" sz="3200">
                <a:solidFill>
                  <a:schemeClr val="hlink"/>
                </a:solidFill>
              </a:rPr>
              <a:t>Q</a:t>
            </a:r>
            <a:r>
              <a:rPr lang="en-US" altLang="ja-JP" sz="3200"/>
              <a:t>.</a:t>
            </a:r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347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348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349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350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57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59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14368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14371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72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73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74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4377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14375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376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14379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4382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14380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381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14385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14383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384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14388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14386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387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sp>
        <p:nvSpPr>
          <p:cNvPr id="14389" name="Rectangle 53"/>
          <p:cNvSpPr>
            <a:spLocks noChangeArrowheads="1"/>
          </p:cNvSpPr>
          <p:nvPr/>
        </p:nvSpPr>
        <p:spPr bwMode="auto">
          <a:xfrm>
            <a:off x="6172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5</a:t>
            </a:r>
          </a:p>
        </p:txBody>
      </p:sp>
      <p:grpSp>
        <p:nvGrpSpPr>
          <p:cNvPr id="14392" name="Group 56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14390" name="Oval 54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391" name="Rectangle 55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29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14396" name="Group 60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14394" name="Oval 58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395" name="Rectangle 59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14397" name="Rectangle 61"/>
          <p:cNvSpPr>
            <a:spLocks noChangeArrowheads="1"/>
          </p:cNvSpPr>
          <p:nvPr/>
        </p:nvSpPr>
        <p:spPr bwMode="auto">
          <a:xfrm>
            <a:off x="7010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5162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ja-JP">
                <a:cs typeface="+mj-cs"/>
              </a:rPr>
              <a:t>Undirected Graph</a:t>
            </a:r>
          </a:p>
        </p:txBody>
      </p:sp>
      <p:grpSp>
        <p:nvGrpSpPr>
          <p:cNvPr id="22564" name="Group 36"/>
          <p:cNvGrpSpPr>
            <a:grpSpLocks/>
          </p:cNvGrpSpPr>
          <p:nvPr/>
        </p:nvGrpSpPr>
        <p:grpSpPr bwMode="auto">
          <a:xfrm>
            <a:off x="1682750" y="1758950"/>
            <a:ext cx="6242050" cy="3667125"/>
            <a:chOff x="1060" y="1108"/>
            <a:chExt cx="3932" cy="2310"/>
          </a:xfrm>
        </p:grpSpPr>
        <p:sp>
          <p:nvSpPr>
            <p:cNvPr id="22532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33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34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35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36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37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38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39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40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41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42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43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44" name="Line 16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45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46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47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48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49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50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51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52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53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2</a:t>
              </a:r>
            </a:p>
          </p:txBody>
        </p:sp>
        <p:sp>
          <p:nvSpPr>
            <p:cNvPr id="22554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3</a:t>
              </a:r>
            </a:p>
          </p:txBody>
        </p:sp>
        <p:sp>
          <p:nvSpPr>
            <p:cNvPr id="22555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8</a:t>
              </a:r>
            </a:p>
          </p:txBody>
        </p:sp>
        <p:sp>
          <p:nvSpPr>
            <p:cNvPr id="22556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10</a:t>
              </a:r>
            </a:p>
          </p:txBody>
        </p:sp>
        <p:sp>
          <p:nvSpPr>
            <p:cNvPr id="22557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</a:t>
              </a:r>
            </a:p>
          </p:txBody>
        </p:sp>
        <p:sp>
          <p:nvSpPr>
            <p:cNvPr id="22558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4</a:t>
              </a:r>
            </a:p>
          </p:txBody>
        </p:sp>
        <p:sp>
          <p:nvSpPr>
            <p:cNvPr id="22559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5</a:t>
              </a:r>
            </a:p>
          </p:txBody>
        </p:sp>
        <p:sp>
          <p:nvSpPr>
            <p:cNvPr id="22560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9</a:t>
              </a:r>
            </a:p>
          </p:txBody>
        </p:sp>
        <p:sp>
          <p:nvSpPr>
            <p:cNvPr id="22561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11</a:t>
              </a:r>
            </a:p>
          </p:txBody>
        </p:sp>
        <p:sp>
          <p:nvSpPr>
            <p:cNvPr id="22562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6</a:t>
              </a:r>
            </a:p>
          </p:txBody>
        </p:sp>
        <p:sp>
          <p:nvSpPr>
            <p:cNvPr id="22563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7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908049" y="5395973"/>
            <a:ext cx="77309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In the above graph,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V = {1,2,3,4,5,6,7,8,9,10,11}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E = {12, 14, 25, 35, 46, 57, 67, 89, 811, 1011}</a:t>
            </a:r>
          </a:p>
        </p:txBody>
      </p:sp>
    </p:spTree>
    <p:extLst>
      <p:ext uri="{BB962C8B-B14F-4D97-AF65-F5344CB8AC3E}">
        <p14:creationId xmlns:p14="http://schemas.microsoft.com/office/powerpoint/2010/main" val="95548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689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Remove </a:t>
            </a:r>
            <a:r>
              <a:rPr lang="en-US" altLang="ja-JP">
                <a:solidFill>
                  <a:schemeClr val="hlink"/>
                </a:solidFill>
              </a:rPr>
              <a:t>5</a:t>
            </a:r>
            <a:r>
              <a:rPr lang="en-US" altLang="ja-JP">
                <a:solidFill>
                  <a:schemeClr val="bg2"/>
                </a:solidFill>
              </a:rPr>
              <a:t> from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; visit adjacent unvisited vertices;</a:t>
            </a:r>
          </a:p>
          <a:p>
            <a:pPr lvl="1">
              <a:buFontTx/>
              <a:buNone/>
            </a:pPr>
            <a:r>
              <a:rPr lang="en-US" altLang="ja-JP" sz="3200"/>
              <a:t>put in </a:t>
            </a:r>
            <a:r>
              <a:rPr lang="en-US" altLang="ja-JP" sz="3200">
                <a:solidFill>
                  <a:schemeClr val="hlink"/>
                </a:solidFill>
              </a:rPr>
              <a:t>Q</a:t>
            </a:r>
            <a:r>
              <a:rPr lang="en-US" altLang="ja-JP" sz="3200"/>
              <a:t>.</a:t>
            </a:r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371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372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373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374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15395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96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97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98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5401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1539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540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15402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15403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5406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1540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540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15409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1540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540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15412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15410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5411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15415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15413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5414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sp>
        <p:nvSpPr>
          <p:cNvPr id="15416" name="Rectangle 56"/>
          <p:cNvSpPr>
            <a:spLocks noChangeArrowheads="1"/>
          </p:cNvSpPr>
          <p:nvPr/>
        </p:nvSpPr>
        <p:spPr bwMode="auto">
          <a:xfrm>
            <a:off x="6629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15419" name="Group 59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15417" name="Oval 57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5418" name="Rectangle 58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15420" name="Rectangle 60"/>
          <p:cNvSpPr>
            <a:spLocks noChangeArrowheads="1"/>
          </p:cNvSpPr>
          <p:nvPr/>
        </p:nvSpPr>
        <p:spPr bwMode="auto">
          <a:xfrm>
            <a:off x="7010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  <p:grpSp>
        <p:nvGrpSpPr>
          <p:cNvPr id="15423" name="Group 63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15421" name="Oval 61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5422" name="Rectangle 62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sp>
        <p:nvSpPr>
          <p:cNvPr id="15424" name="Rectangle 64"/>
          <p:cNvSpPr>
            <a:spLocks noChangeArrowheads="1"/>
          </p:cNvSpPr>
          <p:nvPr/>
        </p:nvSpPr>
        <p:spPr bwMode="auto">
          <a:xfrm>
            <a:off x="7467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grpSp>
        <p:nvGrpSpPr>
          <p:cNvPr id="15427" name="Group 67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15425" name="Oval 65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5426" name="Rectangle 66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15428" name="Rectangle 68"/>
          <p:cNvSpPr>
            <a:spLocks noChangeArrowheads="1"/>
          </p:cNvSpPr>
          <p:nvPr/>
        </p:nvSpPr>
        <p:spPr bwMode="auto">
          <a:xfrm>
            <a:off x="7848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6244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24" grpId="0" build="p" autoUpdateAnimBg="0"/>
      <p:bldP spid="15428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689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Remove </a:t>
            </a:r>
            <a:r>
              <a:rPr lang="en-US" altLang="ja-JP">
                <a:solidFill>
                  <a:schemeClr val="hlink"/>
                </a:solidFill>
              </a:rPr>
              <a:t>3</a:t>
            </a:r>
            <a:r>
              <a:rPr lang="en-US" altLang="ja-JP">
                <a:solidFill>
                  <a:schemeClr val="bg2"/>
                </a:solidFill>
              </a:rPr>
              <a:t> from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; visit adjacent unvisited vertices;</a:t>
            </a:r>
          </a:p>
          <a:p>
            <a:pPr lvl="1">
              <a:buFontTx/>
              <a:buNone/>
            </a:pPr>
            <a:r>
              <a:rPr lang="en-US" altLang="ja-JP" sz="3200"/>
              <a:t>put in </a:t>
            </a:r>
            <a:r>
              <a:rPr lang="en-US" altLang="ja-JP" sz="3200">
                <a:solidFill>
                  <a:schemeClr val="hlink"/>
                </a:solidFill>
              </a:rPr>
              <a:t>Q</a:t>
            </a:r>
            <a:r>
              <a:rPr lang="en-US" altLang="ja-JP" sz="3200"/>
              <a:t>.</a:t>
            </a:r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393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395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396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397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398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16412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16418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16419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20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21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22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6425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16423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6424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16426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16427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6430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16428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6429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16433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16431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6432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16436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16434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6435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16439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16437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6438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sp>
        <p:nvSpPr>
          <p:cNvPr id="16440" name="Rectangle 56"/>
          <p:cNvSpPr>
            <a:spLocks noChangeArrowheads="1"/>
          </p:cNvSpPr>
          <p:nvPr/>
        </p:nvSpPr>
        <p:spPr bwMode="auto">
          <a:xfrm>
            <a:off x="6629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16443" name="Group 59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16441" name="Oval 57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6442" name="Rectangle 58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16444" name="Rectangle 60"/>
          <p:cNvSpPr>
            <a:spLocks noChangeArrowheads="1"/>
          </p:cNvSpPr>
          <p:nvPr/>
        </p:nvSpPr>
        <p:spPr bwMode="auto">
          <a:xfrm>
            <a:off x="7010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  <p:grpSp>
        <p:nvGrpSpPr>
          <p:cNvPr id="16447" name="Group 63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16445" name="Oval 61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6446" name="Rectangle 62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sp>
        <p:nvSpPr>
          <p:cNvPr id="16448" name="Rectangle 64"/>
          <p:cNvSpPr>
            <a:spLocks noChangeArrowheads="1"/>
          </p:cNvSpPr>
          <p:nvPr/>
        </p:nvSpPr>
        <p:spPr bwMode="auto">
          <a:xfrm>
            <a:off x="7467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grpSp>
        <p:nvGrpSpPr>
          <p:cNvPr id="16451" name="Group 67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16449" name="Oval 65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6450" name="Rectangle 66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16452" name="Rectangle 68"/>
          <p:cNvSpPr>
            <a:spLocks noChangeArrowheads="1"/>
          </p:cNvSpPr>
          <p:nvPr/>
        </p:nvSpPr>
        <p:spPr bwMode="auto">
          <a:xfrm>
            <a:off x="7848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786010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689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Remove </a:t>
            </a:r>
            <a:r>
              <a:rPr lang="en-US" altLang="ja-JP">
                <a:solidFill>
                  <a:schemeClr val="hlink"/>
                </a:solidFill>
              </a:rPr>
              <a:t>3 </a:t>
            </a:r>
            <a:r>
              <a:rPr lang="en-US" altLang="ja-JP">
                <a:solidFill>
                  <a:schemeClr val="bg2"/>
                </a:solidFill>
              </a:rPr>
              <a:t>from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; visit adjacent unvisited vertices;</a:t>
            </a:r>
          </a:p>
          <a:p>
            <a:pPr lvl="1">
              <a:buFontTx/>
              <a:buNone/>
            </a:pPr>
            <a:r>
              <a:rPr lang="en-US" altLang="ja-JP" sz="3200"/>
              <a:t>put in </a:t>
            </a:r>
            <a:r>
              <a:rPr lang="en-US" altLang="ja-JP" sz="3200">
                <a:solidFill>
                  <a:schemeClr val="hlink"/>
                </a:solidFill>
              </a:rPr>
              <a:t>Q</a:t>
            </a:r>
            <a:r>
              <a:rPr lang="en-US" altLang="ja-JP" sz="3200"/>
              <a:t>.</a:t>
            </a: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421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32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17435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17437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17439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17440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17441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17442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17443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44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45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46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7449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17447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448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17450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17451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7454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17452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453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17457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17455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456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17460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17458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459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17463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17461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462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17466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17464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465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17467" name="Rectangle 59"/>
          <p:cNvSpPr>
            <a:spLocks noChangeArrowheads="1"/>
          </p:cNvSpPr>
          <p:nvPr/>
        </p:nvSpPr>
        <p:spPr bwMode="auto">
          <a:xfrm>
            <a:off x="7010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  <p:grpSp>
        <p:nvGrpSpPr>
          <p:cNvPr id="17470" name="Group 62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17468" name="Oval 60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469" name="Rectangle 61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sp>
        <p:nvSpPr>
          <p:cNvPr id="17471" name="Rectangle 63"/>
          <p:cNvSpPr>
            <a:spLocks noChangeArrowheads="1"/>
          </p:cNvSpPr>
          <p:nvPr/>
        </p:nvSpPr>
        <p:spPr bwMode="auto">
          <a:xfrm>
            <a:off x="7467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grpSp>
        <p:nvGrpSpPr>
          <p:cNvPr id="17474" name="Group 66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17472" name="Oval 64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473" name="Rectangle 65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17475" name="Rectangle 67"/>
          <p:cNvSpPr>
            <a:spLocks noChangeArrowheads="1"/>
          </p:cNvSpPr>
          <p:nvPr/>
        </p:nvSpPr>
        <p:spPr bwMode="auto">
          <a:xfrm>
            <a:off x="7848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297122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689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 dirty="0"/>
              <a:t>Remove </a:t>
            </a:r>
            <a:r>
              <a:rPr lang="en-US" altLang="ja-JP" dirty="0">
                <a:solidFill>
                  <a:schemeClr val="hlink"/>
                </a:solidFill>
              </a:rPr>
              <a:t>6</a:t>
            </a:r>
            <a:r>
              <a:rPr lang="en-US" altLang="ja-JP" dirty="0">
                <a:solidFill>
                  <a:schemeClr val="bg2"/>
                </a:solidFill>
              </a:rPr>
              <a:t> from </a:t>
            </a:r>
            <a:r>
              <a:rPr lang="en-US" altLang="ja-JP" dirty="0">
                <a:solidFill>
                  <a:schemeClr val="hlink"/>
                </a:solidFill>
              </a:rPr>
              <a:t>Q</a:t>
            </a:r>
            <a:r>
              <a:rPr lang="en-US" altLang="ja-JP" dirty="0">
                <a:solidFill>
                  <a:schemeClr val="bg2"/>
                </a:solidFill>
              </a:rPr>
              <a:t>; visit adjacent unvisited vertices;</a:t>
            </a:r>
          </a:p>
          <a:p>
            <a:pPr lvl="1">
              <a:buFontTx/>
              <a:buNone/>
            </a:pPr>
            <a:r>
              <a:rPr lang="en-US" altLang="ja-JP" sz="3200" dirty="0"/>
              <a:t>put in </a:t>
            </a:r>
            <a:r>
              <a:rPr lang="en-US" altLang="ja-JP" sz="3200" dirty="0">
                <a:solidFill>
                  <a:schemeClr val="hlink"/>
                </a:solidFill>
              </a:rPr>
              <a:t>Q</a:t>
            </a:r>
            <a:r>
              <a:rPr lang="en-US" altLang="ja-JP" sz="3200" dirty="0"/>
              <a:t>.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445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18457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18458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18461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18463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18464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68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69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70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8473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18471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18474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18475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8478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18476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18481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18479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0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18484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18482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3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18487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18485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6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18490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18488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18491" name="Rectangle 59"/>
          <p:cNvSpPr>
            <a:spLocks noChangeArrowheads="1"/>
          </p:cNvSpPr>
          <p:nvPr/>
        </p:nvSpPr>
        <p:spPr bwMode="auto">
          <a:xfrm>
            <a:off x="7010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  <p:grpSp>
        <p:nvGrpSpPr>
          <p:cNvPr id="18494" name="Group 62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18492" name="Oval 60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93" name="Rectangle 61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sp>
        <p:nvSpPr>
          <p:cNvPr id="18495" name="Rectangle 63"/>
          <p:cNvSpPr>
            <a:spLocks noChangeArrowheads="1"/>
          </p:cNvSpPr>
          <p:nvPr/>
        </p:nvSpPr>
        <p:spPr bwMode="auto">
          <a:xfrm>
            <a:off x="7467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grpSp>
        <p:nvGrpSpPr>
          <p:cNvPr id="18498" name="Group 66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18496" name="Oval 64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97" name="Rectangle 65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18499" name="Rectangle 67"/>
          <p:cNvSpPr>
            <a:spLocks noChangeArrowheads="1"/>
          </p:cNvSpPr>
          <p:nvPr/>
        </p:nvSpPr>
        <p:spPr bwMode="auto">
          <a:xfrm>
            <a:off x="7848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659702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689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Remove </a:t>
            </a:r>
            <a:r>
              <a:rPr lang="en-US" altLang="ja-JP">
                <a:solidFill>
                  <a:schemeClr val="hlink"/>
                </a:solidFill>
              </a:rPr>
              <a:t>6</a:t>
            </a:r>
            <a:r>
              <a:rPr lang="en-US" altLang="ja-JP">
                <a:solidFill>
                  <a:schemeClr val="bg2"/>
                </a:solidFill>
              </a:rPr>
              <a:t> from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; visit adjacent unvisited vertices;</a:t>
            </a:r>
          </a:p>
          <a:p>
            <a:pPr lvl="1">
              <a:buFontTx/>
              <a:buNone/>
            </a:pPr>
            <a:r>
              <a:rPr lang="en-US" altLang="ja-JP" sz="3200"/>
              <a:t>put in </a:t>
            </a:r>
            <a:r>
              <a:rPr lang="en-US" altLang="ja-JP" sz="3200">
                <a:solidFill>
                  <a:schemeClr val="hlink"/>
                </a:solidFill>
              </a:rPr>
              <a:t>Q</a:t>
            </a:r>
            <a:r>
              <a:rPr lang="en-US" altLang="ja-JP" sz="3200"/>
              <a:t>.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68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69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70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79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19481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19482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19483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19484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19485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19486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19487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19488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19489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19490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19491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92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93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94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9497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19495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9496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19498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19499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9502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19500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9501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19505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19503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9504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19508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19506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9507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19511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19509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9510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19514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19512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9513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19517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19515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9516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sp>
        <p:nvSpPr>
          <p:cNvPr id="19518" name="Rectangle 62"/>
          <p:cNvSpPr>
            <a:spLocks noChangeArrowheads="1"/>
          </p:cNvSpPr>
          <p:nvPr/>
        </p:nvSpPr>
        <p:spPr bwMode="auto">
          <a:xfrm>
            <a:off x="7467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grpSp>
        <p:nvGrpSpPr>
          <p:cNvPr id="19521" name="Group 65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19519" name="Oval 63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9520" name="Rectangle 64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19522" name="Rectangle 66"/>
          <p:cNvSpPr>
            <a:spLocks noChangeArrowheads="1"/>
          </p:cNvSpPr>
          <p:nvPr/>
        </p:nvSpPr>
        <p:spPr bwMode="auto">
          <a:xfrm>
            <a:off x="7848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528975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689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Remove </a:t>
            </a:r>
            <a:r>
              <a:rPr lang="en-US" altLang="ja-JP">
                <a:solidFill>
                  <a:schemeClr val="hlink"/>
                </a:solidFill>
              </a:rPr>
              <a:t>9</a:t>
            </a:r>
            <a:r>
              <a:rPr lang="en-US" altLang="ja-JP">
                <a:solidFill>
                  <a:schemeClr val="bg2"/>
                </a:solidFill>
              </a:rPr>
              <a:t> from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; visit adjacent unvisited vertices;</a:t>
            </a:r>
          </a:p>
          <a:p>
            <a:pPr lvl="1">
              <a:buFontTx/>
              <a:buNone/>
            </a:pPr>
            <a:r>
              <a:rPr lang="en-US" altLang="ja-JP" sz="3200"/>
              <a:t>put in </a:t>
            </a:r>
            <a:r>
              <a:rPr lang="en-US" altLang="ja-JP" sz="3200">
                <a:solidFill>
                  <a:schemeClr val="hlink"/>
                </a:solidFill>
              </a:rPr>
              <a:t>Q</a:t>
            </a:r>
            <a:r>
              <a:rPr lang="en-US" altLang="ja-JP" sz="3200"/>
              <a:t>.</a:t>
            </a:r>
          </a:p>
        </p:txBody>
      </p:sp>
      <p:sp>
        <p:nvSpPr>
          <p:cNvPr id="20522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20523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542" name="Rectangle 62"/>
          <p:cNvSpPr>
            <a:spLocks noChangeArrowheads="1"/>
          </p:cNvSpPr>
          <p:nvPr/>
        </p:nvSpPr>
        <p:spPr bwMode="auto">
          <a:xfrm>
            <a:off x="7467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sp>
        <p:nvSpPr>
          <p:cNvPr id="20546" name="Rectangle 66"/>
          <p:cNvSpPr>
            <a:spLocks noChangeArrowheads="1"/>
          </p:cNvSpPr>
          <p:nvPr/>
        </p:nvSpPr>
        <p:spPr bwMode="auto">
          <a:xfrm>
            <a:off x="7848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7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8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9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0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2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3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4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5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6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7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8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9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0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1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3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4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5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6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7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88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89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dirty="0"/>
              <a:t>8</a:t>
            </a:r>
          </a:p>
        </p:txBody>
      </p:sp>
      <p:sp>
        <p:nvSpPr>
          <p:cNvPr id="90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91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93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94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95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96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97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98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9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0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1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103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4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105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106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108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109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0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111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112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3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114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115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6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117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118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9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120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121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2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123" name="Group 65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124" name="Oval 63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5" name="Rectangle 64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47989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689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Remove </a:t>
            </a:r>
            <a:r>
              <a:rPr lang="en-US" altLang="ja-JP">
                <a:solidFill>
                  <a:schemeClr val="hlink"/>
                </a:solidFill>
              </a:rPr>
              <a:t>9</a:t>
            </a:r>
            <a:r>
              <a:rPr lang="en-US" altLang="ja-JP">
                <a:solidFill>
                  <a:schemeClr val="bg2"/>
                </a:solidFill>
              </a:rPr>
              <a:t> from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; visit adjacent unvisited vertices;</a:t>
            </a:r>
          </a:p>
          <a:p>
            <a:pPr lvl="1">
              <a:buFontTx/>
              <a:buNone/>
            </a:pPr>
            <a:r>
              <a:rPr lang="en-US" altLang="ja-JP" sz="3200"/>
              <a:t>put in </a:t>
            </a:r>
            <a:r>
              <a:rPr lang="en-US" altLang="ja-JP" sz="3200">
                <a:solidFill>
                  <a:schemeClr val="hlink"/>
                </a:solidFill>
              </a:rPr>
              <a:t>Q</a:t>
            </a:r>
            <a:r>
              <a:rPr lang="en-US" altLang="ja-JP" sz="3200"/>
              <a:t>.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1513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1515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1517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1518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27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21532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1533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21535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21536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21537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21538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21539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40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41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42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21545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21543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1544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21546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21547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21550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21548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1549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21553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21551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1552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21556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21554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1555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21559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21557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1558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21562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21560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1561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21565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21563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1564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21568" name="Group 64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21566" name="Oval 62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1567" name="Rectangle 63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21569" name="Rectangle 65"/>
          <p:cNvSpPr>
            <a:spLocks noChangeArrowheads="1"/>
          </p:cNvSpPr>
          <p:nvPr/>
        </p:nvSpPr>
        <p:spPr bwMode="auto">
          <a:xfrm>
            <a:off x="6629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21570" name="Oval 66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ja-JP" dirty="0"/>
              <a:t>8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26141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689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Remove </a:t>
            </a:r>
            <a:r>
              <a:rPr lang="en-US" altLang="ja-JP">
                <a:solidFill>
                  <a:schemeClr val="hlink"/>
                </a:solidFill>
              </a:rPr>
              <a:t>7</a:t>
            </a:r>
            <a:r>
              <a:rPr lang="en-US" altLang="ja-JP">
                <a:solidFill>
                  <a:schemeClr val="bg2"/>
                </a:solidFill>
              </a:rPr>
              <a:t> from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; visit adjacent unvisited vertices;</a:t>
            </a:r>
          </a:p>
          <a:p>
            <a:pPr lvl="1">
              <a:buFontTx/>
              <a:buNone/>
            </a:pPr>
            <a:r>
              <a:rPr lang="en-US" altLang="ja-JP" sz="3200"/>
              <a:t>put in </a:t>
            </a:r>
            <a:r>
              <a:rPr lang="en-US" altLang="ja-JP" sz="3200">
                <a:solidFill>
                  <a:schemeClr val="hlink"/>
                </a:solidFill>
              </a:rPr>
              <a:t>Q</a:t>
            </a:r>
            <a:r>
              <a:rPr lang="en-US" altLang="ja-JP" sz="3200"/>
              <a:t>.</a:t>
            </a:r>
          </a:p>
        </p:txBody>
      </p:sp>
      <p:sp>
        <p:nvSpPr>
          <p:cNvPr id="22570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22571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93" name="Rectangle 65"/>
          <p:cNvSpPr>
            <a:spLocks noChangeArrowheads="1"/>
          </p:cNvSpPr>
          <p:nvPr/>
        </p:nvSpPr>
        <p:spPr bwMode="auto">
          <a:xfrm>
            <a:off x="6629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22597" name="Rectangle 69"/>
          <p:cNvSpPr>
            <a:spLocks noChangeArrowheads="1"/>
          </p:cNvSpPr>
          <p:nvPr/>
        </p:nvSpPr>
        <p:spPr bwMode="auto">
          <a:xfrm>
            <a:off x="7086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8</a:t>
            </a:r>
          </a:p>
        </p:txBody>
      </p:sp>
      <p:sp>
        <p:nvSpPr>
          <p:cNvPr id="70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3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4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5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6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7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8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9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0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1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3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4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5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6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7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8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9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0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91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92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93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94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95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96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97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98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99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100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101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4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5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106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7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108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109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0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111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112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3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114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115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6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117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118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9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120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121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2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123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124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5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126" name="Group 64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127" name="Oval 62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8" name="Rectangle 63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grpSp>
        <p:nvGrpSpPr>
          <p:cNvPr id="129" name="Group 68"/>
          <p:cNvGrpSpPr>
            <a:grpSpLocks/>
          </p:cNvGrpSpPr>
          <p:nvPr/>
        </p:nvGrpSpPr>
        <p:grpSpPr bwMode="auto">
          <a:xfrm>
            <a:off x="4502150" y="2368550"/>
            <a:ext cx="444500" cy="466725"/>
            <a:chOff x="2836" y="1492"/>
            <a:chExt cx="280" cy="294"/>
          </a:xfrm>
        </p:grpSpPr>
        <p:sp>
          <p:nvSpPr>
            <p:cNvPr id="130" name="Oval 66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1" name="Rectangle 67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55941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689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Remove </a:t>
            </a:r>
            <a:r>
              <a:rPr lang="en-US" altLang="ja-JP">
                <a:solidFill>
                  <a:schemeClr val="hlink"/>
                </a:solidFill>
              </a:rPr>
              <a:t>7</a:t>
            </a:r>
            <a:r>
              <a:rPr lang="en-US" altLang="ja-JP">
                <a:solidFill>
                  <a:schemeClr val="bg2"/>
                </a:solidFill>
              </a:rPr>
              <a:t> from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; visit adjacent unvisited vertices;</a:t>
            </a:r>
          </a:p>
          <a:p>
            <a:pPr lvl="1">
              <a:buFontTx/>
              <a:buNone/>
            </a:pPr>
            <a:r>
              <a:rPr lang="en-US" altLang="ja-JP" sz="3200"/>
              <a:t>put in </a:t>
            </a:r>
            <a:r>
              <a:rPr lang="en-US" altLang="ja-JP" sz="3200">
                <a:solidFill>
                  <a:schemeClr val="hlink"/>
                </a:solidFill>
              </a:rPr>
              <a:t>Q</a:t>
            </a:r>
            <a:r>
              <a:rPr lang="en-US" altLang="ja-JP" sz="3200"/>
              <a:t>.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23595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620" name="Rectangle 68"/>
          <p:cNvSpPr>
            <a:spLocks noChangeArrowheads="1"/>
          </p:cNvSpPr>
          <p:nvPr/>
        </p:nvSpPr>
        <p:spPr bwMode="auto">
          <a:xfrm>
            <a:off x="7086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8</a:t>
            </a:r>
          </a:p>
        </p:txBody>
      </p:sp>
      <p:sp>
        <p:nvSpPr>
          <p:cNvPr id="69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0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2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3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4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5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6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7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8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9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0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1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3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4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5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6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7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8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9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90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91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92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93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95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96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97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98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99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100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1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4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105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6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107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108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9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110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111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2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113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114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116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117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8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119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120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1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122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123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4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125" name="Group 64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126" name="Oval 62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7" name="Rectangle 63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grpSp>
        <p:nvGrpSpPr>
          <p:cNvPr id="128" name="Group 68"/>
          <p:cNvGrpSpPr>
            <a:grpSpLocks/>
          </p:cNvGrpSpPr>
          <p:nvPr/>
        </p:nvGrpSpPr>
        <p:grpSpPr bwMode="auto">
          <a:xfrm>
            <a:off x="4502150" y="2368550"/>
            <a:ext cx="444500" cy="466725"/>
            <a:chOff x="2836" y="1492"/>
            <a:chExt cx="280" cy="294"/>
          </a:xfrm>
        </p:grpSpPr>
        <p:sp>
          <p:nvSpPr>
            <p:cNvPr id="129" name="Oval 66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0" name="Rectangle 67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29174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689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Remove </a:t>
            </a:r>
            <a:r>
              <a:rPr lang="en-US" altLang="ja-JP">
                <a:solidFill>
                  <a:schemeClr val="hlink"/>
                </a:solidFill>
              </a:rPr>
              <a:t>8</a:t>
            </a:r>
            <a:r>
              <a:rPr lang="en-US" altLang="ja-JP">
                <a:solidFill>
                  <a:schemeClr val="bg2"/>
                </a:solidFill>
              </a:rPr>
              <a:t> from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; visit adjacent unvisited vertices;</a:t>
            </a:r>
          </a:p>
          <a:p>
            <a:pPr lvl="1">
              <a:buFontTx/>
              <a:buNone/>
            </a:pPr>
            <a:r>
              <a:rPr lang="en-US" altLang="ja-JP" sz="3200"/>
              <a:t>put in </a:t>
            </a:r>
            <a:r>
              <a:rPr lang="en-US" altLang="ja-JP" sz="3200">
                <a:solidFill>
                  <a:schemeClr val="hlink"/>
                </a:solidFill>
              </a:rPr>
              <a:t>Q</a:t>
            </a:r>
            <a:r>
              <a:rPr lang="en-US" altLang="ja-JP" sz="3200"/>
              <a:t>.</a:t>
            </a:r>
          </a:p>
        </p:txBody>
      </p:sp>
      <p:sp>
        <p:nvSpPr>
          <p:cNvPr id="24618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24619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644" name="Rectangle 68"/>
          <p:cNvSpPr>
            <a:spLocks noChangeArrowheads="1"/>
          </p:cNvSpPr>
          <p:nvPr/>
        </p:nvSpPr>
        <p:spPr bwMode="auto">
          <a:xfrm>
            <a:off x="7086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8</a:t>
            </a:r>
          </a:p>
        </p:txBody>
      </p:sp>
      <p:sp>
        <p:nvSpPr>
          <p:cNvPr id="69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0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2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3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4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5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6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7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8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9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0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1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3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4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5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6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7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8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9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90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91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92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93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95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96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97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98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99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100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1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4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105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6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107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108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9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110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111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2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113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114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116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117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8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119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120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1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122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123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4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125" name="Group 64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126" name="Oval 62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7" name="Rectangle 63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grpSp>
        <p:nvGrpSpPr>
          <p:cNvPr id="128" name="Group 68"/>
          <p:cNvGrpSpPr>
            <a:grpSpLocks/>
          </p:cNvGrpSpPr>
          <p:nvPr/>
        </p:nvGrpSpPr>
        <p:grpSpPr bwMode="auto">
          <a:xfrm>
            <a:off x="4502150" y="2368550"/>
            <a:ext cx="444500" cy="466725"/>
            <a:chOff x="2836" y="1492"/>
            <a:chExt cx="280" cy="294"/>
          </a:xfrm>
        </p:grpSpPr>
        <p:sp>
          <p:nvSpPr>
            <p:cNvPr id="129" name="Oval 66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0" name="Rectangle 67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535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ja-JP">
                <a:cs typeface="+mj-cs"/>
              </a:rPr>
              <a:t>Directed Graph (Digraph)</a:t>
            </a:r>
          </a:p>
        </p:txBody>
      </p:sp>
      <p:grpSp>
        <p:nvGrpSpPr>
          <p:cNvPr id="23588" name="Group 36"/>
          <p:cNvGrpSpPr>
            <a:grpSpLocks/>
          </p:cNvGrpSpPr>
          <p:nvPr/>
        </p:nvGrpSpPr>
        <p:grpSpPr bwMode="auto">
          <a:xfrm>
            <a:off x="1682750" y="1758950"/>
            <a:ext cx="6242050" cy="3667125"/>
            <a:chOff x="1060" y="1108"/>
            <a:chExt cx="3932" cy="2310"/>
          </a:xfrm>
        </p:grpSpPr>
        <p:sp>
          <p:nvSpPr>
            <p:cNvPr id="23556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57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58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59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60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61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62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63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64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65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66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432" cy="336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69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70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71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72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73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74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75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76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77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2</a:t>
              </a:r>
            </a:p>
          </p:txBody>
        </p:sp>
        <p:sp>
          <p:nvSpPr>
            <p:cNvPr id="23578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3</a:t>
              </a:r>
            </a:p>
          </p:txBody>
        </p:sp>
        <p:sp>
          <p:nvSpPr>
            <p:cNvPr id="23579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8</a:t>
              </a:r>
            </a:p>
          </p:txBody>
        </p:sp>
        <p:sp>
          <p:nvSpPr>
            <p:cNvPr id="23580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10</a:t>
              </a:r>
            </a:p>
          </p:txBody>
        </p:sp>
        <p:sp>
          <p:nvSpPr>
            <p:cNvPr id="23581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</a:t>
              </a:r>
            </a:p>
          </p:txBody>
        </p:sp>
        <p:sp>
          <p:nvSpPr>
            <p:cNvPr id="23582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4</a:t>
              </a:r>
            </a:p>
          </p:txBody>
        </p:sp>
        <p:sp>
          <p:nvSpPr>
            <p:cNvPr id="23583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5</a:t>
              </a:r>
            </a:p>
          </p:txBody>
        </p:sp>
        <p:sp>
          <p:nvSpPr>
            <p:cNvPr id="23584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9</a:t>
              </a:r>
            </a:p>
          </p:txBody>
        </p:sp>
        <p:sp>
          <p:nvSpPr>
            <p:cNvPr id="23585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11</a:t>
              </a:r>
            </a:p>
          </p:txBody>
        </p:sp>
        <p:sp>
          <p:nvSpPr>
            <p:cNvPr id="23586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6</a:t>
              </a:r>
            </a:p>
          </p:txBody>
        </p:sp>
        <p:sp>
          <p:nvSpPr>
            <p:cNvPr id="23587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37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689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Queue is empty. Search terminates.</a:t>
            </a:r>
          </a:p>
        </p:txBody>
      </p:sp>
      <p:sp>
        <p:nvSpPr>
          <p:cNvPr id="25642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25643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8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9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0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2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3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4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5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6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7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8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9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0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1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3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4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5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6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7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8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89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90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91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92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93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94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95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96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97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98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99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0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1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3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104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5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106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107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8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109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110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1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112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113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4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115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116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7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118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119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0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 dirty="0"/>
                <a:t>6</a:t>
              </a:r>
            </a:p>
          </p:txBody>
        </p:sp>
      </p:grpSp>
      <p:grpSp>
        <p:nvGrpSpPr>
          <p:cNvPr id="121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122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3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124" name="Group 64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125" name="Oval 62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6" name="Rectangle 63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grpSp>
        <p:nvGrpSpPr>
          <p:cNvPr id="127" name="Group 68"/>
          <p:cNvGrpSpPr>
            <a:grpSpLocks/>
          </p:cNvGrpSpPr>
          <p:nvPr/>
        </p:nvGrpSpPr>
        <p:grpSpPr bwMode="auto">
          <a:xfrm>
            <a:off x="4502150" y="2368550"/>
            <a:ext cx="444500" cy="466725"/>
            <a:chOff x="2836" y="1492"/>
            <a:chExt cx="280" cy="294"/>
          </a:xfrm>
        </p:grpSpPr>
        <p:sp>
          <p:nvSpPr>
            <p:cNvPr id="128" name="Oval 66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9" name="Rectangle 67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8</a:t>
              </a:r>
            </a:p>
          </p:txBody>
        </p:sp>
      </p:grpSp>
      <p:grpSp>
        <p:nvGrpSpPr>
          <p:cNvPr id="165" name="図形グループ 164"/>
          <p:cNvGrpSpPr/>
          <p:nvPr/>
        </p:nvGrpSpPr>
        <p:grpSpPr>
          <a:xfrm>
            <a:off x="6260889" y="4330698"/>
            <a:ext cx="2623566" cy="2388553"/>
            <a:chOff x="4175125" y="3047999"/>
            <a:chExt cx="4635500" cy="3673475"/>
          </a:xfrm>
        </p:grpSpPr>
        <p:sp>
          <p:nvSpPr>
            <p:cNvPr id="166" name="Line 15"/>
            <p:cNvSpPr>
              <a:spLocks noChangeShapeType="1"/>
            </p:cNvSpPr>
            <p:nvPr/>
          </p:nvSpPr>
          <p:spPr bwMode="auto">
            <a:xfrm flipH="1">
              <a:off x="4549775" y="3422650"/>
              <a:ext cx="609600" cy="5334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167" name="Line 16"/>
            <p:cNvSpPr>
              <a:spLocks noChangeShapeType="1"/>
            </p:cNvSpPr>
            <p:nvPr/>
          </p:nvSpPr>
          <p:spPr bwMode="auto">
            <a:xfrm>
              <a:off x="5464175" y="3498850"/>
              <a:ext cx="990600" cy="12954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168" name="Line 21"/>
            <p:cNvSpPr>
              <a:spLocks noChangeShapeType="1"/>
            </p:cNvSpPr>
            <p:nvPr/>
          </p:nvSpPr>
          <p:spPr bwMode="auto">
            <a:xfrm>
              <a:off x="6607175" y="5175250"/>
              <a:ext cx="1066800" cy="11430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169" name="Line 22"/>
            <p:cNvSpPr>
              <a:spLocks noChangeShapeType="1"/>
            </p:cNvSpPr>
            <p:nvPr/>
          </p:nvSpPr>
          <p:spPr bwMode="auto">
            <a:xfrm flipH="1">
              <a:off x="8054975" y="4108450"/>
              <a:ext cx="457200" cy="7620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170" name="Line 35"/>
            <p:cNvSpPr>
              <a:spLocks noChangeShapeType="1"/>
            </p:cNvSpPr>
            <p:nvPr/>
          </p:nvSpPr>
          <p:spPr bwMode="auto">
            <a:xfrm>
              <a:off x="6759575" y="4946650"/>
              <a:ext cx="1143000" cy="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171" name="Line 36"/>
            <p:cNvSpPr>
              <a:spLocks noChangeShapeType="1"/>
            </p:cNvSpPr>
            <p:nvPr/>
          </p:nvSpPr>
          <p:spPr bwMode="auto">
            <a:xfrm>
              <a:off x="5616575" y="3270250"/>
              <a:ext cx="1143000" cy="3048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172" name="Line 37"/>
            <p:cNvSpPr>
              <a:spLocks noChangeShapeType="1"/>
            </p:cNvSpPr>
            <p:nvPr/>
          </p:nvSpPr>
          <p:spPr bwMode="auto">
            <a:xfrm>
              <a:off x="5311775" y="3498850"/>
              <a:ext cx="533400" cy="25146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grpSp>
          <p:nvGrpSpPr>
            <p:cNvPr id="173" name="Group 41"/>
            <p:cNvGrpSpPr>
              <a:grpSpLocks/>
            </p:cNvGrpSpPr>
            <p:nvPr/>
          </p:nvGrpSpPr>
          <p:grpSpPr bwMode="auto">
            <a:xfrm>
              <a:off x="4175125" y="3886199"/>
              <a:ext cx="444500" cy="473075"/>
              <a:chOff x="196" y="1636"/>
              <a:chExt cx="280" cy="298"/>
            </a:xfrm>
          </p:grpSpPr>
          <p:sp>
            <p:nvSpPr>
              <p:cNvPr id="199" name="Oval 39"/>
              <p:cNvSpPr>
                <a:spLocks noChangeArrowheads="1"/>
              </p:cNvSpPr>
              <p:nvPr/>
            </p:nvSpPr>
            <p:spPr bwMode="auto">
              <a:xfrm>
                <a:off x="196" y="1636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200" name="Rectangle 40"/>
              <p:cNvSpPr>
                <a:spLocks noChangeArrowheads="1"/>
              </p:cNvSpPr>
              <p:nvPr/>
            </p:nvSpPr>
            <p:spPr bwMode="auto">
              <a:xfrm>
                <a:off x="240" y="1680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1</a:t>
                </a:r>
              </a:p>
            </p:txBody>
          </p:sp>
        </p:grpSp>
        <p:grpSp>
          <p:nvGrpSpPr>
            <p:cNvPr id="174" name="Group 46"/>
            <p:cNvGrpSpPr>
              <a:grpSpLocks/>
            </p:cNvGrpSpPr>
            <p:nvPr/>
          </p:nvGrpSpPr>
          <p:grpSpPr bwMode="auto">
            <a:xfrm>
              <a:off x="5165725" y="3047999"/>
              <a:ext cx="444500" cy="473075"/>
              <a:chOff x="820" y="1108"/>
              <a:chExt cx="280" cy="298"/>
            </a:xfrm>
          </p:grpSpPr>
          <p:sp>
            <p:nvSpPr>
              <p:cNvPr id="197" name="Oval 44"/>
              <p:cNvSpPr>
                <a:spLocks noChangeArrowheads="1"/>
              </p:cNvSpPr>
              <p:nvPr/>
            </p:nvSpPr>
            <p:spPr bwMode="auto">
              <a:xfrm>
                <a:off x="820" y="1108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198" name="Rectangle 45"/>
              <p:cNvSpPr>
                <a:spLocks noChangeArrowheads="1"/>
              </p:cNvSpPr>
              <p:nvPr/>
            </p:nvSpPr>
            <p:spPr bwMode="auto">
              <a:xfrm>
                <a:off x="864" y="1152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2</a:t>
                </a:r>
              </a:p>
            </p:txBody>
          </p:sp>
        </p:grpSp>
        <p:grpSp>
          <p:nvGrpSpPr>
            <p:cNvPr id="175" name="Group 49"/>
            <p:cNvGrpSpPr>
              <a:grpSpLocks/>
            </p:cNvGrpSpPr>
            <p:nvPr/>
          </p:nvGrpSpPr>
          <p:grpSpPr bwMode="auto">
            <a:xfrm>
              <a:off x="4784725" y="4565650"/>
              <a:ext cx="444500" cy="450850"/>
              <a:chOff x="580" y="2064"/>
              <a:chExt cx="280" cy="284"/>
            </a:xfrm>
          </p:grpSpPr>
          <p:sp>
            <p:nvSpPr>
              <p:cNvPr id="195" name="Oval 47"/>
              <p:cNvSpPr>
                <a:spLocks noChangeArrowheads="1"/>
              </p:cNvSpPr>
              <p:nvPr/>
            </p:nvSpPr>
            <p:spPr bwMode="auto">
              <a:xfrm>
                <a:off x="580" y="2068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196" name="Rectangle 48"/>
              <p:cNvSpPr>
                <a:spLocks noChangeArrowheads="1"/>
              </p:cNvSpPr>
              <p:nvPr/>
            </p:nvSpPr>
            <p:spPr bwMode="auto">
              <a:xfrm>
                <a:off x="624" y="2064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4</a:t>
                </a:r>
              </a:p>
            </p:txBody>
          </p:sp>
        </p:grpSp>
        <p:grpSp>
          <p:nvGrpSpPr>
            <p:cNvPr id="176" name="Group 52"/>
            <p:cNvGrpSpPr>
              <a:grpSpLocks/>
            </p:cNvGrpSpPr>
            <p:nvPr/>
          </p:nvGrpSpPr>
          <p:grpSpPr bwMode="auto">
            <a:xfrm>
              <a:off x="6308725" y="4724400"/>
              <a:ext cx="444500" cy="473075"/>
              <a:chOff x="1540" y="2164"/>
              <a:chExt cx="280" cy="298"/>
            </a:xfrm>
          </p:grpSpPr>
          <p:sp>
            <p:nvSpPr>
              <p:cNvPr id="193" name="Oval 50"/>
              <p:cNvSpPr>
                <a:spLocks noChangeArrowheads="1"/>
              </p:cNvSpPr>
              <p:nvPr/>
            </p:nvSpPr>
            <p:spPr bwMode="auto">
              <a:xfrm>
                <a:off x="1540" y="2164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194" name="Rectangle 51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5</a:t>
                </a:r>
              </a:p>
            </p:txBody>
          </p:sp>
        </p:grpSp>
        <p:grpSp>
          <p:nvGrpSpPr>
            <p:cNvPr id="177" name="Group 55"/>
            <p:cNvGrpSpPr>
              <a:grpSpLocks/>
            </p:cNvGrpSpPr>
            <p:nvPr/>
          </p:nvGrpSpPr>
          <p:grpSpPr bwMode="auto">
            <a:xfrm>
              <a:off x="6765925" y="3346450"/>
              <a:ext cx="444500" cy="450850"/>
              <a:chOff x="1828" y="1296"/>
              <a:chExt cx="280" cy="284"/>
            </a:xfrm>
          </p:grpSpPr>
          <p:sp>
            <p:nvSpPr>
              <p:cNvPr id="191" name="Oval 53"/>
              <p:cNvSpPr>
                <a:spLocks noChangeArrowheads="1"/>
              </p:cNvSpPr>
              <p:nvPr/>
            </p:nvSpPr>
            <p:spPr bwMode="auto">
              <a:xfrm>
                <a:off x="1828" y="1300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192" name="Rectangle 54"/>
              <p:cNvSpPr>
                <a:spLocks noChangeArrowheads="1"/>
              </p:cNvSpPr>
              <p:nvPr/>
            </p:nvSpPr>
            <p:spPr bwMode="auto">
              <a:xfrm>
                <a:off x="1872" y="1296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3</a:t>
                </a:r>
              </a:p>
            </p:txBody>
          </p:sp>
        </p:grpSp>
        <p:grpSp>
          <p:nvGrpSpPr>
            <p:cNvPr id="178" name="Group 61"/>
            <p:cNvGrpSpPr>
              <a:grpSpLocks/>
            </p:cNvGrpSpPr>
            <p:nvPr/>
          </p:nvGrpSpPr>
          <p:grpSpPr bwMode="auto">
            <a:xfrm>
              <a:off x="7832725" y="4876799"/>
              <a:ext cx="444500" cy="473075"/>
              <a:chOff x="2500" y="2260"/>
              <a:chExt cx="280" cy="298"/>
            </a:xfrm>
          </p:grpSpPr>
          <p:sp>
            <p:nvSpPr>
              <p:cNvPr id="189" name="Oval 59"/>
              <p:cNvSpPr>
                <a:spLocks noChangeArrowheads="1"/>
              </p:cNvSpPr>
              <p:nvPr/>
            </p:nvSpPr>
            <p:spPr bwMode="auto">
              <a:xfrm>
                <a:off x="2500" y="2260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190" name="Rectangle 60"/>
              <p:cNvSpPr>
                <a:spLocks noChangeArrowheads="1"/>
              </p:cNvSpPr>
              <p:nvPr/>
            </p:nvSpPr>
            <p:spPr bwMode="auto">
              <a:xfrm>
                <a:off x="2544" y="2304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9</a:t>
                </a:r>
              </a:p>
            </p:txBody>
          </p:sp>
        </p:grpSp>
        <p:grpSp>
          <p:nvGrpSpPr>
            <p:cNvPr id="179" name="Group 64"/>
            <p:cNvGrpSpPr>
              <a:grpSpLocks/>
            </p:cNvGrpSpPr>
            <p:nvPr/>
          </p:nvGrpSpPr>
          <p:grpSpPr bwMode="auto">
            <a:xfrm>
              <a:off x="7527925" y="6248399"/>
              <a:ext cx="444500" cy="473075"/>
              <a:chOff x="2308" y="3124"/>
              <a:chExt cx="280" cy="298"/>
            </a:xfrm>
          </p:grpSpPr>
          <p:sp>
            <p:nvSpPr>
              <p:cNvPr id="187" name="Oval 62"/>
              <p:cNvSpPr>
                <a:spLocks noChangeArrowheads="1"/>
              </p:cNvSpPr>
              <p:nvPr/>
            </p:nvSpPr>
            <p:spPr bwMode="auto">
              <a:xfrm>
                <a:off x="2308" y="3124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188" name="Rectangle 63"/>
              <p:cNvSpPr>
                <a:spLocks noChangeArrowheads="1"/>
              </p:cNvSpPr>
              <p:nvPr/>
            </p:nvSpPr>
            <p:spPr bwMode="auto">
              <a:xfrm>
                <a:off x="2352" y="3168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7</a:t>
                </a:r>
              </a:p>
            </p:txBody>
          </p:sp>
        </p:grpSp>
        <p:grpSp>
          <p:nvGrpSpPr>
            <p:cNvPr id="180" name="Group 68"/>
            <p:cNvGrpSpPr>
              <a:grpSpLocks/>
            </p:cNvGrpSpPr>
            <p:nvPr/>
          </p:nvGrpSpPr>
          <p:grpSpPr bwMode="auto">
            <a:xfrm>
              <a:off x="8366125" y="3657600"/>
              <a:ext cx="444500" cy="473075"/>
              <a:chOff x="2836" y="1492"/>
              <a:chExt cx="280" cy="298"/>
            </a:xfrm>
          </p:grpSpPr>
          <p:sp>
            <p:nvSpPr>
              <p:cNvPr id="185" name="Oval 66"/>
              <p:cNvSpPr>
                <a:spLocks noChangeArrowheads="1"/>
              </p:cNvSpPr>
              <p:nvPr/>
            </p:nvSpPr>
            <p:spPr bwMode="auto">
              <a:xfrm>
                <a:off x="2836" y="1492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186" name="Rectangle 67"/>
              <p:cNvSpPr>
                <a:spLocks noChangeArrowheads="1"/>
              </p:cNvSpPr>
              <p:nvPr/>
            </p:nvSpPr>
            <p:spPr bwMode="auto">
              <a:xfrm>
                <a:off x="2880" y="1536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8</a:t>
                </a:r>
              </a:p>
            </p:txBody>
          </p:sp>
        </p:grpSp>
        <p:sp>
          <p:nvSpPr>
            <p:cNvPr id="181" name="Line 17"/>
            <p:cNvSpPr>
              <a:spLocks noChangeShapeType="1"/>
            </p:cNvSpPr>
            <p:nvPr/>
          </p:nvSpPr>
          <p:spPr bwMode="auto">
            <a:xfrm>
              <a:off x="4549775" y="4343400"/>
              <a:ext cx="304800" cy="3048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grpSp>
          <p:nvGrpSpPr>
            <p:cNvPr id="182" name="Group 58"/>
            <p:cNvGrpSpPr>
              <a:grpSpLocks/>
            </p:cNvGrpSpPr>
            <p:nvPr/>
          </p:nvGrpSpPr>
          <p:grpSpPr bwMode="auto">
            <a:xfrm>
              <a:off x="5546725" y="6026149"/>
              <a:ext cx="444500" cy="473075"/>
              <a:chOff x="1060" y="2980"/>
              <a:chExt cx="280" cy="298"/>
            </a:xfrm>
          </p:grpSpPr>
          <p:sp>
            <p:nvSpPr>
              <p:cNvPr id="183" name="Oval 56"/>
              <p:cNvSpPr>
                <a:spLocks noChangeArrowheads="1"/>
              </p:cNvSpPr>
              <p:nvPr/>
            </p:nvSpPr>
            <p:spPr bwMode="auto">
              <a:xfrm>
                <a:off x="1060" y="2980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184" name="Rectangle 57"/>
              <p:cNvSpPr>
                <a:spLocks noChangeArrowheads="1"/>
              </p:cNvSpPr>
              <p:nvPr/>
            </p:nvSpPr>
            <p:spPr bwMode="auto">
              <a:xfrm>
                <a:off x="1104" y="3024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 dirty="0"/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173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Depth-First Search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depthFirstSearch(</a:t>
            </a:r>
            <a:r>
              <a:rPr lang="en-US" altLang="ja-JP">
                <a:solidFill>
                  <a:schemeClr val="hlink"/>
                </a:solidFill>
              </a:rPr>
              <a:t>v</a:t>
            </a:r>
            <a:r>
              <a:rPr lang="en-US" altLang="ja-JP"/>
              <a:t>)</a:t>
            </a:r>
          </a:p>
          <a:p>
            <a:pPr>
              <a:buFontTx/>
              <a:buNone/>
            </a:pPr>
            <a:r>
              <a:rPr lang="en-US" altLang="ja-JP"/>
              <a:t>{</a:t>
            </a:r>
          </a:p>
          <a:p>
            <a:pPr>
              <a:buFontTx/>
              <a:buNone/>
            </a:pPr>
            <a:r>
              <a:rPr lang="en-US" altLang="ja-JP"/>
              <a:t>   Label vertex </a:t>
            </a:r>
            <a:r>
              <a:rPr lang="en-US" altLang="ja-JP">
                <a:solidFill>
                  <a:schemeClr val="hlink"/>
                </a:solidFill>
              </a:rPr>
              <a:t>v</a:t>
            </a:r>
            <a:r>
              <a:rPr lang="en-US" altLang="ja-JP"/>
              <a:t> as reached.</a:t>
            </a:r>
          </a:p>
          <a:p>
            <a:pPr>
              <a:buFontTx/>
              <a:buNone/>
            </a:pPr>
            <a:r>
              <a:rPr lang="en-US" altLang="ja-JP"/>
              <a:t>   </a:t>
            </a:r>
            <a:r>
              <a:rPr lang="en-US" altLang="ja-JP">
                <a:solidFill>
                  <a:schemeClr val="tx2"/>
                </a:solidFill>
              </a:rPr>
              <a:t>for</a:t>
            </a:r>
            <a:r>
              <a:rPr lang="en-US" altLang="ja-JP"/>
              <a:t> (each unreached vertex</a:t>
            </a:r>
            <a:r>
              <a:rPr lang="en-US" altLang="ja-JP">
                <a:solidFill>
                  <a:schemeClr val="hlink"/>
                </a:solidFill>
              </a:rPr>
              <a:t> u</a:t>
            </a:r>
            <a:r>
              <a:rPr lang="en-US" altLang="ja-JP"/>
              <a:t> </a:t>
            </a:r>
          </a:p>
          <a:p>
            <a:pPr>
              <a:buFontTx/>
              <a:buNone/>
            </a:pPr>
            <a:r>
              <a:rPr lang="en-US" altLang="ja-JP"/>
              <a:t>                                    adjacenct from </a:t>
            </a:r>
            <a:r>
              <a:rPr lang="en-US" altLang="ja-JP">
                <a:solidFill>
                  <a:schemeClr val="hlink"/>
                </a:solidFill>
              </a:rPr>
              <a:t>v</a:t>
            </a:r>
            <a:r>
              <a:rPr lang="en-US" altLang="ja-JP"/>
              <a:t>)</a:t>
            </a:r>
          </a:p>
          <a:p>
            <a:pPr>
              <a:buFontTx/>
              <a:buNone/>
            </a:pPr>
            <a:r>
              <a:rPr lang="en-US" altLang="ja-JP"/>
              <a:t>      depthFirstSearch(</a:t>
            </a:r>
            <a:r>
              <a:rPr lang="en-US" altLang="ja-JP">
                <a:solidFill>
                  <a:schemeClr val="hlink"/>
                </a:solidFill>
              </a:rPr>
              <a:t>u</a:t>
            </a:r>
            <a:r>
              <a:rPr lang="en-US" altLang="ja-JP"/>
              <a:t>);</a:t>
            </a:r>
          </a:p>
          <a:p>
            <a:pPr>
              <a:buFontTx/>
              <a:buNone/>
            </a:pPr>
            <a:r>
              <a:rPr lang="en-US" altLang="ja-JP"/>
              <a:t>}</a:t>
            </a:r>
          </a:p>
          <a:p>
            <a:pPr>
              <a:buFontTx/>
              <a:buNone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5790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39337"/>
            <a:ext cx="7772400" cy="1143000"/>
          </a:xfrm>
          <a:noFill/>
          <a:ln/>
        </p:spPr>
        <p:txBody>
          <a:bodyPr/>
          <a:lstStyle/>
          <a:p>
            <a:pPr algn="l"/>
            <a:r>
              <a:rPr lang="en-US" altLang="ja-JP" dirty="0"/>
              <a:t>Depth-First Search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24400"/>
            <a:ext cx="7772400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Start search at vertex </a:t>
            </a:r>
            <a:r>
              <a:rPr lang="en-US" altLang="ja-JP">
                <a:solidFill>
                  <a:schemeClr val="hlink"/>
                </a:solidFill>
              </a:rPr>
              <a:t>1</a:t>
            </a:r>
            <a:r>
              <a:rPr lang="en-US" altLang="ja-JP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35887" name="Group 47"/>
          <p:cNvGrpSpPr>
            <a:grpSpLocks/>
          </p:cNvGrpSpPr>
          <p:nvPr/>
        </p:nvGrpSpPr>
        <p:grpSpPr bwMode="auto">
          <a:xfrm>
            <a:off x="1606550" y="1073150"/>
            <a:ext cx="4635500" cy="3667125"/>
            <a:chOff x="1012" y="676"/>
            <a:chExt cx="2920" cy="2310"/>
          </a:xfrm>
        </p:grpSpPr>
        <p:sp>
          <p:nvSpPr>
            <p:cNvPr id="35844" name="Oval 4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45" name="Oval 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46" name="Oval 6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47" name="Oval 7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49" name="Oval 9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50" name="Oval 10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51" name="Oval 11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53" name="Oval 1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54" name="Oval 1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 flipH="1">
              <a:off x="1248" y="912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56" name="Line 16"/>
            <p:cNvSpPr>
              <a:spLocks noChangeShapeType="1"/>
            </p:cNvSpPr>
            <p:nvPr/>
          </p:nvSpPr>
          <p:spPr bwMode="auto">
            <a:xfrm>
              <a:off x="1824" y="960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>
              <a:off x="1248" y="1488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>
              <a:off x="1632" y="1920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59" name="Line 19"/>
            <p:cNvSpPr>
              <a:spLocks noChangeShapeType="1"/>
            </p:cNvSpPr>
            <p:nvPr/>
          </p:nvSpPr>
          <p:spPr bwMode="auto">
            <a:xfrm>
              <a:off x="2160" y="2736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60" name="Line 20"/>
            <p:cNvSpPr>
              <a:spLocks noChangeShapeType="1"/>
            </p:cNvSpPr>
            <p:nvPr/>
          </p:nvSpPr>
          <p:spPr bwMode="auto">
            <a:xfrm flipH="1">
              <a:off x="2544" y="1104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61" name="Line 21"/>
            <p:cNvSpPr>
              <a:spLocks noChangeShapeType="1"/>
            </p:cNvSpPr>
            <p:nvPr/>
          </p:nvSpPr>
          <p:spPr bwMode="auto">
            <a:xfrm>
              <a:off x="2544" y="2016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62" name="Line 22"/>
            <p:cNvSpPr>
              <a:spLocks noChangeShapeType="1"/>
            </p:cNvSpPr>
            <p:nvPr/>
          </p:nvSpPr>
          <p:spPr bwMode="auto">
            <a:xfrm flipH="1">
              <a:off x="3456" y="1344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64" name="Rectangle 24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5865" name="Rectangle 25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5866" name="Rectangle 26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5868" name="Rectangle 28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869" name="Rectangle 29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5870" name="Rectangle 30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35871" name="Rectangle 31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5873" name="Rectangle 33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35874" name="Rectangle 34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5875" name="Line 35"/>
            <p:cNvSpPr>
              <a:spLocks noChangeShapeType="1"/>
            </p:cNvSpPr>
            <p:nvPr/>
          </p:nvSpPr>
          <p:spPr bwMode="auto">
            <a:xfrm>
              <a:off x="2640" y="1872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76" name="Line 36"/>
            <p:cNvSpPr>
              <a:spLocks noChangeShapeType="1"/>
            </p:cNvSpPr>
            <p:nvPr/>
          </p:nvSpPr>
          <p:spPr bwMode="auto">
            <a:xfrm>
              <a:off x="1920" y="816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77" name="Line 37"/>
            <p:cNvSpPr>
              <a:spLocks noChangeShapeType="1"/>
            </p:cNvSpPr>
            <p:nvPr/>
          </p:nvSpPr>
          <p:spPr bwMode="auto">
            <a:xfrm>
              <a:off x="1728" y="960"/>
              <a:ext cx="336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 flipV="1">
              <a:off x="2160" y="2064"/>
              <a:ext cx="120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35879" name="Rectangle 39"/>
          <p:cNvSpPr>
            <a:spLocks noChangeArrowheads="1"/>
          </p:cNvSpPr>
          <p:nvPr/>
        </p:nvSpPr>
        <p:spPr bwMode="auto">
          <a:xfrm>
            <a:off x="0" y="5181600"/>
            <a:ext cx="7086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do a depth first search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from either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2 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or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35882" name="Group 42"/>
          <p:cNvGrpSpPr>
            <a:grpSpLocks/>
          </p:cNvGrpSpPr>
          <p:nvPr/>
        </p:nvGrpSpPr>
        <p:grpSpPr bwMode="auto">
          <a:xfrm>
            <a:off x="1600200" y="1905000"/>
            <a:ext cx="444500" cy="466725"/>
            <a:chOff x="1012" y="1204"/>
            <a:chExt cx="280" cy="294"/>
          </a:xfrm>
        </p:grpSpPr>
        <p:sp>
          <p:nvSpPr>
            <p:cNvPr id="35880" name="Oval 40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81" name="Rectangle 41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885" name="Group 45"/>
          <p:cNvGrpSpPr>
            <a:grpSpLocks/>
          </p:cNvGrpSpPr>
          <p:nvPr/>
        </p:nvGrpSpPr>
        <p:grpSpPr bwMode="auto">
          <a:xfrm>
            <a:off x="2590800" y="1066800"/>
            <a:ext cx="444500" cy="466725"/>
            <a:chOff x="1636" y="676"/>
            <a:chExt cx="280" cy="294"/>
          </a:xfrm>
        </p:grpSpPr>
        <p:sp>
          <p:nvSpPr>
            <p:cNvPr id="35883" name="Oval 43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84" name="Rectangle 44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5886" name="Line 46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5888" name="Rectangle 48"/>
          <p:cNvSpPr>
            <a:spLocks noChangeArrowheads="1"/>
          </p:cNvSpPr>
          <p:nvPr/>
        </p:nvSpPr>
        <p:spPr bwMode="auto">
          <a:xfrm>
            <a:off x="0" y="617220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Suppose that vertex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is selected.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291859" y="3048000"/>
            <a:ext cx="461665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/>
              <a:t>1</a:t>
            </a:r>
            <a:endParaRPr kumimoji="1" lang="ja-JP" altLang="en-US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118466" y="34160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239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  <p:bldP spid="35879" grpId="0" build="p" autoUpdateAnimBg="0"/>
      <p:bldP spid="35886" grpId="0" animBg="1"/>
      <p:bldP spid="35888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Depth-First Search Example</a:t>
            </a:r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874" name="Oval 10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875" name="Oval 11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877" name="Oval 13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878" name="Oval 14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884" name="Line 20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885" name="Line 21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886" name="Line 22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6890" name="Rectangle 26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6893" name="Rectangle 29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6898" name="Rectangle 34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6899" name="Line 35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900" name="Line 36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901" name="Line 37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902" name="Line 38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903" name="Rectangle 39"/>
          <p:cNvSpPr>
            <a:spLocks noChangeArrowheads="1"/>
          </p:cNvSpPr>
          <p:nvPr/>
        </p:nvSpPr>
        <p:spPr bwMode="auto">
          <a:xfrm>
            <a:off x="152400" y="4876800"/>
            <a:ext cx="7086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do a depth first search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from either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3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,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5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, or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36906" name="Group 42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6904" name="Oval 40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6905" name="Rectangle 41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6909" name="Group 45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907" name="Oval 43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6908" name="Rectangle 44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6910" name="Line 46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6913" name="Group 49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911" name="Oval 47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6912" name="Rectangle 48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36916" name="Group 52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36914" name="Oval 50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6915" name="Rectangle 51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6917" name="Line 53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918" name="Rectangle 54"/>
          <p:cNvSpPr>
            <a:spLocks noChangeArrowheads="1"/>
          </p:cNvSpPr>
          <p:nvPr/>
        </p:nvSpPr>
        <p:spPr bwMode="auto">
          <a:xfrm>
            <a:off x="152400" y="6019800"/>
            <a:ext cx="7086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Suppose that vertex </a:t>
            </a:r>
            <a:r>
              <a:rPr kumimoji="0" lang="en-US" altLang="ja-JP" sz="32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is </a:t>
            </a:r>
            <a:r>
              <a:rPr kumimoji="0" lang="en-US" altLang="ja-JP" sz="3200" dirty="0" err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selectd</a:t>
            </a: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8014860" y="3048000"/>
            <a:ext cx="738664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/>
              <a:t>1</a:t>
            </a:r>
          </a:p>
          <a:p>
            <a:r>
              <a:rPr lang="en-US" altLang="ja-JP" b="1" dirty="0"/>
              <a:t>2</a:t>
            </a:r>
            <a:endParaRPr kumimoji="1" lang="ja-JP" altLang="en-US" b="1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118466" y="34160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872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17" grpId="0" animBg="1"/>
      <p:bldP spid="36918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Depth-First Search Example</a:t>
            </a:r>
          </a:p>
        </p:txBody>
      </p:sp>
      <p:sp>
        <p:nvSpPr>
          <p:cNvPr id="37892" name="Oval 4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893" name="Oval 5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897" name="Oval 9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898" name="Oval 10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899" name="Oval 11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901" name="Oval 13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902" name="Oval 14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7914" name="Rectangle 26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7917" name="Rectangle 29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7923" name="Line 35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924" name="Line 36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925" name="Line 37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926" name="Line 38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152400" y="4953000"/>
            <a:ext cx="7086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do a depth first search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from either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3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,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7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, or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37930" name="Group 42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7928" name="Oval 40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929" name="Rectangle 41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7933" name="Group 45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7931" name="Oval 43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932" name="Rectangle 44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7934" name="Line 46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7937" name="Group 49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7935" name="Oval 47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936" name="Rectangle 48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37940" name="Group 52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37938" name="Oval 50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939" name="Rectangle 51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7941" name="Line 53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7944" name="Group 56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37942" name="Oval 54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943" name="Rectangle 55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37947" name="Group 59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37945" name="Oval 57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946" name="Rectangle 58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37948" name="Line 60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949" name="Rectangle 61"/>
          <p:cNvSpPr>
            <a:spLocks noChangeArrowheads="1"/>
          </p:cNvSpPr>
          <p:nvPr/>
        </p:nvSpPr>
        <p:spPr bwMode="auto">
          <a:xfrm>
            <a:off x="152400" y="601980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Suppose that vertex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is selected.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7737861" y="3048000"/>
            <a:ext cx="1015663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/>
              <a:t>1</a:t>
            </a:r>
          </a:p>
          <a:p>
            <a:r>
              <a:rPr lang="en-US" altLang="ja-JP" b="1" dirty="0"/>
              <a:t>2</a:t>
            </a:r>
            <a:endParaRPr kumimoji="1" lang="en-US" altLang="ja-JP" b="1" dirty="0"/>
          </a:p>
          <a:p>
            <a:r>
              <a:rPr lang="en-US" altLang="ja-JP" b="1" dirty="0"/>
              <a:t>5 </a:t>
            </a:r>
            <a:endParaRPr kumimoji="1" lang="ja-JP" altLang="en-US" b="1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8118466" y="34160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920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48" grpId="0" animBg="1"/>
      <p:bldP spid="37949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Depth-First Search Example</a:t>
            </a:r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21" name="Oval 9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22" name="Oval 10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23" name="Oval 11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25" name="Oval 13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26" name="Oval 14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33" name="Line 21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36" name="Rectangle 24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8937" name="Rectangle 25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8938" name="Rectangle 26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8940" name="Rectangle 28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8941" name="Rectangle 29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8942" name="Rectangle 30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8943" name="Rectangle 31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8945" name="Rectangle 33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8946" name="Rectangle 34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8947" name="Line 35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48" name="Line 36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49" name="Line 37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50" name="Line 38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51" name="Rectangle 39"/>
          <p:cNvSpPr>
            <a:spLocks noChangeArrowheads="1"/>
          </p:cNvSpPr>
          <p:nvPr/>
        </p:nvSpPr>
        <p:spPr bwMode="auto">
          <a:xfrm>
            <a:off x="228600" y="5029200"/>
            <a:ext cx="7086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do a depth first search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from either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6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or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38954" name="Group 42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8952" name="Oval 40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953" name="Rectangle 41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8957" name="Group 45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8955" name="Oval 43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956" name="Rectangle 44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958" name="Line 46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8961" name="Group 49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8959" name="Oval 47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960" name="Rectangle 48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38964" name="Group 52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38962" name="Oval 50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963" name="Rectangle 51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8965" name="Line 53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8968" name="Group 56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38966" name="Oval 54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967" name="Rectangle 55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38971" name="Group 59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38969" name="Oval 57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970" name="Rectangle 58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38972" name="Line 60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8975" name="Group 63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38973" name="Oval 61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974" name="Rectangle 62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38978" name="Group 66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38976" name="Oval 64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977" name="Rectangle 65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38979" name="Line 67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80" name="Rectangle 68"/>
          <p:cNvSpPr>
            <a:spLocks noChangeArrowheads="1"/>
          </p:cNvSpPr>
          <p:nvPr/>
        </p:nvSpPr>
        <p:spPr bwMode="auto">
          <a:xfrm>
            <a:off x="152400" y="601980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Suppose that vertex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is selected.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7714859" y="3048000"/>
            <a:ext cx="1292662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/>
              <a:t>1</a:t>
            </a:r>
          </a:p>
          <a:p>
            <a:r>
              <a:rPr lang="en-US" altLang="ja-JP" b="1" dirty="0"/>
              <a:t>2</a:t>
            </a:r>
            <a:endParaRPr kumimoji="1" lang="en-US" altLang="ja-JP" b="1" dirty="0"/>
          </a:p>
          <a:p>
            <a:r>
              <a:rPr lang="en-US" altLang="ja-JP" b="1" dirty="0"/>
              <a:t>5</a:t>
            </a:r>
          </a:p>
          <a:p>
            <a:r>
              <a:rPr lang="en-US" altLang="ja-JP" b="1" dirty="0"/>
              <a:t>9 </a:t>
            </a:r>
            <a:endParaRPr kumimoji="1" lang="ja-JP" altLang="en-US" b="1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8118466" y="34160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961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79" grpId="0" animBg="1"/>
      <p:bldP spid="38980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Depth-First Search Example</a:t>
            </a:r>
          </a:p>
        </p:txBody>
      </p:sp>
      <p:sp>
        <p:nvSpPr>
          <p:cNvPr id="39939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40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42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45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46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48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49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6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7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996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996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9963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9964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9965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9966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9968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9969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9970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71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72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73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74" name="Rectangle 38"/>
          <p:cNvSpPr>
            <a:spLocks noChangeArrowheads="1"/>
          </p:cNvSpPr>
          <p:nvPr/>
        </p:nvSpPr>
        <p:spPr bwMode="auto">
          <a:xfrm>
            <a:off x="228600" y="5259388"/>
            <a:ext cx="7086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return to vertex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9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</a:p>
        </p:txBody>
      </p:sp>
      <p:grpSp>
        <p:nvGrpSpPr>
          <p:cNvPr id="39977" name="Group 41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9975" name="Oval 39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9976" name="Rectangle 40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9980" name="Group 44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9978" name="Oval 42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9979" name="Rectangle 43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9981" name="Line 45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984" name="Group 48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9982" name="Oval 46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9983" name="Rectangle 47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39987" name="Group 51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39985" name="Oval 49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9986" name="Rectangle 50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9988" name="Line 52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991" name="Group 55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39989" name="Oval 53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9990" name="Rectangle 54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39994" name="Group 58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39992" name="Oval 56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9993" name="Rectangle 57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39995" name="Line 59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998" name="Group 62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39996" name="Oval 60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9997" name="Rectangle 61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40001" name="Group 65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39999" name="Oval 63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0000" name="Rectangle 64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0002" name="Line 66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0005" name="Group 69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0003" name="Oval 67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0004" name="Rectangle 68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0007" name="Rectangle 71"/>
          <p:cNvSpPr>
            <a:spLocks noGrp="1" noChangeArrowheads="1"/>
          </p:cNvSpPr>
          <p:nvPr>
            <p:ph type="body" idx="1"/>
          </p:nvPr>
        </p:nvSpPr>
        <p:spPr>
          <a:xfrm>
            <a:off x="304800" y="5943600"/>
            <a:ext cx="7924800" cy="3810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From vertex </a:t>
            </a:r>
            <a:r>
              <a:rPr lang="en-US" altLang="ja-JP">
                <a:solidFill>
                  <a:schemeClr val="hlink"/>
                </a:solidFill>
              </a:rPr>
              <a:t>9</a:t>
            </a:r>
            <a:r>
              <a:rPr lang="en-US" altLang="ja-JP">
                <a:solidFill>
                  <a:schemeClr val="bg2"/>
                </a:solidFill>
              </a:rPr>
              <a:t> do a </a:t>
            </a:r>
            <a:r>
              <a:rPr lang="en-US" altLang="ja-JP">
                <a:solidFill>
                  <a:schemeClr val="hlink"/>
                </a:solidFill>
              </a:rPr>
              <a:t>dfs(6)</a:t>
            </a:r>
            <a:r>
              <a:rPr lang="en-US" altLang="ja-JP"/>
              <a:t>.</a:t>
            </a:r>
          </a:p>
        </p:txBody>
      </p:sp>
      <p:grpSp>
        <p:nvGrpSpPr>
          <p:cNvPr id="40010" name="Group 74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  <a:solidFill>
            <a:schemeClr val="accent1"/>
          </a:solidFill>
        </p:grpSpPr>
        <p:sp>
          <p:nvSpPr>
            <p:cNvPr id="40008" name="Oval 72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0009" name="Rectangle 73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dirty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40011" name="Line 75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906865" y="3048000"/>
            <a:ext cx="1846659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/>
              <a:t>1</a:t>
            </a:r>
          </a:p>
          <a:p>
            <a:r>
              <a:rPr lang="en-US" altLang="ja-JP" b="1" dirty="0"/>
              <a:t>2</a:t>
            </a:r>
            <a:endParaRPr kumimoji="1" lang="en-US" altLang="ja-JP" b="1" dirty="0"/>
          </a:p>
          <a:p>
            <a:r>
              <a:rPr lang="en-US" altLang="ja-JP" b="1" dirty="0"/>
              <a:t>5</a:t>
            </a:r>
          </a:p>
          <a:p>
            <a:r>
              <a:rPr lang="en-US" altLang="ja-JP" b="1" dirty="0"/>
              <a:t>9</a:t>
            </a:r>
          </a:p>
          <a:p>
            <a:r>
              <a:rPr lang="en-US" altLang="ja-JP" b="1" dirty="0"/>
              <a:t>8</a:t>
            </a:r>
          </a:p>
          <a:p>
            <a:r>
              <a:rPr lang="en-US" altLang="ja-JP" b="1" dirty="0"/>
              <a:t> </a:t>
            </a:r>
            <a:endParaRPr kumimoji="1" lang="ja-JP" altLang="en-US" b="1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8118466" y="34160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29711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Depth-First Search Example</a:t>
            </a:r>
          </a:p>
        </p:txBody>
      </p:sp>
      <p:sp>
        <p:nvSpPr>
          <p:cNvPr id="39939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40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42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45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46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48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49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6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7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996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996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9963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9964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9965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9966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9968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9969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9970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71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72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73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74" name="Rectangle 38"/>
          <p:cNvSpPr>
            <a:spLocks noChangeArrowheads="1"/>
          </p:cNvSpPr>
          <p:nvPr/>
        </p:nvSpPr>
        <p:spPr bwMode="auto">
          <a:xfrm>
            <a:off x="228600" y="5259388"/>
            <a:ext cx="7086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return to vertex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9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</a:p>
        </p:txBody>
      </p:sp>
      <p:grpSp>
        <p:nvGrpSpPr>
          <p:cNvPr id="39977" name="Group 41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9975" name="Oval 39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9976" name="Rectangle 40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9980" name="Group 44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9978" name="Oval 42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9979" name="Rectangle 43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9981" name="Line 45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984" name="Group 48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9982" name="Oval 46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9983" name="Rectangle 47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39987" name="Group 51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39985" name="Oval 49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9986" name="Rectangle 50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9988" name="Line 52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991" name="Group 55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39989" name="Oval 53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9990" name="Rectangle 54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39994" name="Group 58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39992" name="Oval 56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9993" name="Rectangle 57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39995" name="Line 59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998" name="Group 62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39996" name="Oval 60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9997" name="Rectangle 61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40001" name="Group 65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39999" name="Oval 63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0000" name="Rectangle 64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0002" name="Line 66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0005" name="Group 69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0003" name="Oval 67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0004" name="Rectangle 68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0006" name="Line 70"/>
          <p:cNvSpPr>
            <a:spLocks noChangeShapeType="1"/>
          </p:cNvSpPr>
          <p:nvPr/>
        </p:nvSpPr>
        <p:spPr bwMode="auto">
          <a:xfrm flipV="1">
            <a:off x="5867400" y="2362200"/>
            <a:ext cx="1600200" cy="6858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007" name="Rectangle 71"/>
          <p:cNvSpPr>
            <a:spLocks noGrp="1" noChangeArrowheads="1"/>
          </p:cNvSpPr>
          <p:nvPr>
            <p:ph type="body" idx="1"/>
          </p:nvPr>
        </p:nvSpPr>
        <p:spPr>
          <a:xfrm>
            <a:off x="304800" y="5943600"/>
            <a:ext cx="7924800" cy="3810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From vertex </a:t>
            </a:r>
            <a:r>
              <a:rPr lang="en-US" altLang="ja-JP">
                <a:solidFill>
                  <a:schemeClr val="hlink"/>
                </a:solidFill>
              </a:rPr>
              <a:t>9</a:t>
            </a:r>
            <a:r>
              <a:rPr lang="en-US" altLang="ja-JP">
                <a:solidFill>
                  <a:schemeClr val="bg2"/>
                </a:solidFill>
              </a:rPr>
              <a:t> do a </a:t>
            </a:r>
            <a:r>
              <a:rPr lang="en-US" altLang="ja-JP">
                <a:solidFill>
                  <a:schemeClr val="hlink"/>
                </a:solidFill>
              </a:rPr>
              <a:t>dfs(6)</a:t>
            </a:r>
            <a:r>
              <a:rPr lang="en-US" altLang="ja-JP"/>
              <a:t>.</a:t>
            </a:r>
          </a:p>
        </p:txBody>
      </p:sp>
      <p:grpSp>
        <p:nvGrpSpPr>
          <p:cNvPr id="40010" name="Group 74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0008" name="Oval 72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0009" name="Rectangle 73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40011" name="Line 75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7183864" y="3048000"/>
            <a:ext cx="1569660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/>
              <a:t>1</a:t>
            </a:r>
          </a:p>
          <a:p>
            <a:r>
              <a:rPr lang="en-US" altLang="ja-JP" b="1" dirty="0"/>
              <a:t>2</a:t>
            </a:r>
            <a:endParaRPr kumimoji="1" lang="en-US" altLang="ja-JP" b="1" dirty="0"/>
          </a:p>
          <a:p>
            <a:r>
              <a:rPr lang="en-US" altLang="ja-JP" b="1" dirty="0"/>
              <a:t>5</a:t>
            </a:r>
          </a:p>
          <a:p>
            <a:r>
              <a:rPr lang="en-US" altLang="ja-JP" b="1" dirty="0"/>
              <a:t>9</a:t>
            </a:r>
          </a:p>
          <a:p>
            <a:r>
              <a:rPr lang="en-US" altLang="ja-JP" b="1" dirty="0"/>
              <a:t> </a:t>
            </a:r>
            <a:endParaRPr kumimoji="1" lang="ja-JP" altLang="en-US" b="1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8118466" y="34160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759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06" grpId="0" animBg="1"/>
      <p:bldP spid="40007" grpId="0" build="p" autoUpdateAnimBg="0"/>
      <p:bldP spid="4001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20750"/>
          </a:xfrm>
          <a:noFill/>
          <a:ln/>
        </p:spPr>
        <p:txBody>
          <a:bodyPr/>
          <a:lstStyle/>
          <a:p>
            <a:pPr algn="l"/>
            <a:r>
              <a:rPr lang="en-US" altLang="ja-JP" dirty="0"/>
              <a:t>Depth-First Search Example</a:t>
            </a:r>
          </a:p>
        </p:txBody>
      </p:sp>
      <p:sp>
        <p:nvSpPr>
          <p:cNvPr id="40963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64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69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72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73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75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81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83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40984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40985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40987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40988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40989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40990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40992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40993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40994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95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96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97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1000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40998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0999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41003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1001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002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41004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1007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1005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006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1010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1008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009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1011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1014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1012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013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1017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1015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016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41018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1021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1019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020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41024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1022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023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1025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1028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1026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027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1029" name="Rectangle 69"/>
          <p:cNvSpPr>
            <a:spLocks noGrp="1" noChangeArrowheads="1"/>
          </p:cNvSpPr>
          <p:nvPr>
            <p:ph type="body" idx="1"/>
          </p:nvPr>
        </p:nvSpPr>
        <p:spPr>
          <a:xfrm>
            <a:off x="381000" y="5029200"/>
            <a:ext cx="7924800" cy="381000"/>
          </a:xfrm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ja-JP">
                <a:solidFill>
                  <a:schemeClr val="bg2"/>
                </a:solidFill>
              </a:rPr>
              <a:t>Label vertex </a:t>
            </a:r>
            <a:r>
              <a:rPr lang="en-US" altLang="ja-JP">
                <a:solidFill>
                  <a:schemeClr val="hlink"/>
                </a:solidFill>
              </a:rPr>
              <a:t>6</a:t>
            </a:r>
            <a:r>
              <a:rPr lang="en-US" altLang="ja-JP">
                <a:solidFill>
                  <a:schemeClr val="bg2"/>
                </a:solidFill>
              </a:rPr>
              <a:t> and do a depth first search</a:t>
            </a:r>
            <a:r>
              <a:rPr lang="en-US" altLang="ja-JP">
                <a:solidFill>
                  <a:schemeClr val="hlink"/>
                </a:solidFill>
              </a:rPr>
              <a:t> </a:t>
            </a:r>
            <a:r>
              <a:rPr lang="en-US" altLang="ja-JP">
                <a:solidFill>
                  <a:schemeClr val="bg2"/>
                </a:solidFill>
              </a:rPr>
              <a:t>from either</a:t>
            </a:r>
            <a:r>
              <a:rPr lang="en-US" altLang="ja-JP">
                <a:solidFill>
                  <a:schemeClr val="hlink"/>
                </a:solidFill>
              </a:rPr>
              <a:t> 4</a:t>
            </a:r>
            <a:r>
              <a:rPr lang="en-US" altLang="ja-JP">
                <a:solidFill>
                  <a:schemeClr val="bg2"/>
                </a:solidFill>
              </a:rPr>
              <a:t> or </a:t>
            </a:r>
            <a:r>
              <a:rPr lang="en-US" altLang="ja-JP">
                <a:solidFill>
                  <a:schemeClr val="hlink"/>
                </a:solidFill>
              </a:rPr>
              <a:t>7</a:t>
            </a:r>
            <a:r>
              <a:rPr lang="en-US" altLang="ja-JP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41032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1030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031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41033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1036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1034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035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41039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1037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038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41040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1041" name="Rectangle 81"/>
          <p:cNvSpPr>
            <a:spLocks noChangeArrowheads="1"/>
          </p:cNvSpPr>
          <p:nvPr/>
        </p:nvSpPr>
        <p:spPr bwMode="auto">
          <a:xfrm>
            <a:off x="381000" y="601980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Suppose that vertex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is selected.</a:t>
            </a: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7183864" y="3048000"/>
            <a:ext cx="1569660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/>
              <a:t>1</a:t>
            </a:r>
          </a:p>
          <a:p>
            <a:r>
              <a:rPr lang="en-US" altLang="ja-JP" b="1" dirty="0"/>
              <a:t>2</a:t>
            </a:r>
            <a:endParaRPr kumimoji="1" lang="en-US" altLang="ja-JP" b="1" dirty="0"/>
          </a:p>
          <a:p>
            <a:r>
              <a:rPr lang="en-US" altLang="ja-JP" b="1" dirty="0"/>
              <a:t>5</a:t>
            </a:r>
          </a:p>
          <a:p>
            <a:r>
              <a:rPr lang="en-US" altLang="ja-JP" b="1" dirty="0"/>
              <a:t>9</a:t>
            </a:r>
          </a:p>
          <a:p>
            <a:r>
              <a:rPr lang="en-US" altLang="ja-JP" b="1" dirty="0"/>
              <a:t>6 </a:t>
            </a:r>
            <a:endParaRPr kumimoji="1" lang="ja-JP" altLang="en-US" b="1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8118466" y="34160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674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0" grpId="0" animBg="1"/>
      <p:bldP spid="41041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Depth-First Search Example</a:t>
            </a:r>
          </a:p>
        </p:txBody>
      </p:sp>
      <p:sp>
        <p:nvSpPr>
          <p:cNvPr id="41987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1988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1992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1993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1994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1996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1997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2003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42014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4201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4201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2024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42022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023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42027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2025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026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4202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2031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2029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030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034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2032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033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203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2038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2036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037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2041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2039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040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4204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2045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2043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044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42048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2046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047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204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2052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2050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051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2053" name="Rectangle 69"/>
          <p:cNvSpPr>
            <a:spLocks noGrp="1" noChangeArrowheads="1"/>
          </p:cNvSpPr>
          <p:nvPr>
            <p:ph type="body" idx="1"/>
          </p:nvPr>
        </p:nvSpPr>
        <p:spPr>
          <a:xfrm>
            <a:off x="381000" y="5410200"/>
            <a:ext cx="7924800" cy="3810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>
                <a:solidFill>
                  <a:schemeClr val="bg2"/>
                </a:solidFill>
              </a:rPr>
              <a:t>Label vertex </a:t>
            </a:r>
            <a:r>
              <a:rPr lang="en-US" altLang="ja-JP">
                <a:solidFill>
                  <a:schemeClr val="hlink"/>
                </a:solidFill>
              </a:rPr>
              <a:t>4</a:t>
            </a:r>
            <a:r>
              <a:rPr lang="en-US" altLang="ja-JP">
                <a:solidFill>
                  <a:schemeClr val="bg2"/>
                </a:solidFill>
              </a:rPr>
              <a:t> and return to </a:t>
            </a:r>
            <a:r>
              <a:rPr lang="en-US" altLang="ja-JP">
                <a:solidFill>
                  <a:schemeClr val="hlink"/>
                </a:solidFill>
              </a:rPr>
              <a:t>6</a:t>
            </a:r>
            <a:r>
              <a:rPr lang="en-US" altLang="ja-JP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42056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2054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055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42057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2060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2058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059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42063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2061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062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42064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2067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2065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066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42068" name="Line 84"/>
          <p:cNvSpPr>
            <a:spLocks noChangeShapeType="1"/>
          </p:cNvSpPr>
          <p:nvPr/>
        </p:nvSpPr>
        <p:spPr bwMode="auto">
          <a:xfrm flipH="1">
            <a:off x="1150938" y="4302125"/>
            <a:ext cx="1736725" cy="63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2069" name="Rectangle 85"/>
          <p:cNvSpPr>
            <a:spLocks noChangeArrowheads="1"/>
          </p:cNvSpPr>
          <p:nvPr/>
        </p:nvSpPr>
        <p:spPr bwMode="auto">
          <a:xfrm>
            <a:off x="441325" y="6034088"/>
            <a:ext cx="44497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From vertex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do a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dfs(7)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sp>
        <p:nvSpPr>
          <p:cNvPr id="42070" name="Oval 86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24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  <a:endParaRPr kumimoji="0" lang="ja-JP" altLang="en-US" sz="2400" dirty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2073" name="Line 89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6906864" y="3048000"/>
            <a:ext cx="1846660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/>
              <a:t>1</a:t>
            </a:r>
          </a:p>
          <a:p>
            <a:r>
              <a:rPr lang="en-US" altLang="ja-JP" b="1" dirty="0"/>
              <a:t>2</a:t>
            </a:r>
            <a:endParaRPr kumimoji="1" lang="en-US" altLang="ja-JP" b="1" dirty="0"/>
          </a:p>
          <a:p>
            <a:r>
              <a:rPr lang="en-US" altLang="ja-JP" b="1" dirty="0"/>
              <a:t>5</a:t>
            </a:r>
          </a:p>
          <a:p>
            <a:r>
              <a:rPr lang="en-US" altLang="ja-JP" b="1" dirty="0"/>
              <a:t>9</a:t>
            </a:r>
          </a:p>
          <a:p>
            <a:r>
              <a:rPr lang="en-US" altLang="ja-JP" b="1" dirty="0"/>
              <a:t>6</a:t>
            </a:r>
          </a:p>
          <a:p>
            <a:r>
              <a:rPr lang="en-US" altLang="ja-JP" b="1" dirty="0"/>
              <a:t>4 </a:t>
            </a:r>
            <a:endParaRPr kumimoji="1" lang="ja-JP" altLang="en-US" b="1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18466" y="34160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954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68" grpId="0" animBg="1"/>
      <p:bldP spid="4206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Applications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7546" y="1981200"/>
            <a:ext cx="8816454" cy="4542430"/>
          </a:xfrm>
        </p:spPr>
        <p:txBody>
          <a:bodyPr>
            <a:normAutofit fontScale="92500"/>
          </a:bodyPr>
          <a:lstStyle/>
          <a:p>
            <a:r>
              <a:rPr lang="en-US" sz="2400" b="1" dirty="0"/>
              <a:t>Computer Science</a:t>
            </a:r>
            <a:r>
              <a:rPr lang="en-US" sz="2400" dirty="0"/>
              <a:t> − Graph theory is used for the study of various algorithms. </a:t>
            </a:r>
          </a:p>
          <a:p>
            <a:r>
              <a:rPr lang="en-US" sz="2400" b="1" dirty="0"/>
              <a:t>Computer Network</a:t>
            </a:r>
            <a:r>
              <a:rPr lang="en-US" sz="2400" dirty="0"/>
              <a:t> − The relationships among interconnected computers in the network follows the principles of graph theory.</a:t>
            </a:r>
          </a:p>
          <a:p>
            <a:r>
              <a:rPr lang="en-US" altLang="ja-JP" sz="2400" b="1" dirty="0"/>
              <a:t>The graphic representation of </a:t>
            </a:r>
            <a:r>
              <a:rPr lang="en-US" altLang="ja-JP" sz="2400" dirty="0"/>
              <a:t>world wide web (www)</a:t>
            </a:r>
          </a:p>
          <a:p>
            <a:r>
              <a:rPr lang="en-US" altLang="ja-JP" sz="2400" b="1" dirty="0"/>
              <a:t>Resource allocation graph </a:t>
            </a:r>
            <a:r>
              <a:rPr lang="en-US" altLang="ja-JP" sz="2400" dirty="0"/>
              <a:t>for processes that are active in the system.</a:t>
            </a:r>
          </a:p>
          <a:p>
            <a:r>
              <a:rPr lang="en-US" altLang="ja-JP" sz="2400" b="1" dirty="0"/>
              <a:t>The graphic representation of a map </a:t>
            </a:r>
          </a:p>
          <a:p>
            <a:r>
              <a:rPr lang="en-US" altLang="ja-JP" sz="2400" b="1" dirty="0"/>
              <a:t>Scene graphs:</a:t>
            </a:r>
            <a:r>
              <a:rPr lang="en-US" altLang="ja-JP" sz="2400" dirty="0"/>
              <a:t> The contents of a visual scene are also managed by using graph data structure.</a:t>
            </a:r>
          </a:p>
          <a:p>
            <a:r>
              <a:rPr lang="en-US" sz="2400" dirty="0"/>
              <a:t>The concepts of graph theory is used extensively in designing </a:t>
            </a:r>
            <a:r>
              <a:rPr lang="en-US" sz="2400" b="1" dirty="0"/>
              <a:t>circuit connections</a:t>
            </a:r>
            <a:r>
              <a:rPr lang="en-US" sz="2400" dirty="0"/>
              <a:t>. Some examples for topologies are star, bridge, series, and parallel topologies.</a:t>
            </a:r>
            <a:endParaRPr kumimoji="1" lang="ja-JP" alt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97890" y="1304333"/>
            <a:ext cx="886422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b="1" dirty="0">
                <a:solidFill>
                  <a:srgbClr val="000000"/>
                </a:solidFill>
                <a:latin typeface="Verdana" panose="020B0604030504040204" pitchFamily="34" charset="0"/>
              </a:rPr>
              <a:t>It has applications in diverse fields of science and engineering:</a:t>
            </a:r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89026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Depth-First Search Example</a:t>
            </a:r>
          </a:p>
        </p:txBody>
      </p:sp>
      <p:sp>
        <p:nvSpPr>
          <p:cNvPr id="43011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1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7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9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31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43033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43035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43036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43037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43038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43040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43041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43042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43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44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45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3048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43046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47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43051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3049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50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43052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3055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3053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54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3058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056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57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3059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3062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060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61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3065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3063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64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43066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3069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3067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68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43072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3070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71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3073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3076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3074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75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3077" name="Rectangle 69"/>
          <p:cNvSpPr>
            <a:spLocks noGrp="1" noChangeArrowheads="1"/>
          </p:cNvSpPr>
          <p:nvPr>
            <p:ph type="body" idx="1"/>
          </p:nvPr>
        </p:nvSpPr>
        <p:spPr>
          <a:xfrm>
            <a:off x="381000" y="5410200"/>
            <a:ext cx="7924800" cy="3810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>
                <a:solidFill>
                  <a:schemeClr val="bg2"/>
                </a:solidFill>
              </a:rPr>
              <a:t>Label vertex </a:t>
            </a:r>
            <a:r>
              <a:rPr lang="en-US" altLang="ja-JP">
                <a:solidFill>
                  <a:schemeClr val="hlink"/>
                </a:solidFill>
              </a:rPr>
              <a:t>7</a:t>
            </a:r>
            <a:r>
              <a:rPr lang="en-US" altLang="ja-JP">
                <a:solidFill>
                  <a:schemeClr val="bg2"/>
                </a:solidFill>
              </a:rPr>
              <a:t> and return to </a:t>
            </a:r>
            <a:r>
              <a:rPr lang="en-US" altLang="ja-JP">
                <a:solidFill>
                  <a:schemeClr val="hlink"/>
                </a:solidFill>
              </a:rPr>
              <a:t>6</a:t>
            </a:r>
            <a:r>
              <a:rPr lang="en-US" altLang="ja-JP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43080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3078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79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43081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3084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3082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83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43087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3085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86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43088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3091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3089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90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43094" name="Group 86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3092" name="Oval 8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93" name="Rectangle 8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43095" name="Line 87"/>
          <p:cNvSpPr>
            <a:spLocks noChangeShapeType="1"/>
          </p:cNvSpPr>
          <p:nvPr/>
        </p:nvSpPr>
        <p:spPr bwMode="auto">
          <a:xfrm>
            <a:off x="3429000" y="431165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3098" name="Group 90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3096" name="Oval 88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97" name="Rectangle 89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43099" name="Line 91"/>
          <p:cNvSpPr>
            <a:spLocks noChangeShapeType="1"/>
          </p:cNvSpPr>
          <p:nvPr/>
        </p:nvSpPr>
        <p:spPr bwMode="auto">
          <a:xfrm flipH="1">
            <a:off x="1150938" y="4302125"/>
            <a:ext cx="1736725" cy="63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6906864" y="2533170"/>
            <a:ext cx="1846660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/>
              <a:t>1</a:t>
            </a:r>
          </a:p>
          <a:p>
            <a:r>
              <a:rPr lang="en-US" altLang="ja-JP" b="1" dirty="0"/>
              <a:t>2</a:t>
            </a:r>
            <a:endParaRPr kumimoji="1" lang="en-US" altLang="ja-JP" b="1" dirty="0"/>
          </a:p>
          <a:p>
            <a:r>
              <a:rPr lang="en-US" altLang="ja-JP" b="1" dirty="0"/>
              <a:t>5</a:t>
            </a:r>
          </a:p>
          <a:p>
            <a:r>
              <a:rPr lang="en-US" altLang="ja-JP" b="1" dirty="0"/>
              <a:t>9</a:t>
            </a:r>
          </a:p>
          <a:p>
            <a:r>
              <a:rPr lang="en-US" altLang="ja-JP" b="1" dirty="0"/>
              <a:t>6</a:t>
            </a:r>
          </a:p>
          <a:p>
            <a:r>
              <a:rPr lang="en-US" altLang="ja-JP" b="1" dirty="0"/>
              <a:t>7 </a:t>
            </a:r>
            <a:endParaRPr kumimoji="1" lang="ja-JP" altLang="en-US" b="1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8118466" y="290123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753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9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Depth-First Search Example</a:t>
            </a:r>
          </a:p>
        </p:txBody>
      </p:sp>
      <p:sp>
        <p:nvSpPr>
          <p:cNvPr id="43011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1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7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9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31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43033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43035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43036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43037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43038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43040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43041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43042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43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44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45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43046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47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3049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50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43052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3053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54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056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57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3059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060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61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3063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64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43066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3067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68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9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3070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71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3073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3074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75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3077" name="Rectangle 69"/>
          <p:cNvSpPr>
            <a:spLocks noGrp="1" noChangeArrowheads="1"/>
          </p:cNvSpPr>
          <p:nvPr>
            <p:ph type="body" idx="1"/>
          </p:nvPr>
        </p:nvSpPr>
        <p:spPr>
          <a:xfrm>
            <a:off x="381000" y="5410200"/>
            <a:ext cx="7924800" cy="3810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>
                <a:solidFill>
                  <a:schemeClr val="bg2"/>
                </a:solidFill>
              </a:rPr>
              <a:t>Label vertex </a:t>
            </a:r>
            <a:r>
              <a:rPr lang="en-US" altLang="ja-JP">
                <a:solidFill>
                  <a:schemeClr val="hlink"/>
                </a:solidFill>
              </a:rPr>
              <a:t>7</a:t>
            </a:r>
            <a:r>
              <a:rPr lang="en-US" altLang="ja-JP">
                <a:solidFill>
                  <a:schemeClr val="bg2"/>
                </a:solidFill>
              </a:rPr>
              <a:t> and return to </a:t>
            </a:r>
            <a:r>
              <a:rPr lang="en-US" altLang="ja-JP">
                <a:solidFill>
                  <a:schemeClr val="hlink"/>
                </a:solidFill>
              </a:rPr>
              <a:t>6</a:t>
            </a:r>
            <a:r>
              <a:rPr lang="en-US" altLang="ja-JP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11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3078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79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43081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2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3082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83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13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3085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86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43088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4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3089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90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15" name="Group 86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3092" name="Oval 8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93" name="Rectangle 8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43095" name="Line 87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6" name="Group 90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3096" name="Oval 88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97" name="Rectangle 89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43099" name="Line 91"/>
          <p:cNvSpPr>
            <a:spLocks noChangeShapeType="1"/>
          </p:cNvSpPr>
          <p:nvPr/>
        </p:nvSpPr>
        <p:spPr bwMode="auto">
          <a:xfrm flipH="1">
            <a:off x="1150938" y="4302125"/>
            <a:ext cx="1736725" cy="63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100" name="Rectangle 92"/>
          <p:cNvSpPr>
            <a:spLocks noChangeArrowheads="1"/>
          </p:cNvSpPr>
          <p:nvPr/>
        </p:nvSpPr>
        <p:spPr bwMode="auto">
          <a:xfrm>
            <a:off x="390525" y="5957888"/>
            <a:ext cx="211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Return to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6906865" y="2533170"/>
            <a:ext cx="1846659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/>
              <a:t>1</a:t>
            </a:r>
          </a:p>
          <a:p>
            <a:r>
              <a:rPr lang="en-US" altLang="ja-JP" b="1" dirty="0"/>
              <a:t>2</a:t>
            </a:r>
            <a:endParaRPr kumimoji="1" lang="en-US" altLang="ja-JP" b="1" dirty="0"/>
          </a:p>
          <a:p>
            <a:r>
              <a:rPr lang="en-US" altLang="ja-JP" b="1" dirty="0"/>
              <a:t>5</a:t>
            </a:r>
          </a:p>
          <a:p>
            <a:r>
              <a:rPr lang="en-US" altLang="ja-JP" b="1" dirty="0"/>
              <a:t>9</a:t>
            </a:r>
          </a:p>
          <a:p>
            <a:r>
              <a:rPr lang="en-US" altLang="ja-JP" b="1" dirty="0"/>
              <a:t>6</a:t>
            </a:r>
          </a:p>
          <a:p>
            <a:r>
              <a:rPr lang="en-US" altLang="ja-JP" b="1" dirty="0"/>
              <a:t> </a:t>
            </a:r>
            <a:endParaRPr kumimoji="1" lang="ja-JP" altLang="en-US" b="1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8118466" y="290123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753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00" grpId="0" build="p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Depth-First Search Example</a:t>
            </a:r>
          </a:p>
        </p:txBody>
      </p:sp>
      <p:sp>
        <p:nvSpPr>
          <p:cNvPr id="43011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1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7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9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31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43033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43035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43036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43037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43038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43040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43041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43042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43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44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45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43046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47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3049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50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43052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3053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54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056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57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3059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060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61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3063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64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43066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3067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68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9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3070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71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3073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3074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75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3077" name="Rectangle 69"/>
          <p:cNvSpPr>
            <a:spLocks noGrp="1" noChangeArrowheads="1"/>
          </p:cNvSpPr>
          <p:nvPr>
            <p:ph type="body" idx="1"/>
          </p:nvPr>
        </p:nvSpPr>
        <p:spPr>
          <a:xfrm>
            <a:off x="381000" y="5410200"/>
            <a:ext cx="7924800" cy="3810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>
                <a:solidFill>
                  <a:schemeClr val="bg2"/>
                </a:solidFill>
              </a:rPr>
              <a:t>Label vertex </a:t>
            </a:r>
            <a:r>
              <a:rPr lang="en-US" altLang="ja-JP">
                <a:solidFill>
                  <a:schemeClr val="hlink"/>
                </a:solidFill>
              </a:rPr>
              <a:t>7</a:t>
            </a:r>
            <a:r>
              <a:rPr lang="en-US" altLang="ja-JP">
                <a:solidFill>
                  <a:schemeClr val="bg2"/>
                </a:solidFill>
              </a:rPr>
              <a:t> and return to </a:t>
            </a:r>
            <a:r>
              <a:rPr lang="en-US" altLang="ja-JP">
                <a:solidFill>
                  <a:schemeClr val="hlink"/>
                </a:solidFill>
              </a:rPr>
              <a:t>6</a:t>
            </a:r>
            <a:r>
              <a:rPr lang="en-US" altLang="ja-JP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11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3078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79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43081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2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3082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83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13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3085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86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43088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4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3089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90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15" name="Group 86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3092" name="Oval 8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93" name="Rectangle 8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43095" name="Line 87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6" name="Group 90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3096" name="Oval 88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97" name="Rectangle 89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43100" name="Rectangle 92"/>
          <p:cNvSpPr>
            <a:spLocks noChangeArrowheads="1"/>
          </p:cNvSpPr>
          <p:nvPr/>
        </p:nvSpPr>
        <p:spPr bwMode="auto">
          <a:xfrm>
            <a:off x="390525" y="5957888"/>
            <a:ext cx="211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Return to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7460863" y="2533170"/>
            <a:ext cx="1292662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/>
              <a:t>1</a:t>
            </a:r>
          </a:p>
          <a:p>
            <a:r>
              <a:rPr lang="en-US" altLang="ja-JP" b="1" dirty="0"/>
              <a:t>2</a:t>
            </a:r>
            <a:endParaRPr kumimoji="1" lang="en-US" altLang="ja-JP" b="1" dirty="0"/>
          </a:p>
          <a:p>
            <a:r>
              <a:rPr lang="en-US" altLang="ja-JP" b="1" dirty="0"/>
              <a:t>5</a:t>
            </a:r>
          </a:p>
          <a:p>
            <a:r>
              <a:rPr lang="en-US" altLang="ja-JP" b="1" dirty="0"/>
              <a:t>9</a:t>
            </a: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8118466" y="290123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95" name="Line 91"/>
          <p:cNvSpPr>
            <a:spLocks noChangeShapeType="1"/>
          </p:cNvSpPr>
          <p:nvPr/>
        </p:nvSpPr>
        <p:spPr bwMode="auto">
          <a:xfrm flipV="1">
            <a:off x="5819775" y="2308225"/>
            <a:ext cx="1543050" cy="7937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5370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Depth-First Search Example</a:t>
            </a:r>
          </a:p>
        </p:txBody>
      </p:sp>
      <p:sp>
        <p:nvSpPr>
          <p:cNvPr id="43011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1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7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9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31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43033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43035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43036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43037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43038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43040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43041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43042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43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44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45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43046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47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3049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50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43052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3053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54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056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57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3059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060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61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3063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64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43066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3067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68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9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3070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71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3073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3074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75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3077" name="Rectangle 69"/>
          <p:cNvSpPr>
            <a:spLocks noGrp="1" noChangeArrowheads="1"/>
          </p:cNvSpPr>
          <p:nvPr>
            <p:ph type="body" idx="1"/>
          </p:nvPr>
        </p:nvSpPr>
        <p:spPr>
          <a:xfrm>
            <a:off x="381000" y="5410200"/>
            <a:ext cx="7924800" cy="3810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>
                <a:solidFill>
                  <a:schemeClr val="bg2"/>
                </a:solidFill>
              </a:rPr>
              <a:t>Label vertex </a:t>
            </a:r>
            <a:r>
              <a:rPr lang="en-US" altLang="ja-JP">
                <a:solidFill>
                  <a:schemeClr val="hlink"/>
                </a:solidFill>
              </a:rPr>
              <a:t>7</a:t>
            </a:r>
            <a:r>
              <a:rPr lang="en-US" altLang="ja-JP">
                <a:solidFill>
                  <a:schemeClr val="bg2"/>
                </a:solidFill>
              </a:rPr>
              <a:t> and return to </a:t>
            </a:r>
            <a:r>
              <a:rPr lang="en-US" altLang="ja-JP">
                <a:solidFill>
                  <a:schemeClr val="hlink"/>
                </a:solidFill>
              </a:rPr>
              <a:t>6</a:t>
            </a:r>
            <a:r>
              <a:rPr lang="en-US" altLang="ja-JP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11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3078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79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43081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2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3082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83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13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3085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86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43088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4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3089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90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15" name="Group 86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3092" name="Oval 8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93" name="Rectangle 8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43095" name="Line 87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6" name="Group 90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3096" name="Oval 88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97" name="Rectangle 89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43100" name="Rectangle 92"/>
          <p:cNvSpPr>
            <a:spLocks noChangeArrowheads="1"/>
          </p:cNvSpPr>
          <p:nvPr/>
        </p:nvSpPr>
        <p:spPr bwMode="auto">
          <a:xfrm>
            <a:off x="390525" y="5957888"/>
            <a:ext cx="211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Return to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7460864" y="2550366"/>
            <a:ext cx="1292662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/>
              <a:t>1</a:t>
            </a:r>
          </a:p>
          <a:p>
            <a:r>
              <a:rPr lang="en-US" altLang="ja-JP" b="1" dirty="0"/>
              <a:t>2</a:t>
            </a:r>
            <a:endParaRPr kumimoji="1" lang="en-US" altLang="ja-JP" b="1" dirty="0"/>
          </a:p>
          <a:p>
            <a:r>
              <a:rPr lang="en-US" altLang="ja-JP" b="1" dirty="0"/>
              <a:t>5</a:t>
            </a:r>
          </a:p>
          <a:p>
            <a:r>
              <a:rPr lang="en-US" altLang="ja-JP" b="1" dirty="0"/>
              <a:t> </a:t>
            </a:r>
            <a:endParaRPr kumimoji="1" lang="ja-JP" altLang="en-US" b="1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8118466" y="290123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753706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Depth-First Search Example</a:t>
            </a:r>
          </a:p>
        </p:txBody>
      </p:sp>
      <p:sp>
        <p:nvSpPr>
          <p:cNvPr id="44035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41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42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44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45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50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51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52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44056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44057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44059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44060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44061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44062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44064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44065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44066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68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69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407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44070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071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4407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4073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074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44076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407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4077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078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408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4080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081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4083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408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4084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085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408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4087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088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44090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409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4091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092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4409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4094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095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4097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410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4098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099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44104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4102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103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44105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4108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4106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107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44111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4109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110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44112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4115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4113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114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44118" name="Group 86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4116" name="Oval 8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117" name="Rectangle 8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44119" name="Line 87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4122" name="Group 90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4120" name="Oval 88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121" name="Rectangle 89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44124" name="Rectangle 92"/>
          <p:cNvSpPr>
            <a:spLocks noChangeArrowheads="1"/>
          </p:cNvSpPr>
          <p:nvPr/>
        </p:nvSpPr>
        <p:spPr bwMode="auto">
          <a:xfrm>
            <a:off x="390525" y="5957888"/>
            <a:ext cx="211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Return to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7460862" y="3048000"/>
            <a:ext cx="1292662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/>
              <a:t>1</a:t>
            </a:r>
          </a:p>
          <a:p>
            <a:r>
              <a:rPr lang="en-US" altLang="ja-JP" b="1" dirty="0"/>
              <a:t>2</a:t>
            </a:r>
            <a:endParaRPr kumimoji="1" lang="en-US" altLang="ja-JP" b="1" dirty="0"/>
          </a:p>
          <a:p>
            <a:r>
              <a:rPr lang="en-US" altLang="ja-JP" b="1" dirty="0"/>
              <a:t>5</a:t>
            </a:r>
          </a:p>
          <a:p>
            <a:r>
              <a:rPr lang="en-US" altLang="ja-JP" b="1" dirty="0"/>
              <a:t> </a:t>
            </a:r>
            <a:endParaRPr kumimoji="1" lang="ja-JP" altLang="en-US" b="1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8118466" y="34160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803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24" grpId="0" build="p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Depth-First Search Example</a:t>
            </a:r>
          </a:p>
        </p:txBody>
      </p:sp>
      <p:sp>
        <p:nvSpPr>
          <p:cNvPr id="45059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68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69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77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45090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91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92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93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5096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45094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095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45099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5097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098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45100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5103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5101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102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5106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5104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105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107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5110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5108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109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5113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5111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112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45114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5117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5115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116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45120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5118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119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5121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5124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5122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123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45128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5126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127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45129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5132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5130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131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45135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5133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134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45136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5139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5137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138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45142" name="Group 86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5140" name="Oval 8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141" name="Rectangle 8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45143" name="Line 87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5146" name="Group 90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5144" name="Oval 88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145" name="Rectangle 89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45147" name="Line 91"/>
          <p:cNvSpPr>
            <a:spLocks noChangeShapeType="1"/>
          </p:cNvSpPr>
          <p:nvPr/>
        </p:nvSpPr>
        <p:spPr bwMode="auto">
          <a:xfrm flipV="1">
            <a:off x="4143375" y="2003425"/>
            <a:ext cx="1543050" cy="7937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148" name="Rectangle 92"/>
          <p:cNvSpPr>
            <a:spLocks noChangeArrowheads="1"/>
          </p:cNvSpPr>
          <p:nvPr/>
        </p:nvSpPr>
        <p:spPr bwMode="auto">
          <a:xfrm>
            <a:off x="390525" y="5957888"/>
            <a:ext cx="2136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Do a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dfs(3)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45151" name="Group 95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45149" name="Oval 93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150" name="Rectangle 94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45152" name="Line 96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7460862" y="3048000"/>
            <a:ext cx="1292662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/>
              <a:t>1</a:t>
            </a:r>
          </a:p>
          <a:p>
            <a:r>
              <a:rPr lang="en-US" altLang="ja-JP" b="1" dirty="0"/>
              <a:t>2</a:t>
            </a:r>
            <a:endParaRPr kumimoji="1" lang="en-US" altLang="ja-JP" b="1" dirty="0"/>
          </a:p>
          <a:p>
            <a:r>
              <a:rPr lang="en-US" altLang="ja-JP" b="1" dirty="0"/>
              <a:t>5</a:t>
            </a:r>
          </a:p>
          <a:p>
            <a:r>
              <a:rPr lang="en-US" altLang="ja-JP" b="1" dirty="0"/>
              <a:t> 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81771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48" grpId="0" build="p" autoUpdateAnimBg="0"/>
      <p:bldP spid="4515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Depth-First Search Example</a:t>
            </a:r>
          </a:p>
        </p:txBody>
      </p:sp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084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086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088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090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092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093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097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098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099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100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46113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46114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115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116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117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120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6119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46123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6121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6122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46124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127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6125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6126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6130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6128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6129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6131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134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6132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6133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6137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6135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6136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46138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141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6139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6140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46144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6142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6143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6145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148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6146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6147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46151" name="Group 71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6149" name="Oval 69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6150" name="Rectangle 70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46152" name="Line 72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155" name="Group 75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6153" name="Oval 7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6154" name="Rectangle 74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46158" name="Group 78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6156" name="Oval 76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6157" name="Rectangle 77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46159" name="Line 79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162" name="Group 82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6160" name="Oval 80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6161" name="Rectangle 81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46165" name="Group 85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6163" name="Oval 83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6164" name="Rectangle 84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46166" name="Line 86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169" name="Group 89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6167" name="Oval 87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6168" name="Rectangle 88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46170" name="Rectangle 90"/>
          <p:cNvSpPr>
            <a:spLocks noChangeArrowheads="1"/>
          </p:cNvSpPr>
          <p:nvPr/>
        </p:nvSpPr>
        <p:spPr bwMode="auto">
          <a:xfrm>
            <a:off x="390525" y="4891088"/>
            <a:ext cx="39989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return to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46173" name="Group 93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46171" name="Oval 91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6172" name="Rectangle 92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46174" name="Line 94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177" name="Group 97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46175" name="Oval 95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6176" name="Rectangle 96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46178" name="Line 98"/>
          <p:cNvSpPr>
            <a:spLocks noChangeShapeType="1"/>
          </p:cNvSpPr>
          <p:nvPr/>
        </p:nvSpPr>
        <p:spPr bwMode="auto">
          <a:xfrm flipV="1">
            <a:off x="4143375" y="2003425"/>
            <a:ext cx="1543050" cy="7937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179" name="Rectangle 99"/>
          <p:cNvSpPr>
            <a:spLocks noGrp="1" noChangeArrowheads="1"/>
          </p:cNvSpPr>
          <p:nvPr>
            <p:ph type="body" idx="1"/>
          </p:nvPr>
        </p:nvSpPr>
        <p:spPr>
          <a:xfrm>
            <a:off x="381000" y="5638800"/>
            <a:ext cx="7924800" cy="381000"/>
          </a:xfrm>
          <a:ln/>
        </p:spPr>
        <p:txBody>
          <a:bodyPr/>
          <a:lstStyle/>
          <a:p>
            <a:pPr>
              <a:buFontTx/>
              <a:buNone/>
            </a:pPr>
            <a:endParaRPr lang="en-US" altLang="ja-JP" dirty="0">
              <a:solidFill>
                <a:schemeClr val="bg2"/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7460862" y="3048000"/>
            <a:ext cx="1292662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/>
              <a:t>1</a:t>
            </a:r>
          </a:p>
          <a:p>
            <a:r>
              <a:rPr lang="en-US" altLang="ja-JP" b="1" dirty="0"/>
              <a:t>2</a:t>
            </a:r>
            <a:endParaRPr kumimoji="1" lang="en-US" altLang="ja-JP" b="1" dirty="0"/>
          </a:p>
          <a:p>
            <a:r>
              <a:rPr lang="en-US" altLang="ja-JP" b="1" dirty="0"/>
              <a:t>5</a:t>
            </a:r>
          </a:p>
          <a:p>
            <a:r>
              <a:rPr lang="en-US" altLang="ja-JP" b="1" dirty="0"/>
              <a:t>3</a:t>
            </a:r>
            <a:endParaRPr kumimoji="1" lang="ja-JP" altLang="en-US" b="1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8118466" y="34160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12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7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Depth-First Search Example</a:t>
            </a:r>
          </a:p>
        </p:txBody>
      </p:sp>
      <p:sp>
        <p:nvSpPr>
          <p:cNvPr id="47107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13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14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16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17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21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22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24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25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27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47128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47129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47131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47132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47133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47134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4713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4713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4713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3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4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4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7144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7143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47147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7145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7146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4714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7151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7149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7150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7154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152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7153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715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7158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156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7157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7161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7159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7160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4716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7165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7163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7164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47168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7166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7167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716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7172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7170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7171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47175" name="Group 71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7173" name="Oval 69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7174" name="Rectangle 70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47176" name="Line 72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7179" name="Group 75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7177" name="Oval 7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7178" name="Rectangle 74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47182" name="Group 78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7180" name="Oval 76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7181" name="Rectangle 77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47183" name="Line 79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7186" name="Group 82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7184" name="Oval 80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7185" name="Rectangle 81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47189" name="Group 85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7187" name="Oval 83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7188" name="Rectangle 84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47190" name="Line 86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7193" name="Group 89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7191" name="Oval 87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7192" name="Rectangle 88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47196" name="Group 92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47194" name="Oval 90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7195" name="Rectangle 91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47197" name="Line 93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7200" name="Group 96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47198" name="Oval 94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7199" name="Rectangle 95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47201" name="Line 97"/>
          <p:cNvSpPr>
            <a:spLocks noChangeShapeType="1"/>
          </p:cNvSpPr>
          <p:nvPr/>
        </p:nvSpPr>
        <p:spPr bwMode="auto">
          <a:xfrm flipH="1" flipV="1">
            <a:off x="927100" y="436563"/>
            <a:ext cx="1574800" cy="727075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202" name="Rectangle 98"/>
          <p:cNvSpPr>
            <a:spLocks noGrp="1" noChangeArrowheads="1"/>
          </p:cNvSpPr>
          <p:nvPr>
            <p:ph type="body" idx="1"/>
          </p:nvPr>
        </p:nvSpPr>
        <p:spPr>
          <a:xfrm>
            <a:off x="381000" y="5638800"/>
            <a:ext cx="7924800" cy="3810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 dirty="0">
                <a:solidFill>
                  <a:schemeClr val="bg2"/>
                </a:solidFill>
              </a:rPr>
              <a:t>Return to </a:t>
            </a:r>
            <a:r>
              <a:rPr lang="en-US" altLang="ja-JP" dirty="0">
                <a:solidFill>
                  <a:schemeClr val="hlink"/>
                </a:solidFill>
              </a:rPr>
              <a:t>2</a:t>
            </a:r>
            <a:r>
              <a:rPr lang="en-US" altLang="ja-JP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7460862" y="3048000"/>
            <a:ext cx="1292662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/>
              <a:t>1</a:t>
            </a:r>
          </a:p>
          <a:p>
            <a:r>
              <a:rPr lang="en-US" altLang="ja-JP" b="1" dirty="0"/>
              <a:t>2</a:t>
            </a:r>
            <a:endParaRPr kumimoji="1" lang="en-US" altLang="ja-JP" b="1" dirty="0"/>
          </a:p>
          <a:p>
            <a:endParaRPr lang="en-US" altLang="ja-JP" b="1" dirty="0"/>
          </a:p>
          <a:p>
            <a:r>
              <a:rPr lang="en-US" altLang="ja-JP" b="1" dirty="0"/>
              <a:t> </a:t>
            </a:r>
            <a:endParaRPr kumimoji="1" lang="ja-JP" altLang="en-US" b="1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8118466" y="34160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923916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Depth-First Search Example</a:t>
            </a:r>
          </a:p>
        </p:txBody>
      </p:sp>
      <p:sp>
        <p:nvSpPr>
          <p:cNvPr id="48131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3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3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0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1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9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51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48152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48153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48155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48156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48157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48158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48160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48161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48162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63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64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65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168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48166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67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48171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8169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70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48172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175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8173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74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8178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8176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77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8179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182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8180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81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8185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8183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84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48186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189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8187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88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48192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8190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91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8193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196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8194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95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48199" name="Group 71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8197" name="Oval 69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98" name="Rectangle 70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48200" name="Line 72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203" name="Group 75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8201" name="Oval 7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202" name="Rectangle 74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48206" name="Group 78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8204" name="Oval 76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205" name="Rectangle 77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48207" name="Line 79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210" name="Group 82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8208" name="Oval 80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209" name="Rectangle 81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48213" name="Group 85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8211" name="Oval 83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212" name="Rectangle 84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48214" name="Line 86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217" name="Group 89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8215" name="Oval 87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216" name="Rectangle 88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48220" name="Group 92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48218" name="Oval 90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219" name="Rectangle 91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48221" name="Line 93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224" name="Group 96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48222" name="Oval 94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223" name="Rectangle 95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48225" name="Line 97"/>
          <p:cNvSpPr>
            <a:spLocks noChangeShapeType="1"/>
          </p:cNvSpPr>
          <p:nvPr/>
        </p:nvSpPr>
        <p:spPr bwMode="auto">
          <a:xfrm flipH="1" flipV="1">
            <a:off x="152400" y="1295400"/>
            <a:ext cx="1435100" cy="630238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226" name="Rectangle 98"/>
          <p:cNvSpPr>
            <a:spLocks noGrp="1" noChangeArrowheads="1"/>
          </p:cNvSpPr>
          <p:nvPr>
            <p:ph type="body" idx="1"/>
          </p:nvPr>
        </p:nvSpPr>
        <p:spPr>
          <a:xfrm>
            <a:off x="381000" y="5638800"/>
            <a:ext cx="7924800" cy="3810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 dirty="0">
                <a:solidFill>
                  <a:schemeClr val="bg2"/>
                </a:solidFill>
              </a:rPr>
              <a:t>Return to 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endParaRPr lang="en-US" altLang="ja-JP" dirty="0">
              <a:solidFill>
                <a:schemeClr val="bg2"/>
              </a:solidFill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7460862" y="3048000"/>
            <a:ext cx="1292662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kumimoji="1" lang="en-US" altLang="ja-JP" b="1" dirty="0"/>
          </a:p>
          <a:p>
            <a:endParaRPr kumimoji="1" lang="en-US" altLang="ja-JP" b="1" dirty="0"/>
          </a:p>
          <a:p>
            <a:endParaRPr lang="en-US" altLang="ja-JP" b="1" dirty="0"/>
          </a:p>
          <a:p>
            <a:r>
              <a:rPr lang="en-US" altLang="ja-JP" b="1" dirty="0"/>
              <a:t> </a:t>
            </a:r>
            <a:endParaRPr kumimoji="1" lang="ja-JP" altLang="en-US" b="1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8118466" y="34160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7890261" y="3200400"/>
            <a:ext cx="1015663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/>
              <a:t>1</a:t>
            </a:r>
          </a:p>
          <a:p>
            <a:endParaRPr lang="en-US" altLang="ja-JP" b="1" dirty="0"/>
          </a:p>
          <a:p>
            <a:r>
              <a:rPr lang="en-US" altLang="ja-JP" b="1" dirty="0"/>
              <a:t> 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91360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26" grpId="0" build="p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Depth-First Search Example</a:t>
            </a:r>
          </a:p>
        </p:txBody>
      </p:sp>
      <p:sp>
        <p:nvSpPr>
          <p:cNvPr id="48131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3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3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0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1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9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51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48152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48153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48155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48156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48157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48158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48160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48161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48162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63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64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65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168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48166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67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48171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8169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70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48172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175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8173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74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8178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8176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77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8179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182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8180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81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8185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8183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84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48186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189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8187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88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48192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8190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91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8193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196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8194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95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48199" name="Group 71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8197" name="Oval 69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98" name="Rectangle 70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48200" name="Line 72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203" name="Group 75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8201" name="Oval 7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202" name="Rectangle 74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48206" name="Group 78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8204" name="Oval 76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205" name="Rectangle 77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48207" name="Line 79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210" name="Group 82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8208" name="Oval 80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209" name="Rectangle 81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48213" name="Group 85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8211" name="Oval 83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212" name="Rectangle 84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48214" name="Line 86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217" name="Group 89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8215" name="Oval 87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216" name="Rectangle 88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48220" name="Group 92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48218" name="Oval 90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219" name="Rectangle 91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48221" name="Line 93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224" name="Group 96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48222" name="Oval 94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223" name="Rectangle 95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48226" name="Rectangle 98"/>
          <p:cNvSpPr>
            <a:spLocks noGrp="1" noChangeArrowheads="1"/>
          </p:cNvSpPr>
          <p:nvPr>
            <p:ph type="body" idx="1"/>
          </p:nvPr>
        </p:nvSpPr>
        <p:spPr>
          <a:xfrm>
            <a:off x="381000" y="5638800"/>
            <a:ext cx="7924800" cy="3810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 dirty="0">
                <a:solidFill>
                  <a:schemeClr val="bg2"/>
                </a:solidFill>
              </a:rPr>
              <a:t>Return to invoking method.</a:t>
            </a: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7460862" y="3048000"/>
            <a:ext cx="1292662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kumimoji="1" lang="en-US" altLang="ja-JP" b="1" dirty="0"/>
          </a:p>
          <a:p>
            <a:endParaRPr kumimoji="1" lang="en-US" altLang="ja-JP" b="1" dirty="0"/>
          </a:p>
          <a:p>
            <a:endParaRPr lang="en-US" altLang="ja-JP" b="1" dirty="0"/>
          </a:p>
          <a:p>
            <a:r>
              <a:rPr lang="en-US" altLang="ja-JP" b="1" dirty="0"/>
              <a:t> </a:t>
            </a:r>
            <a:endParaRPr kumimoji="1" lang="ja-JP" altLang="en-US" b="1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8118466" y="34160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866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2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Continuation………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Science</a:t>
            </a:r>
            <a:r>
              <a:rPr lang="en-US" sz="2400" dirty="0"/>
              <a:t> − The molecular structure and chemical structure of a substance, the DNA structure of an organism, etc., are represented by graphs.</a:t>
            </a:r>
          </a:p>
          <a:p>
            <a:endParaRPr lang="en-US" sz="2400" dirty="0"/>
          </a:p>
          <a:p>
            <a:r>
              <a:rPr lang="en-US" sz="2400" b="1" dirty="0"/>
              <a:t>Linguistics</a:t>
            </a:r>
            <a:r>
              <a:rPr lang="en-US" sz="2400" dirty="0"/>
              <a:t> − The parsing tree of a language and grammar of a language uses graphs.</a:t>
            </a:r>
          </a:p>
          <a:p>
            <a:endParaRPr lang="en-US" sz="2400" dirty="0"/>
          </a:p>
          <a:p>
            <a:r>
              <a:rPr lang="en-US" sz="2400" b="1" dirty="0"/>
              <a:t>General</a:t>
            </a:r>
            <a:r>
              <a:rPr lang="en-US" sz="2400" dirty="0"/>
              <a:t> − Routes between the cities can be represented using graphs. Depicting hierarchical ordered information such as family tree can be used as a special type of graph called tree.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442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606550" y="2371725"/>
            <a:ext cx="444500" cy="466725"/>
            <a:chOff x="1012" y="1204"/>
            <a:chExt cx="280" cy="294"/>
          </a:xfrm>
        </p:grpSpPr>
        <p:sp>
          <p:nvSpPr>
            <p:cNvPr id="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sp>
        <p:nvSpPr>
          <p:cNvPr id="5" name="Line 44"/>
          <p:cNvSpPr>
            <a:spLocks noChangeShapeType="1"/>
          </p:cNvSpPr>
          <p:nvPr/>
        </p:nvSpPr>
        <p:spPr bwMode="auto">
          <a:xfrm flipH="1">
            <a:off x="1981200" y="1908175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2597150" y="1533525"/>
            <a:ext cx="444500" cy="466725"/>
            <a:chOff x="1636" y="676"/>
            <a:chExt cx="280" cy="294"/>
          </a:xfrm>
        </p:grpSpPr>
        <p:sp>
          <p:nvSpPr>
            <p:cNvPr id="7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9" name="Line 51"/>
          <p:cNvSpPr>
            <a:spLocks noChangeShapeType="1"/>
          </p:cNvSpPr>
          <p:nvPr/>
        </p:nvSpPr>
        <p:spPr bwMode="auto">
          <a:xfrm>
            <a:off x="2895600" y="1984375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0" name="Group 54"/>
          <p:cNvGrpSpPr>
            <a:grpSpLocks/>
          </p:cNvGrpSpPr>
          <p:nvPr/>
        </p:nvGrpSpPr>
        <p:grpSpPr bwMode="auto">
          <a:xfrm>
            <a:off x="3740150" y="3209925"/>
            <a:ext cx="444500" cy="466725"/>
            <a:chOff x="2356" y="1732"/>
            <a:chExt cx="280" cy="294"/>
          </a:xfrm>
        </p:grpSpPr>
        <p:sp>
          <p:nvSpPr>
            <p:cNvPr id="11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2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13" name="Line 58"/>
          <p:cNvSpPr>
            <a:spLocks noChangeShapeType="1"/>
          </p:cNvSpPr>
          <p:nvPr/>
        </p:nvSpPr>
        <p:spPr bwMode="auto">
          <a:xfrm>
            <a:off x="4191000" y="3432175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4" name="Group 61"/>
          <p:cNvGrpSpPr>
            <a:grpSpLocks/>
          </p:cNvGrpSpPr>
          <p:nvPr/>
        </p:nvGrpSpPr>
        <p:grpSpPr bwMode="auto">
          <a:xfrm>
            <a:off x="5264150" y="3362325"/>
            <a:ext cx="444500" cy="466725"/>
            <a:chOff x="3316" y="1828"/>
            <a:chExt cx="280" cy="294"/>
          </a:xfrm>
        </p:grpSpPr>
        <p:sp>
          <p:nvSpPr>
            <p:cNvPr id="15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6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17" name="Line 65"/>
          <p:cNvSpPr>
            <a:spLocks noChangeShapeType="1"/>
          </p:cNvSpPr>
          <p:nvPr/>
        </p:nvSpPr>
        <p:spPr bwMode="auto">
          <a:xfrm flipH="1">
            <a:off x="5486400" y="2593975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8" name="Group 68"/>
          <p:cNvGrpSpPr>
            <a:grpSpLocks/>
          </p:cNvGrpSpPr>
          <p:nvPr/>
        </p:nvGrpSpPr>
        <p:grpSpPr bwMode="auto">
          <a:xfrm>
            <a:off x="5797550" y="2143125"/>
            <a:ext cx="444500" cy="466725"/>
            <a:chOff x="3652" y="1060"/>
            <a:chExt cx="280" cy="294"/>
          </a:xfrm>
        </p:grpSpPr>
        <p:sp>
          <p:nvSpPr>
            <p:cNvPr id="19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21" name="Line 72"/>
          <p:cNvSpPr>
            <a:spLocks noChangeShapeType="1"/>
          </p:cNvSpPr>
          <p:nvPr/>
        </p:nvSpPr>
        <p:spPr bwMode="auto">
          <a:xfrm flipV="1">
            <a:off x="3429000" y="3736975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22" name="Group 75"/>
          <p:cNvGrpSpPr>
            <a:grpSpLocks/>
          </p:cNvGrpSpPr>
          <p:nvPr/>
        </p:nvGrpSpPr>
        <p:grpSpPr bwMode="auto">
          <a:xfrm>
            <a:off x="2978150" y="4505325"/>
            <a:ext cx="444500" cy="466725"/>
            <a:chOff x="1876" y="2548"/>
            <a:chExt cx="280" cy="294"/>
          </a:xfrm>
        </p:grpSpPr>
        <p:sp>
          <p:nvSpPr>
            <p:cNvPr id="23" name="Oval 7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" name="Rectangle 74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25" name="Line 79"/>
          <p:cNvSpPr>
            <a:spLocks noChangeShapeType="1"/>
          </p:cNvSpPr>
          <p:nvPr/>
        </p:nvSpPr>
        <p:spPr bwMode="auto">
          <a:xfrm>
            <a:off x="2590800" y="3508375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26" name="Group 82"/>
          <p:cNvGrpSpPr>
            <a:grpSpLocks/>
          </p:cNvGrpSpPr>
          <p:nvPr/>
        </p:nvGrpSpPr>
        <p:grpSpPr bwMode="auto">
          <a:xfrm>
            <a:off x="2216150" y="3051175"/>
            <a:ext cx="444500" cy="450850"/>
            <a:chOff x="1396" y="1632"/>
            <a:chExt cx="280" cy="284"/>
          </a:xfrm>
        </p:grpSpPr>
        <p:sp>
          <p:nvSpPr>
            <p:cNvPr id="27" name="Oval 80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8" name="Rectangle 81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29" name="Line 86"/>
          <p:cNvSpPr>
            <a:spLocks noChangeShapeType="1"/>
          </p:cNvSpPr>
          <p:nvPr/>
        </p:nvSpPr>
        <p:spPr bwMode="auto">
          <a:xfrm>
            <a:off x="3429000" y="4803775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0" name="Group 89"/>
          <p:cNvGrpSpPr>
            <a:grpSpLocks/>
          </p:cNvGrpSpPr>
          <p:nvPr/>
        </p:nvGrpSpPr>
        <p:grpSpPr bwMode="auto">
          <a:xfrm>
            <a:off x="4959350" y="4733925"/>
            <a:ext cx="444500" cy="466725"/>
            <a:chOff x="3124" y="2692"/>
            <a:chExt cx="280" cy="294"/>
          </a:xfrm>
        </p:grpSpPr>
        <p:sp>
          <p:nvSpPr>
            <p:cNvPr id="31" name="Oval 87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2" name="Rectangle 88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33" name="Line 93"/>
          <p:cNvSpPr>
            <a:spLocks noChangeShapeType="1"/>
          </p:cNvSpPr>
          <p:nvPr/>
        </p:nvSpPr>
        <p:spPr bwMode="auto">
          <a:xfrm flipH="1">
            <a:off x="4038600" y="2212975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4" name="Group 96"/>
          <p:cNvGrpSpPr>
            <a:grpSpLocks/>
          </p:cNvGrpSpPr>
          <p:nvPr/>
        </p:nvGrpSpPr>
        <p:grpSpPr bwMode="auto">
          <a:xfrm>
            <a:off x="4197350" y="1831975"/>
            <a:ext cx="444500" cy="450850"/>
            <a:chOff x="2644" y="864"/>
            <a:chExt cx="280" cy="284"/>
          </a:xfrm>
        </p:grpSpPr>
        <p:sp>
          <p:nvSpPr>
            <p:cNvPr id="35" name="Oval 94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6" name="Rectangle 95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37" name="正方形/長方形 36"/>
          <p:cNvSpPr/>
          <p:nvPr/>
        </p:nvSpPr>
        <p:spPr>
          <a:xfrm>
            <a:off x="1031876" y="555625"/>
            <a:ext cx="399732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</a:pPr>
            <a:r>
              <a:rPr lang="en-US" altLang="ja-JP" sz="3200" b="1" dirty="0"/>
              <a:t>OUT PUT: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68199904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1682750" y="1758950"/>
            <a:ext cx="6242050" cy="3644900"/>
            <a:chOff x="1060" y="1108"/>
            <a:chExt cx="3932" cy="2296"/>
          </a:xfrm>
          <a:noFill/>
        </p:grpSpPr>
        <p:sp>
          <p:nvSpPr>
            <p:cNvPr id="3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4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384" cy="33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b="1">
                  <a:cs typeface="+mn-cs"/>
                </a:rPr>
                <a:t>2</a:t>
              </a: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b="1">
                  <a:cs typeface="+mn-cs"/>
                </a:rPr>
                <a:t>3</a:t>
              </a: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b="1">
                  <a:cs typeface="+mn-cs"/>
                </a:rPr>
                <a:t>8</a:t>
              </a: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33"/>
            </a:xfrm>
            <a:prstGeom prst="rect">
              <a:avLst/>
            </a:prstGeom>
            <a:noFill/>
            <a:ln w="1270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b="1" dirty="0">
                  <a:cs typeface="+mn-cs"/>
                </a:rPr>
                <a:t>10</a:t>
              </a: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b="1">
                  <a:cs typeface="+mn-cs"/>
                </a:rPr>
                <a:t>1</a:t>
              </a: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b="1">
                  <a:cs typeface="+mn-cs"/>
                </a:rPr>
                <a:t>4</a:t>
              </a: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b="1" dirty="0">
                  <a:cs typeface="+mn-cs"/>
                </a:rPr>
                <a:t>5</a:t>
              </a: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b="1">
                  <a:cs typeface="+mn-cs"/>
                </a:rPr>
                <a:t>9</a:t>
              </a: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b="1">
                  <a:cs typeface="+mn-cs"/>
                </a:rPr>
                <a:t>11</a:t>
              </a: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b="1">
                  <a:cs typeface="+mn-cs"/>
                </a:rPr>
                <a:t>6</a:t>
              </a: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b="1">
                  <a:cs typeface="+mn-cs"/>
                </a:rPr>
                <a:t>7</a:t>
              </a:r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>
              <a:off x="2688" y="2352"/>
              <a:ext cx="67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ja-JP">
                <a:cs typeface="+mj-cs"/>
              </a:rPr>
              <a:t>Driving Distance/Time Map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486400"/>
            <a:ext cx="7772400" cy="1143000"/>
          </a:xfrm>
        </p:spPr>
        <p:txBody>
          <a:bodyPr/>
          <a:lstStyle/>
          <a:p>
            <a:pPr>
              <a:buClr>
                <a:schemeClr val="tx2"/>
              </a:buClr>
              <a:defRPr/>
            </a:pPr>
            <a:r>
              <a:rPr kumimoji="0" lang="en-US" altLang="ja-JP">
                <a:cs typeface="+mn-cs"/>
              </a:rPr>
              <a:t>Vertex = city, edge  weight = driving distance/time.</a:t>
            </a:r>
          </a:p>
        </p:txBody>
      </p:sp>
      <p:grpSp>
        <p:nvGrpSpPr>
          <p:cNvPr id="25648" name="Group 48"/>
          <p:cNvGrpSpPr>
            <a:grpSpLocks/>
          </p:cNvGrpSpPr>
          <p:nvPr/>
        </p:nvGrpSpPr>
        <p:grpSpPr bwMode="auto">
          <a:xfrm>
            <a:off x="1682750" y="1758950"/>
            <a:ext cx="6242050" cy="3667125"/>
            <a:chOff x="1060" y="1108"/>
            <a:chExt cx="3932" cy="2310"/>
          </a:xfrm>
        </p:grpSpPr>
        <p:sp>
          <p:nvSpPr>
            <p:cNvPr id="25604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05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06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07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08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09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10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11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12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13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14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15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16" name="Line 16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17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18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19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20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21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22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23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24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25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2</a:t>
              </a:r>
            </a:p>
          </p:txBody>
        </p:sp>
        <p:sp>
          <p:nvSpPr>
            <p:cNvPr id="25626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3</a:t>
              </a:r>
            </a:p>
          </p:txBody>
        </p:sp>
        <p:sp>
          <p:nvSpPr>
            <p:cNvPr id="25627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8</a:t>
              </a:r>
            </a:p>
          </p:txBody>
        </p:sp>
        <p:sp>
          <p:nvSpPr>
            <p:cNvPr id="25628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10</a:t>
              </a:r>
            </a:p>
          </p:txBody>
        </p:sp>
        <p:sp>
          <p:nvSpPr>
            <p:cNvPr id="25629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</a:t>
              </a:r>
            </a:p>
          </p:txBody>
        </p:sp>
        <p:sp>
          <p:nvSpPr>
            <p:cNvPr id="25630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4</a:t>
              </a:r>
            </a:p>
          </p:txBody>
        </p:sp>
        <p:sp>
          <p:nvSpPr>
            <p:cNvPr id="25631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dirty="0">
                  <a:cs typeface="+mn-cs"/>
                </a:rPr>
                <a:t>5</a:t>
              </a:r>
            </a:p>
          </p:txBody>
        </p:sp>
        <p:sp>
          <p:nvSpPr>
            <p:cNvPr id="25632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9</a:t>
              </a:r>
            </a:p>
          </p:txBody>
        </p:sp>
        <p:sp>
          <p:nvSpPr>
            <p:cNvPr id="25633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11</a:t>
              </a:r>
            </a:p>
          </p:txBody>
        </p:sp>
        <p:sp>
          <p:nvSpPr>
            <p:cNvPr id="25634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6</a:t>
              </a:r>
            </a:p>
          </p:txBody>
        </p:sp>
        <p:sp>
          <p:nvSpPr>
            <p:cNvPr id="25635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7</a:t>
              </a:r>
            </a:p>
          </p:txBody>
        </p:sp>
        <p:sp>
          <p:nvSpPr>
            <p:cNvPr id="25636" name="Rectangle 36"/>
            <p:cNvSpPr>
              <a:spLocks noChangeArrowheads="1"/>
            </p:cNvSpPr>
            <p:nvPr/>
          </p:nvSpPr>
          <p:spPr bwMode="auto">
            <a:xfrm>
              <a:off x="1296" y="129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dirty="0">
                  <a:solidFill>
                    <a:schemeClr val="tx2"/>
                  </a:solidFill>
                  <a:cs typeface="+mn-cs"/>
                </a:rPr>
                <a:t>4</a:t>
              </a:r>
            </a:p>
          </p:txBody>
        </p:sp>
        <p:sp>
          <p:nvSpPr>
            <p:cNvPr id="25637" name="Rectangle 37"/>
            <p:cNvSpPr>
              <a:spLocks noChangeArrowheads="1"/>
            </p:cNvSpPr>
            <p:nvPr/>
          </p:nvSpPr>
          <p:spPr bwMode="auto">
            <a:xfrm>
              <a:off x="2160" y="148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8</a:t>
              </a:r>
            </a:p>
          </p:txBody>
        </p:sp>
        <p:sp>
          <p:nvSpPr>
            <p:cNvPr id="25638" name="Rectangle 38"/>
            <p:cNvSpPr>
              <a:spLocks noChangeArrowheads="1"/>
            </p:cNvSpPr>
            <p:nvPr/>
          </p:nvSpPr>
          <p:spPr bwMode="auto">
            <a:xfrm>
              <a:off x="2832" y="172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6</a:t>
              </a:r>
            </a:p>
          </p:txBody>
        </p:sp>
        <p:sp>
          <p:nvSpPr>
            <p:cNvPr id="25639" name="Rectangle 39"/>
            <p:cNvSpPr>
              <a:spLocks noChangeArrowheads="1"/>
            </p:cNvSpPr>
            <p:nvPr/>
          </p:nvSpPr>
          <p:spPr bwMode="auto">
            <a:xfrm>
              <a:off x="2928" y="254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6</a:t>
              </a:r>
            </a:p>
          </p:txBody>
        </p:sp>
        <p:sp>
          <p:nvSpPr>
            <p:cNvPr id="25640" name="Rectangle 40"/>
            <p:cNvSpPr>
              <a:spLocks noChangeArrowheads="1"/>
            </p:cNvSpPr>
            <p:nvPr/>
          </p:nvSpPr>
          <p:spPr bwMode="auto">
            <a:xfrm>
              <a:off x="2592" y="297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7</a:t>
              </a:r>
            </a:p>
          </p:txBody>
        </p:sp>
        <p:sp>
          <p:nvSpPr>
            <p:cNvPr id="25641" name="Rectangle 41"/>
            <p:cNvSpPr>
              <a:spLocks noChangeArrowheads="1"/>
            </p:cNvSpPr>
            <p:nvPr/>
          </p:nvSpPr>
          <p:spPr bwMode="auto">
            <a:xfrm>
              <a:off x="1872" y="249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5</a:t>
              </a:r>
            </a:p>
          </p:txBody>
        </p:sp>
        <p:sp>
          <p:nvSpPr>
            <p:cNvPr id="25642" name="Rectangle 42"/>
            <p:cNvSpPr>
              <a:spLocks noChangeArrowheads="1"/>
            </p:cNvSpPr>
            <p:nvPr/>
          </p:nvSpPr>
          <p:spPr bwMode="auto">
            <a:xfrm>
              <a:off x="1200" y="192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2</a:t>
              </a:r>
            </a:p>
          </p:txBody>
        </p:sp>
        <p:sp>
          <p:nvSpPr>
            <p:cNvPr id="25643" name="Line 43"/>
            <p:cNvSpPr>
              <a:spLocks noChangeShapeType="1"/>
            </p:cNvSpPr>
            <p:nvPr/>
          </p:nvSpPr>
          <p:spPr bwMode="auto">
            <a:xfrm>
              <a:off x="2688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44" name="Rectangle 44"/>
            <p:cNvSpPr>
              <a:spLocks noChangeArrowheads="1"/>
            </p:cNvSpPr>
            <p:nvPr/>
          </p:nvSpPr>
          <p:spPr bwMode="auto">
            <a:xfrm>
              <a:off x="3024" y="211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4</a:t>
              </a:r>
            </a:p>
          </p:txBody>
        </p:sp>
        <p:sp>
          <p:nvSpPr>
            <p:cNvPr id="25645" name="Rectangle 45"/>
            <p:cNvSpPr>
              <a:spLocks noChangeArrowheads="1"/>
            </p:cNvSpPr>
            <p:nvPr/>
          </p:nvSpPr>
          <p:spPr bwMode="auto">
            <a:xfrm>
              <a:off x="3408" y="192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4</a:t>
              </a:r>
            </a:p>
          </p:txBody>
        </p:sp>
        <p:sp>
          <p:nvSpPr>
            <p:cNvPr id="25646" name="Rectangle 46"/>
            <p:cNvSpPr>
              <a:spLocks noChangeArrowheads="1"/>
            </p:cNvSpPr>
            <p:nvPr/>
          </p:nvSpPr>
          <p:spPr bwMode="auto">
            <a:xfrm>
              <a:off x="3984" y="196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5</a:t>
              </a:r>
            </a:p>
          </p:txBody>
        </p:sp>
        <p:sp>
          <p:nvSpPr>
            <p:cNvPr id="25647" name="Rectangle 47"/>
            <p:cNvSpPr>
              <a:spLocks noChangeArrowheads="1"/>
            </p:cNvSpPr>
            <p:nvPr/>
          </p:nvSpPr>
          <p:spPr bwMode="auto">
            <a:xfrm>
              <a:off x="4704" y="211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335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0000FF"/>
      </a:lt1>
      <a:dk2>
        <a:srgbClr val="000099"/>
      </a:dk2>
      <a:lt2>
        <a:srgbClr val="000000"/>
      </a:lt2>
      <a:accent1>
        <a:srgbClr val="FF9900"/>
      </a:accent1>
      <a:accent2>
        <a:srgbClr val="00FFFF"/>
      </a:accent2>
      <a:accent3>
        <a:srgbClr val="AAAA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Blank Presentatio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Blank Presentation">
  <a:themeElements>
    <a:clrScheme name="">
      <a:dk1>
        <a:srgbClr val="000000"/>
      </a:dk1>
      <a:lt1>
        <a:srgbClr val="0000FF"/>
      </a:lt1>
      <a:dk2>
        <a:srgbClr val="000099"/>
      </a:dk2>
      <a:lt2>
        <a:srgbClr val="000000"/>
      </a:lt2>
      <a:accent1>
        <a:srgbClr val="FF9900"/>
      </a:accent1>
      <a:accent2>
        <a:srgbClr val="00FFFF"/>
      </a:accent2>
      <a:accent3>
        <a:srgbClr val="AAAA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Blank Presentatio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Blank Presentation">
  <a:themeElements>
    <a:clrScheme name="">
      <a:dk1>
        <a:srgbClr val="000000"/>
      </a:dk1>
      <a:lt1>
        <a:srgbClr val="0000FF"/>
      </a:lt1>
      <a:dk2>
        <a:srgbClr val="000099"/>
      </a:dk2>
      <a:lt2>
        <a:srgbClr val="000000"/>
      </a:lt2>
      <a:accent1>
        <a:srgbClr val="FF9900"/>
      </a:accent1>
      <a:accent2>
        <a:srgbClr val="00FFFF"/>
      </a:accent2>
      <a:accent3>
        <a:srgbClr val="AAAA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Blank Presentatio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19347</TotalTime>
  <Words>3210</Words>
  <Application>Microsoft Office PowerPoint</Application>
  <PresentationFormat>On-screen Show (4:3)</PresentationFormat>
  <Paragraphs>1592</Paragraphs>
  <Slides>81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81</vt:i4>
      </vt:variant>
    </vt:vector>
  </HeadingPairs>
  <TitlesOfParts>
    <vt:vector size="85" baseType="lpstr">
      <vt:lpstr>ホワイト</vt:lpstr>
      <vt:lpstr>Blank Presentation</vt:lpstr>
      <vt:lpstr>3_Blank Presentation</vt:lpstr>
      <vt:lpstr>5_Blank Presentation</vt:lpstr>
      <vt:lpstr>Data Structures</vt:lpstr>
      <vt:lpstr>Graphs - Background</vt:lpstr>
      <vt:lpstr>PowerPoint Presentation</vt:lpstr>
      <vt:lpstr>PowerPoint Presentation</vt:lpstr>
      <vt:lpstr>Undirected Graph</vt:lpstr>
      <vt:lpstr>Directed Graph (Digraph)</vt:lpstr>
      <vt:lpstr>Applications</vt:lpstr>
      <vt:lpstr>Continuation………</vt:lpstr>
      <vt:lpstr>Driving Distance/Time Map</vt:lpstr>
      <vt:lpstr>Undirected Graph Representation:   Adjacency Matrix representation</vt:lpstr>
      <vt:lpstr>Adjacency Matrix Properties</vt:lpstr>
      <vt:lpstr>Implementation of Graph by Two-dimensional Array</vt:lpstr>
      <vt:lpstr>Continuation………</vt:lpstr>
      <vt:lpstr>Continuation….</vt:lpstr>
      <vt:lpstr>Spanning Tree</vt:lpstr>
      <vt:lpstr>PowerPoint Presentation</vt:lpstr>
      <vt:lpstr>PowerPoint Presentation</vt:lpstr>
      <vt:lpstr>PowerPoint Presentation</vt:lpstr>
      <vt:lpstr>PowerPoint Presentation</vt:lpstr>
      <vt:lpstr>A Spanning Tree</vt:lpstr>
      <vt:lpstr>Minimum Cost Spanning Tree </vt:lpstr>
      <vt:lpstr>PowerPoint Presentation</vt:lpstr>
      <vt:lpstr>Graph Search Methods</vt:lpstr>
      <vt:lpstr>Breadth First Traversal (BFS)</vt:lpstr>
      <vt:lpstr>BFS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Depth First Traversal (DFS)</vt:lpstr>
      <vt:lpstr>DFS Algorithm</vt:lpstr>
      <vt:lpstr>PowerPoint Presentation</vt:lpstr>
      <vt:lpstr>PowerPoint Presentation</vt:lpstr>
      <vt:lpstr>PowerPoint Presentation</vt:lpstr>
      <vt:lpstr>PowerPoint Presentation</vt:lpstr>
      <vt:lpstr>More Example for BFS &amp; DFS</vt:lpstr>
      <vt:lpstr>Breadth-First Search (BFS)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Depth-First Search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PowerPoint Presentation</vt:lpstr>
      <vt:lpstr>PowerPoint Presentation</vt:lpstr>
    </vt:vector>
  </TitlesOfParts>
  <Company>Tohoku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Kalpoma Kazi</dc:creator>
  <cp:lastModifiedBy>Teacher</cp:lastModifiedBy>
  <cp:revision>675</cp:revision>
  <dcterms:created xsi:type="dcterms:W3CDTF">2013-11-03T05:13:45Z</dcterms:created>
  <dcterms:modified xsi:type="dcterms:W3CDTF">2019-07-28T04:53:07Z</dcterms:modified>
</cp:coreProperties>
</file>