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300" r:id="rId2"/>
    <p:sldId id="261" r:id="rId3"/>
    <p:sldId id="260" r:id="rId4"/>
    <p:sldId id="263" r:id="rId5"/>
    <p:sldId id="265"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3" r:id="rId19"/>
    <p:sldId id="299" r:id="rId20"/>
    <p:sldId id="279" r:id="rId21"/>
    <p:sldId id="286" r:id="rId22"/>
    <p:sldId id="287" r:id="rId23"/>
    <p:sldId id="289" r:id="rId24"/>
    <p:sldId id="291" r:id="rId25"/>
    <p:sldId id="290" r:id="rId26"/>
    <p:sldId id="292" r:id="rId27"/>
    <p:sldId id="293" r:id="rId28"/>
    <p:sldId id="294" r:id="rId29"/>
    <p:sldId id="295" r:id="rId30"/>
    <p:sldId id="296" r:id="rId31"/>
    <p:sldId id="297"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0"/>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660"/>
  </p:normalViewPr>
  <p:slideViewPr>
    <p:cSldViewPr snapToGrid="0">
      <p:cViewPr varScale="1">
        <p:scale>
          <a:sx n="72" d="100"/>
          <a:sy n="72" d="100"/>
        </p:scale>
        <p:origin x="5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9/18/2019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3</a:t>
            </a:fld>
            <a:endParaRPr lang="en-US"/>
          </a:p>
        </p:txBody>
      </p:sp>
    </p:spTree>
    <p:extLst>
      <p:ext uri="{BB962C8B-B14F-4D97-AF65-F5344CB8AC3E}">
        <p14:creationId xmlns:p14="http://schemas.microsoft.com/office/powerpoint/2010/main" val="66000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14</a:t>
            </a:fld>
            <a:endParaRPr lang="en-US"/>
          </a:p>
        </p:txBody>
      </p:sp>
    </p:spTree>
    <p:extLst>
      <p:ext uri="{BB962C8B-B14F-4D97-AF65-F5344CB8AC3E}">
        <p14:creationId xmlns:p14="http://schemas.microsoft.com/office/powerpoint/2010/main" val="226750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15</a:t>
            </a:fld>
            <a:endParaRPr lang="en-US"/>
          </a:p>
        </p:txBody>
      </p:sp>
    </p:spTree>
    <p:extLst>
      <p:ext uri="{BB962C8B-B14F-4D97-AF65-F5344CB8AC3E}">
        <p14:creationId xmlns:p14="http://schemas.microsoft.com/office/powerpoint/2010/main" val="413243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16</a:t>
            </a:fld>
            <a:endParaRPr lang="en-US"/>
          </a:p>
        </p:txBody>
      </p:sp>
    </p:spTree>
    <p:extLst>
      <p:ext uri="{BB962C8B-B14F-4D97-AF65-F5344CB8AC3E}">
        <p14:creationId xmlns:p14="http://schemas.microsoft.com/office/powerpoint/2010/main" val="36995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95703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a:t>Fahad Ahmed</a:t>
            </a:r>
          </a:p>
        </p:txBody>
      </p:sp>
      <p:sp>
        <p:nvSpPr>
          <p:cNvPr id="5" name="Footer Placeholder 4"/>
          <p:cNvSpPr>
            <a:spLocks noGrp="1"/>
          </p:cNvSpPr>
          <p:nvPr>
            <p:ph type="ftr" sz="quarter" idx="11"/>
          </p:nvPr>
        </p:nvSpPr>
        <p:spPr/>
        <p:txBody>
          <a:bodyPr/>
          <a:lstStyle/>
          <a:p>
            <a:r>
              <a:rPr lang="en-US"/>
              <a:t>CSC 2105: Data Structures</a:t>
            </a:r>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09754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a:t>Fahad Ahmed</a:t>
            </a:r>
          </a:p>
        </p:txBody>
      </p:sp>
      <p:sp>
        <p:nvSpPr>
          <p:cNvPr id="5" name="Footer Placeholder 4"/>
          <p:cNvSpPr>
            <a:spLocks noGrp="1"/>
          </p:cNvSpPr>
          <p:nvPr>
            <p:ph type="ftr" sz="quarter" idx="11"/>
          </p:nvPr>
        </p:nvSpPr>
        <p:spPr>
          <a:xfrm>
            <a:off x="4038600" y="6358421"/>
            <a:ext cx="4114800" cy="365125"/>
          </a:xfrm>
        </p:spPr>
        <p:txBody>
          <a:bodyPr/>
          <a:lstStyle/>
          <a:p>
            <a:r>
              <a:rPr lang="en-US"/>
              <a:t>CSC 2105: Data Structures</a:t>
            </a:r>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8979035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Font typeface="Wingdings 2" panose="05020102010507070707" pitchFamily="18" charset="2"/>
              <a:buChar char="õ"/>
              <a:defRPr lang="en-US" sz="2800" kern="1200" dirty="0" smtClean="0">
                <a:solidFill>
                  <a:schemeClr val="tx1"/>
                </a:solidFill>
                <a:latin typeface="+mn-lt"/>
                <a:ea typeface="+mn-ea"/>
                <a:cs typeface="+mn-cs"/>
              </a:defRPr>
            </a:lvl1pPr>
            <a:lvl2pPr marL="795338" indent="-338138" algn="just">
              <a:lnSpc>
                <a:spcPct val="100000"/>
              </a:lnSpc>
              <a:spcBef>
                <a:spcPts val="400"/>
              </a:spcBef>
              <a:spcAft>
                <a:spcPts val="400"/>
              </a:spcAft>
              <a:buFont typeface="Wingdings" panose="05000000000000000000" pitchFamily="2" charset="2"/>
              <a:buChar char="¯"/>
              <a:defRPr/>
            </a:lvl2pPr>
            <a:lvl3pPr marL="1258888" indent="-344488" algn="just">
              <a:lnSpc>
                <a:spcPct val="100000"/>
              </a:lnSpc>
              <a:spcBef>
                <a:spcPts val="400"/>
              </a:spcBef>
              <a:spcAft>
                <a:spcPts val="400"/>
              </a:spcAft>
              <a:buFont typeface="Wingdings 2" panose="05020102010507070707" pitchFamily="18" charset="2"/>
              <a:buChar char="ô"/>
              <a:defRPr/>
            </a:lvl3pPr>
            <a:lvl4pPr marL="1655763" indent="-284163" algn="just">
              <a:lnSpc>
                <a:spcPct val="100000"/>
              </a:lnSpc>
              <a:spcBef>
                <a:spcPts val="400"/>
              </a:spcBef>
              <a:spcAft>
                <a:spcPts val="400"/>
              </a:spcAft>
              <a:buFont typeface="Wingdings 2" panose="05020102010507070707" pitchFamily="18" charset="2"/>
              <a:buChar char="ò"/>
              <a:defRPr/>
            </a:lvl4pPr>
            <a:lvl5pPr marL="2120900" indent="-292100" algn="just">
              <a:lnSpc>
                <a:spcPct val="100000"/>
              </a:lnSpc>
              <a:spcBef>
                <a:spcPts val="400"/>
              </a:spcBef>
              <a:spcAft>
                <a:spcPts val="4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a:t>Fahad Ahmed</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 2105: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560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62093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a:t>Fahad Ahmed</a:t>
            </a:r>
          </a:p>
        </p:txBody>
      </p:sp>
      <p:sp>
        <p:nvSpPr>
          <p:cNvPr id="6" name="Footer Placeholder 5"/>
          <p:cNvSpPr>
            <a:spLocks noGrp="1"/>
          </p:cNvSpPr>
          <p:nvPr>
            <p:ph type="ftr" sz="quarter" idx="11"/>
          </p:nvPr>
        </p:nvSpPr>
        <p:spPr/>
        <p:txBody>
          <a:bodyPr/>
          <a:lstStyle/>
          <a:p>
            <a:r>
              <a:rPr lang="en-US"/>
              <a:t>CSC 2105: Data Structures</a:t>
            </a:r>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73615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344488">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292100">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a:t>Fahad Ahmed</a:t>
            </a:r>
          </a:p>
        </p:txBody>
      </p:sp>
      <p:sp>
        <p:nvSpPr>
          <p:cNvPr id="8" name="Footer Placeholder 7"/>
          <p:cNvSpPr>
            <a:spLocks noGrp="1"/>
          </p:cNvSpPr>
          <p:nvPr>
            <p:ph type="ftr" sz="quarter" idx="11"/>
          </p:nvPr>
        </p:nvSpPr>
        <p:spPr/>
        <p:txBody>
          <a:bodyPr/>
          <a:lstStyle/>
          <a:p>
            <a:r>
              <a:rPr lang="en-US"/>
              <a:t>CSC 2105: Data Structures</a:t>
            </a:r>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52307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a:t>Fahad Ahmed</a:t>
            </a:r>
          </a:p>
        </p:txBody>
      </p:sp>
      <p:sp>
        <p:nvSpPr>
          <p:cNvPr id="4" name="Footer Placeholder 3"/>
          <p:cNvSpPr>
            <a:spLocks noGrp="1"/>
          </p:cNvSpPr>
          <p:nvPr>
            <p:ph type="ftr" sz="quarter" idx="11"/>
          </p:nvPr>
        </p:nvSpPr>
        <p:spPr/>
        <p:txBody>
          <a:bodyPr/>
          <a:lstStyle/>
          <a:p>
            <a:r>
              <a:rPr lang="en-US"/>
              <a:t>CSC 2105: Data Structures</a:t>
            </a:r>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809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Fahad Ahmed</a:t>
            </a:r>
          </a:p>
        </p:txBody>
      </p:sp>
      <p:sp>
        <p:nvSpPr>
          <p:cNvPr id="3" name="Footer Placeholder 2"/>
          <p:cNvSpPr>
            <a:spLocks noGrp="1"/>
          </p:cNvSpPr>
          <p:nvPr>
            <p:ph type="ftr" sz="quarter" idx="11"/>
          </p:nvPr>
        </p:nvSpPr>
        <p:spPr/>
        <p:txBody>
          <a:bodyPr/>
          <a:lstStyle/>
          <a:p>
            <a:r>
              <a:rPr lang="en-US"/>
              <a:t>CSC 2105: Data Structures</a:t>
            </a:r>
          </a:p>
        </p:txBody>
      </p:sp>
      <p:sp>
        <p:nvSpPr>
          <p:cNvPr id="4" name="Slide Number Placeholder 3"/>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3279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buFont typeface="Wingdings 2" panose="05020102010507070707" pitchFamily="18" charset="2"/>
              <a:buChar char="õ"/>
              <a:defRPr sz="3200"/>
            </a:lvl1pPr>
            <a:lvl2pPr marL="862013" indent="-404813">
              <a:buFont typeface="Wingdings" panose="05000000000000000000" pitchFamily="2" charset="2"/>
              <a:buChar char="¯"/>
              <a:defRPr sz="2800"/>
            </a:lvl2pPr>
            <a:lvl3pPr marL="1206500" indent="-344488">
              <a:buFont typeface="Wingdings 2" panose="05020102010507070707" pitchFamily="18" charset="2"/>
              <a:buChar char="ô"/>
              <a:tabLst>
                <a:tab pos="1258888" algn="l"/>
              </a:tabLst>
              <a:defRPr sz="2400"/>
            </a:lvl3pPr>
            <a:lvl4pPr marL="1655763" indent="-344488">
              <a:buFont typeface="Wingdings 2" panose="05020102010507070707" pitchFamily="18" charset="2"/>
              <a:buChar char="ò"/>
              <a:defRPr sz="2000"/>
            </a:lvl4pPr>
            <a:lvl5pPr marL="2120900" indent="-344488">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a:t>Fahad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2105: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61546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a:t>Fahad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2105: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59272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a:t>Fahad Ahmed</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CSC 2105: Data Structures</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38217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 2105: Data Structure</a:t>
            </a:r>
            <a:br>
              <a:rPr lang="en-US" dirty="0"/>
            </a:br>
            <a:br>
              <a:rPr lang="en-US" dirty="0"/>
            </a:br>
            <a:r>
              <a:rPr lang="en-US" dirty="0"/>
              <a:t>Array &amp; String</a:t>
            </a:r>
          </a:p>
        </p:txBody>
      </p:sp>
      <p:sp>
        <p:nvSpPr>
          <p:cNvPr id="3" name="Text Placeholder 2"/>
          <p:cNvSpPr>
            <a:spLocks noGrp="1"/>
          </p:cNvSpPr>
          <p:nvPr>
            <p:ph type="body" idx="1"/>
          </p:nvPr>
        </p:nvSpPr>
        <p:spPr/>
        <p:txBody>
          <a:bodyPr>
            <a:normAutofit fontScale="70000" lnSpcReduction="20000"/>
          </a:bodyPr>
          <a:lstStyle/>
          <a:p>
            <a:pPr>
              <a:lnSpc>
                <a:spcPct val="120000"/>
              </a:lnSpc>
            </a:pPr>
            <a:r>
              <a:rPr sz="5400" dirty="0" err="1">
                <a:solidFill>
                  <a:schemeClr val="tx1"/>
                </a:solidFill>
                <a:cs typeface="Times New Roman" panose="02020603050405020304" pitchFamily="18" charset="0"/>
              </a:rPr>
              <a:t>Fahad</a:t>
            </a:r>
            <a:r>
              <a:rPr sz="5400" dirty="0">
                <a:solidFill>
                  <a:schemeClr val="tx1"/>
                </a:solidFill>
                <a:cs typeface="Times New Roman" panose="02020603050405020304" pitchFamily="18" charset="0"/>
              </a:rPr>
              <a:t> Ahmed</a:t>
            </a:r>
          </a:p>
          <a:p>
            <a:pPr>
              <a:lnSpc>
                <a:spcPct val="120000"/>
              </a:lnSpc>
            </a:pPr>
            <a:r>
              <a:rPr lang="en-US" sz="3600">
                <a:solidFill>
                  <a:schemeClr val="tx1"/>
                </a:solidFill>
                <a:cs typeface="Times New Roman" panose="02020603050405020304" pitchFamily="18" charset="0"/>
              </a:rPr>
              <a:t>Assistant Professor</a:t>
            </a:r>
            <a:r>
              <a:rPr sz="3600">
                <a:solidFill>
                  <a:schemeClr val="tx1"/>
                </a:solidFill>
                <a:cs typeface="Times New Roman" panose="02020603050405020304" pitchFamily="18" charset="0"/>
              </a:rPr>
              <a:t>, </a:t>
            </a:r>
            <a:r>
              <a:rPr sz="3600" dirty="0">
                <a:solidFill>
                  <a:schemeClr val="tx1"/>
                </a:solidFill>
                <a:cs typeface="Times New Roman" panose="02020603050405020304" pitchFamily="18" charset="0"/>
              </a:rPr>
              <a:t>Department of Computer Science</a:t>
            </a:r>
          </a:p>
          <a:p>
            <a:pPr>
              <a:lnSpc>
                <a:spcPct val="120000"/>
              </a:lnSpc>
            </a:pPr>
            <a:r>
              <a:rPr sz="3600" dirty="0">
                <a:solidFill>
                  <a:schemeClr val="tx1"/>
                </a:solidFill>
                <a:cs typeface="Times New Roman" panose="02020603050405020304" pitchFamily="18" charset="0"/>
              </a:rPr>
              <a:t>Faculty of Science &amp; Information Technology</a:t>
            </a:r>
          </a:p>
          <a:p>
            <a:pPr>
              <a:lnSpc>
                <a:spcPct val="120000"/>
              </a:lnSpc>
            </a:pPr>
            <a:r>
              <a:rPr sz="3600" dirty="0">
                <a:solidFill>
                  <a:schemeClr val="tx1"/>
                </a:solidFill>
                <a:cs typeface="Times New Roman" panose="02020603050405020304" pitchFamily="18" charset="0"/>
              </a:rPr>
              <a:t>American International University-Bangladesh (AIUB)</a:t>
            </a:r>
          </a:p>
          <a:p>
            <a:pPr>
              <a:lnSpc>
                <a:spcPct val="120000"/>
              </a:lnSpc>
            </a:pPr>
            <a:r>
              <a:rPr sz="3600" dirty="0">
                <a:solidFill>
                  <a:schemeClr val="tx1"/>
                </a:solidFill>
                <a:cs typeface="Times New Roman" panose="02020603050405020304" pitchFamily="18" charset="0"/>
              </a:rPr>
              <a:t>fahad.ahmed@aiub.edu</a:t>
            </a:r>
          </a:p>
          <a:p>
            <a:endParaRPr lang="en-US" dirty="0"/>
          </a:p>
        </p:txBody>
      </p:sp>
    </p:spTree>
    <p:extLst>
      <p:ext uri="{BB962C8B-B14F-4D97-AF65-F5344CB8AC3E}">
        <p14:creationId xmlns:p14="http://schemas.microsoft.com/office/powerpoint/2010/main" val="265221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array can also be partially initialized. i.e. we assign values to some of the initial elements.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[9] = { 16, 2, 77, 40, 12071 };</a:t>
            </a:r>
          </a:p>
          <a:p>
            <a:pPr algn="just"/>
            <a:r>
              <a:rPr lang="en-US" dirty="0"/>
              <a:t>This declaration would have created an array like this:</a:t>
            </a:r>
          </a:p>
          <a:p>
            <a:pPr algn="just"/>
            <a:endParaRPr lang="en-US" dirty="0"/>
          </a:p>
          <a:p>
            <a:pPr algn="just"/>
            <a:endParaRPr lang="en-US" dirty="0"/>
          </a:p>
          <a:p>
            <a:pPr algn="just"/>
            <a:endParaRPr lang="en-US" dirty="0"/>
          </a:p>
          <a:p>
            <a:pPr algn="just"/>
            <a:r>
              <a:rPr lang="en-US" dirty="0"/>
              <a:t>Here the first 5 values are assigned sequentially. The rest 4 elements are unassigned.</a:t>
            </a:r>
          </a:p>
          <a:p>
            <a:pPr algn="just"/>
            <a:r>
              <a:rPr lang="en-US" dirty="0"/>
              <a:t>Some more initialization – </a:t>
            </a:r>
          </a:p>
          <a:p>
            <a:pPr marL="457200" lvl="1" indent="0">
              <a:buNone/>
            </a:pPr>
            <a:r>
              <a:rPr lang="ro-RO" altLang="ja-JP" dirty="0">
                <a:latin typeface="Courier New" panose="02070309020205020404" pitchFamily="49" charset="0"/>
                <a:cs typeface="Courier New" panose="02070309020205020404" pitchFamily="49" charset="0"/>
              </a:rPr>
              <a:t>float </a:t>
            </a:r>
            <a:r>
              <a:rPr lang="ro-RO" altLang="ja-JP" b="0" dirty="0">
                <a:latin typeface="Courier New" panose="02070309020205020404" pitchFamily="49" charset="0"/>
                <a:cs typeface="Courier New" panose="02070309020205020404" pitchFamily="49" charset="0"/>
              </a:rPr>
              <a:t>x[5] = {5.6, 5.7, 5.8, 5.9, 6.1};</a:t>
            </a:r>
          </a:p>
          <a:p>
            <a:pPr marL="457200" lvl="1" indent="0">
              <a:buNone/>
            </a:pP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 {'a', 'e', 'i', 'o', 'u', ‘</a:t>
            </a:r>
            <a:r>
              <a:rPr lang="en-US" altLang="ja-JP" b="0" dirty="0">
                <a:latin typeface="Courier New" panose="02070309020205020404" pitchFamily="49" charset="0"/>
                <a:cs typeface="Courier New" panose="02070309020205020404" pitchFamily="49" charset="0"/>
              </a:rPr>
              <a:t>\0</a:t>
            </a:r>
            <a:r>
              <a:rPr lang="tr-TR" altLang="ja-JP" b="0" dirty="0">
                <a:latin typeface="Courier New" panose="02070309020205020404" pitchFamily="49" charset="0"/>
                <a:cs typeface="Courier New" panose="02070309020205020404" pitchFamily="49" charset="0"/>
              </a:rPr>
              <a:t>'};</a:t>
            </a:r>
            <a:endParaRPr lang="en-US" altLang="ja-JP" b="0" dirty="0">
              <a:latin typeface="Courier New" panose="02070309020205020404" pitchFamily="49" charset="0"/>
              <a:cs typeface="Courier New" panose="02070309020205020404" pitchFamily="49" charset="0"/>
            </a:endParaRPr>
          </a:p>
          <a:p>
            <a:pPr marL="457200" lvl="1" indent="0">
              <a:buNone/>
            </a:pPr>
            <a:r>
              <a:rPr lang="en-US" altLang="ja-JP" sz="2800" dirty="0"/>
              <a:t>is equivalent to string declaration: </a:t>
            </a: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a:t>
            </a:r>
            <a:r>
              <a:rPr lang="en-US" altLang="ja-JP" b="0" dirty="0">
                <a:latin typeface="Courier New" panose="02070309020205020404" pitchFamily="49" charset="0"/>
                <a:cs typeface="Courier New" panose="02070309020205020404" pitchFamily="49" charset="0"/>
              </a:rPr>
              <a:t> </a:t>
            </a:r>
            <a:r>
              <a:rPr lang="en-US" altLang="ja-JP" dirty="0">
                <a:latin typeface="Courier New" panose="02070309020205020404" pitchFamily="49" charset="0"/>
                <a:cs typeface="Courier New" panose="02070309020205020404" pitchFamily="49" charset="0"/>
              </a:rPr>
              <a:t>"</a:t>
            </a:r>
            <a:r>
              <a:rPr lang="en-US" altLang="ja-JP" b="0" dirty="0" err="1">
                <a:latin typeface="Courier New" panose="02070309020205020404" pitchFamily="49" charset="0"/>
                <a:cs typeface="Courier New" panose="02070309020205020404" pitchFamily="49" charset="0"/>
              </a:rPr>
              <a:t>aeiou</a:t>
            </a:r>
            <a:r>
              <a:rPr lang="en-US" altLang="ja-JP" dirty="0">
                <a:latin typeface="Courier New" panose="02070309020205020404" pitchFamily="49" charset="0"/>
                <a:cs typeface="Courier New" panose="02070309020205020404" pitchFamily="49" charset="0"/>
              </a:rPr>
              <a:t>"</a:t>
            </a:r>
            <a:r>
              <a:rPr lang="en-US" altLang="ja-JP" b="0" dirty="0">
                <a:latin typeface="Courier New" panose="02070309020205020404" pitchFamily="49" charset="0"/>
                <a:cs typeface="Courier New" panose="02070309020205020404" pitchFamily="49" charset="0"/>
              </a:rPr>
              <a:t>;</a:t>
            </a:r>
            <a:endParaRPr lang="tr-TR" altLang="ja-JP" b="0" dirty="0">
              <a:latin typeface="Courier New" panose="02070309020205020404" pitchFamily="49" charset="0"/>
              <a:cs typeface="Courier New" panose="02070309020205020404" pitchFamily="49" charset="0"/>
            </a:endParaRPr>
          </a:p>
          <a:p>
            <a:pPr algn="just"/>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85371265"/>
              </p:ext>
            </p:extLst>
          </p:nvPr>
        </p:nvGraphicFramePr>
        <p:xfrm>
          <a:off x="232010" y="2563452"/>
          <a:ext cx="11600979" cy="93467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gridCol w="1225563">
                  <a:extLst>
                    <a:ext uri="{9D8B030D-6E8A-4147-A177-3AD203B41FA5}">
                      <a16:colId xmlns:a16="http://schemas.microsoft.com/office/drawing/2014/main" val="20006"/>
                    </a:ext>
                  </a:extLst>
                </a:gridCol>
                <a:gridCol w="1225563">
                  <a:extLst>
                    <a:ext uri="{9D8B030D-6E8A-4147-A177-3AD203B41FA5}">
                      <a16:colId xmlns:a16="http://schemas.microsoft.com/office/drawing/2014/main" val="20007"/>
                    </a:ext>
                  </a:extLst>
                </a:gridCol>
                <a:gridCol w="1225563">
                  <a:extLst>
                    <a:ext uri="{9D8B030D-6E8A-4147-A177-3AD203B41FA5}">
                      <a16:colId xmlns:a16="http://schemas.microsoft.com/office/drawing/2014/main" val="20008"/>
                    </a:ext>
                  </a:extLst>
                </a:gridCol>
                <a:gridCol w="1225563">
                  <a:extLst>
                    <a:ext uri="{9D8B030D-6E8A-4147-A177-3AD203B41FA5}">
                      <a16:colId xmlns:a16="http://schemas.microsoft.com/office/drawing/2014/main" val="20009"/>
                    </a:ext>
                  </a:extLst>
                </a:gridCol>
                <a:gridCol w="97267">
                  <a:extLst>
                    <a:ext uri="{9D8B030D-6E8A-4147-A177-3AD203B41FA5}">
                      <a16:colId xmlns:a16="http://schemas.microsoft.com/office/drawing/2014/main" val="20010"/>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[5]</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[8]</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77</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12071</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4">
                  <a:txBody>
                    <a:bodyPr/>
                    <a:lstStyle/>
                    <a:p>
                      <a:pPr marL="0" marR="0" algn="ctr">
                        <a:spcBef>
                          <a:spcPts val="0"/>
                        </a:spcBef>
                        <a:spcAft>
                          <a:spcPts val="0"/>
                        </a:spcAft>
                      </a:pPr>
                      <a:r>
                        <a:rPr lang="en-US" sz="18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------Uninitialized elements------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10</a:t>
            </a:fld>
            <a:endParaRPr lang="en-US" dirty="0"/>
          </a:p>
        </p:txBody>
      </p:sp>
    </p:spTree>
    <p:extLst>
      <p:ext uri="{BB962C8B-B14F-4D97-AF65-F5344CB8AC3E}">
        <p14:creationId xmlns:p14="http://schemas.microsoft.com/office/powerpoint/2010/main" val="396361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a:t>
            </a:r>
            <a:endParaRPr lang="en-US" dirty="0"/>
          </a:p>
        </p:txBody>
      </p:sp>
      <p:sp>
        <p:nvSpPr>
          <p:cNvPr id="3" name="Content Placeholder 2"/>
          <p:cNvSpPr>
            <a:spLocks noGrp="1"/>
          </p:cNvSpPr>
          <p:nvPr>
            <p:ph idx="1"/>
          </p:nvPr>
        </p:nvSpPr>
        <p:spPr/>
        <p:txBody>
          <a:bodyPr>
            <a:normAutofit lnSpcReduction="10000"/>
          </a:bodyPr>
          <a:lstStyle/>
          <a:p>
            <a:r>
              <a:rPr lang="en-US"/>
              <a:t>The number in the square brackets </a:t>
            </a:r>
            <a:r>
              <a:rPr lang="en-US">
                <a:latin typeface="Courier New" panose="02070309020205020404" pitchFamily="49" charset="0"/>
                <a:cs typeface="Courier New" panose="02070309020205020404" pitchFamily="49" charset="0"/>
              </a:rPr>
              <a:t>[ ]</a:t>
            </a:r>
            <a:r>
              <a:rPr lang="en-US"/>
              <a:t>of the array is referred to as the '</a:t>
            </a:r>
            <a:r>
              <a:rPr lang="en-US" i="1"/>
              <a:t>index</a:t>
            </a:r>
            <a:r>
              <a:rPr lang="en-US"/>
              <a:t>' (plural: </a:t>
            </a:r>
            <a:r>
              <a:rPr lang="en-US" i="1"/>
              <a:t>indices</a:t>
            </a:r>
            <a:r>
              <a:rPr lang="en-US"/>
              <a:t>) or '</a:t>
            </a:r>
            <a:r>
              <a:rPr lang="en-US" i="1"/>
              <a:t>subscript</a:t>
            </a:r>
            <a:r>
              <a:rPr lang="en-US"/>
              <a:t>' of the array and it must be an integer number </a:t>
            </a:r>
            <a:r>
              <a:rPr lang="en-US">
                <a:latin typeface="Courier New" panose="02070309020205020404" pitchFamily="49" charset="0"/>
                <a:cs typeface="Courier New" panose="02070309020205020404" pitchFamily="49" charset="0"/>
              </a:rPr>
              <a:t>0</a:t>
            </a:r>
            <a:r>
              <a:rPr lang="en-US"/>
              <a:t> to </a:t>
            </a:r>
            <a:r>
              <a:rPr lang="en-US" i="1"/>
              <a:t>one less than the declared number of elements</a:t>
            </a:r>
            <a:r>
              <a:rPr lang="en-US"/>
              <a:t>. </a:t>
            </a:r>
          </a:p>
          <a:p>
            <a:r>
              <a:rPr lang="en-US"/>
              <a:t>We can access the value of any of its elements individually as if it was a normal variable, thus being able to both read and modify its value. The format is as simple as: </a:t>
            </a:r>
            <a:r>
              <a:rPr lang="en-US">
                <a:latin typeface="Courier New" panose="02070309020205020404" pitchFamily="49" charset="0"/>
                <a:cs typeface="Courier New" panose="02070309020205020404" pitchFamily="49" charset="0"/>
              </a:rPr>
              <a:t>name[index]</a:t>
            </a:r>
          </a:p>
          <a:p>
            <a:r>
              <a:rPr lang="en-US"/>
              <a:t>For the declaration </a:t>
            </a:r>
            <a:r>
              <a:rPr lang="en-US" sz="2400">
                <a:latin typeface="Courier New" panose="02070309020205020404" pitchFamily="49" charset="0"/>
                <a:cs typeface="Courier New" panose="02070309020205020404" pitchFamily="49" charset="0"/>
              </a:rPr>
              <a:t>int mimo[5]; </a:t>
            </a:r>
            <a:r>
              <a:rPr lang="en-US"/>
              <a:t>the five (</a:t>
            </a:r>
            <a:r>
              <a:rPr lang="en-US">
                <a:latin typeface="Courier New" panose="02070309020205020404" pitchFamily="49" charset="0"/>
                <a:cs typeface="Courier New" panose="02070309020205020404" pitchFamily="49" charset="0"/>
              </a:rPr>
              <a:t>5</a:t>
            </a:r>
            <a:r>
              <a:rPr lang="en-US"/>
              <a:t>) elements in </a:t>
            </a:r>
            <a:r>
              <a:rPr lang="en-US">
                <a:latin typeface="Courier New" panose="02070309020205020404" pitchFamily="49" charset="0"/>
                <a:cs typeface="Courier New" panose="02070309020205020404" pitchFamily="49" charset="0"/>
              </a:rPr>
              <a:t>mimo</a:t>
            </a:r>
            <a:r>
              <a:rPr lang="en-US"/>
              <a:t> is referred in the program by writing: </a:t>
            </a:r>
            <a:r>
              <a:rPr lang="en-US" sz="2400">
                <a:latin typeface="Courier New" panose="02070309020205020404" pitchFamily="49" charset="0"/>
                <a:cs typeface="Courier New" panose="02070309020205020404" pitchFamily="49" charset="0"/>
              </a:rPr>
              <a:t>mimo[0] mimo[1] mimo[2] mimo[3] mimo[4]</a:t>
            </a:r>
          </a:p>
          <a:p>
            <a:r>
              <a:rPr lang="en-US"/>
              <a:t>Each of the above array elements is an integer and each of them also acts as an integer variable. That is, whatever operation we can perform with an integer variable we can do the same with these array elements using same set of rules. </a:t>
            </a:r>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11</a:t>
            </a:fld>
            <a:endParaRPr lang="en-US" dirty="0"/>
          </a:p>
        </p:txBody>
      </p:sp>
    </p:spTree>
    <p:extLst>
      <p:ext uri="{BB962C8B-B14F-4D97-AF65-F5344CB8AC3E}">
        <p14:creationId xmlns:p14="http://schemas.microsoft.com/office/powerpoint/2010/main" val="119245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a:bodyPr>
          <a:lstStyle/>
          <a:p>
            <a:pPr lvl="0" algn="just"/>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lvl="0" algn="just"/>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 ]</a:t>
            </a:r>
            <a:r>
              <a:rPr lang="en-US" dirty="0"/>
              <a:t> have related to arrays. </a:t>
            </a:r>
          </a:p>
          <a:p>
            <a:pPr lvl="1" algn="just"/>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lvl="1" algn="just"/>
            <a:r>
              <a:rPr lang="en-US" dirty="0"/>
              <a:t>the second one is to specify indices for concrete array elements -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a:p>
            <a:pPr algn="just"/>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12</a:t>
            </a:fld>
            <a:endParaRPr lang="en-US" dirty="0"/>
          </a:p>
        </p:txBody>
      </p:sp>
    </p:spTree>
    <p:extLst>
      <p:ext uri="{BB962C8B-B14F-4D97-AF65-F5344CB8AC3E}">
        <p14:creationId xmlns:p14="http://schemas.microsoft.com/office/powerpoint/2010/main" val="152584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Consider the following example:</a:t>
            </a:r>
          </a:p>
          <a:p>
            <a:pPr marL="457200" lvl="1" indent="0" algn="just">
              <a:buNone/>
            </a:pPr>
            <a:r>
              <a:rPr lang="en-US" dirty="0">
                <a:latin typeface="Courier New" panose="02070309020205020404" pitchFamily="49" charset="0"/>
                <a:cs typeface="Courier New" panose="02070309020205020404" pitchFamily="49" charset="0"/>
              </a:rPr>
              <a:t>char array[5];</a:t>
            </a:r>
          </a:p>
          <a:p>
            <a:pPr marL="457200" lvl="1" indent="0" algn="just">
              <a:buNone/>
            </a:pPr>
            <a:r>
              <a:rPr lang="en-US" dirty="0">
                <a:latin typeface="Courier New" panose="02070309020205020404" pitchFamily="49" charset="0"/>
                <a:cs typeface="Courier New" panose="02070309020205020404" pitchFamily="49" charset="0"/>
              </a:rPr>
              <a:t>array[7] = '*';</a:t>
            </a:r>
          </a:p>
          <a:p>
            <a:pPr algn="just"/>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lvl="1" algn="just"/>
            <a:r>
              <a:rPr lang="en-US" dirty="0"/>
              <a:t>The value in the incorrect memory location would be corrupted with unpredictable consequences.</a:t>
            </a:r>
          </a:p>
          <a:p>
            <a:pPr lvl="1" algn="just"/>
            <a:r>
              <a:rPr lang="en-US" dirty="0"/>
              <a:t>The value would corrupt the memory and crash the program completely! On Unix systems this leads to a memory </a:t>
            </a:r>
            <a:r>
              <a:rPr lang="en-US" i="1" dirty="0"/>
              <a:t>segmentation fault</a:t>
            </a:r>
            <a:r>
              <a:rPr lang="en-US" dirty="0"/>
              <a:t>.</a:t>
            </a:r>
          </a:p>
          <a:p>
            <a:pPr algn="just"/>
            <a:r>
              <a:rPr lang="en-US" dirty="0"/>
              <a:t>The second of these tends to be the result on operating systems with proper memory protection. Writing over the bounds of an array is a common source of error. Remember that the array limits run from zero to the size of the array minus one.</a:t>
            </a:r>
          </a:p>
          <a:p>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13</a:t>
            </a:fld>
            <a:endParaRPr lang="en-US" dirty="0"/>
          </a:p>
        </p:txBody>
      </p:sp>
    </p:spTree>
    <p:extLst>
      <p:ext uri="{BB962C8B-B14F-4D97-AF65-F5344CB8AC3E}">
        <p14:creationId xmlns:p14="http://schemas.microsoft.com/office/powerpoint/2010/main" val="35374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Access Demonstration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a, b,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 declaration of a new array</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75;         </a:t>
            </a:r>
            <a:r>
              <a:rPr lang="en-US" dirty="0">
                <a:solidFill>
                  <a:schemeClr val="accent2">
                    <a:lumMod val="75000"/>
                  </a:schemeClr>
                </a:solidFill>
                <a:latin typeface="Courier New" panose="02070309020205020404" pitchFamily="49" charset="0"/>
                <a:cs typeface="Courier New" panose="02070309020205020404" pitchFamily="49" charset="0"/>
              </a:rPr>
              <a:t>// store 75 in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copy/assign a with the third value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read a value for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read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sz="2900"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print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sz="2900" dirty="0">
                <a:solidFill>
                  <a:srgbClr val="FF0000"/>
                </a:solidFill>
                <a:latin typeface="Courier New" panose="02070309020205020404" pitchFamily="49" charset="0"/>
                <a:cs typeface="Courier New" panose="02070309020205020404" pitchFamily="49" charset="0"/>
              </a:rPr>
              <a:t>"%d\n"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some more interesting accesses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4;</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a;</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3;</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b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[a-2] + 2;	</a:t>
            </a:r>
            <a:r>
              <a:rPr lang="en-US" sz="2900" dirty="0">
                <a:solidFill>
                  <a:schemeClr val="accent2">
                    <a:lumMod val="75000"/>
                  </a:schemeClr>
                </a:solidFill>
                <a:latin typeface="Courier New" panose="02070309020205020404" pitchFamily="49" charset="0"/>
                <a:cs typeface="Courier New" panose="02070309020205020404" pitchFamily="49" charset="0"/>
              </a:rPr>
              <a:t>//use of expression in index</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b;</a:t>
            </a:r>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14</a:t>
            </a:fld>
            <a:endParaRPr lang="en-US" dirty="0"/>
          </a:p>
        </p:txBody>
      </p:sp>
    </p:spTree>
    <p:extLst>
      <p:ext uri="{BB962C8B-B14F-4D97-AF65-F5344CB8AC3E}">
        <p14:creationId xmlns:p14="http://schemas.microsoft.com/office/powerpoint/2010/main" val="173239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Insertion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n=5,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[10]={2, 3, 5, 6, 7}; </a:t>
            </a:r>
            <a:r>
              <a:rPr lang="en-US" sz="2500" dirty="0">
                <a:solidFill>
                  <a:schemeClr val="accent2">
                    <a:lumMod val="75000"/>
                  </a:schemeClr>
                </a:solidFill>
                <a:latin typeface="Courier New" panose="02070309020205020404" pitchFamily="49" charset="0"/>
                <a:cs typeface="Courier New" panose="02070309020205020404" pitchFamily="49" charset="0"/>
              </a:rPr>
              <a:t>//partial initialization; n=total elements</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[n++] = 8;         </a:t>
            </a:r>
            <a:r>
              <a:rPr lang="en-US" dirty="0">
                <a:solidFill>
                  <a:schemeClr val="accent2">
                    <a:lumMod val="75000"/>
                  </a:schemeClr>
                </a:solidFill>
                <a:latin typeface="Courier New" panose="02070309020205020404" pitchFamily="49" charset="0"/>
                <a:cs typeface="Courier New" panose="02070309020205020404" pitchFamily="49" charset="0"/>
              </a:rPr>
              <a:t>// insert value 8 at the end of the array; increase n;</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1 at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1 goes to 2, 2 goes to 3,…,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 = 1; n++;       </a:t>
            </a:r>
            <a:r>
              <a:rPr lang="en-US" sz="2900" dirty="0">
                <a:solidFill>
                  <a:schemeClr val="accent2">
                    <a:lumMod val="75000"/>
                  </a:schemeClr>
                </a:solidFill>
                <a:latin typeface="Courier New" panose="02070309020205020404" pitchFamily="49" charset="0"/>
                <a:cs typeface="Courier New" panose="02070309020205020404" pitchFamily="49" charset="0"/>
              </a:rPr>
              <a:t>//1 is inserted at index 1; n increases;</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4 in the middle (index k=3) of the array</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3;</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 goes to k+1,…,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[k] = 4; n++;       </a:t>
            </a:r>
            <a:r>
              <a:rPr lang="en-US" sz="2900" dirty="0">
                <a:solidFill>
                  <a:schemeClr val="accent2">
                    <a:lumMod val="75000"/>
                  </a:schemeClr>
                </a:solidFill>
                <a:latin typeface="Courier New" panose="02070309020205020404" pitchFamily="49" charset="0"/>
                <a:cs typeface="Courier New" panose="02070309020205020404" pitchFamily="49" charset="0"/>
              </a:rPr>
              <a:t>//4 is inserted at index k; n increases;</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Clr>
                <a:schemeClr val="tx1"/>
              </a:buClr>
              <a:buNone/>
            </a:pPr>
            <a:r>
              <a:rPr lang="en-US" dirty="0">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921903745"/>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2</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5</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6</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7</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3</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8</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5</a:t>
            </a:r>
          </a:p>
        </p:txBody>
      </p:sp>
      <p:sp>
        <p:nvSpPr>
          <p:cNvPr id="18" name="TextBox 17"/>
          <p:cNvSpPr txBox="1"/>
          <p:nvPr/>
        </p:nvSpPr>
        <p:spPr>
          <a:xfrm>
            <a:off x="9556750" y="5748108"/>
            <a:ext cx="478301" cy="369332"/>
          </a:xfrm>
          <a:prstGeom prst="rect">
            <a:avLst/>
          </a:prstGeom>
          <a:noFill/>
        </p:spPr>
        <p:txBody>
          <a:bodyPr wrap="square" rtlCol="0">
            <a:spAutoFit/>
          </a:bodyPr>
          <a:lstStyle/>
          <a:p>
            <a:pPr algn="ctr"/>
            <a:r>
              <a:rPr lang="en-US" dirty="0"/>
              <a:t>6</a:t>
            </a:r>
          </a:p>
        </p:txBody>
      </p:sp>
      <p:sp>
        <p:nvSpPr>
          <p:cNvPr id="19" name="TextBox 18"/>
          <p:cNvSpPr txBox="1"/>
          <p:nvPr/>
        </p:nvSpPr>
        <p:spPr>
          <a:xfrm>
            <a:off x="5069059" y="5751348"/>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6018628" y="5764823"/>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87551" y="575983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86955"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547360" y="5748384"/>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8</a:t>
            </a:r>
          </a:p>
        </p:txBody>
      </p:sp>
      <p:sp>
        <p:nvSpPr>
          <p:cNvPr id="25" name="TextBox 24"/>
          <p:cNvSpPr txBox="1"/>
          <p:nvPr/>
        </p:nvSpPr>
        <p:spPr>
          <a:xfrm>
            <a:off x="4572000" y="5741272"/>
            <a:ext cx="478301" cy="369332"/>
          </a:xfrm>
          <a:prstGeom prst="rect">
            <a:avLst/>
          </a:prstGeom>
          <a:noFill/>
        </p:spPr>
        <p:txBody>
          <a:bodyPr wrap="square" rtlCol="0">
            <a:spAutoFit/>
          </a:bodyPr>
          <a:lstStyle/>
          <a:p>
            <a:pPr algn="ctr"/>
            <a:r>
              <a:rPr lang="en-US" dirty="0"/>
              <a:t>1</a:t>
            </a:r>
          </a:p>
        </p:txBody>
      </p:sp>
      <p:sp>
        <p:nvSpPr>
          <p:cNvPr id="26" name="TextBox 25"/>
          <p:cNvSpPr txBox="1"/>
          <p:nvPr/>
        </p:nvSpPr>
        <p:spPr>
          <a:xfrm>
            <a:off x="9538090" y="5736654"/>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18029" y="5731393"/>
            <a:ext cx="478301" cy="369332"/>
          </a:xfrm>
          <a:prstGeom prst="rect">
            <a:avLst/>
          </a:prstGeom>
          <a:noFill/>
        </p:spPr>
        <p:txBody>
          <a:bodyPr wrap="square" rtlCol="0">
            <a:spAutoFit/>
          </a:bodyPr>
          <a:lstStyle/>
          <a:p>
            <a:pPr algn="ctr"/>
            <a:r>
              <a:rPr lang="en-US" b="1" dirty="0">
                <a:solidFill>
                  <a:srgbClr val="FF0000"/>
                </a:solidFill>
              </a:rPr>
              <a:t>3</a:t>
            </a:r>
          </a:p>
        </p:txBody>
      </p:sp>
      <p:sp>
        <p:nvSpPr>
          <p:cNvPr id="28" name="TextBox 27"/>
          <p:cNvSpPr txBox="1"/>
          <p:nvPr/>
        </p:nvSpPr>
        <p:spPr>
          <a:xfrm>
            <a:off x="6522719" y="5762475"/>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991642" y="5757490"/>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7491046" y="5757490"/>
            <a:ext cx="478301" cy="369332"/>
          </a:xfrm>
          <a:prstGeom prst="rect">
            <a:avLst/>
          </a:prstGeom>
          <a:noFill/>
        </p:spPr>
        <p:txBody>
          <a:bodyPr wrap="square" rtlCol="0">
            <a:spAutoFit/>
          </a:bodyPr>
          <a:lstStyle/>
          <a:p>
            <a:pPr algn="ctr"/>
            <a:r>
              <a:rPr lang="en-US" dirty="0"/>
              <a:t>7</a:t>
            </a:r>
          </a:p>
        </p:txBody>
      </p:sp>
      <p:sp>
        <p:nvSpPr>
          <p:cNvPr id="31" name="TextBox 30"/>
          <p:cNvSpPr txBox="1"/>
          <p:nvPr/>
        </p:nvSpPr>
        <p:spPr>
          <a:xfrm>
            <a:off x="7931833" y="5757490"/>
            <a:ext cx="478301" cy="369332"/>
          </a:xfrm>
          <a:prstGeom prst="rect">
            <a:avLst/>
          </a:prstGeom>
          <a:noFill/>
        </p:spPr>
        <p:txBody>
          <a:bodyPr wrap="square" rtlCol="0">
            <a:spAutoFit/>
          </a:bodyPr>
          <a:lstStyle/>
          <a:p>
            <a:pPr algn="ctr"/>
            <a:r>
              <a:rPr lang="en-US" dirty="0"/>
              <a:t>8</a:t>
            </a:r>
          </a:p>
        </p:txBody>
      </p:sp>
      <p:sp>
        <p:nvSpPr>
          <p:cNvPr id="32" name="TextBox 31"/>
          <p:cNvSpPr txBox="1"/>
          <p:nvPr/>
        </p:nvSpPr>
        <p:spPr>
          <a:xfrm>
            <a:off x="6016380" y="5731393"/>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52157" y="5764823"/>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4586068" y="5383369"/>
            <a:ext cx="464233" cy="369332"/>
          </a:xfrm>
          <a:prstGeom prst="rect">
            <a:avLst/>
          </a:prstGeom>
          <a:noFill/>
        </p:spPr>
        <p:txBody>
          <a:bodyPr wrap="square" rtlCol="0">
            <a:spAutoFit/>
          </a:bodyPr>
          <a:lstStyle/>
          <a:p>
            <a:pPr algn="ctr"/>
            <a:r>
              <a:rPr lang="en-US" b="1" dirty="0"/>
              <a:t>0</a:t>
            </a:r>
          </a:p>
        </p:txBody>
      </p:sp>
      <p:sp>
        <p:nvSpPr>
          <p:cNvPr id="34" name="TextBox 33"/>
          <p:cNvSpPr txBox="1"/>
          <p:nvPr/>
        </p:nvSpPr>
        <p:spPr>
          <a:xfrm>
            <a:off x="5523418" y="5380797"/>
            <a:ext cx="464233" cy="369332"/>
          </a:xfrm>
          <a:prstGeom prst="rect">
            <a:avLst/>
          </a:prstGeom>
          <a:noFill/>
        </p:spPr>
        <p:txBody>
          <a:bodyPr wrap="square" rtlCol="0">
            <a:spAutoFit/>
          </a:bodyPr>
          <a:lstStyle/>
          <a:p>
            <a:pPr algn="ctr"/>
            <a:r>
              <a:rPr lang="en-US" b="1" dirty="0"/>
              <a:t>2</a:t>
            </a:r>
          </a:p>
        </p:txBody>
      </p:sp>
      <p:sp>
        <p:nvSpPr>
          <p:cNvPr id="35" name="TextBox 34"/>
          <p:cNvSpPr txBox="1"/>
          <p:nvPr/>
        </p:nvSpPr>
        <p:spPr>
          <a:xfrm>
            <a:off x="5057336" y="5378400"/>
            <a:ext cx="464233" cy="369332"/>
          </a:xfrm>
          <a:prstGeom prst="rect">
            <a:avLst/>
          </a:prstGeom>
          <a:noFill/>
        </p:spPr>
        <p:txBody>
          <a:bodyPr wrap="square" rtlCol="0">
            <a:spAutoFit/>
          </a:bodyPr>
          <a:lstStyle/>
          <a:p>
            <a:pPr algn="ctr"/>
            <a:r>
              <a:rPr lang="en-US" b="1" dirty="0"/>
              <a:t>1</a:t>
            </a:r>
          </a:p>
        </p:txBody>
      </p:sp>
      <p:sp>
        <p:nvSpPr>
          <p:cNvPr id="36" name="TextBox 35"/>
          <p:cNvSpPr txBox="1"/>
          <p:nvPr/>
        </p:nvSpPr>
        <p:spPr>
          <a:xfrm>
            <a:off x="6485109" y="5387869"/>
            <a:ext cx="464233" cy="369332"/>
          </a:xfrm>
          <a:prstGeom prst="rect">
            <a:avLst/>
          </a:prstGeom>
          <a:noFill/>
        </p:spPr>
        <p:txBody>
          <a:bodyPr wrap="square" rtlCol="0">
            <a:spAutoFit/>
          </a:bodyPr>
          <a:lstStyle/>
          <a:p>
            <a:pPr algn="ctr"/>
            <a:r>
              <a:rPr lang="en-US" b="1" dirty="0"/>
              <a:t>4</a:t>
            </a:r>
          </a:p>
        </p:txBody>
      </p:sp>
      <p:sp>
        <p:nvSpPr>
          <p:cNvPr id="37" name="TextBox 36"/>
          <p:cNvSpPr txBox="1"/>
          <p:nvPr/>
        </p:nvSpPr>
        <p:spPr>
          <a:xfrm>
            <a:off x="6006905" y="5388158"/>
            <a:ext cx="464233" cy="369332"/>
          </a:xfrm>
          <a:prstGeom prst="rect">
            <a:avLst/>
          </a:prstGeom>
          <a:noFill/>
        </p:spPr>
        <p:txBody>
          <a:bodyPr wrap="square" rtlCol="0">
            <a:spAutoFit/>
          </a:bodyPr>
          <a:lstStyle/>
          <a:p>
            <a:pPr algn="ctr"/>
            <a:r>
              <a:rPr lang="en-US" b="1" dirty="0"/>
              <a:t>3</a:t>
            </a:r>
          </a:p>
        </p:txBody>
      </p:sp>
      <p:sp>
        <p:nvSpPr>
          <p:cNvPr id="38" name="TextBox 37"/>
          <p:cNvSpPr txBox="1"/>
          <p:nvPr/>
        </p:nvSpPr>
        <p:spPr>
          <a:xfrm>
            <a:off x="7446731" y="5385521"/>
            <a:ext cx="464233" cy="369332"/>
          </a:xfrm>
          <a:prstGeom prst="rect">
            <a:avLst/>
          </a:prstGeom>
          <a:noFill/>
        </p:spPr>
        <p:txBody>
          <a:bodyPr wrap="square" rtlCol="0">
            <a:spAutoFit/>
          </a:bodyPr>
          <a:lstStyle/>
          <a:p>
            <a:pPr algn="ctr"/>
            <a:r>
              <a:rPr lang="en-US" b="1" dirty="0"/>
              <a:t>6</a:t>
            </a:r>
          </a:p>
        </p:txBody>
      </p:sp>
      <p:sp>
        <p:nvSpPr>
          <p:cNvPr id="39" name="TextBox 38"/>
          <p:cNvSpPr txBox="1"/>
          <p:nvPr/>
        </p:nvSpPr>
        <p:spPr>
          <a:xfrm>
            <a:off x="6968196" y="5383369"/>
            <a:ext cx="464233" cy="369332"/>
          </a:xfrm>
          <a:prstGeom prst="rect">
            <a:avLst/>
          </a:prstGeom>
          <a:noFill/>
        </p:spPr>
        <p:txBody>
          <a:bodyPr wrap="square" rtlCol="0">
            <a:spAutoFit/>
          </a:bodyPr>
          <a:lstStyle/>
          <a:p>
            <a:pPr algn="ctr"/>
            <a:r>
              <a:rPr lang="en-US" b="1" dirty="0"/>
              <a:t>5</a:t>
            </a:r>
          </a:p>
        </p:txBody>
      </p:sp>
      <p:sp>
        <p:nvSpPr>
          <p:cNvPr id="41" name="TextBox 40"/>
          <p:cNvSpPr txBox="1"/>
          <p:nvPr/>
        </p:nvSpPr>
        <p:spPr>
          <a:xfrm>
            <a:off x="7955512" y="5393143"/>
            <a:ext cx="464233" cy="369332"/>
          </a:xfrm>
          <a:prstGeom prst="rect">
            <a:avLst/>
          </a:prstGeom>
          <a:noFill/>
        </p:spPr>
        <p:txBody>
          <a:bodyPr wrap="square" rtlCol="0">
            <a:spAutoFit/>
          </a:bodyPr>
          <a:lstStyle/>
          <a:p>
            <a:pPr algn="ctr"/>
            <a:r>
              <a:rPr lang="en-US"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273847188"/>
              </p:ext>
            </p:extLst>
          </p:nvPr>
        </p:nvGraphicFramePr>
        <p:xfrm>
          <a:off x="5858925" y="4886451"/>
          <a:ext cx="943020" cy="370840"/>
        </p:xfrm>
        <a:graphic>
          <a:graphicData uri="http://schemas.openxmlformats.org/drawingml/2006/table">
            <a:tbl>
              <a:tblPr firstRow="1" bandRow="1">
                <a:tableStyleId>{5C22544A-7EE6-4342-B048-85BDC9FD1C3A}</a:tableStyleId>
              </a:tblPr>
              <a:tblGrid>
                <a:gridCol w="471510">
                  <a:extLst>
                    <a:ext uri="{9D8B030D-6E8A-4147-A177-3AD203B41FA5}">
                      <a16:colId xmlns:a16="http://schemas.microsoft.com/office/drawing/2014/main" val="20000"/>
                    </a:ext>
                  </a:extLst>
                </a:gridCol>
                <a:gridCol w="471510">
                  <a:extLst>
                    <a:ext uri="{9D8B030D-6E8A-4147-A177-3AD203B41FA5}">
                      <a16:colId xmlns:a16="http://schemas.microsoft.com/office/drawing/2014/main" val="20001"/>
                    </a:ext>
                  </a:extLst>
                </a:gridCol>
              </a:tblGrid>
              <a:tr h="370840">
                <a:tc>
                  <a:txBody>
                    <a:bodyPr/>
                    <a:lstStyle/>
                    <a:p>
                      <a:r>
                        <a:rPr lang="en-US" dirty="0" err="1"/>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6320600" y="4876229"/>
            <a:ext cx="464233" cy="369332"/>
          </a:xfrm>
          <a:prstGeom prst="rect">
            <a:avLst/>
          </a:prstGeom>
          <a:noFill/>
        </p:spPr>
        <p:txBody>
          <a:bodyPr wrap="square" rtlCol="0">
            <a:spAutoFit/>
          </a:bodyPr>
          <a:lstStyle/>
          <a:p>
            <a:pPr algn="ctr"/>
            <a:r>
              <a:rPr lang="en-US" b="1" dirty="0"/>
              <a:t>0</a:t>
            </a:r>
          </a:p>
        </p:txBody>
      </p:sp>
      <p:sp>
        <p:nvSpPr>
          <p:cNvPr id="43" name="TextBox 42"/>
          <p:cNvSpPr txBox="1"/>
          <p:nvPr/>
        </p:nvSpPr>
        <p:spPr>
          <a:xfrm>
            <a:off x="6332134" y="4871538"/>
            <a:ext cx="464233" cy="369332"/>
          </a:xfrm>
          <a:prstGeom prst="rect">
            <a:avLst/>
          </a:prstGeom>
          <a:noFill/>
        </p:spPr>
        <p:txBody>
          <a:bodyPr wrap="square" rtlCol="0">
            <a:spAutoFit/>
          </a:bodyPr>
          <a:lstStyle/>
          <a:p>
            <a:pPr algn="ctr"/>
            <a:r>
              <a:rPr lang="en-US" b="1" dirty="0"/>
              <a:t>1</a:t>
            </a:r>
          </a:p>
        </p:txBody>
      </p:sp>
      <p:sp>
        <p:nvSpPr>
          <p:cNvPr id="44" name="TextBox 43"/>
          <p:cNvSpPr txBox="1"/>
          <p:nvPr/>
        </p:nvSpPr>
        <p:spPr>
          <a:xfrm>
            <a:off x="6332134" y="4887959"/>
            <a:ext cx="464233" cy="369332"/>
          </a:xfrm>
          <a:prstGeom prst="rect">
            <a:avLst/>
          </a:prstGeom>
          <a:noFill/>
        </p:spPr>
        <p:txBody>
          <a:bodyPr wrap="square" rtlCol="0">
            <a:spAutoFit/>
          </a:bodyPr>
          <a:lstStyle/>
          <a:p>
            <a:pPr algn="ctr"/>
            <a:r>
              <a:rPr lang="en-US" b="1" dirty="0"/>
              <a:t>2</a:t>
            </a:r>
          </a:p>
        </p:txBody>
      </p:sp>
      <p:sp>
        <p:nvSpPr>
          <p:cNvPr id="45" name="TextBox 44"/>
          <p:cNvSpPr txBox="1"/>
          <p:nvPr/>
        </p:nvSpPr>
        <p:spPr>
          <a:xfrm>
            <a:off x="6336254" y="4891625"/>
            <a:ext cx="464233" cy="369332"/>
          </a:xfrm>
          <a:prstGeom prst="rect">
            <a:avLst/>
          </a:prstGeom>
          <a:noFill/>
        </p:spPr>
        <p:txBody>
          <a:bodyPr wrap="square" rtlCol="0">
            <a:spAutoFit/>
          </a:bodyPr>
          <a:lstStyle/>
          <a:p>
            <a:pPr algn="ctr"/>
            <a:r>
              <a:rPr lang="en-US" b="1" dirty="0"/>
              <a:t>3</a:t>
            </a:r>
          </a:p>
        </p:txBody>
      </p:sp>
      <p:sp>
        <p:nvSpPr>
          <p:cNvPr id="46" name="TextBox 45"/>
          <p:cNvSpPr txBox="1"/>
          <p:nvPr/>
        </p:nvSpPr>
        <p:spPr>
          <a:xfrm>
            <a:off x="6310902" y="4876523"/>
            <a:ext cx="464233" cy="369332"/>
          </a:xfrm>
          <a:prstGeom prst="rect">
            <a:avLst/>
          </a:prstGeom>
          <a:noFill/>
        </p:spPr>
        <p:txBody>
          <a:bodyPr wrap="square" rtlCol="0">
            <a:spAutoFit/>
          </a:bodyPr>
          <a:lstStyle/>
          <a:p>
            <a:pPr algn="ctr"/>
            <a:r>
              <a:rPr lang="en-US" b="1" dirty="0"/>
              <a:t>4</a:t>
            </a:r>
          </a:p>
        </p:txBody>
      </p:sp>
      <p:sp>
        <p:nvSpPr>
          <p:cNvPr id="47" name="TextBox 46"/>
          <p:cNvSpPr txBox="1"/>
          <p:nvPr/>
        </p:nvSpPr>
        <p:spPr>
          <a:xfrm>
            <a:off x="6328014" y="4875750"/>
            <a:ext cx="464233" cy="369332"/>
          </a:xfrm>
          <a:prstGeom prst="rect">
            <a:avLst/>
          </a:prstGeom>
          <a:noFill/>
        </p:spPr>
        <p:txBody>
          <a:bodyPr wrap="square" rtlCol="0">
            <a:spAutoFit/>
          </a:bodyPr>
          <a:lstStyle/>
          <a:p>
            <a:pPr algn="ctr"/>
            <a:r>
              <a:rPr lang="en-US" b="1" dirty="0"/>
              <a:t>5</a:t>
            </a:r>
          </a:p>
        </p:txBody>
      </p:sp>
      <p:sp>
        <p:nvSpPr>
          <p:cNvPr id="48" name="TextBox 47"/>
          <p:cNvSpPr txBox="1"/>
          <p:nvPr/>
        </p:nvSpPr>
        <p:spPr>
          <a:xfrm>
            <a:off x="6318316" y="4863319"/>
            <a:ext cx="464233" cy="369332"/>
          </a:xfrm>
          <a:prstGeom prst="rect">
            <a:avLst/>
          </a:prstGeom>
          <a:noFill/>
        </p:spPr>
        <p:txBody>
          <a:bodyPr wrap="square" rtlCol="0">
            <a:spAutoFit/>
          </a:bodyPr>
          <a:lstStyle/>
          <a:p>
            <a:pPr algn="ctr"/>
            <a:r>
              <a:rPr lang="en-US" b="1" dirty="0"/>
              <a:t>6</a:t>
            </a:r>
          </a:p>
        </p:txBody>
      </p:sp>
      <p:sp>
        <p:nvSpPr>
          <p:cNvPr id="49" name="TextBox 48"/>
          <p:cNvSpPr txBox="1"/>
          <p:nvPr/>
        </p:nvSpPr>
        <p:spPr>
          <a:xfrm>
            <a:off x="6337712" y="4878866"/>
            <a:ext cx="464233" cy="369332"/>
          </a:xfrm>
          <a:prstGeom prst="rect">
            <a:avLst/>
          </a:prstGeom>
          <a:noFill/>
        </p:spPr>
        <p:txBody>
          <a:bodyPr wrap="square" rtlCol="0">
            <a:spAutoFit/>
          </a:bodyPr>
          <a:lstStyle/>
          <a:p>
            <a:pPr algn="ctr"/>
            <a:r>
              <a:rPr lang="en-US" b="1" dirty="0"/>
              <a:t>7</a:t>
            </a:r>
          </a:p>
        </p:txBody>
      </p:sp>
      <p:sp>
        <p:nvSpPr>
          <p:cNvPr id="50" name="TextBox 49"/>
          <p:cNvSpPr txBox="1"/>
          <p:nvPr/>
        </p:nvSpPr>
        <p:spPr>
          <a:xfrm>
            <a:off x="6340580" y="4878590"/>
            <a:ext cx="464233" cy="369332"/>
          </a:xfrm>
          <a:prstGeom prst="rect">
            <a:avLst/>
          </a:prstGeom>
          <a:noFill/>
        </p:spPr>
        <p:txBody>
          <a:bodyPr wrap="square" rtlCol="0">
            <a:spAutoFit/>
          </a:bodyPr>
          <a:lstStyle/>
          <a:p>
            <a:pPr algn="ctr"/>
            <a:r>
              <a:rPr lang="en-US" b="1" dirty="0"/>
              <a:t>8</a:t>
            </a:r>
          </a:p>
        </p:txBody>
      </p:sp>
      <p:sp>
        <p:nvSpPr>
          <p:cNvPr id="51" name="TextBox 50"/>
          <p:cNvSpPr txBox="1"/>
          <p:nvPr/>
        </p:nvSpPr>
        <p:spPr>
          <a:xfrm>
            <a:off x="8425405" y="5393143"/>
            <a:ext cx="464233" cy="369332"/>
          </a:xfrm>
          <a:prstGeom prst="rect">
            <a:avLst/>
          </a:prstGeom>
          <a:noFill/>
        </p:spPr>
        <p:txBody>
          <a:bodyPr wrap="square" rtlCol="0">
            <a:spAutoFit/>
          </a:bodyPr>
          <a:lstStyle/>
          <a:p>
            <a:pPr algn="ctr"/>
            <a:r>
              <a:rPr lang="en-US" b="1" dirty="0"/>
              <a:t>8</a:t>
            </a:r>
          </a:p>
        </p:txBody>
      </p:sp>
      <p:sp>
        <p:nvSpPr>
          <p:cNvPr id="52" name="TextBox 51"/>
          <p:cNvSpPr txBox="1"/>
          <p:nvPr/>
        </p:nvSpPr>
        <p:spPr>
          <a:xfrm>
            <a:off x="9575605" y="5385521"/>
            <a:ext cx="464233" cy="369332"/>
          </a:xfrm>
          <a:prstGeom prst="rect">
            <a:avLst/>
          </a:prstGeom>
          <a:noFill/>
        </p:spPr>
        <p:txBody>
          <a:bodyPr wrap="square" rtlCol="0">
            <a:spAutoFit/>
          </a:bodyPr>
          <a:lstStyle/>
          <a:p>
            <a:pPr algn="ctr"/>
            <a:r>
              <a:rPr lang="en-US" b="1" dirty="0"/>
              <a:t>n</a:t>
            </a:r>
          </a:p>
        </p:txBody>
      </p:sp>
      <p:sp>
        <p:nvSpPr>
          <p:cNvPr id="53" name="TextBox 52"/>
          <p:cNvSpPr txBox="1"/>
          <p:nvPr/>
        </p:nvSpPr>
        <p:spPr>
          <a:xfrm>
            <a:off x="5864813" y="4875304"/>
            <a:ext cx="464233" cy="369332"/>
          </a:xfrm>
          <a:prstGeom prst="rect">
            <a:avLst/>
          </a:prstGeom>
          <a:noFill/>
        </p:spPr>
        <p:txBody>
          <a:bodyPr wrap="square" rtlCol="0">
            <a:spAutoFit/>
          </a:bodyPr>
          <a:lstStyle/>
          <a:p>
            <a:pPr algn="ctr"/>
            <a:r>
              <a:rPr lang="en-US" b="1" dirty="0" err="1"/>
              <a:t>i</a:t>
            </a:r>
            <a:endParaRPr lang="en-US" b="1" dirty="0"/>
          </a:p>
        </p:txBody>
      </p:sp>
      <p:sp>
        <p:nvSpPr>
          <p:cNvPr id="14" name="Date Placeholder 13"/>
          <p:cNvSpPr>
            <a:spLocks noGrp="1"/>
          </p:cNvSpPr>
          <p:nvPr>
            <p:ph type="dt" sz="half" idx="10"/>
          </p:nvPr>
        </p:nvSpPr>
        <p:spPr/>
        <p:txBody>
          <a:bodyPr/>
          <a:lstStyle/>
          <a:p>
            <a:r>
              <a:rPr lang="en-US"/>
              <a:t>Fahad Ahmed</a:t>
            </a:r>
            <a:endParaRPr lang="en-US" dirty="0"/>
          </a:p>
        </p:txBody>
      </p:sp>
      <p:sp>
        <p:nvSpPr>
          <p:cNvPr id="40" name="Footer Placeholder 39"/>
          <p:cNvSpPr>
            <a:spLocks noGrp="1"/>
          </p:cNvSpPr>
          <p:nvPr>
            <p:ph type="ftr" sz="quarter" idx="11"/>
          </p:nvPr>
        </p:nvSpPr>
        <p:spPr/>
        <p:txBody>
          <a:bodyPr/>
          <a:lstStyle/>
          <a:p>
            <a:r>
              <a:rPr lang="en-US"/>
              <a:t>CSC 2105: Data Structures</a:t>
            </a:r>
            <a:endParaRPr lang="en-US" dirty="0"/>
          </a:p>
        </p:txBody>
      </p:sp>
      <p:sp>
        <p:nvSpPr>
          <p:cNvPr id="54" name="Slide Number Placeholder 5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15</a:t>
            </a:fld>
            <a:endParaRPr lang="en-US" dirty="0"/>
          </a:p>
        </p:txBody>
      </p:sp>
    </p:spTree>
    <p:extLst>
      <p:ext uri="{BB962C8B-B14F-4D97-AF65-F5344CB8AC3E}">
        <p14:creationId xmlns:p14="http://schemas.microsoft.com/office/powerpoint/2010/main" val="30606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1" grpId="0" nodeType="clickEffect">
                                  <p:stCondLst>
                                    <p:cond delay="0"/>
                                  </p:stCondLst>
                                  <p:childTnLst>
                                    <p:set>
                                      <p:cBhvr override="childStyle">
                                        <p:cTn id="67" dur="indefinite"/>
                                        <p:tgtEl>
                                          <p:spTgt spid="53"/>
                                        </p:tgtEl>
                                        <p:attrNameLst>
                                          <p:attrName>style.color</p:attrName>
                                        </p:attrNameLst>
                                      </p:cBhvr>
                                      <p:to>
                                        <p:clrVal>
                                          <a:srgbClr val="FF0000"/>
                                        </p:clrVal>
                                      </p:to>
                                    </p:set>
                                  </p:childTnLst>
                                </p:cTn>
                              </p:par>
                              <p:par>
                                <p:cTn id="68" presetID="1"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par>
                                <p:cTn id="70" presetID="3" presetClass="emph" presetSubtype="1" grpId="0" nodeType="withEffect">
                                  <p:stCondLst>
                                    <p:cond delay="0"/>
                                  </p:stCondLst>
                                  <p:childTnLst>
                                    <p:set>
                                      <p:cBhvr override="childStyle">
                                        <p:cTn id="71" dur="indefinite"/>
                                        <p:tgtEl>
                                          <p:spTgt spid="39"/>
                                        </p:tgtEl>
                                        <p:attrNameLst>
                                          <p:attrName>style.color</p:attrName>
                                        </p:attrNameLst>
                                      </p:cBhvr>
                                      <p:to>
                                        <p:clrVal>
                                          <a:srgbClr val="FF0000"/>
                                        </p:clrVal>
                                      </p:to>
                                    </p:set>
                                  </p:childTnLst>
                                </p:cTn>
                              </p:par>
                              <p:par>
                                <p:cTn id="72" presetID="3" presetClass="emph" presetSubtype="1" grpId="1" nodeType="withEffect">
                                  <p:stCondLst>
                                    <p:cond delay="0"/>
                                  </p:stCondLst>
                                  <p:childTnLst>
                                    <p:set>
                                      <p:cBhvr override="childStyle">
                                        <p:cTn id="73" dur="indefinite"/>
                                        <p:tgtEl>
                                          <p:spTgt spid="38"/>
                                        </p:tgtEl>
                                        <p:attrNameLst>
                                          <p:attrName>style.color</p:attrName>
                                        </p:attrNameLst>
                                      </p:cBhvr>
                                      <p:to>
                                        <p:clrVal>
                                          <a:srgbClr val="FF0000"/>
                                        </p:clrVal>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1" repeatCount="indefinite" grpId="2" nodeType="clickEffect">
                                  <p:stCondLst>
                                    <p:cond delay="0"/>
                                  </p:stCondLst>
                                  <p:childTnLst>
                                    <p:set>
                                      <p:cBhvr override="childStyle">
                                        <p:cTn id="77" dur="indefinite"/>
                                        <p:tgtEl>
                                          <p:spTgt spid="16"/>
                                        </p:tgtEl>
                                        <p:attrNameLst>
                                          <p:attrName>style.color</p:attrName>
                                        </p:attrNameLst>
                                      </p:cBhvr>
                                      <p:to>
                                        <p:clrVal>
                                          <a:schemeClr val="accent2"/>
                                        </p:clrVal>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8"/>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3" presetClass="emph" presetSubtype="1" grpId="0" nodeType="withEffect">
                                  <p:stCondLst>
                                    <p:cond delay="0"/>
                                  </p:stCondLst>
                                  <p:childTnLst>
                                    <p:set>
                                      <p:cBhvr override="childStyle">
                                        <p:cTn id="88" dur="indefinite"/>
                                        <p:tgtEl>
                                          <p:spTgt spid="38"/>
                                        </p:tgtEl>
                                        <p:attrNameLst>
                                          <p:attrName>style.color</p:attrName>
                                        </p:attrNameLst>
                                      </p:cBhvr>
                                      <p:to>
                                        <p:clrVal>
                                          <a:srgbClr val="000000"/>
                                        </p:clrVal>
                                      </p:to>
                                    </p:set>
                                  </p:childTnLst>
                                </p:cTn>
                              </p:par>
                              <p:par>
                                <p:cTn id="89" presetID="3" presetClass="emph" presetSubtype="1" grpId="0" nodeType="withEffect">
                                  <p:stCondLst>
                                    <p:cond delay="0"/>
                                  </p:stCondLst>
                                  <p:childTnLst>
                                    <p:set>
                                      <p:cBhvr override="childStyle">
                                        <p:cTn id="90" dur="indefinite"/>
                                        <p:tgtEl>
                                          <p:spTgt spid="36"/>
                                        </p:tgtEl>
                                        <p:attrNameLst>
                                          <p:attrName>style.color</p:attrName>
                                        </p:attrNameLst>
                                      </p:cBhvr>
                                      <p:to>
                                        <p:clrVal>
                                          <a:srgbClr val="FF0000"/>
                                        </p:clrVal>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repeatCount="indefinite" grpId="2" nodeType="clickEffect">
                                  <p:stCondLst>
                                    <p:cond delay="0"/>
                                  </p:stCondLst>
                                  <p:childTnLst>
                                    <p:set>
                                      <p:cBhvr override="childStyle">
                                        <p:cTn id="94" dur="indefinite"/>
                                        <p:tgtEl>
                                          <p:spTgt spid="11"/>
                                        </p:tgtEl>
                                        <p:attrNameLst>
                                          <p:attrName>style.color</p:attrName>
                                        </p:attrNameLst>
                                      </p:cBhvr>
                                      <p:to>
                                        <p:clrVal>
                                          <a:schemeClr val="accent2"/>
                                        </p:clrVal>
                                      </p:to>
                                    </p:set>
                                  </p:childTnLst>
                                </p:cTn>
                              </p:par>
                              <p:par>
                                <p:cTn id="95" presetID="1" presetClass="exit" presetSubtype="0" fill="hold" grpId="1" nodeType="withEffect">
                                  <p:stCondLst>
                                    <p:cond delay="0"/>
                                  </p:stCondLst>
                                  <p:childTnLst>
                                    <p:set>
                                      <p:cBhvr>
                                        <p:cTn id="96" dur="1" fill="hold">
                                          <p:stCondLst>
                                            <p:cond delay="0"/>
                                          </p:stCondLst>
                                        </p:cTn>
                                        <p:tgtEl>
                                          <p:spTgt spid="16"/>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7"/>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par>
                                <p:cTn id="106" presetID="3" presetClass="emph" presetSubtype="1" grpId="1" nodeType="withEffect">
                                  <p:stCondLst>
                                    <p:cond delay="0"/>
                                  </p:stCondLst>
                                  <p:childTnLst>
                                    <p:set>
                                      <p:cBhvr override="childStyle">
                                        <p:cTn id="107" dur="indefinite"/>
                                        <p:tgtEl>
                                          <p:spTgt spid="39"/>
                                        </p:tgtEl>
                                        <p:attrNameLst>
                                          <p:attrName>style.color</p:attrName>
                                        </p:attrNameLst>
                                      </p:cBhvr>
                                      <p:to>
                                        <p:clrVal>
                                          <a:srgbClr val="000000"/>
                                        </p:clrVal>
                                      </p:to>
                                    </p:set>
                                  </p:childTnLst>
                                </p:cTn>
                              </p:par>
                              <p:par>
                                <p:cTn id="108" presetID="3" presetClass="emph" presetSubtype="1" grpId="0" nodeType="withEffect">
                                  <p:stCondLst>
                                    <p:cond delay="0"/>
                                  </p:stCondLst>
                                  <p:childTnLst>
                                    <p:set>
                                      <p:cBhvr override="childStyle">
                                        <p:cTn id="109" dur="indefinite"/>
                                        <p:tgtEl>
                                          <p:spTgt spid="37"/>
                                        </p:tgtEl>
                                        <p:attrNameLst>
                                          <p:attrName>style.color</p:attrName>
                                        </p:attrNameLst>
                                      </p:cBhvr>
                                      <p:to>
                                        <p:clrVal>
                                          <a:srgbClr val="FF0000"/>
                                        </p:clrVal>
                                      </p:to>
                                    </p:set>
                                  </p:childTnLst>
                                </p:cTn>
                              </p:par>
                            </p:childTnLst>
                          </p:cTn>
                        </p:par>
                      </p:childTnLst>
                    </p:cTn>
                  </p:par>
                  <p:par>
                    <p:cTn id="110" fill="hold">
                      <p:stCondLst>
                        <p:cond delay="indefinite"/>
                      </p:stCondLst>
                      <p:childTnLst>
                        <p:par>
                          <p:cTn id="111" fill="hold">
                            <p:stCondLst>
                              <p:cond delay="0"/>
                            </p:stCondLst>
                            <p:childTnLst>
                              <p:par>
                                <p:cTn id="112" presetID="3" presetClass="emph" presetSubtype="1" repeatCount="indefinite" grpId="2" nodeType="clickEffect">
                                  <p:stCondLst>
                                    <p:cond delay="0"/>
                                  </p:stCondLst>
                                  <p:childTnLst>
                                    <p:set>
                                      <p:cBhvr override="childStyle">
                                        <p:cTn id="113" dur="indefinite"/>
                                        <p:tgtEl>
                                          <p:spTgt spid="10"/>
                                        </p:tgtEl>
                                        <p:attrNameLst>
                                          <p:attrName>style.color</p:attrName>
                                        </p:attrNameLst>
                                      </p:cBhvr>
                                      <p:to>
                                        <p:clrVal>
                                          <a:schemeClr val="accent2"/>
                                        </p:clrVal>
                                      </p:to>
                                    </p:set>
                                  </p:childTnLst>
                                </p:cTn>
                              </p:par>
                              <p:par>
                                <p:cTn id="114" presetID="1" presetClass="exit" presetSubtype="0" fill="hold" grpId="1" nodeType="withEffect">
                                  <p:stCondLst>
                                    <p:cond delay="0"/>
                                  </p:stCondLst>
                                  <p:childTnLst>
                                    <p:set>
                                      <p:cBhvr>
                                        <p:cTn id="115" dur="1" fill="hold">
                                          <p:stCondLst>
                                            <p:cond delay="0"/>
                                          </p:stCondLst>
                                        </p:cTn>
                                        <p:tgtEl>
                                          <p:spTgt spid="1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3" presetClass="emph" presetSubtype="1" grpId="1" nodeType="withEffect">
                                  <p:stCondLst>
                                    <p:cond delay="0"/>
                                  </p:stCondLst>
                                  <p:childTnLst>
                                    <p:set>
                                      <p:cBhvr override="childStyle">
                                        <p:cTn id="126" dur="indefinite"/>
                                        <p:tgtEl>
                                          <p:spTgt spid="36"/>
                                        </p:tgtEl>
                                        <p:attrNameLst>
                                          <p:attrName>style.color</p:attrName>
                                        </p:attrNameLst>
                                      </p:cBhvr>
                                      <p:to>
                                        <p:clrVal>
                                          <a:srgbClr val="000000"/>
                                        </p:clrVal>
                                      </p:to>
                                    </p:set>
                                  </p:childTnLst>
                                </p:cTn>
                              </p:par>
                              <p:par>
                                <p:cTn id="127" presetID="3" presetClass="emph" presetSubtype="1" grpId="0" nodeType="withEffect">
                                  <p:stCondLst>
                                    <p:cond delay="0"/>
                                  </p:stCondLst>
                                  <p:childTnLst>
                                    <p:set>
                                      <p:cBhvr override="childStyle">
                                        <p:cTn id="128" dur="indefinite"/>
                                        <p:tgtEl>
                                          <p:spTgt spid="34"/>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3" presetClass="emph" presetSubtype="1" repeatCount="indefinite" grpId="2" nodeType="clickEffect">
                                  <p:stCondLst>
                                    <p:cond delay="0"/>
                                  </p:stCondLst>
                                  <p:childTnLst>
                                    <p:set>
                                      <p:cBhvr override="childStyle">
                                        <p:cTn id="132" dur="indefinite"/>
                                        <p:tgtEl>
                                          <p:spTgt spid="9"/>
                                        </p:tgtEl>
                                        <p:attrNameLst>
                                          <p:attrName>style.color</p:attrName>
                                        </p:attrNameLst>
                                      </p:cBhvr>
                                      <p:to>
                                        <p:clrVal>
                                          <a:schemeClr val="accent2"/>
                                        </p:clrVal>
                                      </p:to>
                                    </p:set>
                                  </p:childTnLst>
                                </p:cTn>
                              </p:par>
                              <p:par>
                                <p:cTn id="133" presetID="1" presetClass="exit" presetSubtype="0" fill="hold" grpId="1" nodeType="withEffect">
                                  <p:stCondLst>
                                    <p:cond delay="0"/>
                                  </p:stCondLst>
                                  <p:childTnLst>
                                    <p:set>
                                      <p:cBhvr>
                                        <p:cTn id="134" dur="1" fill="hold">
                                          <p:stCondLst>
                                            <p:cond delay="0"/>
                                          </p:stCondLst>
                                        </p:cTn>
                                        <p:tgtEl>
                                          <p:spTgt spid="10"/>
                                        </p:tgtEl>
                                        <p:attrNameLst>
                                          <p:attrName>style.visibility</p:attrName>
                                        </p:attrNameLst>
                                      </p:cBhvr>
                                      <p:to>
                                        <p:strVal val="hidden"/>
                                      </p:to>
                                    </p:set>
                                  </p:childTnLst>
                                </p:cTn>
                              </p:par>
                            </p:childTnLst>
                          </p:cTn>
                        </p:par>
                        <p:par>
                          <p:cTn id="135" fill="hold">
                            <p:stCondLst>
                              <p:cond delay="0"/>
                            </p:stCondLst>
                            <p:childTnLst>
                              <p:par>
                                <p:cTn id="136" presetID="1" presetClass="entr" presetSubtype="0" fill="hold" grpId="0" nodeType="afterEffect">
                                  <p:stCondLst>
                                    <p:cond delay="0"/>
                                  </p:stCondLst>
                                  <p:childTnLst>
                                    <p:set>
                                      <p:cBhvr>
                                        <p:cTn id="137" dur="1" fill="hold">
                                          <p:stCondLst>
                                            <p:cond delay="0"/>
                                          </p:stCondLst>
                                        </p:cTn>
                                        <p:tgtEl>
                                          <p:spTgt spid="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5"/>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childTnLst>
                                </p:cTn>
                              </p:par>
                              <p:par>
                                <p:cTn id="144" presetID="3" presetClass="emph" presetSubtype="1" grpId="1" nodeType="withEffect">
                                  <p:stCondLst>
                                    <p:cond delay="0"/>
                                  </p:stCondLst>
                                  <p:childTnLst>
                                    <p:set>
                                      <p:cBhvr override="childStyle">
                                        <p:cTn id="145" dur="indefinite"/>
                                        <p:tgtEl>
                                          <p:spTgt spid="37"/>
                                        </p:tgtEl>
                                        <p:attrNameLst>
                                          <p:attrName>style.color</p:attrName>
                                        </p:attrNameLst>
                                      </p:cBhvr>
                                      <p:to>
                                        <p:clrVal>
                                          <a:srgbClr val="000000"/>
                                        </p:clrVal>
                                      </p:to>
                                    </p:set>
                                  </p:childTnLst>
                                </p:cTn>
                              </p:par>
                              <p:par>
                                <p:cTn id="146" presetID="3" presetClass="emph" presetSubtype="1" grpId="0" nodeType="withEffect">
                                  <p:stCondLst>
                                    <p:cond delay="0"/>
                                  </p:stCondLst>
                                  <p:childTnLst>
                                    <p:set>
                                      <p:cBhvr override="childStyle">
                                        <p:cTn id="147" dur="indefinite"/>
                                        <p:tgtEl>
                                          <p:spTgt spid="35"/>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3" presetClass="emph" presetSubtype="1" repeatCount="indefinite" grpId="2" nodeType="clickEffect">
                                  <p:stCondLst>
                                    <p:cond delay="0"/>
                                  </p:stCondLst>
                                  <p:childTnLst>
                                    <p:set>
                                      <p:cBhvr override="childStyle">
                                        <p:cTn id="151" dur="indefinite"/>
                                        <p:tgtEl>
                                          <p:spTgt spid="15"/>
                                        </p:tgtEl>
                                        <p:attrNameLst>
                                          <p:attrName>style.color</p:attrName>
                                        </p:attrNameLst>
                                      </p:cBhvr>
                                      <p:to>
                                        <p:clrVal>
                                          <a:schemeClr val="accent2"/>
                                        </p:clrVal>
                                      </p:to>
                                    </p:set>
                                  </p:childTnLst>
                                </p:cTn>
                              </p:par>
                              <p:par>
                                <p:cTn id="152" presetID="1" presetClass="exit" presetSubtype="0" fill="hold" grpId="1" nodeType="with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4"/>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par>
                                <p:cTn id="163" presetID="3" presetClass="emph" presetSubtype="1" grpId="1" nodeType="withEffect">
                                  <p:stCondLst>
                                    <p:cond delay="0"/>
                                  </p:stCondLst>
                                  <p:childTnLst>
                                    <p:set>
                                      <p:cBhvr override="childStyle">
                                        <p:cTn id="164" dur="indefinite"/>
                                        <p:tgtEl>
                                          <p:spTgt spid="34"/>
                                        </p:tgtEl>
                                        <p:attrNameLst>
                                          <p:attrName>style.color</p:attrName>
                                        </p:attrNameLst>
                                      </p:cBhvr>
                                      <p:to>
                                        <p:clrVal>
                                          <a:srgbClr val="000000"/>
                                        </p:clrVal>
                                      </p:to>
                                    </p:set>
                                  </p:childTnLst>
                                </p:cTn>
                              </p:par>
                              <p:par>
                                <p:cTn id="165" presetID="3" presetClass="emph" presetSubtype="1" grpId="0" nodeType="withEffect">
                                  <p:stCondLst>
                                    <p:cond delay="0"/>
                                  </p:stCondLst>
                                  <p:childTnLst>
                                    <p:set>
                                      <p:cBhvr override="childStyle">
                                        <p:cTn id="166" dur="indefinite"/>
                                        <p:tgtEl>
                                          <p:spTgt spid="12"/>
                                        </p:tgtEl>
                                        <p:attrNameLst>
                                          <p:attrName>style.color</p:attrName>
                                        </p:attrNameLst>
                                      </p:cBhvr>
                                      <p:to>
                                        <p:clrVal>
                                          <a:srgbClr val="FF0000"/>
                                        </p:clrVal>
                                      </p:to>
                                    </p:set>
                                  </p:childTnLst>
                                </p:cTn>
                              </p:par>
                            </p:childTnLst>
                          </p:cTn>
                        </p:par>
                      </p:childTnLst>
                    </p:cTn>
                  </p:par>
                  <p:par>
                    <p:cTn id="167" fill="hold">
                      <p:stCondLst>
                        <p:cond delay="indefinite"/>
                      </p:stCondLst>
                      <p:childTnLst>
                        <p:par>
                          <p:cTn id="168" fill="hold">
                            <p:stCondLst>
                              <p:cond delay="0"/>
                            </p:stCondLst>
                            <p:childTnLst>
                              <p:par>
                                <p:cTn id="169" presetID="3" presetClass="emph" presetSubtype="1" repeatCount="indefinite" grpId="2" nodeType="clickEffect">
                                  <p:stCondLst>
                                    <p:cond delay="0"/>
                                  </p:stCondLst>
                                  <p:childTnLst>
                                    <p:set>
                                      <p:cBhvr override="childStyle">
                                        <p:cTn id="170" dur="indefinite"/>
                                        <p:tgtEl>
                                          <p:spTgt spid="8"/>
                                        </p:tgtEl>
                                        <p:attrNameLst>
                                          <p:attrName>style.color</p:attrName>
                                        </p:attrNameLst>
                                      </p:cBhvr>
                                      <p:to>
                                        <p:clrVal>
                                          <a:schemeClr val="accent2"/>
                                        </p:clrVal>
                                      </p:to>
                                    </p:set>
                                  </p:childTnLst>
                                </p:cTn>
                              </p:par>
                              <p:par>
                                <p:cTn id="171" presetID="1" presetClass="exit" presetSubtype="0" fill="hold" grpId="1" nodeType="withEffect">
                                  <p:stCondLst>
                                    <p:cond delay="0"/>
                                  </p:stCondLst>
                                  <p:childTnLst>
                                    <p:set>
                                      <p:cBhvr>
                                        <p:cTn id="172" dur="1" fill="hold">
                                          <p:stCondLst>
                                            <p:cond delay="0"/>
                                          </p:stCondLst>
                                        </p:cTn>
                                        <p:tgtEl>
                                          <p:spTgt spid="15"/>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19"/>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43"/>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childTnLst>
                                </p:cTn>
                              </p:par>
                              <p:par>
                                <p:cTn id="182" presetID="3" presetClass="emph" presetSubtype="1" grpId="1" nodeType="withEffect">
                                  <p:stCondLst>
                                    <p:cond delay="0"/>
                                  </p:stCondLst>
                                  <p:childTnLst>
                                    <p:set>
                                      <p:cBhvr override="childStyle">
                                        <p:cTn id="183" dur="indefinite"/>
                                        <p:tgtEl>
                                          <p:spTgt spid="35"/>
                                        </p:tgtEl>
                                        <p:attrNameLst>
                                          <p:attrName>style.color</p:attrName>
                                        </p:attrNameLst>
                                      </p:cBhvr>
                                      <p:to>
                                        <p:clrVal>
                                          <a:srgbClr val="000000"/>
                                        </p:clrVal>
                                      </p:to>
                                    </p:se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2"/>
                                        </p:tgtEl>
                                        <p:attrNameLst>
                                          <p:attrName>style.visibility</p:attrName>
                                        </p:attrNameLst>
                                      </p:cBhvr>
                                      <p:to>
                                        <p:strVal val="hidden"/>
                                      </p:to>
                                    </p:set>
                                  </p:childTnLst>
                                </p:cTn>
                              </p:par>
                              <p:par>
                                <p:cTn id="188" presetID="3" presetClass="emph" presetSubtype="1" grpId="1" nodeType="withEffect">
                                  <p:stCondLst>
                                    <p:cond delay="0"/>
                                  </p:stCondLst>
                                  <p:childTnLst>
                                    <p:set>
                                      <p:cBhvr override="childStyle">
                                        <p:cTn id="189" dur="indefinite"/>
                                        <p:tgtEl>
                                          <p:spTgt spid="53"/>
                                        </p:tgtEl>
                                        <p:attrNameLst>
                                          <p:attrName>style.color</p:attrName>
                                        </p:attrNameLst>
                                      </p:cBhvr>
                                      <p:to>
                                        <p:clrVal>
                                          <a:schemeClr val="tx1"/>
                                        </p:clrVal>
                                      </p:to>
                                    </p:set>
                                  </p:childTnLst>
                                </p:cTn>
                              </p:par>
                              <p:par>
                                <p:cTn id="190" presetID="3" presetClass="emph" presetSubtype="1" nodeType="withEffect">
                                  <p:stCondLst>
                                    <p:cond delay="0"/>
                                  </p:stCondLst>
                                  <p:childTnLst>
                                    <p:set>
                                      <p:cBhvr override="childStyle">
                                        <p:cTn id="191" dur="indefinite"/>
                                        <p:tgtEl>
                                          <p:spTgt spid="3">
                                            <p:txEl>
                                              <p:pRg st="3" end="3"/>
                                            </p:txEl>
                                          </p:spTgt>
                                        </p:tgtEl>
                                        <p:attrNameLst>
                                          <p:attrName>style.color</p:attrName>
                                        </p:attrNameLst>
                                      </p:cBhvr>
                                      <p:to>
                                        <p:clrVal>
                                          <a:srgbClr val="A5A5A5"/>
                                        </p:clrVal>
                                      </p:to>
                                    </p:set>
                                  </p:childTnLst>
                                </p:cTn>
                              </p:par>
                              <p:par>
                                <p:cTn id="192" presetID="3" presetClass="emph" presetSubtype="1" nodeType="withEffect">
                                  <p:stCondLst>
                                    <p:cond delay="0"/>
                                  </p:stCondLst>
                                  <p:childTnLst>
                                    <p:set>
                                      <p:cBhvr override="childStyle">
                                        <p:cTn id="193" dur="indefinite"/>
                                        <p:tgtEl>
                                          <p:spTgt spid="3">
                                            <p:txEl>
                                              <p:pRg st="4" end="4"/>
                                            </p:txEl>
                                          </p:spTgt>
                                        </p:tgtEl>
                                        <p:attrNameLst>
                                          <p:attrName>style.color</p:attrName>
                                        </p:attrNameLst>
                                      </p:cBhvr>
                                      <p:to>
                                        <p:clrVal>
                                          <a:srgbClr val="A5A5A5"/>
                                        </p:clrVal>
                                      </p:to>
                                    </p:set>
                                  </p:childTnLst>
                                </p:cTn>
                              </p:par>
                              <p:par>
                                <p:cTn id="194" presetID="3" presetClass="emph" presetSubtype="1" nodeType="withEffect">
                                  <p:stCondLst>
                                    <p:cond delay="0"/>
                                  </p:stCondLst>
                                  <p:childTnLst>
                                    <p:set>
                                      <p:cBhvr override="childStyle">
                                        <p:cTn id="195" dur="indefinite"/>
                                        <p:tgtEl>
                                          <p:spTgt spid="3">
                                            <p:txEl>
                                              <p:pRg st="5" end="5"/>
                                            </p:txEl>
                                          </p:spTgt>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52"/>
                                        </p:tgtEl>
                                        <p:attrNameLst>
                                          <p:attrName>style.color</p:attrName>
                                        </p:attrNameLst>
                                      </p:cBhvr>
                                      <p:to>
                                        <p:clrVal>
                                          <a:srgbClr val="FF0000"/>
                                        </p:clrVal>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5"/>
                                        </p:tgtEl>
                                        <p:attrNameLst>
                                          <p:attrName>style.visibility</p:attrName>
                                        </p:attrNameLst>
                                      </p:cBhvr>
                                      <p:to>
                                        <p:strVal val="visible"/>
                                      </p:to>
                                    </p:set>
                                  </p:childTnLst>
                                </p:cTn>
                              </p:par>
                              <p:par>
                                <p:cTn id="202" presetID="1" presetClass="exit" presetSubtype="0" fill="hold" grpId="1" nodeType="withEffect">
                                  <p:stCondLst>
                                    <p:cond delay="0"/>
                                  </p:stCondLst>
                                  <p:childTnLst>
                                    <p:set>
                                      <p:cBhvr>
                                        <p:cTn id="203" dur="1" fill="hold">
                                          <p:stCondLst>
                                            <p:cond delay="0"/>
                                          </p:stCondLst>
                                        </p:cTn>
                                        <p:tgtEl>
                                          <p:spTgt spid="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8"/>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26"/>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3" nodeType="clickEffect">
                                  <p:stCondLst>
                                    <p:cond delay="0"/>
                                  </p:stCondLst>
                                  <p:childTnLst>
                                    <p:set>
                                      <p:cBhvr override="childStyle">
                                        <p:cTn id="213" dur="indefinite"/>
                                        <p:tgtEl>
                                          <p:spTgt spid="52"/>
                                        </p:tgtEl>
                                        <p:attrNameLst>
                                          <p:attrName>style.color</p:attrName>
                                        </p:attrNameLst>
                                      </p:cBhvr>
                                      <p:to>
                                        <p:clrVal>
                                          <a:schemeClr val="tx1"/>
                                        </p:clrVal>
                                      </p:to>
                                    </p:set>
                                  </p:childTnLst>
                                </p:cTn>
                              </p:par>
                              <p:par>
                                <p:cTn id="214" presetID="3" presetClass="emph" presetSubtype="1" grpId="1" nodeType="withEffect">
                                  <p:stCondLst>
                                    <p:cond delay="0"/>
                                  </p:stCondLst>
                                  <p:childTnLst>
                                    <p:set>
                                      <p:cBhvr override="childStyle">
                                        <p:cTn id="215" dur="indefinite"/>
                                        <p:tgtEl>
                                          <p:spTgt spid="12"/>
                                        </p:tgtEl>
                                        <p:attrNameLst>
                                          <p:attrName>style.color</p:attrName>
                                        </p:attrNameLst>
                                      </p:cBhvr>
                                      <p:to>
                                        <p:clrVal>
                                          <a:srgbClr val="000000"/>
                                        </p:clrVal>
                                      </p:to>
                                    </p:set>
                                  </p:childTnLst>
                                </p:cTn>
                              </p:par>
                              <p:par>
                                <p:cTn id="216" presetID="3" presetClass="emph" presetSubtype="1" nodeType="withEffect">
                                  <p:stCondLst>
                                    <p:cond delay="0"/>
                                  </p:stCondLst>
                                  <p:childTnLst>
                                    <p:set>
                                      <p:cBhvr override="childStyle">
                                        <p:cTn id="217" dur="indefinite"/>
                                        <p:tgtEl>
                                          <p:spTgt spid="3">
                                            <p:txEl>
                                              <p:pRg st="5" end="5"/>
                                            </p:txEl>
                                          </p:spTgt>
                                        </p:tgtEl>
                                        <p:attrNameLst>
                                          <p:attrName>style.color</p:attrName>
                                        </p:attrNameLst>
                                      </p:cBhvr>
                                      <p:to>
                                        <p:clrVal>
                                          <a:srgbClr val="A5A5A5"/>
                                        </p:clrVal>
                                      </p:to>
                                    </p:set>
                                  </p:childTnLst>
                                </p:cTn>
                              </p:par>
                              <p:par>
                                <p:cTn id="218" presetID="3" presetClass="emph" presetSubtype="1" nodeType="withEffect">
                                  <p:stCondLst>
                                    <p:cond delay="0"/>
                                  </p:stCondLst>
                                  <p:childTnLst>
                                    <p:set>
                                      <p:cBhvr override="childStyle">
                                        <p:cTn id="219" dur="indefinite"/>
                                        <p:tgtEl>
                                          <p:spTgt spid="3">
                                            <p:txEl>
                                              <p:pRg st="2" end="2"/>
                                            </p:txEl>
                                          </p:spTgt>
                                        </p:tgtEl>
                                        <p:attrNameLst>
                                          <p:attrName>style.color</p:attrName>
                                        </p:attrNameLst>
                                      </p:cBhvr>
                                      <p:to>
                                        <p:clrVal>
                                          <a:srgbClr val="A5A5A5"/>
                                        </p:clrVal>
                                      </p:to>
                                    </p:set>
                                  </p:childTnLst>
                                </p:cTn>
                              </p:par>
                              <p:par>
                                <p:cTn id="220" presetID="3" presetClass="emph" presetSubtype="1" nodeType="withEffect">
                                  <p:stCondLst>
                                    <p:cond delay="0"/>
                                  </p:stCondLst>
                                  <p:childTnLst>
                                    <p:set>
                                      <p:cBhvr override="childStyle">
                                        <p:cTn id="221" dur="indefinite"/>
                                        <p:tgtEl>
                                          <p:spTgt spid="3">
                                            <p:txEl>
                                              <p:pRg st="6" end="6"/>
                                            </p:txEl>
                                          </p:spTgt>
                                        </p:tgtEl>
                                        <p:attrNameLst>
                                          <p:attrName>style.color</p:attrName>
                                        </p:attrNameLst>
                                      </p:cBhvr>
                                      <p:to>
                                        <p:clrVal>
                                          <a:srgbClr val="FF0000"/>
                                        </p:clrVal>
                                      </p:to>
                                    </p:set>
                                  </p:childTnLst>
                                </p:cTn>
                              </p:par>
                              <p:par>
                                <p:cTn id="222" presetID="3" presetClass="emph" presetSubtype="1" nodeType="withEffect">
                                  <p:stCondLst>
                                    <p:cond delay="0"/>
                                  </p:stCondLst>
                                  <p:childTnLst>
                                    <p:set>
                                      <p:cBhvr override="childStyle">
                                        <p:cTn id="223" dur="indefinite"/>
                                        <p:tgtEl>
                                          <p:spTgt spid="3">
                                            <p:txEl>
                                              <p:pRg st="7" end="7"/>
                                            </p:txEl>
                                          </p:spTgt>
                                        </p:tgtEl>
                                        <p:attrNameLst>
                                          <p:attrName>style.color</p:attrName>
                                        </p:attrNameLst>
                                      </p:cBhvr>
                                      <p:to>
                                        <p:clrVal>
                                          <a:srgbClr val="FF0000"/>
                                        </p:clrVal>
                                      </p:to>
                                    </p:set>
                                  </p:childTnLst>
                                </p:cTn>
                              </p:par>
                              <p:par>
                                <p:cTn id="224" presetID="1" presetClass="entr" presetSubtype="0" fill="hold" grpId="0" nodeType="withEffect">
                                  <p:stCondLst>
                                    <p:cond delay="0"/>
                                  </p:stCondLst>
                                  <p:childTnLst>
                                    <p:set>
                                      <p:cBhvr>
                                        <p:cTn id="225" dur="1" fill="hold">
                                          <p:stCondLst>
                                            <p:cond delay="0"/>
                                          </p:stCondLst>
                                        </p:cTn>
                                        <p:tgtEl>
                                          <p:spTgt spid="27"/>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3" presetClass="emph" presetSubtype="1" nodeType="clickEffect">
                                  <p:stCondLst>
                                    <p:cond delay="0"/>
                                  </p:stCondLst>
                                  <p:childTnLst>
                                    <p:set>
                                      <p:cBhvr override="childStyle">
                                        <p:cTn id="229" dur="indefinite"/>
                                        <p:tgtEl>
                                          <p:spTgt spid="3">
                                            <p:txEl>
                                              <p:pRg st="7" end="7"/>
                                            </p:txEl>
                                          </p:spTgt>
                                        </p:tgtEl>
                                        <p:attrNameLst>
                                          <p:attrName>style.color</p:attrName>
                                        </p:attrNameLst>
                                      </p:cBhvr>
                                      <p:to>
                                        <p:clrVal>
                                          <a:srgbClr val="A5A5A5"/>
                                        </p:clrVal>
                                      </p:to>
                                    </p:set>
                                  </p:childTnLst>
                                </p:cTn>
                              </p:par>
                              <p:par>
                                <p:cTn id="230" presetID="3" presetClass="emph" presetSubtype="1" nodeType="withEffect">
                                  <p:stCondLst>
                                    <p:cond delay="0"/>
                                  </p:stCondLst>
                                  <p:childTnLst>
                                    <p:set>
                                      <p:cBhvr override="childStyle">
                                        <p:cTn id="231" dur="indefinite"/>
                                        <p:tgtEl>
                                          <p:spTgt spid="3">
                                            <p:txEl>
                                              <p:pRg st="8" end="8"/>
                                            </p:txEl>
                                          </p:spTgt>
                                        </p:tgtEl>
                                        <p:attrNameLst>
                                          <p:attrName>style.color</p:attrName>
                                        </p:attrNameLst>
                                      </p:cBhvr>
                                      <p:to>
                                        <p:clrVal>
                                          <a:srgbClr val="FF0000"/>
                                        </p:clrVal>
                                      </p:to>
                                    </p:set>
                                  </p:childTnLst>
                                </p:cTn>
                              </p:par>
                              <p:par>
                                <p:cTn id="232" presetID="3" presetClass="emph" presetSubtype="1" nodeType="withEffect">
                                  <p:stCondLst>
                                    <p:cond delay="0"/>
                                  </p:stCondLst>
                                  <p:childTnLst>
                                    <p:set>
                                      <p:cBhvr override="childStyle">
                                        <p:cTn id="233" dur="indefinite"/>
                                        <p:tgtEl>
                                          <p:spTgt spid="3">
                                            <p:txEl>
                                              <p:pRg st="9" end="9"/>
                                            </p:txEl>
                                          </p:spTgt>
                                        </p:tgtEl>
                                        <p:attrNameLst>
                                          <p:attrName>style.color</p:attrName>
                                        </p:attrNameLst>
                                      </p:cBhvr>
                                      <p:to>
                                        <p:clrVal>
                                          <a:srgbClr val="FF0000"/>
                                        </p:clrVal>
                                      </p:to>
                                    </p:set>
                                  </p:childTnLst>
                                </p:cTn>
                              </p:par>
                              <p:par>
                                <p:cTn id="234" presetID="3" presetClass="emph" presetSubtype="1" grpId="2" nodeType="withEffect">
                                  <p:stCondLst>
                                    <p:cond delay="0"/>
                                  </p:stCondLst>
                                  <p:childTnLst>
                                    <p:set>
                                      <p:cBhvr override="childStyle">
                                        <p:cTn id="235" dur="indefinite"/>
                                        <p:tgtEl>
                                          <p:spTgt spid="53"/>
                                        </p:tgtEl>
                                        <p:attrNameLst>
                                          <p:attrName>style.color</p:attrName>
                                        </p:attrNameLst>
                                      </p:cBhvr>
                                      <p:to>
                                        <p:clrVal>
                                          <a:srgbClr val="FF0000"/>
                                        </p:clrVal>
                                      </p:to>
                                    </p:set>
                                  </p:childTnLst>
                                </p:cTn>
                              </p:par>
                              <p:par>
                                <p:cTn id="236" presetID="1" presetClass="entr" presetSubtype="0" fill="hold" grpId="2" nodeType="withEffect">
                                  <p:stCondLst>
                                    <p:cond delay="0"/>
                                  </p:stCondLst>
                                  <p:childTnLst>
                                    <p:set>
                                      <p:cBhvr>
                                        <p:cTn id="237" dur="1" fill="hold">
                                          <p:stCondLst>
                                            <p:cond delay="0"/>
                                          </p:stCondLst>
                                        </p:cTn>
                                        <p:tgtEl>
                                          <p:spTgt spid="49"/>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3" presetClass="emph" presetSubtype="1" grpId="2" nodeType="clickEffect">
                                  <p:stCondLst>
                                    <p:cond delay="0"/>
                                  </p:stCondLst>
                                  <p:childTnLst>
                                    <p:set>
                                      <p:cBhvr override="childStyle">
                                        <p:cTn id="241" dur="indefinite"/>
                                        <p:tgtEl>
                                          <p:spTgt spid="38"/>
                                        </p:tgtEl>
                                        <p:attrNameLst>
                                          <p:attrName>style.color</p:attrName>
                                        </p:attrNameLst>
                                      </p:cBhvr>
                                      <p:to>
                                        <p:clrVal>
                                          <a:srgbClr val="FF0000"/>
                                        </p:clrVal>
                                      </p:to>
                                    </p:set>
                                  </p:childTnLst>
                                </p:cTn>
                              </p:par>
                              <p:par>
                                <p:cTn id="242" presetID="3" presetClass="emph" presetSubtype="1" grpId="0" nodeType="withEffect">
                                  <p:stCondLst>
                                    <p:cond delay="0"/>
                                  </p:stCondLst>
                                  <p:childTnLst>
                                    <p:set>
                                      <p:cBhvr override="childStyle">
                                        <p:cTn id="243" dur="indefinite"/>
                                        <p:tgtEl>
                                          <p:spTgt spid="41"/>
                                        </p:tgtEl>
                                        <p:attrNameLst>
                                          <p:attrName>style.color</p:attrName>
                                        </p:attrNameLst>
                                      </p:cBhvr>
                                      <p:to>
                                        <p:clrVal>
                                          <a:srgbClr val="FF0000"/>
                                        </p:clrVal>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2" nodeType="clickEffect">
                                  <p:stCondLst>
                                    <p:cond delay="0"/>
                                  </p:stCondLst>
                                  <p:childTnLst>
                                    <p:set>
                                      <p:cBhvr override="childStyle">
                                        <p:cTn id="247" dur="indefinite"/>
                                        <p:tgtEl>
                                          <p:spTgt spid="24"/>
                                        </p:tgtEl>
                                        <p:attrNameLst>
                                          <p:attrName>style.color</p:attrName>
                                        </p:attrNameLst>
                                      </p:cBhvr>
                                      <p:to>
                                        <p:clrVal>
                                          <a:schemeClr val="accent2"/>
                                        </p:clrVal>
                                      </p:to>
                                    </p:set>
                                  </p:childTnLst>
                                </p:cTn>
                              </p:par>
                            </p:childTnLst>
                          </p:cTn>
                        </p:par>
                        <p:par>
                          <p:cTn id="248" fill="hold">
                            <p:stCondLst>
                              <p:cond delay="0"/>
                            </p:stCondLst>
                            <p:childTnLst>
                              <p:par>
                                <p:cTn id="249" presetID="1" presetClass="entr" presetSubtype="0" fill="hold" grpId="0" nodeType="afterEffect">
                                  <p:stCondLst>
                                    <p:cond delay="0"/>
                                  </p:stCondLst>
                                  <p:childTnLst>
                                    <p:set>
                                      <p:cBhvr>
                                        <p:cTn id="250" dur="1" fill="hold">
                                          <p:stCondLst>
                                            <p:cond delay="0"/>
                                          </p:stCondLst>
                                        </p:cTn>
                                        <p:tgtEl>
                                          <p:spTgt spid="31"/>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3" nodeType="clickEffect">
                                  <p:stCondLst>
                                    <p:cond delay="0"/>
                                  </p:stCondLst>
                                  <p:childTnLst>
                                    <p:set>
                                      <p:cBhvr>
                                        <p:cTn id="254" dur="1" fill="hold">
                                          <p:stCondLst>
                                            <p:cond delay="0"/>
                                          </p:stCondLst>
                                        </p:cTn>
                                        <p:tgtEl>
                                          <p:spTgt spid="49"/>
                                        </p:tgtEl>
                                        <p:attrNameLst>
                                          <p:attrName>style.visibility</p:attrName>
                                        </p:attrNameLst>
                                      </p:cBhvr>
                                      <p:to>
                                        <p:strVal val="hidden"/>
                                      </p:to>
                                    </p:set>
                                  </p:childTnLst>
                                </p:cTn>
                              </p:par>
                              <p:par>
                                <p:cTn id="255" presetID="1" presetClass="entr" presetSubtype="0" fill="hold" grpId="2" nodeType="withEffect">
                                  <p:stCondLst>
                                    <p:cond delay="0"/>
                                  </p:stCondLst>
                                  <p:childTnLst>
                                    <p:set>
                                      <p:cBhvr>
                                        <p:cTn id="256" dur="1" fill="hold">
                                          <p:stCondLst>
                                            <p:cond delay="0"/>
                                          </p:stCondLst>
                                        </p:cTn>
                                        <p:tgtEl>
                                          <p:spTgt spid="48"/>
                                        </p:tgtEl>
                                        <p:attrNameLst>
                                          <p:attrName>style.visibility</p:attrName>
                                        </p:attrNameLst>
                                      </p:cBhvr>
                                      <p:to>
                                        <p:strVal val="visible"/>
                                      </p:to>
                                    </p:set>
                                  </p:childTnLst>
                                </p:cTn>
                              </p:par>
                              <p:par>
                                <p:cTn id="257" presetID="3" presetClass="emph" presetSubtype="1" grpId="1" nodeType="withEffect">
                                  <p:stCondLst>
                                    <p:cond delay="0"/>
                                  </p:stCondLst>
                                  <p:childTnLst>
                                    <p:set>
                                      <p:cBhvr override="childStyle">
                                        <p:cTn id="258" dur="indefinite"/>
                                        <p:tgtEl>
                                          <p:spTgt spid="41"/>
                                        </p:tgtEl>
                                        <p:attrNameLst>
                                          <p:attrName>style.color</p:attrName>
                                        </p:attrNameLst>
                                      </p:cBhvr>
                                      <p:to>
                                        <p:clrVal>
                                          <a:srgbClr val="000000"/>
                                        </p:clrVal>
                                      </p:to>
                                    </p:set>
                                  </p:childTnLst>
                                </p:cTn>
                              </p:par>
                              <p:par>
                                <p:cTn id="259" presetID="3" presetClass="emph" presetSubtype="1" grpId="4" nodeType="withEffect">
                                  <p:stCondLst>
                                    <p:cond delay="0"/>
                                  </p:stCondLst>
                                  <p:childTnLst>
                                    <p:set>
                                      <p:cBhvr override="childStyle">
                                        <p:cTn id="260" dur="indefinite"/>
                                        <p:tgtEl>
                                          <p:spTgt spid="39"/>
                                        </p:tgtEl>
                                        <p:attrNameLst>
                                          <p:attrName>style.color</p:attrName>
                                        </p:attrNameLst>
                                      </p:cBhvr>
                                      <p:to>
                                        <p:clrVal>
                                          <a:srgbClr val="FF0000"/>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grpId="2" nodeType="clickEffect">
                                  <p:stCondLst>
                                    <p:cond delay="0"/>
                                  </p:stCondLst>
                                  <p:childTnLst>
                                    <p:set>
                                      <p:cBhvr override="childStyle">
                                        <p:cTn id="264" dur="indefinite"/>
                                        <p:tgtEl>
                                          <p:spTgt spid="22"/>
                                        </p:tgtEl>
                                        <p:attrNameLst>
                                          <p:attrName>style.color</p:attrName>
                                        </p:attrNameLst>
                                      </p:cBhvr>
                                      <p:to>
                                        <p:clrVal>
                                          <a:schemeClr val="accent2"/>
                                        </p:clrVal>
                                      </p:to>
                                    </p:set>
                                  </p:childTnLst>
                                </p:cTn>
                              </p:par>
                              <p:par>
                                <p:cTn id="265" presetID="1" presetClass="exit" presetSubtype="0" fill="hold" grpId="1" nodeType="withEffect">
                                  <p:stCondLst>
                                    <p:cond delay="0"/>
                                  </p:stCondLst>
                                  <p:childTnLst>
                                    <p:set>
                                      <p:cBhvr>
                                        <p:cTn id="266" dur="1" fill="hold">
                                          <p:stCondLst>
                                            <p:cond delay="0"/>
                                          </p:stCondLst>
                                        </p:cTn>
                                        <p:tgtEl>
                                          <p:spTgt spid="24"/>
                                        </p:tgtEl>
                                        <p:attrNameLst>
                                          <p:attrName>style.visibility</p:attrName>
                                        </p:attrNameLst>
                                      </p:cBhvr>
                                      <p:to>
                                        <p:strVal val="hidden"/>
                                      </p:to>
                                    </p:set>
                                  </p:childTnLst>
                                </p:cTn>
                              </p:par>
                            </p:childTnLst>
                          </p:cTn>
                        </p:par>
                        <p:par>
                          <p:cTn id="267" fill="hold">
                            <p:stCondLst>
                              <p:cond delay="0"/>
                            </p:stCondLst>
                            <p:childTnLst>
                              <p:par>
                                <p:cTn id="268" presetID="1" presetClass="entr" presetSubtype="0" fill="hold" grpId="0" nodeType="afterEffect">
                                  <p:stCondLst>
                                    <p:cond delay="0"/>
                                  </p:stCondLst>
                                  <p:childTnLst>
                                    <p:set>
                                      <p:cBhvr>
                                        <p:cTn id="269" dur="1" fill="hold">
                                          <p:stCondLst>
                                            <p:cond delay="0"/>
                                          </p:stCondLst>
                                        </p:cTn>
                                        <p:tgtEl>
                                          <p:spTgt spid="30"/>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3" nodeType="clickEffect">
                                  <p:stCondLst>
                                    <p:cond delay="0"/>
                                  </p:stCondLst>
                                  <p:childTnLst>
                                    <p:set>
                                      <p:cBhvr>
                                        <p:cTn id="273" dur="1" fill="hold">
                                          <p:stCondLst>
                                            <p:cond delay="0"/>
                                          </p:stCondLst>
                                        </p:cTn>
                                        <p:tgtEl>
                                          <p:spTgt spid="48"/>
                                        </p:tgtEl>
                                        <p:attrNameLst>
                                          <p:attrName>style.visibility</p:attrName>
                                        </p:attrNameLst>
                                      </p:cBhvr>
                                      <p:to>
                                        <p:strVal val="hidden"/>
                                      </p:to>
                                    </p:set>
                                  </p:childTnLst>
                                </p:cTn>
                              </p:par>
                              <p:par>
                                <p:cTn id="274" presetID="1" presetClass="entr" presetSubtype="0" fill="hold" grpId="2" nodeType="withEffect">
                                  <p:stCondLst>
                                    <p:cond delay="0"/>
                                  </p:stCondLst>
                                  <p:childTnLst>
                                    <p:set>
                                      <p:cBhvr>
                                        <p:cTn id="275" dur="1" fill="hold">
                                          <p:stCondLst>
                                            <p:cond delay="0"/>
                                          </p:stCondLst>
                                        </p:cTn>
                                        <p:tgtEl>
                                          <p:spTgt spid="47"/>
                                        </p:tgtEl>
                                        <p:attrNameLst>
                                          <p:attrName>style.visibility</p:attrName>
                                        </p:attrNameLst>
                                      </p:cBhvr>
                                      <p:to>
                                        <p:strVal val="visible"/>
                                      </p:to>
                                    </p:set>
                                  </p:childTnLst>
                                </p:cTn>
                              </p:par>
                              <p:par>
                                <p:cTn id="276" presetID="3" presetClass="emph" presetSubtype="1" grpId="3" nodeType="withEffect">
                                  <p:stCondLst>
                                    <p:cond delay="0"/>
                                  </p:stCondLst>
                                  <p:childTnLst>
                                    <p:set>
                                      <p:cBhvr override="childStyle">
                                        <p:cTn id="277" dur="indefinite"/>
                                        <p:tgtEl>
                                          <p:spTgt spid="38"/>
                                        </p:tgtEl>
                                        <p:attrNameLst>
                                          <p:attrName>style.color</p:attrName>
                                        </p:attrNameLst>
                                      </p:cBhvr>
                                      <p:to>
                                        <p:clrVal>
                                          <a:srgbClr val="000000"/>
                                        </p:clrVal>
                                      </p:to>
                                    </p:set>
                                  </p:childTnLst>
                                </p:cTn>
                              </p:par>
                              <p:par>
                                <p:cTn id="278" presetID="3" presetClass="emph" presetSubtype="1" grpId="2" nodeType="withEffect">
                                  <p:stCondLst>
                                    <p:cond delay="0"/>
                                  </p:stCondLst>
                                  <p:childTnLst>
                                    <p:set>
                                      <p:cBhvr override="childStyle">
                                        <p:cTn id="279" dur="indefinite"/>
                                        <p:tgtEl>
                                          <p:spTgt spid="36"/>
                                        </p:tgtEl>
                                        <p:attrNameLst>
                                          <p:attrName>style.color</p:attrName>
                                        </p:attrNameLst>
                                      </p:cBhvr>
                                      <p:to>
                                        <p:clrVal>
                                          <a:srgbClr val="FF0000"/>
                                        </p:clrVal>
                                      </p:to>
                                    </p:set>
                                  </p:childTnLst>
                                </p:cTn>
                              </p:par>
                            </p:childTnLst>
                          </p:cTn>
                        </p:par>
                      </p:childTnLst>
                    </p:cTn>
                  </p:par>
                  <p:par>
                    <p:cTn id="280" fill="hold">
                      <p:stCondLst>
                        <p:cond delay="indefinite"/>
                      </p:stCondLst>
                      <p:childTnLst>
                        <p:par>
                          <p:cTn id="281" fill="hold">
                            <p:stCondLst>
                              <p:cond delay="0"/>
                            </p:stCondLst>
                            <p:childTnLst>
                              <p:par>
                                <p:cTn id="282" presetID="3" presetClass="emph" presetSubtype="1" grpId="2" nodeType="clickEffect">
                                  <p:stCondLst>
                                    <p:cond delay="0"/>
                                  </p:stCondLst>
                                  <p:childTnLst>
                                    <p:set>
                                      <p:cBhvr override="childStyle">
                                        <p:cTn id="283" dur="indefinite"/>
                                        <p:tgtEl>
                                          <p:spTgt spid="21"/>
                                        </p:tgtEl>
                                        <p:attrNameLst>
                                          <p:attrName>style.color</p:attrName>
                                        </p:attrNameLst>
                                      </p:cBhvr>
                                      <p:to>
                                        <p:clrVal>
                                          <a:schemeClr val="accent2"/>
                                        </p:clrVal>
                                      </p:to>
                                    </p:set>
                                  </p:childTnLst>
                                </p:cTn>
                              </p:par>
                              <p:par>
                                <p:cTn id="284" presetID="1" presetClass="exit" presetSubtype="0" fill="hold" grpId="1" nodeType="withEffect">
                                  <p:stCondLst>
                                    <p:cond delay="0"/>
                                  </p:stCondLst>
                                  <p:childTnLst>
                                    <p:set>
                                      <p:cBhvr>
                                        <p:cTn id="285" dur="1" fill="hold">
                                          <p:stCondLst>
                                            <p:cond delay="0"/>
                                          </p:stCondLst>
                                        </p:cTn>
                                        <p:tgtEl>
                                          <p:spTgt spid="22"/>
                                        </p:tgtEl>
                                        <p:attrNameLst>
                                          <p:attrName>style.visibility</p:attrName>
                                        </p:attrNameLst>
                                      </p:cBhvr>
                                      <p:to>
                                        <p:strVal val="hidden"/>
                                      </p:to>
                                    </p:set>
                                  </p:childTnLst>
                                </p:cTn>
                              </p:par>
                            </p:childTnLst>
                          </p:cTn>
                        </p:par>
                        <p:par>
                          <p:cTn id="286" fill="hold">
                            <p:stCondLst>
                              <p:cond delay="0"/>
                            </p:stCondLst>
                            <p:childTnLst>
                              <p:par>
                                <p:cTn id="287" presetID="1" presetClass="entr" presetSubtype="0" fill="hold" grpId="0" nodeType="afterEffect">
                                  <p:stCondLst>
                                    <p:cond delay="0"/>
                                  </p:stCondLst>
                                  <p:childTnLst>
                                    <p:set>
                                      <p:cBhvr>
                                        <p:cTn id="288" dur="1" fill="hold">
                                          <p:stCondLst>
                                            <p:cond delay="0"/>
                                          </p:stCondLst>
                                        </p:cTn>
                                        <p:tgtEl>
                                          <p:spTgt spid="2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grpId="3" nodeType="clickEffect">
                                  <p:stCondLst>
                                    <p:cond delay="0"/>
                                  </p:stCondLst>
                                  <p:childTnLst>
                                    <p:set>
                                      <p:cBhvr>
                                        <p:cTn id="292" dur="1" fill="hold">
                                          <p:stCondLst>
                                            <p:cond delay="0"/>
                                          </p:stCondLst>
                                        </p:cTn>
                                        <p:tgtEl>
                                          <p:spTgt spid="47"/>
                                        </p:tgtEl>
                                        <p:attrNameLst>
                                          <p:attrName>style.visibility</p:attrName>
                                        </p:attrNameLst>
                                      </p:cBhvr>
                                      <p:to>
                                        <p:strVal val="hidden"/>
                                      </p:to>
                                    </p:set>
                                  </p:childTnLst>
                                </p:cTn>
                              </p:par>
                              <p:par>
                                <p:cTn id="293" presetID="1" presetClass="entr" presetSubtype="0" fill="hold" grpId="2" nodeType="withEffect">
                                  <p:stCondLst>
                                    <p:cond delay="0"/>
                                  </p:stCondLst>
                                  <p:childTnLst>
                                    <p:set>
                                      <p:cBhvr>
                                        <p:cTn id="294" dur="1" fill="hold">
                                          <p:stCondLst>
                                            <p:cond delay="0"/>
                                          </p:stCondLst>
                                        </p:cTn>
                                        <p:tgtEl>
                                          <p:spTgt spid="46"/>
                                        </p:tgtEl>
                                        <p:attrNameLst>
                                          <p:attrName>style.visibility</p:attrName>
                                        </p:attrNameLst>
                                      </p:cBhvr>
                                      <p:to>
                                        <p:strVal val="visible"/>
                                      </p:to>
                                    </p:set>
                                  </p:childTnLst>
                                </p:cTn>
                              </p:par>
                              <p:par>
                                <p:cTn id="295" presetID="3" presetClass="emph" presetSubtype="1" grpId="5" nodeType="withEffect">
                                  <p:stCondLst>
                                    <p:cond delay="0"/>
                                  </p:stCondLst>
                                  <p:childTnLst>
                                    <p:set>
                                      <p:cBhvr override="childStyle">
                                        <p:cTn id="296" dur="indefinite"/>
                                        <p:tgtEl>
                                          <p:spTgt spid="39"/>
                                        </p:tgtEl>
                                        <p:attrNameLst>
                                          <p:attrName>style.color</p:attrName>
                                        </p:attrNameLst>
                                      </p:cBhvr>
                                      <p:to>
                                        <p:clrVal>
                                          <a:srgbClr val="000000"/>
                                        </p:clrVal>
                                      </p:to>
                                    </p:set>
                                  </p:childTnLst>
                                </p:cTn>
                              </p:par>
                              <p:par>
                                <p:cTn id="297" presetID="3" presetClass="emph" presetSubtype="1" grpId="2" nodeType="withEffect">
                                  <p:stCondLst>
                                    <p:cond delay="0"/>
                                  </p:stCondLst>
                                  <p:childTnLst>
                                    <p:set>
                                      <p:cBhvr override="childStyle">
                                        <p:cTn id="298" dur="indefinite"/>
                                        <p:tgtEl>
                                          <p:spTgt spid="37"/>
                                        </p:tgtEl>
                                        <p:attrNameLst>
                                          <p:attrName>style.color</p:attrName>
                                        </p:attrNameLst>
                                      </p:cBhvr>
                                      <p:to>
                                        <p:clrVal>
                                          <a:srgbClr val="FF0000"/>
                                        </p:clrVal>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1" grpId="2" nodeType="clickEffect">
                                  <p:stCondLst>
                                    <p:cond delay="0"/>
                                  </p:stCondLst>
                                  <p:childTnLst>
                                    <p:set>
                                      <p:cBhvr override="childStyle">
                                        <p:cTn id="302" dur="indefinite"/>
                                        <p:tgtEl>
                                          <p:spTgt spid="20"/>
                                        </p:tgtEl>
                                        <p:attrNameLst>
                                          <p:attrName>style.color</p:attrName>
                                        </p:attrNameLst>
                                      </p:cBhvr>
                                      <p:to>
                                        <p:clrVal>
                                          <a:schemeClr val="accent2"/>
                                        </p:clrVal>
                                      </p:to>
                                    </p:set>
                                  </p:childTnLst>
                                </p:cTn>
                              </p:par>
                              <p:par>
                                <p:cTn id="303" presetID="1" presetClass="exit" presetSubtype="0" fill="hold" grpId="1" nodeType="withEffect">
                                  <p:stCondLst>
                                    <p:cond delay="0"/>
                                  </p:stCondLst>
                                  <p:childTnLst>
                                    <p:set>
                                      <p:cBhvr>
                                        <p:cTn id="304" dur="1" fill="hold">
                                          <p:stCondLst>
                                            <p:cond delay="0"/>
                                          </p:stCondLst>
                                        </p:cTn>
                                        <p:tgtEl>
                                          <p:spTgt spid="21"/>
                                        </p:tgtEl>
                                        <p:attrNameLst>
                                          <p:attrName>style.visibility</p:attrName>
                                        </p:attrNameLst>
                                      </p:cBhvr>
                                      <p:to>
                                        <p:strVal val="hidden"/>
                                      </p:to>
                                    </p:set>
                                  </p:childTnLst>
                                </p:cTn>
                              </p:par>
                            </p:childTnLst>
                          </p:cTn>
                        </p:par>
                        <p:par>
                          <p:cTn id="305" fill="hold">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28"/>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grpId="3" nodeType="clickEffect">
                                  <p:stCondLst>
                                    <p:cond delay="0"/>
                                  </p:stCondLst>
                                  <p:childTnLst>
                                    <p:set>
                                      <p:cBhvr override="childStyle">
                                        <p:cTn id="311" dur="indefinite"/>
                                        <p:tgtEl>
                                          <p:spTgt spid="36"/>
                                        </p:tgtEl>
                                        <p:attrNameLst>
                                          <p:attrName>style.color</p:attrName>
                                        </p:attrNameLst>
                                      </p:cBhvr>
                                      <p:to>
                                        <p:clrVal>
                                          <a:srgbClr val="000000"/>
                                        </p:clrVal>
                                      </p:to>
                                    </p:set>
                                  </p:childTnLst>
                                </p:cTn>
                              </p:par>
                              <p:par>
                                <p:cTn id="312" presetID="1" presetClass="exit" presetSubtype="0" fill="hold" grpId="6" nodeType="withEffect">
                                  <p:stCondLst>
                                    <p:cond delay="0"/>
                                  </p:stCondLst>
                                  <p:childTnLst>
                                    <p:set>
                                      <p:cBhvr>
                                        <p:cTn id="313" dur="1" fill="hold">
                                          <p:stCondLst>
                                            <p:cond delay="0"/>
                                          </p:stCondLst>
                                        </p:cTn>
                                        <p:tgtEl>
                                          <p:spTgt spid="46"/>
                                        </p:tgtEl>
                                        <p:attrNameLst>
                                          <p:attrName>style.visibility</p:attrName>
                                        </p:attrNameLst>
                                      </p:cBhvr>
                                      <p:to>
                                        <p:strVal val="hidden"/>
                                      </p:to>
                                    </p:set>
                                  </p:childTnLst>
                                </p:cTn>
                              </p:par>
                              <p:par>
                                <p:cTn id="314" presetID="1" presetClass="entr" presetSubtype="0" fill="hold" grpId="2" nodeType="withEffect">
                                  <p:stCondLst>
                                    <p:cond delay="0"/>
                                  </p:stCondLst>
                                  <p:childTnLst>
                                    <p:set>
                                      <p:cBhvr>
                                        <p:cTn id="315" dur="1" fill="hold">
                                          <p:stCondLst>
                                            <p:cond delay="0"/>
                                          </p:stCondLst>
                                        </p:cTn>
                                        <p:tgtEl>
                                          <p:spTgt spid="4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3" presetClass="emph" presetSubtype="1" nodeType="clickEffect">
                                  <p:stCondLst>
                                    <p:cond delay="0"/>
                                  </p:stCondLst>
                                  <p:childTnLst>
                                    <p:set>
                                      <p:cBhvr override="childStyle">
                                        <p:cTn id="319" dur="indefinite"/>
                                        <p:tgtEl>
                                          <p:spTgt spid="3">
                                            <p:txEl>
                                              <p:pRg st="8" end="8"/>
                                            </p:txEl>
                                          </p:spTgt>
                                        </p:tgtEl>
                                        <p:attrNameLst>
                                          <p:attrName>style.color</p:attrName>
                                        </p:attrNameLst>
                                      </p:cBhvr>
                                      <p:to>
                                        <p:clrVal>
                                          <a:srgbClr val="A5A5A5"/>
                                        </p:clrVal>
                                      </p:to>
                                    </p:set>
                                  </p:childTnLst>
                                </p:cTn>
                              </p:par>
                              <p:par>
                                <p:cTn id="320" presetID="3" presetClass="emph" presetSubtype="1" nodeType="withEffect">
                                  <p:stCondLst>
                                    <p:cond delay="0"/>
                                  </p:stCondLst>
                                  <p:childTnLst>
                                    <p:set>
                                      <p:cBhvr override="childStyle">
                                        <p:cTn id="321" dur="indefinite"/>
                                        <p:tgtEl>
                                          <p:spTgt spid="3">
                                            <p:txEl>
                                              <p:pRg st="9" end="9"/>
                                            </p:txEl>
                                          </p:spTgt>
                                        </p:tgtEl>
                                        <p:attrNameLst>
                                          <p:attrName>style.color</p:attrName>
                                        </p:attrNameLst>
                                      </p:cBhvr>
                                      <p:to>
                                        <p:clrVal>
                                          <a:srgbClr val="A5A5A5"/>
                                        </p:clrVal>
                                      </p:to>
                                    </p:set>
                                  </p:childTnLst>
                                </p:cTn>
                              </p:par>
                              <p:par>
                                <p:cTn id="322" presetID="3" presetClass="emph" presetSubtype="1" grpId="4" nodeType="withEffect">
                                  <p:stCondLst>
                                    <p:cond delay="0"/>
                                  </p:stCondLst>
                                  <p:childTnLst>
                                    <p:set>
                                      <p:cBhvr override="childStyle">
                                        <p:cTn id="323" dur="indefinite"/>
                                        <p:tgtEl>
                                          <p:spTgt spid="53"/>
                                        </p:tgtEl>
                                        <p:attrNameLst>
                                          <p:attrName>style.color</p:attrName>
                                        </p:attrNameLst>
                                      </p:cBhvr>
                                      <p:to>
                                        <p:clrVal>
                                          <a:srgbClr val="000000"/>
                                        </p:clrVal>
                                      </p:to>
                                    </p:set>
                                  </p:childTnLst>
                                </p:cTn>
                              </p:par>
                              <p:par>
                                <p:cTn id="324" presetID="3" presetClass="emph" presetSubtype="1" nodeType="withEffect">
                                  <p:stCondLst>
                                    <p:cond delay="0"/>
                                  </p:stCondLst>
                                  <p:childTnLst>
                                    <p:set>
                                      <p:cBhvr override="childStyle">
                                        <p:cTn id="325" dur="indefinite"/>
                                        <p:tgtEl>
                                          <p:spTgt spid="3">
                                            <p:txEl>
                                              <p:pRg st="10" end="10"/>
                                            </p:txEl>
                                          </p:spTgt>
                                        </p:tgtEl>
                                        <p:attrNameLst>
                                          <p:attrName>style.color</p:attrName>
                                        </p:attrNameLst>
                                      </p:cBhvr>
                                      <p:to>
                                        <p:clrVal>
                                          <a:srgbClr val="FF0000"/>
                                        </p:clrVal>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childTnLst>
                                </p:cTn>
                              </p:par>
                              <p:par>
                                <p:cTn id="330" presetID="1" presetClass="exit" presetSubtype="0" fill="hold" grpId="1" nodeType="withEffect">
                                  <p:stCondLst>
                                    <p:cond delay="0"/>
                                  </p:stCondLst>
                                  <p:childTnLst>
                                    <p:set>
                                      <p:cBhvr>
                                        <p:cTn id="331" dur="1" fill="hold">
                                          <p:stCondLst>
                                            <p:cond delay="0"/>
                                          </p:stCondLst>
                                        </p:cTn>
                                        <p:tgtEl>
                                          <p:spTgt spid="20"/>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46"/>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45"/>
                                        </p:tgtEl>
                                        <p:attrNameLst>
                                          <p:attrName>style.visibility</p:attrName>
                                        </p:attrNameLst>
                                      </p:cBhvr>
                                      <p:to>
                                        <p:strVal val="hidden"/>
                                      </p:to>
                                    </p:set>
                                  </p:childTnLst>
                                </p:cTn>
                              </p:par>
                              <p:par>
                                <p:cTn id="338" presetID="3" presetClass="emph" presetSubtype="1" grpId="3" nodeType="withEffect">
                                  <p:stCondLst>
                                    <p:cond delay="0"/>
                                  </p:stCondLst>
                                  <p:childTnLst>
                                    <p:set>
                                      <p:cBhvr override="childStyle">
                                        <p:cTn id="339" dur="indefinite"/>
                                        <p:tgtEl>
                                          <p:spTgt spid="37"/>
                                        </p:tgtEl>
                                        <p:attrNameLst>
                                          <p:attrName>style.color</p:attrName>
                                        </p:attrNameLst>
                                      </p:cBhvr>
                                      <p:to>
                                        <p:clrVal>
                                          <a:srgbClr val="000000"/>
                                        </p:clrVal>
                                      </p:to>
                                    </p:set>
                                  </p:childTnLst>
                                </p:cTn>
                              </p:par>
                              <p:par>
                                <p:cTn id="340" presetID="3" presetClass="emph" presetSubtype="1" grpId="1" nodeType="withEffect">
                                  <p:stCondLst>
                                    <p:cond delay="0"/>
                                  </p:stCondLst>
                                  <p:childTnLst>
                                    <p:set>
                                      <p:cBhvr override="childStyle">
                                        <p:cTn id="341" dur="indefinite"/>
                                        <p:tgtEl>
                                          <p:spTgt spid="27"/>
                                        </p:tgtEl>
                                        <p:attrNameLst>
                                          <p:attrName>style.color</p:attrName>
                                        </p:attrNameLst>
                                      </p:cBhvr>
                                      <p:to>
                                        <p:clrVal>
                                          <a:srgbClr val="A5A5A5"/>
                                        </p:clrVal>
                                      </p:to>
                                    </p:set>
                                  </p:childTnLst>
                                </p:cTn>
                              </p:par>
                              <p:par>
                                <p:cTn id="342" presetID="3" presetClass="emph" presetSubtype="1" grpId="4" nodeType="withEffect">
                                  <p:stCondLst>
                                    <p:cond delay="0"/>
                                  </p:stCondLst>
                                  <p:childTnLst>
                                    <p:set>
                                      <p:cBhvr override="childStyle">
                                        <p:cTn id="343" dur="indefinite"/>
                                        <p:tgtEl>
                                          <p:spTgt spid="52"/>
                                        </p:tgtEl>
                                        <p:attrNameLst>
                                          <p:attrName>style.color</p:attrName>
                                        </p:attrNameLst>
                                      </p:cBhvr>
                                      <p:to>
                                        <p:clrVal>
                                          <a:srgbClr val="FF0000"/>
                                        </p:clrVal>
                                      </p:to>
                                    </p:set>
                                  </p:childTnLst>
                                </p:cTn>
                              </p:par>
                            </p:childTnLst>
                          </p:cTn>
                        </p:par>
                      </p:childTnLst>
                    </p:cTn>
                  </p:par>
                  <p:par>
                    <p:cTn id="344" fill="hold">
                      <p:stCondLst>
                        <p:cond delay="indefinite"/>
                      </p:stCondLst>
                      <p:childTnLst>
                        <p:par>
                          <p:cTn id="345" fill="hold">
                            <p:stCondLst>
                              <p:cond delay="0"/>
                            </p:stCondLst>
                            <p:childTnLst>
                              <p:par>
                                <p:cTn id="346" presetID="1" presetClass="exit" presetSubtype="0" fill="hold" grpId="1" nodeType="clickEffect">
                                  <p:stCondLst>
                                    <p:cond delay="0"/>
                                  </p:stCondLst>
                                  <p:childTnLst>
                                    <p:set>
                                      <p:cBhvr>
                                        <p:cTn id="347" dur="1" fill="hold">
                                          <p:stCondLst>
                                            <p:cond delay="0"/>
                                          </p:stCondLst>
                                        </p:cTn>
                                        <p:tgtEl>
                                          <p:spTgt spid="26"/>
                                        </p:tgtEl>
                                        <p:attrNameLst>
                                          <p:attrName>style.visibility</p:attrName>
                                        </p:attrNameLst>
                                      </p:cBhvr>
                                      <p:to>
                                        <p:strVal val="hidden"/>
                                      </p:to>
                                    </p:set>
                                  </p:childTnLst>
                                </p:cTn>
                              </p:par>
                              <p:par>
                                <p:cTn id="348" presetID="1" presetClass="entr" presetSubtype="0" fill="hold" grpId="0" nodeType="withEffect">
                                  <p:stCondLst>
                                    <p:cond delay="0"/>
                                  </p:stCondLst>
                                  <p:childTnLst>
                                    <p:set>
                                      <p:cBhvr>
                                        <p:cTn id="349" dur="1" fill="hold">
                                          <p:stCondLst>
                                            <p:cond delay="0"/>
                                          </p:stCondLst>
                                        </p:cTn>
                                        <p:tgtEl>
                                          <p:spTgt spid="33"/>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3" presetClass="emph" presetSubtype="1" nodeType="clickEffect">
                                  <p:stCondLst>
                                    <p:cond delay="0"/>
                                  </p:stCondLst>
                                  <p:childTnLst>
                                    <p:set>
                                      <p:cBhvr override="childStyle">
                                        <p:cTn id="353" dur="indefinite"/>
                                        <p:tgtEl>
                                          <p:spTgt spid="3">
                                            <p:txEl>
                                              <p:pRg st="6" end="6"/>
                                            </p:txEl>
                                          </p:spTgt>
                                        </p:tgtEl>
                                        <p:attrNameLst>
                                          <p:attrName>style.color</p:attrName>
                                        </p:attrNameLst>
                                      </p:cBhvr>
                                      <p:to>
                                        <p:clrVal>
                                          <a:srgbClr val="A5A5A5"/>
                                        </p:clrVal>
                                      </p:to>
                                    </p:set>
                                  </p:childTnLst>
                                </p:cTn>
                              </p:par>
                              <p:par>
                                <p:cTn id="354" presetID="3" presetClass="emph" presetSubtype="1" nodeType="withEffect">
                                  <p:stCondLst>
                                    <p:cond delay="0"/>
                                  </p:stCondLst>
                                  <p:childTnLst>
                                    <p:set>
                                      <p:cBhvr override="childStyle">
                                        <p:cTn id="355" dur="indefinite"/>
                                        <p:tgtEl>
                                          <p:spTgt spid="3">
                                            <p:txEl>
                                              <p:pRg st="10" end="10"/>
                                            </p:txEl>
                                          </p:spTgt>
                                        </p:tgtEl>
                                        <p:attrNameLst>
                                          <p:attrName>style.color</p:attrName>
                                        </p:attrNameLst>
                                      </p:cBhvr>
                                      <p:to>
                                        <p:clrVal>
                                          <a:srgbClr val="A5A5A5"/>
                                        </p:clrVal>
                                      </p:to>
                                    </p:set>
                                  </p:childTnLst>
                                </p:cTn>
                              </p:par>
                              <p:par>
                                <p:cTn id="356" presetID="3" presetClass="emph" presetSubtype="1" grpId="5" nodeType="withEffect">
                                  <p:stCondLst>
                                    <p:cond delay="0"/>
                                  </p:stCondLst>
                                  <p:childTnLst>
                                    <p:set>
                                      <p:cBhvr override="childStyle">
                                        <p:cTn id="357" dur="indefinite"/>
                                        <p:tgtEl>
                                          <p:spTgt spid="52"/>
                                        </p:tgtEl>
                                        <p:attrNameLst>
                                          <p:attrName>style.color</p:attrName>
                                        </p:attrNameLst>
                                      </p:cBhvr>
                                      <p:to>
                                        <p:clrVal>
                                          <a:srgbClr val="000000"/>
                                        </p:clrVal>
                                      </p:to>
                                    </p:set>
                                  </p:childTnLst>
                                </p:cTn>
                              </p:par>
                              <p:par>
                                <p:cTn id="358" presetID="3" presetClass="emph" presetSubtype="1" nodeType="withEffect">
                                  <p:stCondLst>
                                    <p:cond delay="0"/>
                                  </p:stCondLst>
                                  <p:childTnLst>
                                    <p:set>
                                      <p:cBhvr override="childStyle">
                                        <p:cTn id="359" dur="indefinite"/>
                                        <p:tgtEl>
                                          <p:spTgt spid="3">
                                            <p:txEl>
                                              <p:pRg st="11" end="11"/>
                                            </p:txEl>
                                          </p:spTgt>
                                        </p:tgtEl>
                                        <p:attrNameLst>
                                          <p:attrName>style.color</p:attrName>
                                        </p:attrNameLst>
                                      </p:cBhvr>
                                      <p:to>
                                        <p:clrVal>
                                          <a:srgbClr val="FF0000"/>
                                        </p:clrVal>
                                      </p:to>
                                    </p:set>
                                  </p:childTnLst>
                                </p:cTn>
                              </p:par>
                              <p:par>
                                <p:cTn id="360" presetID="3" presetClass="emph" presetSubtype="1" nodeType="withEffect">
                                  <p:stCondLst>
                                    <p:cond delay="0"/>
                                  </p:stCondLst>
                                  <p:childTnLst>
                                    <p:set>
                                      <p:cBhvr override="childStyle">
                                        <p:cTn id="361" dur="indefinite"/>
                                        <p:tgtEl>
                                          <p:spTgt spid="3">
                                            <p:txEl>
                                              <p:pRg st="12" end="12"/>
                                            </p:txEl>
                                          </p:spTgt>
                                        </p:tgtEl>
                                        <p:attrNameLst>
                                          <p:attrName>style.color</p:attrName>
                                        </p:attrNameLst>
                                      </p:cBhvr>
                                      <p:to>
                                        <p:clrVal>
                                          <a:srgbClr val="FF0000"/>
                                        </p:clrVal>
                                      </p:to>
                                    </p:set>
                                  </p:childTnLst>
                                </p:cTn>
                              </p:par>
                              <p:par>
                                <p:cTn id="362" presetID="3" presetClass="emph" presetSubtype="1" grpId="3" nodeType="withEffect">
                                  <p:stCondLst>
                                    <p:cond delay="0"/>
                                  </p:stCondLst>
                                  <p:childTnLst>
                                    <p:set>
                                      <p:cBhvr override="childStyle">
                                        <p:cTn id="363" dur="indefinite"/>
                                        <p:tgtEl>
                                          <p:spTgt spid="53"/>
                                        </p:tgtEl>
                                        <p:attrNameLst>
                                          <p:attrName>style.color</p:attrName>
                                        </p:attrNameLst>
                                      </p:cBhvr>
                                      <p:to>
                                        <p:clrVal>
                                          <a:srgbClr val="FF0000"/>
                                        </p:clrVal>
                                      </p:to>
                                    </p:set>
                                  </p:childTnLst>
                                </p:cTn>
                              </p:par>
                            </p:childTnLst>
                          </p:cTn>
                        </p:par>
                      </p:childTnLst>
                    </p:cTn>
                  </p:par>
                  <p:par>
                    <p:cTn id="364" fill="hold">
                      <p:stCondLst>
                        <p:cond delay="indefinite"/>
                      </p:stCondLst>
                      <p:childTnLst>
                        <p:par>
                          <p:cTn id="365" fill="hold">
                            <p:stCondLst>
                              <p:cond delay="0"/>
                            </p:stCondLst>
                            <p:childTnLst>
                              <p:par>
                                <p:cTn id="366" presetID="1" presetClass="entr" presetSubtype="0" fill="hold" grpId="2" nodeType="clickEffect">
                                  <p:stCondLst>
                                    <p:cond delay="0"/>
                                  </p:stCondLst>
                                  <p:childTnLst>
                                    <p:set>
                                      <p:cBhvr>
                                        <p:cTn id="367" dur="1" fill="hold">
                                          <p:stCondLst>
                                            <p:cond delay="0"/>
                                          </p:stCondLst>
                                        </p:cTn>
                                        <p:tgtEl>
                                          <p:spTgt spid="42"/>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iterate type="wd">
                                    <p:tmAbs val="2000"/>
                                  </p:iterate>
                                  <p:childTnLst>
                                    <p:set>
                                      <p:cBhvr>
                                        <p:cTn id="371" dur="1" fill="hold">
                                          <p:stCondLst>
                                            <p:cond delay="0"/>
                                          </p:stCondLst>
                                        </p:cTn>
                                        <p:tgtEl>
                                          <p:spTgt spid="3">
                                            <p:txEl>
                                              <p:pRg st="14" end="14"/>
                                            </p:txEl>
                                          </p:spTgt>
                                        </p:tgtEl>
                                        <p:attrNameLst>
                                          <p:attrName>style.visibility</p:attrName>
                                        </p:attrNameLst>
                                      </p:cBhvr>
                                      <p:to>
                                        <p:strVal val="visible"/>
                                      </p:to>
                                    </p:set>
                                  </p:childTnLst>
                                </p:cTn>
                              </p:par>
                              <p:par>
                                <p:cTn id="372" presetID="3" presetClass="emph" presetSubtype="1" grpId="2" nodeType="withEffect">
                                  <p:stCondLst>
                                    <p:cond delay="0"/>
                                  </p:stCondLst>
                                  <p:childTnLst>
                                    <p:set>
                                      <p:cBhvr override="childStyle">
                                        <p:cTn id="373" dur="indefinite"/>
                                        <p:tgtEl>
                                          <p:spTgt spid="12"/>
                                        </p:tgtEl>
                                        <p:attrNameLst>
                                          <p:attrName>style.color</p:attrName>
                                        </p:attrNameLst>
                                      </p:cBhvr>
                                      <p:to>
                                        <p:clrVal>
                                          <a:srgbClr val="FF0000"/>
                                        </p:clrVal>
                                      </p:to>
                                    </p:set>
                                  </p:childTnLst>
                                </p:cTn>
                              </p:par>
                              <p:par>
                                <p:cTn id="374" presetID="1" presetClass="exit" presetSubtype="0" fill="hold" grpId="3" nodeType="withEffect">
                                  <p:stCondLst>
                                    <p:cond delay="2000"/>
                                  </p:stCondLst>
                                  <p:childTnLst>
                                    <p:set>
                                      <p:cBhvr>
                                        <p:cTn id="375" dur="1" fill="hold">
                                          <p:stCondLst>
                                            <p:cond delay="0"/>
                                          </p:stCondLst>
                                        </p:cTn>
                                        <p:tgtEl>
                                          <p:spTgt spid="42"/>
                                        </p:tgtEl>
                                        <p:attrNameLst>
                                          <p:attrName>style.visibility</p:attrName>
                                        </p:attrNameLst>
                                      </p:cBhvr>
                                      <p:to>
                                        <p:strVal val="hidden"/>
                                      </p:to>
                                    </p:set>
                                  </p:childTnLst>
                                </p:cTn>
                              </p:par>
                              <p:par>
                                <p:cTn id="376" presetID="1" presetClass="entr" presetSubtype="0" fill="hold" grpId="2" nodeType="withEffect">
                                  <p:stCondLst>
                                    <p:cond delay="2000"/>
                                  </p:stCondLst>
                                  <p:childTnLst>
                                    <p:set>
                                      <p:cBhvr>
                                        <p:cTn id="377" dur="1" fill="hold">
                                          <p:stCondLst>
                                            <p:cond delay="0"/>
                                          </p:stCondLst>
                                        </p:cTn>
                                        <p:tgtEl>
                                          <p:spTgt spid="43"/>
                                        </p:tgtEl>
                                        <p:attrNameLst>
                                          <p:attrName>style.visibility</p:attrName>
                                        </p:attrNameLst>
                                      </p:cBhvr>
                                      <p:to>
                                        <p:strVal val="visible"/>
                                      </p:to>
                                    </p:set>
                                  </p:childTnLst>
                                </p:cTn>
                              </p:par>
                              <p:par>
                                <p:cTn id="378" presetID="3" presetClass="emph" presetSubtype="1" grpId="3" nodeType="withEffect">
                                  <p:stCondLst>
                                    <p:cond delay="2000"/>
                                  </p:stCondLst>
                                  <p:childTnLst>
                                    <p:set>
                                      <p:cBhvr override="childStyle">
                                        <p:cTn id="379" dur="indefinite"/>
                                        <p:tgtEl>
                                          <p:spTgt spid="12"/>
                                        </p:tgtEl>
                                        <p:attrNameLst>
                                          <p:attrName>style.color</p:attrName>
                                        </p:attrNameLst>
                                      </p:cBhvr>
                                      <p:to>
                                        <p:clrVal>
                                          <a:srgbClr val="000000"/>
                                        </p:clrVal>
                                      </p:to>
                                    </p:set>
                                  </p:childTnLst>
                                </p:cTn>
                              </p:par>
                              <p:par>
                                <p:cTn id="380" presetID="3" presetClass="emph" presetSubtype="1" grpId="2" nodeType="withEffect">
                                  <p:stCondLst>
                                    <p:cond delay="2000"/>
                                  </p:stCondLst>
                                  <p:childTnLst>
                                    <p:set>
                                      <p:cBhvr override="childStyle">
                                        <p:cTn id="381" dur="indefinite"/>
                                        <p:tgtEl>
                                          <p:spTgt spid="35"/>
                                        </p:tgtEl>
                                        <p:attrNameLst>
                                          <p:attrName>style.color</p:attrName>
                                        </p:attrNameLst>
                                      </p:cBhvr>
                                      <p:to>
                                        <p:clrVal>
                                          <a:srgbClr val="FF0000"/>
                                        </p:clrVal>
                                      </p:to>
                                    </p:set>
                                  </p:childTnLst>
                                </p:cTn>
                              </p:par>
                              <p:par>
                                <p:cTn id="382" presetID="1" presetClass="exit" presetSubtype="0" fill="hold" grpId="3" nodeType="withEffect">
                                  <p:stCondLst>
                                    <p:cond delay="4000"/>
                                  </p:stCondLst>
                                  <p:childTnLst>
                                    <p:set>
                                      <p:cBhvr>
                                        <p:cTn id="383" dur="1" fill="hold">
                                          <p:stCondLst>
                                            <p:cond delay="0"/>
                                          </p:stCondLst>
                                        </p:cTn>
                                        <p:tgtEl>
                                          <p:spTgt spid="43"/>
                                        </p:tgtEl>
                                        <p:attrNameLst>
                                          <p:attrName>style.visibility</p:attrName>
                                        </p:attrNameLst>
                                      </p:cBhvr>
                                      <p:to>
                                        <p:strVal val="hidden"/>
                                      </p:to>
                                    </p:set>
                                  </p:childTnLst>
                                </p:cTn>
                              </p:par>
                              <p:par>
                                <p:cTn id="384" presetID="1" presetClass="entr" presetSubtype="0" fill="hold" grpId="2" nodeType="withEffect">
                                  <p:stCondLst>
                                    <p:cond delay="4000"/>
                                  </p:stCondLst>
                                  <p:childTnLst>
                                    <p:set>
                                      <p:cBhvr>
                                        <p:cTn id="385" dur="1" fill="hold">
                                          <p:stCondLst>
                                            <p:cond delay="0"/>
                                          </p:stCondLst>
                                        </p:cTn>
                                        <p:tgtEl>
                                          <p:spTgt spid="44"/>
                                        </p:tgtEl>
                                        <p:attrNameLst>
                                          <p:attrName>style.visibility</p:attrName>
                                        </p:attrNameLst>
                                      </p:cBhvr>
                                      <p:to>
                                        <p:strVal val="visible"/>
                                      </p:to>
                                    </p:set>
                                  </p:childTnLst>
                                </p:cTn>
                              </p:par>
                              <p:par>
                                <p:cTn id="386" presetID="3" presetClass="emph" presetSubtype="1" grpId="3" nodeType="withEffect">
                                  <p:stCondLst>
                                    <p:cond delay="4000"/>
                                  </p:stCondLst>
                                  <p:childTnLst>
                                    <p:set>
                                      <p:cBhvr override="childStyle">
                                        <p:cTn id="387" dur="indefinite"/>
                                        <p:tgtEl>
                                          <p:spTgt spid="35"/>
                                        </p:tgtEl>
                                        <p:attrNameLst>
                                          <p:attrName>style.color</p:attrName>
                                        </p:attrNameLst>
                                      </p:cBhvr>
                                      <p:to>
                                        <p:clrVal>
                                          <a:srgbClr val="000000"/>
                                        </p:clrVal>
                                      </p:to>
                                    </p:set>
                                  </p:childTnLst>
                                </p:cTn>
                              </p:par>
                              <p:par>
                                <p:cTn id="388" presetID="3" presetClass="emph" presetSubtype="1" grpId="2" nodeType="withEffect">
                                  <p:stCondLst>
                                    <p:cond delay="4000"/>
                                  </p:stCondLst>
                                  <p:childTnLst>
                                    <p:set>
                                      <p:cBhvr override="childStyle">
                                        <p:cTn id="389" dur="indefinite"/>
                                        <p:tgtEl>
                                          <p:spTgt spid="34"/>
                                        </p:tgtEl>
                                        <p:attrNameLst>
                                          <p:attrName>style.color</p:attrName>
                                        </p:attrNameLst>
                                      </p:cBhvr>
                                      <p:to>
                                        <p:clrVal>
                                          <a:srgbClr val="FF0000"/>
                                        </p:clrVal>
                                      </p:to>
                                    </p:set>
                                  </p:childTnLst>
                                </p:cTn>
                              </p:par>
                              <p:par>
                                <p:cTn id="390" presetID="1" presetClass="exit" presetSubtype="0" fill="hold" grpId="3" nodeType="withEffect">
                                  <p:stCondLst>
                                    <p:cond delay="6000"/>
                                  </p:stCondLst>
                                  <p:childTnLst>
                                    <p:set>
                                      <p:cBhvr>
                                        <p:cTn id="391" dur="1" fill="hold">
                                          <p:stCondLst>
                                            <p:cond delay="0"/>
                                          </p:stCondLst>
                                        </p:cTn>
                                        <p:tgtEl>
                                          <p:spTgt spid="44"/>
                                        </p:tgtEl>
                                        <p:attrNameLst>
                                          <p:attrName>style.visibility</p:attrName>
                                        </p:attrNameLst>
                                      </p:cBhvr>
                                      <p:to>
                                        <p:strVal val="hidden"/>
                                      </p:to>
                                    </p:set>
                                  </p:childTnLst>
                                </p:cTn>
                              </p:par>
                              <p:par>
                                <p:cTn id="392" presetID="1" presetClass="entr" presetSubtype="0" fill="hold" grpId="4" nodeType="withEffect">
                                  <p:stCondLst>
                                    <p:cond delay="6000"/>
                                  </p:stCondLst>
                                  <p:childTnLst>
                                    <p:set>
                                      <p:cBhvr>
                                        <p:cTn id="393" dur="1" fill="hold">
                                          <p:stCondLst>
                                            <p:cond delay="0"/>
                                          </p:stCondLst>
                                        </p:cTn>
                                        <p:tgtEl>
                                          <p:spTgt spid="45"/>
                                        </p:tgtEl>
                                        <p:attrNameLst>
                                          <p:attrName>style.visibility</p:attrName>
                                        </p:attrNameLst>
                                      </p:cBhvr>
                                      <p:to>
                                        <p:strVal val="visible"/>
                                      </p:to>
                                    </p:set>
                                  </p:childTnLst>
                                </p:cTn>
                              </p:par>
                              <p:par>
                                <p:cTn id="394" presetID="3" presetClass="emph" presetSubtype="1" grpId="3" nodeType="withEffect">
                                  <p:stCondLst>
                                    <p:cond delay="6000"/>
                                  </p:stCondLst>
                                  <p:childTnLst>
                                    <p:set>
                                      <p:cBhvr override="childStyle">
                                        <p:cTn id="395" dur="indefinite"/>
                                        <p:tgtEl>
                                          <p:spTgt spid="34"/>
                                        </p:tgtEl>
                                        <p:attrNameLst>
                                          <p:attrName>style.color</p:attrName>
                                        </p:attrNameLst>
                                      </p:cBhvr>
                                      <p:to>
                                        <p:clrVal>
                                          <a:srgbClr val="000000"/>
                                        </p:clrVal>
                                      </p:to>
                                    </p:set>
                                  </p:childTnLst>
                                </p:cTn>
                              </p:par>
                              <p:par>
                                <p:cTn id="396" presetID="3" presetClass="emph" presetSubtype="1" grpId="4" nodeType="withEffect">
                                  <p:stCondLst>
                                    <p:cond delay="6000"/>
                                  </p:stCondLst>
                                  <p:childTnLst>
                                    <p:set>
                                      <p:cBhvr override="childStyle">
                                        <p:cTn id="397" dur="indefinite"/>
                                        <p:tgtEl>
                                          <p:spTgt spid="37"/>
                                        </p:tgtEl>
                                        <p:attrNameLst>
                                          <p:attrName>style.color</p:attrName>
                                        </p:attrNameLst>
                                      </p:cBhvr>
                                      <p:to>
                                        <p:clrVal>
                                          <a:srgbClr val="FF0000"/>
                                        </p:clrVal>
                                      </p:to>
                                    </p:set>
                                  </p:childTnLst>
                                </p:cTn>
                              </p:par>
                              <p:par>
                                <p:cTn id="398" presetID="1" presetClass="exit" presetSubtype="0" fill="hold" grpId="5" nodeType="withEffect">
                                  <p:stCondLst>
                                    <p:cond delay="8000"/>
                                  </p:stCondLst>
                                  <p:childTnLst>
                                    <p:set>
                                      <p:cBhvr>
                                        <p:cTn id="399" dur="1" fill="hold">
                                          <p:stCondLst>
                                            <p:cond delay="0"/>
                                          </p:stCondLst>
                                        </p:cTn>
                                        <p:tgtEl>
                                          <p:spTgt spid="45"/>
                                        </p:tgtEl>
                                        <p:attrNameLst>
                                          <p:attrName>style.visibility</p:attrName>
                                        </p:attrNameLst>
                                      </p:cBhvr>
                                      <p:to>
                                        <p:strVal val="hidden"/>
                                      </p:to>
                                    </p:set>
                                  </p:childTnLst>
                                </p:cTn>
                              </p:par>
                              <p:par>
                                <p:cTn id="400" presetID="1" presetClass="entr" presetSubtype="0" fill="hold" grpId="4" nodeType="withEffect">
                                  <p:stCondLst>
                                    <p:cond delay="8000"/>
                                  </p:stCondLst>
                                  <p:childTnLst>
                                    <p:set>
                                      <p:cBhvr>
                                        <p:cTn id="401" dur="1" fill="hold">
                                          <p:stCondLst>
                                            <p:cond delay="0"/>
                                          </p:stCondLst>
                                        </p:cTn>
                                        <p:tgtEl>
                                          <p:spTgt spid="46"/>
                                        </p:tgtEl>
                                        <p:attrNameLst>
                                          <p:attrName>style.visibility</p:attrName>
                                        </p:attrNameLst>
                                      </p:cBhvr>
                                      <p:to>
                                        <p:strVal val="visible"/>
                                      </p:to>
                                    </p:set>
                                  </p:childTnLst>
                                </p:cTn>
                              </p:par>
                              <p:par>
                                <p:cTn id="402" presetID="3" presetClass="emph" presetSubtype="1" grpId="5" nodeType="withEffect">
                                  <p:stCondLst>
                                    <p:cond delay="8000"/>
                                  </p:stCondLst>
                                  <p:childTnLst>
                                    <p:set>
                                      <p:cBhvr override="childStyle">
                                        <p:cTn id="403" dur="indefinite"/>
                                        <p:tgtEl>
                                          <p:spTgt spid="37"/>
                                        </p:tgtEl>
                                        <p:attrNameLst>
                                          <p:attrName>style.color</p:attrName>
                                        </p:attrNameLst>
                                      </p:cBhvr>
                                      <p:to>
                                        <p:clrVal>
                                          <a:srgbClr val="000000"/>
                                        </p:clrVal>
                                      </p:to>
                                    </p:set>
                                  </p:childTnLst>
                                </p:cTn>
                              </p:par>
                              <p:par>
                                <p:cTn id="404" presetID="3" presetClass="emph" presetSubtype="1" grpId="4" nodeType="withEffect">
                                  <p:stCondLst>
                                    <p:cond delay="8000"/>
                                  </p:stCondLst>
                                  <p:childTnLst>
                                    <p:set>
                                      <p:cBhvr override="childStyle">
                                        <p:cTn id="405" dur="indefinite"/>
                                        <p:tgtEl>
                                          <p:spTgt spid="36"/>
                                        </p:tgtEl>
                                        <p:attrNameLst>
                                          <p:attrName>style.color</p:attrName>
                                        </p:attrNameLst>
                                      </p:cBhvr>
                                      <p:to>
                                        <p:clrVal>
                                          <a:srgbClr val="FF0000"/>
                                        </p:clrVal>
                                      </p:to>
                                    </p:set>
                                  </p:childTnLst>
                                </p:cTn>
                              </p:par>
                              <p:par>
                                <p:cTn id="406" presetID="1" presetClass="exit" presetSubtype="0" fill="hold" grpId="5" nodeType="withEffect">
                                  <p:stCondLst>
                                    <p:cond delay="10000"/>
                                  </p:stCondLst>
                                  <p:childTnLst>
                                    <p:set>
                                      <p:cBhvr>
                                        <p:cTn id="407" dur="1" fill="hold">
                                          <p:stCondLst>
                                            <p:cond delay="0"/>
                                          </p:stCondLst>
                                        </p:cTn>
                                        <p:tgtEl>
                                          <p:spTgt spid="46"/>
                                        </p:tgtEl>
                                        <p:attrNameLst>
                                          <p:attrName>style.visibility</p:attrName>
                                        </p:attrNameLst>
                                      </p:cBhvr>
                                      <p:to>
                                        <p:strVal val="hidden"/>
                                      </p:to>
                                    </p:set>
                                  </p:childTnLst>
                                </p:cTn>
                              </p:par>
                              <p:par>
                                <p:cTn id="408" presetID="1" presetClass="entr" presetSubtype="0" fill="hold" grpId="4" nodeType="withEffect">
                                  <p:stCondLst>
                                    <p:cond delay="10000"/>
                                  </p:stCondLst>
                                  <p:childTnLst>
                                    <p:set>
                                      <p:cBhvr>
                                        <p:cTn id="409" dur="1" fill="hold">
                                          <p:stCondLst>
                                            <p:cond delay="0"/>
                                          </p:stCondLst>
                                        </p:cTn>
                                        <p:tgtEl>
                                          <p:spTgt spid="47"/>
                                        </p:tgtEl>
                                        <p:attrNameLst>
                                          <p:attrName>style.visibility</p:attrName>
                                        </p:attrNameLst>
                                      </p:cBhvr>
                                      <p:to>
                                        <p:strVal val="visible"/>
                                      </p:to>
                                    </p:set>
                                  </p:childTnLst>
                                </p:cTn>
                              </p:par>
                              <p:par>
                                <p:cTn id="410" presetID="3" presetClass="emph" presetSubtype="1" grpId="5" nodeType="withEffect">
                                  <p:stCondLst>
                                    <p:cond delay="10000"/>
                                  </p:stCondLst>
                                  <p:childTnLst>
                                    <p:set>
                                      <p:cBhvr override="childStyle">
                                        <p:cTn id="411" dur="indefinite"/>
                                        <p:tgtEl>
                                          <p:spTgt spid="36"/>
                                        </p:tgtEl>
                                        <p:attrNameLst>
                                          <p:attrName>style.color</p:attrName>
                                        </p:attrNameLst>
                                      </p:cBhvr>
                                      <p:to>
                                        <p:clrVal>
                                          <a:srgbClr val="000000"/>
                                        </p:clrVal>
                                      </p:to>
                                    </p:set>
                                  </p:childTnLst>
                                </p:cTn>
                              </p:par>
                              <p:par>
                                <p:cTn id="412" presetID="3" presetClass="emph" presetSubtype="1" grpId="6" nodeType="withEffect">
                                  <p:stCondLst>
                                    <p:cond delay="10000"/>
                                  </p:stCondLst>
                                  <p:childTnLst>
                                    <p:set>
                                      <p:cBhvr override="childStyle">
                                        <p:cTn id="413" dur="indefinite"/>
                                        <p:tgtEl>
                                          <p:spTgt spid="39"/>
                                        </p:tgtEl>
                                        <p:attrNameLst>
                                          <p:attrName>style.color</p:attrName>
                                        </p:attrNameLst>
                                      </p:cBhvr>
                                      <p:to>
                                        <p:clrVal>
                                          <a:srgbClr val="FF0000"/>
                                        </p:clrVal>
                                      </p:to>
                                    </p:set>
                                  </p:childTnLst>
                                </p:cTn>
                              </p:par>
                              <p:par>
                                <p:cTn id="414" presetID="1" presetClass="exit" presetSubtype="0" fill="hold" grpId="5" nodeType="withEffect">
                                  <p:stCondLst>
                                    <p:cond delay="12000"/>
                                  </p:stCondLst>
                                  <p:childTnLst>
                                    <p:set>
                                      <p:cBhvr>
                                        <p:cTn id="415" dur="1" fill="hold">
                                          <p:stCondLst>
                                            <p:cond delay="0"/>
                                          </p:stCondLst>
                                        </p:cTn>
                                        <p:tgtEl>
                                          <p:spTgt spid="47"/>
                                        </p:tgtEl>
                                        <p:attrNameLst>
                                          <p:attrName>style.visibility</p:attrName>
                                        </p:attrNameLst>
                                      </p:cBhvr>
                                      <p:to>
                                        <p:strVal val="hidden"/>
                                      </p:to>
                                    </p:set>
                                  </p:childTnLst>
                                </p:cTn>
                              </p:par>
                              <p:par>
                                <p:cTn id="416" presetID="1" presetClass="entr" presetSubtype="0" fill="hold" grpId="4" nodeType="withEffect">
                                  <p:stCondLst>
                                    <p:cond delay="12000"/>
                                  </p:stCondLst>
                                  <p:childTnLst>
                                    <p:set>
                                      <p:cBhvr>
                                        <p:cTn id="417" dur="1" fill="hold">
                                          <p:stCondLst>
                                            <p:cond delay="0"/>
                                          </p:stCondLst>
                                        </p:cTn>
                                        <p:tgtEl>
                                          <p:spTgt spid="48"/>
                                        </p:tgtEl>
                                        <p:attrNameLst>
                                          <p:attrName>style.visibility</p:attrName>
                                        </p:attrNameLst>
                                      </p:cBhvr>
                                      <p:to>
                                        <p:strVal val="visible"/>
                                      </p:to>
                                    </p:set>
                                  </p:childTnLst>
                                </p:cTn>
                              </p:par>
                              <p:par>
                                <p:cTn id="418" presetID="3" presetClass="emph" presetSubtype="1" grpId="7" nodeType="withEffect">
                                  <p:stCondLst>
                                    <p:cond delay="12000"/>
                                  </p:stCondLst>
                                  <p:childTnLst>
                                    <p:set>
                                      <p:cBhvr override="childStyle">
                                        <p:cTn id="419" dur="indefinite"/>
                                        <p:tgtEl>
                                          <p:spTgt spid="39"/>
                                        </p:tgtEl>
                                        <p:attrNameLst>
                                          <p:attrName>style.color</p:attrName>
                                        </p:attrNameLst>
                                      </p:cBhvr>
                                      <p:to>
                                        <p:clrVal>
                                          <a:srgbClr val="000000"/>
                                        </p:clrVal>
                                      </p:to>
                                    </p:set>
                                  </p:childTnLst>
                                </p:cTn>
                              </p:par>
                              <p:par>
                                <p:cTn id="420" presetID="3" presetClass="emph" presetSubtype="1" grpId="4" nodeType="withEffect">
                                  <p:stCondLst>
                                    <p:cond delay="12000"/>
                                  </p:stCondLst>
                                  <p:childTnLst>
                                    <p:set>
                                      <p:cBhvr override="childStyle">
                                        <p:cTn id="421" dur="indefinite"/>
                                        <p:tgtEl>
                                          <p:spTgt spid="38"/>
                                        </p:tgtEl>
                                        <p:attrNameLst>
                                          <p:attrName>style.color</p:attrName>
                                        </p:attrNameLst>
                                      </p:cBhvr>
                                      <p:to>
                                        <p:clrVal>
                                          <a:srgbClr val="FF0000"/>
                                        </p:clrVal>
                                      </p:to>
                                    </p:set>
                                  </p:childTnLst>
                                </p:cTn>
                              </p:par>
                              <p:par>
                                <p:cTn id="422" presetID="1" presetClass="exit" presetSubtype="0" fill="hold" grpId="5" nodeType="withEffect">
                                  <p:stCondLst>
                                    <p:cond delay="14000"/>
                                  </p:stCondLst>
                                  <p:childTnLst>
                                    <p:set>
                                      <p:cBhvr>
                                        <p:cTn id="423" dur="1" fill="hold">
                                          <p:stCondLst>
                                            <p:cond delay="0"/>
                                          </p:stCondLst>
                                        </p:cTn>
                                        <p:tgtEl>
                                          <p:spTgt spid="48"/>
                                        </p:tgtEl>
                                        <p:attrNameLst>
                                          <p:attrName>style.visibility</p:attrName>
                                        </p:attrNameLst>
                                      </p:cBhvr>
                                      <p:to>
                                        <p:strVal val="hidden"/>
                                      </p:to>
                                    </p:set>
                                  </p:childTnLst>
                                </p:cTn>
                              </p:par>
                              <p:par>
                                <p:cTn id="424" presetID="1" presetClass="entr" presetSubtype="0" fill="hold" grpId="4" nodeType="withEffect">
                                  <p:stCondLst>
                                    <p:cond delay="14000"/>
                                  </p:stCondLst>
                                  <p:childTnLst>
                                    <p:set>
                                      <p:cBhvr>
                                        <p:cTn id="425" dur="1" fill="hold">
                                          <p:stCondLst>
                                            <p:cond delay="0"/>
                                          </p:stCondLst>
                                        </p:cTn>
                                        <p:tgtEl>
                                          <p:spTgt spid="49"/>
                                        </p:tgtEl>
                                        <p:attrNameLst>
                                          <p:attrName>style.visibility</p:attrName>
                                        </p:attrNameLst>
                                      </p:cBhvr>
                                      <p:to>
                                        <p:strVal val="visible"/>
                                      </p:to>
                                    </p:set>
                                  </p:childTnLst>
                                </p:cTn>
                              </p:par>
                              <p:par>
                                <p:cTn id="426" presetID="3" presetClass="emph" presetSubtype="1" grpId="5" nodeType="withEffect">
                                  <p:stCondLst>
                                    <p:cond delay="14000"/>
                                  </p:stCondLst>
                                  <p:childTnLst>
                                    <p:set>
                                      <p:cBhvr override="childStyle">
                                        <p:cTn id="427" dur="indefinite"/>
                                        <p:tgtEl>
                                          <p:spTgt spid="38"/>
                                        </p:tgtEl>
                                        <p:attrNameLst>
                                          <p:attrName>style.color</p:attrName>
                                        </p:attrNameLst>
                                      </p:cBhvr>
                                      <p:to>
                                        <p:clrVal>
                                          <a:srgbClr val="000000"/>
                                        </p:clrVal>
                                      </p:to>
                                    </p:set>
                                  </p:childTnLst>
                                </p:cTn>
                              </p:par>
                              <p:par>
                                <p:cTn id="428" presetID="3" presetClass="emph" presetSubtype="1" grpId="2" nodeType="withEffect">
                                  <p:stCondLst>
                                    <p:cond delay="14000"/>
                                  </p:stCondLst>
                                  <p:childTnLst>
                                    <p:set>
                                      <p:cBhvr override="childStyle">
                                        <p:cTn id="429" dur="indefinite"/>
                                        <p:tgtEl>
                                          <p:spTgt spid="41"/>
                                        </p:tgtEl>
                                        <p:attrNameLst>
                                          <p:attrName>style.color</p:attrName>
                                        </p:attrNameLst>
                                      </p:cBhvr>
                                      <p:to>
                                        <p:clrVal>
                                          <a:srgbClr val="FF0000"/>
                                        </p:clrVal>
                                      </p:to>
                                    </p:set>
                                  </p:childTnLst>
                                </p:cTn>
                              </p:par>
                              <p:par>
                                <p:cTn id="430" presetID="1" presetClass="exit" presetSubtype="0" fill="hold" grpId="5" nodeType="withEffect">
                                  <p:stCondLst>
                                    <p:cond delay="16000"/>
                                  </p:stCondLst>
                                  <p:childTnLst>
                                    <p:set>
                                      <p:cBhvr>
                                        <p:cTn id="431" dur="1" fill="hold">
                                          <p:stCondLst>
                                            <p:cond delay="0"/>
                                          </p:stCondLst>
                                        </p:cTn>
                                        <p:tgtEl>
                                          <p:spTgt spid="49"/>
                                        </p:tgtEl>
                                        <p:attrNameLst>
                                          <p:attrName>style.visibility</p:attrName>
                                        </p:attrNameLst>
                                      </p:cBhvr>
                                      <p:to>
                                        <p:strVal val="hidden"/>
                                      </p:to>
                                    </p:set>
                                  </p:childTnLst>
                                </p:cTn>
                              </p:par>
                              <p:par>
                                <p:cTn id="432" presetID="1" presetClass="entr" presetSubtype="0" fill="hold" grpId="2" nodeType="withEffect">
                                  <p:stCondLst>
                                    <p:cond delay="16000"/>
                                  </p:stCondLst>
                                  <p:childTnLst>
                                    <p:set>
                                      <p:cBhvr>
                                        <p:cTn id="433" dur="1" fill="hold">
                                          <p:stCondLst>
                                            <p:cond delay="0"/>
                                          </p:stCondLst>
                                        </p:cTn>
                                        <p:tgtEl>
                                          <p:spTgt spid="50"/>
                                        </p:tgtEl>
                                        <p:attrNameLst>
                                          <p:attrName>style.visibility</p:attrName>
                                        </p:attrNameLst>
                                      </p:cBhvr>
                                      <p:to>
                                        <p:strVal val="visible"/>
                                      </p:to>
                                    </p:set>
                                  </p:childTnLst>
                                </p:cTn>
                              </p:par>
                              <p:par>
                                <p:cTn id="434" presetID="3" presetClass="emph" presetSubtype="1" grpId="3" nodeType="withEffect">
                                  <p:stCondLst>
                                    <p:cond delay="16000"/>
                                  </p:stCondLst>
                                  <p:childTnLst>
                                    <p:set>
                                      <p:cBhvr override="childStyle">
                                        <p:cTn id="435" dur="indefinite"/>
                                        <p:tgtEl>
                                          <p:spTgt spid="41"/>
                                        </p:tgtEl>
                                        <p:attrNameLst>
                                          <p:attrName>style.color</p:attrName>
                                        </p:attrNameLst>
                                      </p:cBhvr>
                                      <p:to>
                                        <p:clrVal>
                                          <a:srgbClr val="000000"/>
                                        </p:clrVal>
                                      </p:to>
                                    </p:set>
                                  </p:childTnLst>
                                </p:cTn>
                              </p:par>
                              <p:par>
                                <p:cTn id="436" presetID="3" presetClass="emph" presetSubtype="1" grpId="0" nodeType="withEffect">
                                  <p:stCondLst>
                                    <p:cond delay="16000"/>
                                  </p:stCondLst>
                                  <p:childTnLst>
                                    <p:set>
                                      <p:cBhvr override="childStyle">
                                        <p:cTn id="437" dur="indefinite"/>
                                        <p:tgtEl>
                                          <p:spTgt spid="51"/>
                                        </p:tgtEl>
                                        <p:attrNameLst>
                                          <p:attrName>style.color</p:attrName>
                                        </p:attrNameLst>
                                      </p:cBhvr>
                                      <p:to>
                                        <p:clrVal>
                                          <a:srgbClr val="FF0000"/>
                                        </p:clrVal>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3" nodeType="clickEffect">
                                  <p:stCondLst>
                                    <p:cond delay="0"/>
                                  </p:stCondLst>
                                  <p:childTnLst>
                                    <p:set>
                                      <p:cBhvr>
                                        <p:cTn id="441" dur="1" fill="hold">
                                          <p:stCondLst>
                                            <p:cond delay="0"/>
                                          </p:stCondLst>
                                        </p:cTn>
                                        <p:tgtEl>
                                          <p:spTgt spid="50"/>
                                        </p:tgtEl>
                                        <p:attrNameLst>
                                          <p:attrName>style.visibility</p:attrName>
                                        </p:attrNameLst>
                                      </p:cBhvr>
                                      <p:to>
                                        <p:strVal val="hidden"/>
                                      </p:to>
                                    </p:set>
                                  </p:childTnLst>
                                </p:cTn>
                              </p:par>
                              <p:par>
                                <p:cTn id="442" presetID="3" presetClass="emph" presetSubtype="1" grpId="1" nodeType="withEffect">
                                  <p:stCondLst>
                                    <p:cond delay="0"/>
                                  </p:stCondLst>
                                  <p:childTnLst>
                                    <p:set>
                                      <p:cBhvr override="childStyle">
                                        <p:cTn id="443" dur="indefinite"/>
                                        <p:tgtEl>
                                          <p:spTgt spid="51"/>
                                        </p:tgtEl>
                                        <p:attrNameLst>
                                          <p:attrName>style.color</p:attrName>
                                        </p:attrNameLst>
                                      </p:cBhvr>
                                      <p:to>
                                        <p:clrVal>
                                          <a:srgbClr val="000000"/>
                                        </p:clrVal>
                                      </p:to>
                                    </p:set>
                                  </p:childTnLst>
                                </p:cTn>
                              </p:par>
                            </p:childTnLst>
                          </p:cTn>
                        </p:par>
                      </p:childTnLst>
                    </p:cTn>
                  </p:par>
                  <p:par>
                    <p:cTn id="444" fill="hold">
                      <p:stCondLst>
                        <p:cond delay="indefinite"/>
                      </p:stCondLst>
                      <p:childTnLst>
                        <p:par>
                          <p:cTn id="445" fill="hold">
                            <p:stCondLst>
                              <p:cond delay="0"/>
                            </p:stCondLst>
                            <p:childTnLst>
                              <p:par>
                                <p:cTn id="446" presetID="3" presetClass="emph" presetSubtype="1" nodeType="clickEffect">
                                  <p:stCondLst>
                                    <p:cond delay="0"/>
                                  </p:stCondLst>
                                  <p:childTnLst>
                                    <p:set>
                                      <p:cBhvr override="childStyle">
                                        <p:cTn id="447" dur="indefinite"/>
                                        <p:tgtEl>
                                          <p:spTgt spid="3">
                                            <p:txEl>
                                              <p:pRg st="11" end="11"/>
                                            </p:txEl>
                                          </p:spTgt>
                                        </p:tgtEl>
                                        <p:attrNameLst>
                                          <p:attrName>style.color</p:attrName>
                                        </p:attrNameLst>
                                      </p:cBhvr>
                                      <p:to>
                                        <p:clrVal>
                                          <a:srgbClr val="A5A5A5"/>
                                        </p:clrVal>
                                      </p:to>
                                    </p:set>
                                  </p:childTnLst>
                                </p:cTn>
                              </p:par>
                              <p:par>
                                <p:cTn id="448" presetID="3" presetClass="emph" presetSubtype="1" nodeType="withEffect">
                                  <p:stCondLst>
                                    <p:cond delay="0"/>
                                  </p:stCondLst>
                                  <p:childTnLst>
                                    <p:set>
                                      <p:cBhvr override="childStyle">
                                        <p:cTn id="449" dur="indefinite"/>
                                        <p:tgtEl>
                                          <p:spTgt spid="3">
                                            <p:txEl>
                                              <p:pRg st="12" end="12"/>
                                            </p:txEl>
                                          </p:spTgt>
                                        </p:tgtEl>
                                        <p:attrNameLst>
                                          <p:attrName>style.color</p:attrName>
                                        </p:attrNameLst>
                                      </p:cBhvr>
                                      <p:to>
                                        <p:clrVal>
                                          <a:srgbClr val="A5A5A5"/>
                                        </p:clrVal>
                                      </p:to>
                                    </p:set>
                                  </p:childTnLst>
                                </p:cTn>
                              </p:par>
                              <p:par>
                                <p:cTn id="450" presetID="3" presetClass="emph" presetSubtype="1" grpId="5" nodeType="withEffect">
                                  <p:stCondLst>
                                    <p:cond delay="0"/>
                                  </p:stCondLst>
                                  <p:childTnLst>
                                    <p:set>
                                      <p:cBhvr override="childStyle">
                                        <p:cTn id="451" dur="indefinite"/>
                                        <p:tgtEl>
                                          <p:spTgt spid="5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2"/>
      <p:bldP spid="49" grpId="3"/>
      <p:bldP spid="49" grpId="4"/>
      <p:bldP spid="49" grpId="5"/>
      <p:bldP spid="50" grpId="2"/>
      <p:bldP spid="50" grpId="3"/>
      <p:bldP spid="51" grpId="0"/>
      <p:bldP spid="51" grpId="1"/>
      <p:bldP spid="52" grpId="0"/>
      <p:bldP spid="52" grpId="1"/>
      <p:bldP spid="52" grpId="2"/>
      <p:bldP spid="52" grpId="3"/>
      <p:bldP spid="52" grpId="4"/>
      <p:bldP spid="52" grpId="5"/>
      <p:bldP spid="53" grpId="0"/>
      <p:bldP spid="53" grpId="1"/>
      <p:bldP spid="53" grpId="2"/>
      <p:bldP spid="53" grpId="3"/>
      <p:bldP spid="53" grpId="4"/>
      <p:bldP spid="53" grpId="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Deletion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206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n=8,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[10]={1, 2, 3, 4, 5, 6, 7, 8}; </a:t>
            </a:r>
            <a:r>
              <a:rPr lang="en-US" sz="2500" dirty="0">
                <a:solidFill>
                  <a:schemeClr val="accent2">
                    <a:lumMod val="75000"/>
                  </a:schemeClr>
                </a:solidFill>
                <a:latin typeface="Courier New" panose="02070309020205020404" pitchFamily="49" charset="0"/>
                <a:cs typeface="Courier New" panose="02070309020205020404" pitchFamily="49" charset="0"/>
              </a:rPr>
              <a:t>//</a:t>
            </a:r>
            <a:r>
              <a:rPr lang="en-US" sz="2900" dirty="0">
                <a:solidFill>
                  <a:schemeClr val="accent2">
                    <a:lumMod val="75000"/>
                  </a:schemeClr>
                </a:solidFill>
                <a:latin typeface="Courier New" panose="02070309020205020404" pitchFamily="49" charset="0"/>
                <a:cs typeface="Courier New" panose="02070309020205020404" pitchFamily="49" charset="0"/>
              </a:rPr>
              <a:t>n=total elements.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decrease n; last element 8 is no longer part of list.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delete value 1 from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sz="2900" dirty="0">
                <a:solidFill>
                  <a:schemeClr val="accent2">
                    <a:lumMod val="75000"/>
                  </a:schemeClr>
                </a:solidFill>
                <a:latin typeface="Courier New" panose="02070309020205020404" pitchFamily="49" charset="0"/>
                <a:cs typeface="Courier New" panose="02070309020205020404" pitchFamily="49" charset="0"/>
              </a:rPr>
              <a:t>// deleting the value 1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backward. The value in index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//2 goes to 1, 3 goes to 2,…,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2; </a:t>
            </a:r>
            <a:r>
              <a:rPr lang="en-US" dirty="0">
                <a:solidFill>
                  <a:schemeClr val="accent2">
                    <a:lumMod val="75000"/>
                  </a:schemeClr>
                </a:solidFill>
                <a:latin typeface="Courier New" panose="02070309020205020404" pitchFamily="49" charset="0"/>
                <a:cs typeface="Courier New" panose="02070309020205020404" pitchFamily="49" charset="0"/>
              </a:rPr>
              <a:t>// delete value 4 from the middle (index k=2) of the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deleting the value 4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k+1 goes to k,…,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2110167131"/>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1</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3</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4</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5</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2</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6</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8</a:t>
            </a:r>
          </a:p>
        </p:txBody>
      </p:sp>
      <p:sp>
        <p:nvSpPr>
          <p:cNvPr id="18" name="TextBox 17"/>
          <p:cNvSpPr txBox="1"/>
          <p:nvPr/>
        </p:nvSpPr>
        <p:spPr>
          <a:xfrm>
            <a:off x="9569765" y="5752889"/>
            <a:ext cx="478301" cy="369332"/>
          </a:xfrm>
          <a:prstGeom prst="rect">
            <a:avLst/>
          </a:prstGeom>
          <a:noFill/>
        </p:spPr>
        <p:txBody>
          <a:bodyPr wrap="square" rtlCol="0">
            <a:spAutoFit/>
          </a:bodyPr>
          <a:lstStyle/>
          <a:p>
            <a:pPr algn="ctr"/>
            <a:r>
              <a:rPr lang="en-US" dirty="0"/>
              <a:t>5</a:t>
            </a:r>
          </a:p>
        </p:txBody>
      </p:sp>
      <p:sp>
        <p:nvSpPr>
          <p:cNvPr id="19" name="TextBox 18"/>
          <p:cNvSpPr txBox="1"/>
          <p:nvPr/>
        </p:nvSpPr>
        <p:spPr>
          <a:xfrm>
            <a:off x="4575516" y="5733431"/>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5534442" y="5752139"/>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95736" y="574655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57669"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060853" y="5733431"/>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7</a:t>
            </a:r>
          </a:p>
        </p:txBody>
      </p:sp>
      <p:sp>
        <p:nvSpPr>
          <p:cNvPr id="26" name="TextBox 25"/>
          <p:cNvSpPr txBox="1"/>
          <p:nvPr/>
        </p:nvSpPr>
        <p:spPr>
          <a:xfrm>
            <a:off x="9561537" y="5760920"/>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24960" y="5746959"/>
            <a:ext cx="478301" cy="369332"/>
          </a:xfrm>
          <a:prstGeom prst="rect">
            <a:avLst/>
          </a:prstGeom>
          <a:noFill/>
        </p:spPr>
        <p:txBody>
          <a:bodyPr wrap="square" rtlCol="0">
            <a:spAutoFit/>
          </a:bodyPr>
          <a:lstStyle/>
          <a:p>
            <a:pPr algn="ctr"/>
            <a:r>
              <a:rPr lang="en-US" b="1" dirty="0">
                <a:solidFill>
                  <a:srgbClr val="FF0000"/>
                </a:solidFill>
              </a:rPr>
              <a:t>2</a:t>
            </a:r>
          </a:p>
        </p:txBody>
      </p:sp>
      <p:sp>
        <p:nvSpPr>
          <p:cNvPr id="28" name="TextBox 27"/>
          <p:cNvSpPr txBox="1"/>
          <p:nvPr/>
        </p:nvSpPr>
        <p:spPr>
          <a:xfrm>
            <a:off x="6023318" y="5732623"/>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023318" y="5732623"/>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6520377" y="5746558"/>
            <a:ext cx="478301" cy="369332"/>
          </a:xfrm>
          <a:prstGeom prst="rect">
            <a:avLst/>
          </a:prstGeom>
          <a:noFill/>
        </p:spPr>
        <p:txBody>
          <a:bodyPr wrap="square" rtlCol="0">
            <a:spAutoFit/>
          </a:bodyPr>
          <a:lstStyle/>
          <a:p>
            <a:pPr algn="ctr"/>
            <a:r>
              <a:rPr lang="en-US" dirty="0"/>
              <a:t>7</a:t>
            </a:r>
          </a:p>
        </p:txBody>
      </p:sp>
      <p:sp>
        <p:nvSpPr>
          <p:cNvPr id="32" name="TextBox 31"/>
          <p:cNvSpPr txBox="1"/>
          <p:nvPr/>
        </p:nvSpPr>
        <p:spPr>
          <a:xfrm>
            <a:off x="5526259" y="5746558"/>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61537" y="5746558"/>
            <a:ext cx="478301" cy="369332"/>
          </a:xfrm>
          <a:prstGeom prst="rect">
            <a:avLst/>
          </a:prstGeom>
          <a:noFill/>
        </p:spPr>
        <p:txBody>
          <a:bodyPr wrap="square" rtlCol="0">
            <a:spAutoFit/>
          </a:bodyPr>
          <a:lstStyle/>
          <a:p>
            <a:pPr algn="ctr"/>
            <a:r>
              <a:rPr lang="en-US" dirty="0"/>
              <a:t>6</a:t>
            </a:r>
          </a:p>
        </p:txBody>
      </p:sp>
      <p:sp>
        <p:nvSpPr>
          <p:cNvPr id="34" name="TextBox 33"/>
          <p:cNvSpPr txBox="1"/>
          <p:nvPr/>
        </p:nvSpPr>
        <p:spPr>
          <a:xfrm>
            <a:off x="7906043" y="5748108"/>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6236684" y="4926389"/>
            <a:ext cx="46364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6251041" y="4918647"/>
            <a:ext cx="46364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6248774" y="4911788"/>
            <a:ext cx="463640" cy="369332"/>
          </a:xfrm>
          <a:prstGeom prst="rect">
            <a:avLst/>
          </a:prstGeom>
          <a:noFill/>
          <a:ln>
            <a:noFill/>
          </a:ln>
        </p:spPr>
        <p:txBody>
          <a:bodyPr wrap="square" rtlCol="0">
            <a:spAutoFit/>
          </a:bodyPr>
          <a:lstStyle/>
          <a:p>
            <a:pPr algn="ctr"/>
            <a:r>
              <a:rPr lang="en-US" dirty="0"/>
              <a:t>1</a:t>
            </a:r>
          </a:p>
        </p:txBody>
      </p:sp>
      <p:sp>
        <p:nvSpPr>
          <p:cNvPr id="36" name="TextBox 35"/>
          <p:cNvSpPr txBox="1"/>
          <p:nvPr/>
        </p:nvSpPr>
        <p:spPr>
          <a:xfrm>
            <a:off x="6263131" y="4929194"/>
            <a:ext cx="463640" cy="369332"/>
          </a:xfrm>
          <a:prstGeom prst="rect">
            <a:avLst/>
          </a:prstGeom>
          <a:noFill/>
          <a:ln>
            <a:noFill/>
          </a:ln>
        </p:spPr>
        <p:txBody>
          <a:bodyPr wrap="square" rtlCol="0">
            <a:spAutoFit/>
          </a:bodyPr>
          <a:lstStyle/>
          <a:p>
            <a:pPr algn="ctr"/>
            <a:r>
              <a:rPr lang="en-US" dirty="0"/>
              <a:t>5</a:t>
            </a:r>
          </a:p>
        </p:txBody>
      </p:sp>
      <p:sp>
        <p:nvSpPr>
          <p:cNvPr id="37" name="TextBox 36"/>
          <p:cNvSpPr txBox="1"/>
          <p:nvPr/>
        </p:nvSpPr>
        <p:spPr>
          <a:xfrm>
            <a:off x="6251041" y="4915659"/>
            <a:ext cx="463640" cy="369332"/>
          </a:xfrm>
          <a:prstGeom prst="rect">
            <a:avLst/>
          </a:prstGeom>
          <a:noFill/>
          <a:ln>
            <a:noFill/>
          </a:ln>
        </p:spPr>
        <p:txBody>
          <a:bodyPr wrap="square" rtlCol="0">
            <a:spAutoFit/>
          </a:bodyPr>
          <a:lstStyle/>
          <a:p>
            <a:pPr algn="ctr"/>
            <a:r>
              <a:rPr lang="en-US" dirty="0"/>
              <a:t>2</a:t>
            </a:r>
          </a:p>
        </p:txBody>
      </p:sp>
      <p:sp>
        <p:nvSpPr>
          <p:cNvPr id="38" name="TextBox 37"/>
          <p:cNvSpPr txBox="1"/>
          <p:nvPr/>
        </p:nvSpPr>
        <p:spPr>
          <a:xfrm>
            <a:off x="6222327" y="4915659"/>
            <a:ext cx="463640" cy="369332"/>
          </a:xfrm>
          <a:prstGeom prst="rect">
            <a:avLst/>
          </a:prstGeom>
          <a:noFill/>
          <a:ln>
            <a:noFill/>
          </a:ln>
        </p:spPr>
        <p:txBody>
          <a:bodyPr wrap="square" rtlCol="0">
            <a:spAutoFit/>
          </a:bodyPr>
          <a:lstStyle/>
          <a:p>
            <a:pPr algn="ctr"/>
            <a:r>
              <a:rPr lang="en-US" dirty="0"/>
              <a:t>6</a:t>
            </a:r>
          </a:p>
        </p:txBody>
      </p:sp>
      <p:sp>
        <p:nvSpPr>
          <p:cNvPr id="39" name="TextBox 38"/>
          <p:cNvSpPr txBox="1"/>
          <p:nvPr/>
        </p:nvSpPr>
        <p:spPr>
          <a:xfrm>
            <a:off x="6236684" y="4922518"/>
            <a:ext cx="463640" cy="369332"/>
          </a:xfrm>
          <a:prstGeom prst="rect">
            <a:avLst/>
          </a:prstGeom>
          <a:noFill/>
          <a:ln>
            <a:noFill/>
          </a:ln>
        </p:spPr>
        <p:txBody>
          <a:bodyPr wrap="square" rtlCol="0">
            <a:spAutoFit/>
          </a:bodyPr>
          <a:lstStyle/>
          <a:p>
            <a:pPr algn="ctr"/>
            <a:r>
              <a:rPr lang="en-US" dirty="0"/>
              <a:t>4</a:t>
            </a:r>
          </a:p>
        </p:txBody>
      </p:sp>
      <p:sp>
        <p:nvSpPr>
          <p:cNvPr id="13" name="TextBox 12"/>
          <p:cNvSpPr txBox="1"/>
          <p:nvPr/>
        </p:nvSpPr>
        <p:spPr>
          <a:xfrm>
            <a:off x="4586068" y="5363570"/>
            <a:ext cx="467749" cy="369332"/>
          </a:xfrm>
          <a:prstGeom prst="rect">
            <a:avLst/>
          </a:prstGeom>
          <a:noFill/>
        </p:spPr>
        <p:txBody>
          <a:bodyPr wrap="square" rtlCol="0">
            <a:spAutoFit/>
          </a:bodyPr>
          <a:lstStyle/>
          <a:p>
            <a:pPr algn="ctr"/>
            <a:r>
              <a:rPr lang="en-US" b="1" dirty="0"/>
              <a:t>0</a:t>
            </a:r>
          </a:p>
        </p:txBody>
      </p:sp>
      <p:sp>
        <p:nvSpPr>
          <p:cNvPr id="42" name="TextBox 41"/>
          <p:cNvSpPr txBox="1"/>
          <p:nvPr/>
        </p:nvSpPr>
        <p:spPr>
          <a:xfrm>
            <a:off x="5066098" y="5366721"/>
            <a:ext cx="467749" cy="369332"/>
          </a:xfrm>
          <a:prstGeom prst="rect">
            <a:avLst/>
          </a:prstGeom>
          <a:noFill/>
        </p:spPr>
        <p:txBody>
          <a:bodyPr wrap="square" rtlCol="0">
            <a:spAutoFit/>
          </a:bodyPr>
          <a:lstStyle/>
          <a:p>
            <a:pPr algn="ctr"/>
            <a:r>
              <a:rPr lang="en-US" b="1" dirty="0"/>
              <a:t>1</a:t>
            </a:r>
          </a:p>
        </p:txBody>
      </p:sp>
      <p:sp>
        <p:nvSpPr>
          <p:cNvPr id="43" name="TextBox 42"/>
          <p:cNvSpPr txBox="1"/>
          <p:nvPr/>
        </p:nvSpPr>
        <p:spPr>
          <a:xfrm>
            <a:off x="5545928" y="5370004"/>
            <a:ext cx="467749" cy="369332"/>
          </a:xfrm>
          <a:prstGeom prst="rect">
            <a:avLst/>
          </a:prstGeom>
          <a:noFill/>
        </p:spPr>
        <p:txBody>
          <a:bodyPr wrap="square" rtlCol="0">
            <a:spAutoFit/>
          </a:bodyPr>
          <a:lstStyle/>
          <a:p>
            <a:pPr algn="ctr"/>
            <a:r>
              <a:rPr lang="en-US" b="1" dirty="0"/>
              <a:t>2</a:t>
            </a:r>
          </a:p>
        </p:txBody>
      </p:sp>
      <p:sp>
        <p:nvSpPr>
          <p:cNvPr id="44" name="TextBox 43"/>
          <p:cNvSpPr txBox="1"/>
          <p:nvPr/>
        </p:nvSpPr>
        <p:spPr>
          <a:xfrm>
            <a:off x="6025575" y="5371034"/>
            <a:ext cx="467749" cy="369332"/>
          </a:xfrm>
          <a:prstGeom prst="rect">
            <a:avLst/>
          </a:prstGeom>
          <a:noFill/>
        </p:spPr>
        <p:txBody>
          <a:bodyPr wrap="square" rtlCol="0">
            <a:spAutoFit/>
          </a:bodyPr>
          <a:lstStyle/>
          <a:p>
            <a:pPr algn="ctr"/>
            <a:r>
              <a:rPr lang="en-US" b="1" dirty="0"/>
              <a:t>3</a:t>
            </a:r>
          </a:p>
        </p:txBody>
      </p:sp>
      <p:sp>
        <p:nvSpPr>
          <p:cNvPr id="45" name="TextBox 44"/>
          <p:cNvSpPr txBox="1"/>
          <p:nvPr/>
        </p:nvSpPr>
        <p:spPr>
          <a:xfrm>
            <a:off x="6505529" y="5373269"/>
            <a:ext cx="467749" cy="369332"/>
          </a:xfrm>
          <a:prstGeom prst="rect">
            <a:avLst/>
          </a:prstGeom>
          <a:noFill/>
        </p:spPr>
        <p:txBody>
          <a:bodyPr wrap="square" rtlCol="0">
            <a:spAutoFit/>
          </a:bodyPr>
          <a:lstStyle/>
          <a:p>
            <a:pPr algn="ctr"/>
            <a:r>
              <a:rPr lang="en-US" b="1" dirty="0"/>
              <a:t>4</a:t>
            </a:r>
          </a:p>
        </p:txBody>
      </p:sp>
      <p:sp>
        <p:nvSpPr>
          <p:cNvPr id="46" name="TextBox 45"/>
          <p:cNvSpPr txBox="1"/>
          <p:nvPr/>
        </p:nvSpPr>
        <p:spPr>
          <a:xfrm>
            <a:off x="6971596" y="5377641"/>
            <a:ext cx="467749" cy="369332"/>
          </a:xfrm>
          <a:prstGeom prst="rect">
            <a:avLst/>
          </a:prstGeom>
          <a:noFill/>
        </p:spPr>
        <p:txBody>
          <a:bodyPr wrap="square" rtlCol="0">
            <a:spAutoFit/>
          </a:bodyPr>
          <a:lstStyle/>
          <a:p>
            <a:pPr algn="ctr"/>
            <a:r>
              <a:rPr lang="en-US" b="1" dirty="0"/>
              <a:t>5</a:t>
            </a:r>
          </a:p>
        </p:txBody>
      </p:sp>
      <p:sp>
        <p:nvSpPr>
          <p:cNvPr id="47" name="TextBox 46"/>
          <p:cNvSpPr txBox="1"/>
          <p:nvPr/>
        </p:nvSpPr>
        <p:spPr>
          <a:xfrm>
            <a:off x="7464908" y="5377641"/>
            <a:ext cx="467749" cy="369332"/>
          </a:xfrm>
          <a:prstGeom prst="rect">
            <a:avLst/>
          </a:prstGeom>
          <a:noFill/>
        </p:spPr>
        <p:txBody>
          <a:bodyPr wrap="square" rtlCol="0">
            <a:spAutoFit/>
          </a:bodyPr>
          <a:lstStyle/>
          <a:p>
            <a:pPr algn="ctr"/>
            <a:r>
              <a:rPr lang="en-US" b="1" dirty="0"/>
              <a:t>6</a:t>
            </a:r>
          </a:p>
        </p:txBody>
      </p:sp>
      <p:sp>
        <p:nvSpPr>
          <p:cNvPr id="48" name="TextBox 47"/>
          <p:cNvSpPr txBox="1"/>
          <p:nvPr/>
        </p:nvSpPr>
        <p:spPr>
          <a:xfrm>
            <a:off x="7932706" y="5391289"/>
            <a:ext cx="467749" cy="369332"/>
          </a:xfrm>
          <a:prstGeom prst="rect">
            <a:avLst/>
          </a:prstGeom>
          <a:noFill/>
        </p:spPr>
        <p:txBody>
          <a:bodyPr wrap="square" rtlCol="0">
            <a:spAutoFit/>
          </a:bodyPr>
          <a:lstStyle/>
          <a:p>
            <a:pPr algn="ctr"/>
            <a:r>
              <a:rPr lang="en-US" b="1" dirty="0"/>
              <a:t>7</a:t>
            </a:r>
          </a:p>
        </p:txBody>
      </p:sp>
      <p:sp>
        <p:nvSpPr>
          <p:cNvPr id="14" name="TextBox 13"/>
          <p:cNvSpPr txBox="1"/>
          <p:nvPr/>
        </p:nvSpPr>
        <p:spPr>
          <a:xfrm>
            <a:off x="9577648" y="5363570"/>
            <a:ext cx="470073" cy="369332"/>
          </a:xfrm>
          <a:prstGeom prst="rect">
            <a:avLst/>
          </a:prstGeom>
          <a:noFill/>
        </p:spPr>
        <p:txBody>
          <a:bodyPr wrap="square" rtlCol="0">
            <a:spAutoFit/>
          </a:bodyPr>
          <a:lstStyle/>
          <a:p>
            <a:pPr algn="ctr"/>
            <a:r>
              <a:rPr lang="en-US" b="1" dirty="0"/>
              <a:t>n</a:t>
            </a:r>
          </a:p>
        </p:txBody>
      </p:sp>
      <p:sp>
        <p:nvSpPr>
          <p:cNvPr id="49" name="TextBox 48"/>
          <p:cNvSpPr txBox="1"/>
          <p:nvPr/>
        </p:nvSpPr>
        <p:spPr>
          <a:xfrm>
            <a:off x="5788281" y="4901724"/>
            <a:ext cx="470073" cy="369332"/>
          </a:xfrm>
          <a:prstGeom prst="rect">
            <a:avLst/>
          </a:prstGeom>
          <a:noFill/>
          <a:ln>
            <a:noFill/>
          </a:ln>
        </p:spPr>
        <p:txBody>
          <a:bodyPr wrap="square" rtlCol="0">
            <a:spAutoFit/>
          </a:bodyPr>
          <a:lstStyle/>
          <a:p>
            <a:pPr algn="ctr"/>
            <a:r>
              <a:rPr lang="en-US" b="1" dirty="0" err="1"/>
              <a:t>i</a:t>
            </a:r>
            <a:endParaRPr lang="en-US" b="1" dirty="0"/>
          </a:p>
        </p:txBody>
      </p:sp>
      <p:graphicFrame>
        <p:nvGraphicFramePr>
          <p:cNvPr id="25" name="Table 24"/>
          <p:cNvGraphicFramePr>
            <a:graphicFrameLocks noGrp="1"/>
          </p:cNvGraphicFramePr>
          <p:nvPr>
            <p:extLst>
              <p:ext uri="{D42A27DB-BD31-4B8C-83A1-F6EECF244321}">
                <p14:modId xmlns:p14="http://schemas.microsoft.com/office/powerpoint/2010/main" val="26342200"/>
              </p:ext>
            </p:extLst>
          </p:nvPr>
        </p:nvGraphicFramePr>
        <p:xfrm>
          <a:off x="5784369" y="4922025"/>
          <a:ext cx="927280" cy="370840"/>
        </p:xfrm>
        <a:graphic>
          <a:graphicData uri="http://schemas.openxmlformats.org/drawingml/2006/table">
            <a:tbl>
              <a:tblPr firstRow="1" bandRow="1">
                <a:tableStyleId>{5C22544A-7EE6-4342-B048-85BDC9FD1C3A}</a:tableStyleId>
              </a:tblPr>
              <a:tblGrid>
                <a:gridCol w="463640">
                  <a:extLst>
                    <a:ext uri="{9D8B030D-6E8A-4147-A177-3AD203B41FA5}">
                      <a16:colId xmlns:a16="http://schemas.microsoft.com/office/drawing/2014/main" val="20000"/>
                    </a:ext>
                  </a:extLst>
                </a:gridCol>
                <a:gridCol w="463640">
                  <a:extLst>
                    <a:ext uri="{9D8B030D-6E8A-4147-A177-3AD203B41FA5}">
                      <a16:colId xmlns:a16="http://schemas.microsoft.com/office/drawing/2014/main" val="2000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0" name="Date Placeholder 39"/>
          <p:cNvSpPr>
            <a:spLocks noGrp="1"/>
          </p:cNvSpPr>
          <p:nvPr>
            <p:ph type="dt" sz="half" idx="10"/>
          </p:nvPr>
        </p:nvSpPr>
        <p:spPr/>
        <p:txBody>
          <a:bodyPr/>
          <a:lstStyle/>
          <a:p>
            <a:r>
              <a:rPr lang="en-US"/>
              <a:t>Fahad Ahmed</a:t>
            </a:r>
            <a:endParaRPr lang="en-US" dirty="0"/>
          </a:p>
        </p:txBody>
      </p:sp>
      <p:sp>
        <p:nvSpPr>
          <p:cNvPr id="41" name="Footer Placeholder 40"/>
          <p:cNvSpPr>
            <a:spLocks noGrp="1"/>
          </p:cNvSpPr>
          <p:nvPr>
            <p:ph type="ftr" sz="quarter" idx="11"/>
          </p:nvPr>
        </p:nvSpPr>
        <p:spPr/>
        <p:txBody>
          <a:bodyPr/>
          <a:lstStyle/>
          <a:p>
            <a:r>
              <a:rPr lang="en-US"/>
              <a:t>CSC 2105: Data Structures</a:t>
            </a:r>
            <a:endParaRPr lang="en-US" dirty="0"/>
          </a:p>
        </p:txBody>
      </p:sp>
      <p:sp>
        <p:nvSpPr>
          <p:cNvPr id="50" name="Slide Number Placeholder 4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16</a:t>
            </a:fld>
            <a:endParaRPr lang="en-US" dirty="0"/>
          </a:p>
        </p:txBody>
      </p:sp>
    </p:spTree>
    <p:extLst>
      <p:ext uri="{BB962C8B-B14F-4D97-AF65-F5344CB8AC3E}">
        <p14:creationId xmlns:p14="http://schemas.microsoft.com/office/powerpoint/2010/main" val="39770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2"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2"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4"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5"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4"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5"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3"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4"/>
      <p:bldP spid="12" grpId="5"/>
      <p:bldP spid="31" grpId="0"/>
      <p:bldP spid="31" grpId="1"/>
      <p:bldP spid="31" grpId="2"/>
      <p:bldP spid="31" grpId="3"/>
      <p:bldP spid="31" grpId="4"/>
      <p:bldP spid="31" grpId="5"/>
      <p:bldP spid="35" grpId="0"/>
      <p:bldP spid="35" grpId="1"/>
      <p:bldP spid="35" grpId="4"/>
      <p:bldP spid="35" grpId="5"/>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2"/>
      <p:bldP spid="42" grpId="3"/>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2"/>
      <p:bldP spid="48" grpId="0"/>
      <p:bldP spid="14" grpId="0" build="allAtOnce"/>
      <p:bldP spid="14" grpId="1" build="allAtOnce"/>
      <p:bldP spid="49" grpId="0"/>
      <p:bldP spid="49" grpId="1"/>
      <p:bldP spid="49" grpId="2"/>
      <p:bldP spid="49" grpId="3"/>
      <p:bldP spid="49" grpId="4"/>
      <p:bldP spid="49"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Array</a:t>
            </a:r>
          </a:p>
        </p:txBody>
      </p:sp>
      <p:sp>
        <p:nvSpPr>
          <p:cNvPr id="3" name="Content Placeholder 2"/>
          <p:cNvSpPr>
            <a:spLocks noGrp="1"/>
          </p:cNvSpPr>
          <p:nvPr>
            <p:ph idx="1"/>
          </p:nvPr>
        </p:nvSpPr>
        <p:spPr/>
        <p:txBody>
          <a:bodyPr>
            <a:normAutofit fontScale="92500" lnSpcReduction="10000"/>
          </a:bodyPr>
          <a:lstStyle/>
          <a:p>
            <a:r>
              <a:rPr lang="en-US" dirty="0"/>
              <a:t>Two-dimensional arrays can be described as "arrays of arrays". For example, a 2D array can be imagined as a Two-dimensional table made of elements of same uniform data type.</a:t>
            </a:r>
          </a:p>
          <a:p>
            <a:endParaRPr lang="en-US" dirty="0"/>
          </a:p>
          <a:p>
            <a:endParaRPr lang="en-US" dirty="0"/>
          </a:p>
          <a:p>
            <a:endParaRPr lang="en-US" dirty="0"/>
          </a:p>
          <a:p>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35216242"/>
              </p:ext>
            </p:extLst>
          </p:nvPr>
        </p:nvGraphicFramePr>
        <p:xfrm>
          <a:off x="1271954" y="2191871"/>
          <a:ext cx="9743742" cy="1371600"/>
        </p:xfrm>
        <a:graphic>
          <a:graphicData uri="http://schemas.openxmlformats.org/drawingml/2006/table">
            <a:tbl>
              <a:tblPr firstRow="1" firstCol="1" bandRow="1">
                <a:tableStyleId>{2D5ABB26-0587-4C30-8999-92F81FD0307C}</a:tableStyleId>
              </a:tblPr>
              <a:tblGrid>
                <a:gridCol w="1063625">
                  <a:extLst>
                    <a:ext uri="{9D8B030D-6E8A-4147-A177-3AD203B41FA5}">
                      <a16:colId xmlns:a16="http://schemas.microsoft.com/office/drawing/2014/main" val="20000"/>
                    </a:ext>
                  </a:extLst>
                </a:gridCol>
                <a:gridCol w="464243">
                  <a:extLst>
                    <a:ext uri="{9D8B030D-6E8A-4147-A177-3AD203B41FA5}">
                      <a16:colId xmlns:a16="http://schemas.microsoft.com/office/drawing/2014/main" val="20001"/>
                    </a:ext>
                  </a:extLst>
                </a:gridCol>
                <a:gridCol w="532187">
                  <a:extLst>
                    <a:ext uri="{9D8B030D-6E8A-4147-A177-3AD203B41FA5}">
                      <a16:colId xmlns:a16="http://schemas.microsoft.com/office/drawing/2014/main" val="20002"/>
                    </a:ext>
                  </a:extLst>
                </a:gridCol>
                <a:gridCol w="1501775">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501775">
                  <a:extLst>
                    <a:ext uri="{9D8B030D-6E8A-4147-A177-3AD203B41FA5}">
                      <a16:colId xmlns:a16="http://schemas.microsoft.com/office/drawing/2014/main" val="20005"/>
                    </a:ext>
                  </a:extLst>
                </a:gridCol>
                <a:gridCol w="1501775">
                  <a:extLst>
                    <a:ext uri="{9D8B030D-6E8A-4147-A177-3AD203B41FA5}">
                      <a16:colId xmlns:a16="http://schemas.microsoft.com/office/drawing/2014/main" val="20006"/>
                    </a:ext>
                  </a:extLst>
                </a:gridCol>
                <a:gridCol w="1501775">
                  <a:extLst>
                    <a:ext uri="{9D8B030D-6E8A-4147-A177-3AD203B41FA5}">
                      <a16:colId xmlns:a16="http://schemas.microsoft.com/office/drawing/2014/main" val="20007"/>
                    </a:ext>
                  </a:extLst>
                </a:gridCol>
                <a:gridCol w="17481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2800" dirty="0" err="1">
                          <a:effectLst/>
                          <a:latin typeface="Courier New" panose="02070309020205020404" pitchFamily="49" charset="0"/>
                          <a:cs typeface="Courier New" panose="02070309020205020404" pitchFamily="49" charset="0"/>
                        </a:rPr>
                        <a:t>minu</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7200" dirty="0">
                          <a:effectLst/>
                          <a:latin typeface="Arial Narrow" panose="020B0606020202030204" pitchFamily="34" charset="0"/>
                        </a:rPr>
                        <a:t>{</a:t>
                      </a:r>
                      <a:endParaRPr lang="en-US" sz="18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2</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3</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4</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0</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[0][0]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minu[0][1]</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minu[0][2]</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minu[0][3]</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1</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minu[1][4]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[2][4]</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rPr>
                        <a:t> </a:t>
                      </a:r>
                      <a:endParaRPr lang="en-US" sz="18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8" name="Date Placeholder 7"/>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17</a:t>
            </a:fld>
            <a:endParaRPr lang="en-US" dirty="0"/>
          </a:p>
        </p:txBody>
      </p:sp>
    </p:spTree>
    <p:extLst>
      <p:ext uri="{BB962C8B-B14F-4D97-AF65-F5344CB8AC3E}">
        <p14:creationId xmlns:p14="http://schemas.microsoft.com/office/powerpoint/2010/main" val="122520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p:txBody>
          <a:bodyPr>
            <a:normAutofit fontScale="77500" lnSpcReduction="20000"/>
          </a:bodyPr>
          <a:lstStyle/>
          <a:p>
            <a:r>
              <a:rPr lang="en-US" dirty="0"/>
              <a:t>Assigning values at the time of declaring a two-dimensional array can be any one of the following ways:</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a:t>
            </a:r>
          </a:p>
          <a:p>
            <a:pPr marL="398463" lvl="1" indent="0">
              <a:buNone/>
            </a:pPr>
            <a:r>
              <a:rPr lang="en-US" dirty="0">
                <a:latin typeface="Courier New" panose="02070309020205020404" pitchFamily="49" charset="0"/>
                <a:cs typeface="Courier New" panose="02070309020205020404" pitchFamily="49" charset="0"/>
              </a:rPr>
              <a:t>  {1,2,3,4,5},</a:t>
            </a:r>
          </a:p>
          <a:p>
            <a:pPr marL="398463" lvl="1" indent="0">
              <a:buNone/>
            </a:pPr>
            <a:r>
              <a:rPr lang="en-US" dirty="0">
                <a:latin typeface="Courier New" panose="02070309020205020404" pitchFamily="49" charset="0"/>
                <a:cs typeface="Courier New" panose="02070309020205020404" pitchFamily="49" charset="0"/>
              </a:rPr>
              <a:t>  {2,4,6,8,10},</a:t>
            </a:r>
          </a:p>
          <a:p>
            <a:pPr marL="398463" lvl="1" indent="0">
              <a:buNone/>
            </a:pPr>
            <a:r>
              <a:rPr lang="en-US" dirty="0">
                <a:latin typeface="Courier New" panose="02070309020205020404" pitchFamily="49" charset="0"/>
                <a:cs typeface="Courier New" panose="02070309020205020404" pitchFamily="49" charset="0"/>
              </a:rPr>
              <a:t>  {3,6,9,12,15}</a:t>
            </a:r>
          </a:p>
          <a:p>
            <a:pPr marL="398463" lvl="1" indent="0">
              <a:buNone/>
            </a:pPr>
            <a:r>
              <a:rPr lang="en-US" dirty="0">
                <a:latin typeface="Courier New" panose="02070309020205020404" pitchFamily="49" charset="0"/>
                <a:cs typeface="Courier New" panose="02070309020205020404" pitchFamily="49" charset="0"/>
              </a:rPr>
              <a:t> };</a:t>
            </a:r>
          </a:p>
          <a:p>
            <a:r>
              <a:rPr lang="en-US" dirty="0"/>
              <a:t>The internal braces are unnecessary, but helps to distinguish the rows from the columns. </a:t>
            </a:r>
          </a:p>
          <a:p>
            <a:r>
              <a:rPr lang="en-US" dirty="0"/>
              <a:t>Take care to include the semicolon at the end of the curly brace which closes the assignment. </a:t>
            </a:r>
          </a:p>
          <a:p>
            <a:r>
              <a:rPr lang="en-US" dirty="0"/>
              <a:t>If there are not enough elements in the curly braces to account for every single element in an array, the remaining elements will be filled out with garbage/zeros. </a:t>
            </a:r>
          </a:p>
          <a:p>
            <a:r>
              <a:rPr lang="en-US" dirty="0"/>
              <a:t>Static and global variables are always guaranteed to be initialized to zero anyway, whereas auto or local variables are guaranteed to be garbage.</a:t>
            </a:r>
          </a:p>
        </p:txBody>
      </p:sp>
      <p:sp>
        <p:nvSpPr>
          <p:cNvPr id="7" name="Date Placeholder 6"/>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18</a:t>
            </a:fld>
            <a:endParaRPr lang="en-US" dirty="0"/>
          </a:p>
        </p:txBody>
      </p:sp>
    </p:spTree>
    <p:extLst>
      <p:ext uri="{BB962C8B-B14F-4D97-AF65-F5344CB8AC3E}">
        <p14:creationId xmlns:p14="http://schemas.microsoft.com/office/powerpoint/2010/main" val="1823979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p>
        </p:txBody>
      </p:sp>
      <p:sp>
        <p:nvSpPr>
          <p:cNvPr id="3" name="Content Placeholder 2"/>
          <p:cNvSpPr>
            <a:spLocks noGrp="1"/>
          </p:cNvSpPr>
          <p:nvPr>
            <p:ph idx="1"/>
          </p:nvPr>
        </p:nvSpPr>
        <p:spPr>
          <a:xfrm>
            <a:off x="88900" y="1063624"/>
            <a:ext cx="5209241" cy="5014447"/>
          </a:xfrm>
        </p:spPr>
        <p:txBody>
          <a:bodyPr>
            <a:normAutofit fontScale="77500" lnSpcReduction="20000"/>
          </a:bodyPr>
          <a:lstStyle/>
          <a:p>
            <a:r>
              <a:rPr lang="en-US" dirty="0"/>
              <a:t>Nested loop is used to take input and give output.</a:t>
            </a:r>
          </a:p>
          <a:p>
            <a:r>
              <a:rPr lang="en-US" dirty="0"/>
              <a:t>The input is taken in row (1</a:t>
            </a:r>
            <a:r>
              <a:rPr lang="en-US" baseline="30000" dirty="0"/>
              <a:t>st</a:t>
            </a:r>
            <a:r>
              <a:rPr lang="en-US" dirty="0"/>
              <a:t> dimension) major. i.e. all the values of row 0 is scanned first, then the values of row 1, and values of row 2. For each row, value at column 0 is scanned first, then the value at column 1, and value at column 2.</a:t>
            </a:r>
          </a:p>
          <a:p>
            <a:r>
              <a:rPr lang="en-US" dirty="0"/>
              <a:t>In output, array </a:t>
            </a:r>
            <a:r>
              <a:rPr lang="en-US" dirty="0">
                <a:latin typeface="Courier New" panose="02070309020205020404" pitchFamily="49" charset="0"/>
                <a:cs typeface="Courier New" panose="02070309020205020404" pitchFamily="49" charset="0"/>
              </a:rPr>
              <a:t>a</a:t>
            </a:r>
            <a:r>
              <a:rPr lang="en-US" dirty="0"/>
              <a:t> is used in row major. But array </a:t>
            </a:r>
            <a:r>
              <a:rPr lang="en-US" dirty="0">
                <a:latin typeface="Courier New" panose="02070309020205020404" pitchFamily="49" charset="0"/>
                <a:cs typeface="Courier New" panose="02070309020205020404" pitchFamily="49" charset="0"/>
              </a:rPr>
              <a:t>b</a:t>
            </a:r>
            <a:r>
              <a:rPr lang="en-US" dirty="0"/>
              <a:t> is used in column (2</a:t>
            </a:r>
            <a:r>
              <a:rPr lang="en-US" baseline="30000" dirty="0"/>
              <a:t>nd</a:t>
            </a:r>
            <a:r>
              <a:rPr lang="en-US" dirty="0"/>
              <a:t> dimension) major. i.e. all the values of column 0 is added first, then the values of column 1, and values of column 2. For each column, value at row 0 is added first, then the value at row 1, and value at row 2.</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832534999"/>
              </p:ext>
            </p:extLst>
          </p:nvPr>
        </p:nvGraphicFramePr>
        <p:xfrm>
          <a:off x="5513295" y="2128780"/>
          <a:ext cx="6387353" cy="3801372"/>
        </p:xfrm>
        <a:graphic>
          <a:graphicData uri="http://schemas.openxmlformats.org/drawingml/2006/table">
            <a:tbl>
              <a:tblPr firstRow="1" firstCol="1" bandRow="1">
                <a:tableStyleId>{2D5ABB26-0587-4C30-8999-92F81FD0307C}</a:tableStyleId>
              </a:tblPr>
              <a:tblGrid>
                <a:gridCol w="345268">
                  <a:extLst>
                    <a:ext uri="{9D8B030D-6E8A-4147-A177-3AD203B41FA5}">
                      <a16:colId xmlns:a16="http://schemas.microsoft.com/office/drawing/2014/main" val="20000"/>
                    </a:ext>
                  </a:extLst>
                </a:gridCol>
                <a:gridCol w="6042085">
                  <a:extLst>
                    <a:ext uri="{9D8B030D-6E8A-4147-A177-3AD203B41FA5}">
                      <a16:colId xmlns:a16="http://schemas.microsoft.com/office/drawing/2014/main" val="20001"/>
                    </a:ext>
                  </a:extLst>
                </a:gridCol>
              </a:tblGrid>
              <a:tr h="314246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11</a:t>
                      </a: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input &amp; output of a 2D array</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 j, a[3][3], b[3][3]={1,3,5,7,9,2,4,6,8};</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16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6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scan</a:t>
                      </a:r>
                      <a:r>
                        <a:rPr lang="en-US" sz="1600" dirty="0" err="1">
                          <a:effectLst/>
                          <a:latin typeface="Courier New" panose="02070309020205020404" pitchFamily="49" charset="0"/>
                          <a:cs typeface="Courier New" panose="02070309020205020404" pitchFamily="49" charset="0"/>
                        </a:rPr>
                        <a: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dirty="0">
                          <a:effectLst/>
                          <a:latin typeface="Courier New" panose="02070309020205020404" pitchFamily="49" charset="0"/>
                          <a:cs typeface="Courier New" panose="02070309020205020404" pitchFamily="49" charset="0"/>
                        </a:rPr>
                        <a:t>, &amp;a[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24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baseline="0" dirty="0">
                          <a:solidFill>
                            <a:srgbClr val="FF0000"/>
                          </a:solidFill>
                          <a:effectLst/>
                          <a:latin typeface="Courier New" panose="02070309020205020404" pitchFamily="49" charset="0"/>
                          <a:cs typeface="Courier New" panose="02070309020205020404" pitchFamily="49" charset="0"/>
                        </a:rPr>
                        <a:t> </a:t>
                      </a:r>
                      <a:r>
                        <a:rPr lang="en-US" sz="1600" dirty="0">
                          <a:solidFill>
                            <a:srgbClr val="FF0000"/>
                          </a:solidFill>
                          <a:effectLst/>
                          <a:latin typeface="Courier New" panose="02070309020205020404" pitchFamily="49" charset="0"/>
                          <a:cs typeface="Courier New" panose="02070309020205020404" pitchFamily="49" charset="0"/>
                        </a:rPr>
                        <a:t>"</a:t>
                      </a:r>
                      <a:r>
                        <a:rPr lang="en-US" sz="1600" dirty="0">
                          <a:effectLst/>
                          <a:latin typeface="Courier New" panose="02070309020205020404" pitchFamily="49" charset="0"/>
                          <a:cs typeface="Courier New" panose="02070309020205020404" pitchFamily="49" charset="0"/>
                        </a:rPr>
                        <a:t>, 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 + b[j][</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65890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47765" y="965200"/>
            <a:ext cx="6417235" cy="1015663"/>
          </a:xfrm>
          <a:prstGeom prst="rect">
            <a:avLst/>
          </a:prstGeom>
          <a:noFill/>
        </p:spPr>
        <p:txBody>
          <a:bodyPr wrap="square" rtlCol="0">
            <a:spAutoFit/>
          </a:bodyPr>
          <a:lstStyle/>
          <a:p>
            <a:pPr algn="just"/>
            <a:r>
              <a:rPr lang="en-US" sz="2000" dirty="0"/>
              <a:t>Consider the following example (the dark rea at the end is the output of this program; the red colored text represents input given by the user):</a:t>
            </a:r>
          </a:p>
        </p:txBody>
      </p:sp>
      <p:sp>
        <p:nvSpPr>
          <p:cNvPr id="7" name="Date Placeholder 6"/>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19</a:t>
            </a:fld>
            <a:endParaRPr lang="en-US" dirty="0"/>
          </a:p>
        </p:txBody>
      </p:sp>
    </p:spTree>
    <p:extLst>
      <p:ext uri="{BB962C8B-B14F-4D97-AF65-F5344CB8AC3E}">
        <p14:creationId xmlns:p14="http://schemas.microsoft.com/office/powerpoint/2010/main" val="117000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Concept</a:t>
            </a:r>
          </a:p>
        </p:txBody>
      </p:sp>
      <p:sp>
        <p:nvSpPr>
          <p:cNvPr id="3" name="Content Placeholder 2"/>
          <p:cNvSpPr>
            <a:spLocks noGrp="1"/>
          </p:cNvSpPr>
          <p:nvPr>
            <p:ph idx="1"/>
          </p:nvPr>
        </p:nvSpPr>
        <p:spPr/>
        <p:txBody>
          <a:bodyPr/>
          <a:lstStyle/>
          <a:p>
            <a:pPr marL="0" indent="0" algn="just">
              <a:buNone/>
            </a:pPr>
            <a:r>
              <a:rPr lang="en-US" dirty="0"/>
              <a:t>We have already gone through how computers represent information using binary number system. </a:t>
            </a:r>
          </a:p>
          <a:p>
            <a:pPr algn="just"/>
            <a:r>
              <a:rPr lang="en-US" dirty="0"/>
              <a:t>But we need to understand how we are going to representation information in our programming, which we will use as the basis for our computational processes. </a:t>
            </a:r>
          </a:p>
          <a:p>
            <a:pPr algn="just"/>
            <a:r>
              <a:rPr lang="en-US" dirty="0"/>
              <a:t>To do this, we need to decide on representations for </a:t>
            </a:r>
            <a:r>
              <a:rPr lang="en-US" i="1" dirty="0"/>
              <a:t>numeric values</a:t>
            </a:r>
            <a:r>
              <a:rPr lang="en-US" dirty="0"/>
              <a:t> and for </a:t>
            </a:r>
            <a:r>
              <a:rPr lang="en-US" i="1" dirty="0"/>
              <a:t>symbolic ones</a:t>
            </a:r>
            <a:r>
              <a:rPr lang="en-US" dirty="0"/>
              <a:t>. </a:t>
            </a:r>
          </a:p>
          <a:p>
            <a:pPr algn="just"/>
            <a:r>
              <a:rPr lang="en-US" dirty="0"/>
              <a:t>We will use the concept of variables.</a:t>
            </a:r>
          </a:p>
          <a:p>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a:t>
            </a:fld>
            <a:endParaRPr lang="en-US" dirty="0"/>
          </a:p>
        </p:txBody>
      </p:sp>
    </p:spTree>
    <p:extLst>
      <p:ext uri="{BB962C8B-B14F-4D97-AF65-F5344CB8AC3E}">
        <p14:creationId xmlns:p14="http://schemas.microsoft.com/office/powerpoint/2010/main" val="34673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917" y="190314"/>
            <a:ext cx="11887200" cy="709989"/>
          </a:xfrm>
        </p:spPr>
        <p:txBody>
          <a:bodyPr>
            <a:normAutofit/>
          </a:bodyPr>
          <a:lstStyle/>
          <a:p>
            <a:r>
              <a:rPr lang="en-US" dirty="0"/>
              <a:t>Memory Access</a:t>
            </a:r>
          </a:p>
        </p:txBody>
      </p:sp>
      <p:sp>
        <p:nvSpPr>
          <p:cNvPr id="8" name="Text Placeholder 7"/>
          <p:cNvSpPr>
            <a:spLocks noGrp="1"/>
          </p:cNvSpPr>
          <p:nvPr>
            <p:ph type="body" idx="1"/>
          </p:nvPr>
        </p:nvSpPr>
        <p:spPr>
          <a:xfrm>
            <a:off x="194332" y="2003611"/>
            <a:ext cx="5587903" cy="527377"/>
          </a:xfrm>
        </p:spPr>
        <p:txBody>
          <a:bodyPr/>
          <a:lstStyle/>
          <a:p>
            <a:r>
              <a:rPr lang="en-US" dirty="0"/>
              <a:t>2D Array</a:t>
            </a:r>
          </a:p>
        </p:txBody>
      </p:sp>
      <p:sp>
        <p:nvSpPr>
          <p:cNvPr id="3" name="Content Placeholder 2"/>
          <p:cNvSpPr>
            <a:spLocks noGrp="1"/>
          </p:cNvSpPr>
          <p:nvPr>
            <p:ph sz="half" idx="2"/>
          </p:nvPr>
        </p:nvSpPr>
        <p:spPr>
          <a:xfrm>
            <a:off x="194332" y="2630210"/>
            <a:ext cx="5587903" cy="2027557"/>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[n][m]=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3"/>
          </p:nvPr>
        </p:nvSpPr>
        <p:spPr>
          <a:xfrm>
            <a:off x="6131858" y="2003612"/>
            <a:ext cx="5786716" cy="527377"/>
          </a:xfrm>
        </p:spPr>
        <p:txBody>
          <a:bodyPr/>
          <a:lstStyle/>
          <a:p>
            <a:r>
              <a:rPr lang="en-US" dirty="0"/>
              <a:t>1D array</a:t>
            </a:r>
          </a:p>
        </p:txBody>
      </p:sp>
      <p:sp>
        <p:nvSpPr>
          <p:cNvPr id="10" name="Content Placeholder 9"/>
          <p:cNvSpPr>
            <a:spLocks noGrp="1"/>
          </p:cNvSpPr>
          <p:nvPr>
            <p:ph sz="quarter" idx="4"/>
          </p:nvPr>
        </p:nvSpPr>
        <p:spPr>
          <a:xfrm>
            <a:off x="6131858" y="2630210"/>
            <a:ext cx="5788303" cy="2023076"/>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 * 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 W * n + m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147917" y="874061"/>
            <a:ext cx="11887200" cy="1200329"/>
          </a:xfrm>
          <a:prstGeom prst="rect">
            <a:avLst/>
          </a:prstGeom>
          <a:noFill/>
        </p:spPr>
        <p:txBody>
          <a:bodyPr wrap="square" rtlCol="0">
            <a:spAutoFit/>
          </a:bodyPr>
          <a:lstStyle/>
          <a:p>
            <a:r>
              <a:rPr lang="en-US" sz="2400" dirty="0"/>
              <a:t>Two-dimensional arrays are just an abstraction for programmers, since we can obtain the same results with a simple array just by putting a factor between its indices: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[3][5];   </a:t>
            </a:r>
            <a:r>
              <a:rPr lang="en-US" sz="2400" dirty="0"/>
              <a:t>is equivalent to (3 * 5 = 15);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[15];</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45525375"/>
              </p:ext>
            </p:extLst>
          </p:nvPr>
        </p:nvGraphicFramePr>
        <p:xfrm>
          <a:off x="3798628" y="3073159"/>
          <a:ext cx="1835691" cy="1310640"/>
        </p:xfrm>
        <a:graphic>
          <a:graphicData uri="http://schemas.openxmlformats.org/drawingml/2006/table">
            <a:tbl>
              <a:tblPr firstRow="1" firstCol="1" bandRow="1">
                <a:tableStyleId>{2D5ABB26-0587-4C30-8999-92F81FD0307C}</a:tableStyleId>
              </a:tblPr>
              <a:tblGrid>
                <a:gridCol w="406267">
                  <a:extLst>
                    <a:ext uri="{9D8B030D-6E8A-4147-A177-3AD203B41FA5}">
                      <a16:colId xmlns:a16="http://schemas.microsoft.com/office/drawing/2014/main" val="20000"/>
                    </a:ext>
                  </a:extLst>
                </a:gridCol>
                <a:gridCol w="248222">
                  <a:extLst>
                    <a:ext uri="{9D8B030D-6E8A-4147-A177-3AD203B41FA5}">
                      <a16:colId xmlns:a16="http://schemas.microsoft.com/office/drawing/2014/main" val="20001"/>
                    </a:ext>
                  </a:extLst>
                </a:gridCol>
                <a:gridCol w="261938">
                  <a:extLst>
                    <a:ext uri="{9D8B030D-6E8A-4147-A177-3AD203B41FA5}">
                      <a16:colId xmlns:a16="http://schemas.microsoft.com/office/drawing/2014/main" val="20002"/>
                    </a:ext>
                  </a:extLst>
                </a:gridCol>
                <a:gridCol w="261938">
                  <a:extLst>
                    <a:ext uri="{9D8B030D-6E8A-4147-A177-3AD203B41FA5}">
                      <a16:colId xmlns:a16="http://schemas.microsoft.com/office/drawing/2014/main" val="20003"/>
                    </a:ext>
                  </a:extLst>
                </a:gridCol>
                <a:gridCol w="261938">
                  <a:extLst>
                    <a:ext uri="{9D8B030D-6E8A-4147-A177-3AD203B41FA5}">
                      <a16:colId xmlns:a16="http://schemas.microsoft.com/office/drawing/2014/main" val="20004"/>
                    </a:ext>
                  </a:extLst>
                </a:gridCol>
                <a:gridCol w="261938">
                  <a:extLst>
                    <a:ext uri="{9D8B030D-6E8A-4147-A177-3AD203B41FA5}">
                      <a16:colId xmlns:a16="http://schemas.microsoft.com/office/drawing/2014/main" val="20005"/>
                    </a:ext>
                  </a:extLst>
                </a:gridCol>
                <a:gridCol w="133450">
                  <a:extLst>
                    <a:ext uri="{9D8B030D-6E8A-4147-A177-3AD203B41FA5}">
                      <a16:colId xmlns:a16="http://schemas.microsoft.com/office/drawing/2014/main" val="20006"/>
                    </a:ext>
                  </a:extLst>
                </a:gridCol>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49759">
                <a:tc>
                  <a:txBody>
                    <a:bodyPr/>
                    <a:lstStyle/>
                    <a:p>
                      <a:pPr marL="0" marR="0" algn="ctr">
                        <a:spcBef>
                          <a:spcPts val="0"/>
                        </a:spcBef>
                        <a:spcAft>
                          <a:spcPts val="0"/>
                        </a:spcAft>
                      </a:pPr>
                      <a:r>
                        <a:rPr lang="en-US" sz="1600" b="1">
                          <a:effectLst/>
                          <a:latin typeface="Arial Narrow" panose="020B0606020202030204" pitchFamily="34" charset="0"/>
                        </a:rPr>
                        <a:t>0</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49759">
                <a:tc>
                  <a:txBody>
                    <a:bodyPr/>
                    <a:lstStyle/>
                    <a:p>
                      <a:pPr marL="0" marR="0" algn="ctr">
                        <a:spcBef>
                          <a:spcPts val="0"/>
                        </a:spcBef>
                        <a:spcAft>
                          <a:spcPts val="0"/>
                        </a:spcAft>
                      </a:pPr>
                      <a:r>
                        <a:rPr lang="en-US" sz="1600" b="1">
                          <a:effectLst/>
                          <a:latin typeface="Arial Narrow" panose="020B0606020202030204" pitchFamily="34" charset="0"/>
                        </a:rPr>
                        <a:t>1</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49759">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224783">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01036702"/>
              </p:ext>
            </p:extLst>
          </p:nvPr>
        </p:nvGraphicFramePr>
        <p:xfrm>
          <a:off x="6131858" y="4656884"/>
          <a:ext cx="5562247" cy="762000"/>
        </p:xfrm>
        <a:graphic>
          <a:graphicData uri="http://schemas.openxmlformats.org/drawingml/2006/table">
            <a:tbl>
              <a:tblPr firstRow="1" firstCol="1" bandRow="1">
                <a:tableStyleId>{2D5ABB26-0587-4C30-8999-92F81FD0307C}</a:tableStyleId>
              </a:tblPr>
              <a:tblGrid>
                <a:gridCol w="73645">
                  <a:extLst>
                    <a:ext uri="{9D8B030D-6E8A-4147-A177-3AD203B41FA5}">
                      <a16:colId xmlns:a16="http://schemas.microsoft.com/office/drawing/2014/main" val="20000"/>
                    </a:ext>
                  </a:extLst>
                </a:gridCol>
                <a:gridCol w="336492">
                  <a:extLst>
                    <a:ext uri="{9D8B030D-6E8A-4147-A177-3AD203B41FA5}">
                      <a16:colId xmlns:a16="http://schemas.microsoft.com/office/drawing/2014/main" val="20001"/>
                    </a:ext>
                  </a:extLst>
                </a:gridCol>
                <a:gridCol w="355086">
                  <a:extLst>
                    <a:ext uri="{9D8B030D-6E8A-4147-A177-3AD203B41FA5}">
                      <a16:colId xmlns:a16="http://schemas.microsoft.com/office/drawing/2014/main" val="20002"/>
                    </a:ext>
                  </a:extLst>
                </a:gridCol>
                <a:gridCol w="355086">
                  <a:extLst>
                    <a:ext uri="{9D8B030D-6E8A-4147-A177-3AD203B41FA5}">
                      <a16:colId xmlns:a16="http://schemas.microsoft.com/office/drawing/2014/main" val="20003"/>
                    </a:ext>
                  </a:extLst>
                </a:gridCol>
                <a:gridCol w="355086">
                  <a:extLst>
                    <a:ext uri="{9D8B030D-6E8A-4147-A177-3AD203B41FA5}">
                      <a16:colId xmlns:a16="http://schemas.microsoft.com/office/drawing/2014/main" val="20004"/>
                    </a:ext>
                  </a:extLst>
                </a:gridCol>
                <a:gridCol w="355086">
                  <a:extLst>
                    <a:ext uri="{9D8B030D-6E8A-4147-A177-3AD203B41FA5}">
                      <a16:colId xmlns:a16="http://schemas.microsoft.com/office/drawing/2014/main" val="20005"/>
                    </a:ext>
                  </a:extLst>
                </a:gridCol>
                <a:gridCol w="355086">
                  <a:extLst>
                    <a:ext uri="{9D8B030D-6E8A-4147-A177-3AD203B41FA5}">
                      <a16:colId xmlns:a16="http://schemas.microsoft.com/office/drawing/2014/main" val="20006"/>
                    </a:ext>
                  </a:extLst>
                </a:gridCol>
                <a:gridCol w="355086">
                  <a:extLst>
                    <a:ext uri="{9D8B030D-6E8A-4147-A177-3AD203B41FA5}">
                      <a16:colId xmlns:a16="http://schemas.microsoft.com/office/drawing/2014/main" val="20007"/>
                    </a:ext>
                  </a:extLst>
                </a:gridCol>
                <a:gridCol w="355086">
                  <a:extLst>
                    <a:ext uri="{9D8B030D-6E8A-4147-A177-3AD203B41FA5}">
                      <a16:colId xmlns:a16="http://schemas.microsoft.com/office/drawing/2014/main" val="20008"/>
                    </a:ext>
                  </a:extLst>
                </a:gridCol>
                <a:gridCol w="355086">
                  <a:extLst>
                    <a:ext uri="{9D8B030D-6E8A-4147-A177-3AD203B41FA5}">
                      <a16:colId xmlns:a16="http://schemas.microsoft.com/office/drawing/2014/main" val="20009"/>
                    </a:ext>
                  </a:extLst>
                </a:gridCol>
                <a:gridCol w="355086">
                  <a:extLst>
                    <a:ext uri="{9D8B030D-6E8A-4147-A177-3AD203B41FA5}">
                      <a16:colId xmlns:a16="http://schemas.microsoft.com/office/drawing/2014/main" val="20010"/>
                    </a:ext>
                  </a:extLst>
                </a:gridCol>
                <a:gridCol w="355086">
                  <a:extLst>
                    <a:ext uri="{9D8B030D-6E8A-4147-A177-3AD203B41FA5}">
                      <a16:colId xmlns:a16="http://schemas.microsoft.com/office/drawing/2014/main" val="20011"/>
                    </a:ext>
                  </a:extLst>
                </a:gridCol>
                <a:gridCol w="355086">
                  <a:extLst>
                    <a:ext uri="{9D8B030D-6E8A-4147-A177-3AD203B41FA5}">
                      <a16:colId xmlns:a16="http://schemas.microsoft.com/office/drawing/2014/main" val="20012"/>
                    </a:ext>
                  </a:extLst>
                </a:gridCol>
                <a:gridCol w="355086">
                  <a:extLst>
                    <a:ext uri="{9D8B030D-6E8A-4147-A177-3AD203B41FA5}">
                      <a16:colId xmlns:a16="http://schemas.microsoft.com/office/drawing/2014/main" val="20013"/>
                    </a:ext>
                  </a:extLst>
                </a:gridCol>
                <a:gridCol w="355086">
                  <a:extLst>
                    <a:ext uri="{9D8B030D-6E8A-4147-A177-3AD203B41FA5}">
                      <a16:colId xmlns:a16="http://schemas.microsoft.com/office/drawing/2014/main" val="20014"/>
                    </a:ext>
                  </a:extLst>
                </a:gridCol>
                <a:gridCol w="355086">
                  <a:extLst>
                    <a:ext uri="{9D8B030D-6E8A-4147-A177-3AD203B41FA5}">
                      <a16:colId xmlns:a16="http://schemas.microsoft.com/office/drawing/2014/main" val="20015"/>
                    </a:ext>
                  </a:extLst>
                </a:gridCol>
                <a:gridCol w="180906">
                  <a:extLst>
                    <a:ext uri="{9D8B030D-6E8A-4147-A177-3AD203B41FA5}">
                      <a16:colId xmlns:a16="http://schemas.microsoft.com/office/drawing/2014/main" val="20016"/>
                    </a:ext>
                  </a:extLst>
                </a:gridCol>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49759">
                <a:tc>
                  <a:txBody>
                    <a:bodyPr/>
                    <a:lstStyle/>
                    <a:p>
                      <a:pPr marL="0" marR="0" algn="ctr">
                        <a:spcBef>
                          <a:spcPts val="0"/>
                        </a:spcBef>
                        <a:spcAft>
                          <a:spcPts val="0"/>
                        </a:spcAft>
                      </a:pP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24783">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4194415" y="3311514"/>
            <a:ext cx="1295400" cy="268941"/>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5647" y="4890863"/>
            <a:ext cx="1775009" cy="282387"/>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9965" y="3584937"/>
            <a:ext cx="1295400" cy="26894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99965" y="3868392"/>
            <a:ext cx="1295400" cy="268941"/>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4106" y="4891239"/>
            <a:ext cx="1742042" cy="28201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49118" y="4895533"/>
            <a:ext cx="1757080" cy="277717"/>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71653" y="5498637"/>
            <a:ext cx="822960" cy="369332"/>
          </a:xfrm>
          <a:prstGeom prst="rect">
            <a:avLst/>
          </a:prstGeom>
          <a:noFill/>
          <a:ln>
            <a:solidFill>
              <a:schemeClr val="tx1"/>
            </a:solidFill>
          </a:ln>
        </p:spPr>
        <p:txBody>
          <a:bodyPr wrap="square" rtlCol="0">
            <a:spAutoFit/>
          </a:bodyPr>
          <a:lstStyle/>
          <a:p>
            <a:pPr algn="ctr"/>
            <a:r>
              <a:rPr lang="en-US" dirty="0"/>
              <a:t>Height</a:t>
            </a:r>
          </a:p>
        </p:txBody>
      </p:sp>
      <p:sp>
        <p:nvSpPr>
          <p:cNvPr id="24" name="TextBox 23"/>
          <p:cNvSpPr txBox="1"/>
          <p:nvPr/>
        </p:nvSpPr>
        <p:spPr>
          <a:xfrm>
            <a:off x="8489562" y="5504761"/>
            <a:ext cx="821566" cy="369332"/>
          </a:xfrm>
          <a:prstGeom prst="rect">
            <a:avLst/>
          </a:prstGeom>
          <a:noFill/>
          <a:ln>
            <a:solidFill>
              <a:schemeClr val="tx1"/>
            </a:solidFill>
          </a:ln>
        </p:spPr>
        <p:txBody>
          <a:bodyPr wrap="square" rtlCol="0">
            <a:spAutoFit/>
          </a:bodyPr>
          <a:lstStyle/>
          <a:p>
            <a:pPr algn="ctr"/>
            <a:r>
              <a:rPr lang="en-US" dirty="0"/>
              <a:t>Width</a:t>
            </a:r>
          </a:p>
        </p:txBody>
      </p:sp>
      <p:sp>
        <p:nvSpPr>
          <p:cNvPr id="25" name="TextBox 24"/>
          <p:cNvSpPr txBox="1"/>
          <p:nvPr/>
        </p:nvSpPr>
        <p:spPr>
          <a:xfrm>
            <a:off x="9310064" y="5503694"/>
            <a:ext cx="365760" cy="369332"/>
          </a:xfrm>
          <a:prstGeom prst="rect">
            <a:avLst/>
          </a:prstGeom>
          <a:noFill/>
          <a:ln>
            <a:solidFill>
              <a:schemeClr val="tx1"/>
            </a:solidFill>
          </a:ln>
        </p:spPr>
        <p:txBody>
          <a:bodyPr wrap="square" rtlCol="0">
            <a:spAutoFit/>
          </a:bodyPr>
          <a:lstStyle/>
          <a:p>
            <a:pPr algn="ctr"/>
            <a:r>
              <a:rPr lang="en-US" dirty="0"/>
              <a:t>n</a:t>
            </a:r>
          </a:p>
        </p:txBody>
      </p:sp>
      <p:sp>
        <p:nvSpPr>
          <p:cNvPr id="26" name="TextBox 25"/>
          <p:cNvSpPr txBox="1"/>
          <p:nvPr/>
        </p:nvSpPr>
        <p:spPr>
          <a:xfrm>
            <a:off x="9679108" y="5497507"/>
            <a:ext cx="365760" cy="369332"/>
          </a:xfrm>
          <a:prstGeom prst="rect">
            <a:avLst/>
          </a:prstGeom>
          <a:noFill/>
          <a:ln>
            <a:solidFill>
              <a:schemeClr val="tx1"/>
            </a:solidFill>
          </a:ln>
        </p:spPr>
        <p:txBody>
          <a:bodyPr wrap="square" rtlCol="0">
            <a:spAutoFit/>
          </a:bodyPr>
          <a:lstStyle/>
          <a:p>
            <a:pPr algn="ctr"/>
            <a:r>
              <a:rPr lang="en-US" dirty="0"/>
              <a:t>m</a:t>
            </a:r>
          </a:p>
        </p:txBody>
      </p:sp>
      <p:sp>
        <p:nvSpPr>
          <p:cNvPr id="27" name="TextBox 26"/>
          <p:cNvSpPr txBox="1"/>
          <p:nvPr/>
        </p:nvSpPr>
        <p:spPr>
          <a:xfrm>
            <a:off x="7671653" y="5867969"/>
            <a:ext cx="822960" cy="369332"/>
          </a:xfrm>
          <a:prstGeom prst="rect">
            <a:avLst/>
          </a:prstGeom>
          <a:noFill/>
          <a:ln>
            <a:solidFill>
              <a:schemeClr val="tx1"/>
            </a:solidFill>
          </a:ln>
        </p:spPr>
        <p:txBody>
          <a:bodyPr wrap="square" rtlCol="0">
            <a:spAutoFit/>
          </a:bodyPr>
          <a:lstStyle/>
          <a:p>
            <a:pPr algn="ctr"/>
            <a:r>
              <a:rPr lang="en-US" dirty="0"/>
              <a:t>3</a:t>
            </a:r>
          </a:p>
        </p:txBody>
      </p:sp>
      <p:sp>
        <p:nvSpPr>
          <p:cNvPr id="28" name="TextBox 27"/>
          <p:cNvSpPr txBox="1"/>
          <p:nvPr/>
        </p:nvSpPr>
        <p:spPr>
          <a:xfrm>
            <a:off x="8489562" y="5874093"/>
            <a:ext cx="821566" cy="369332"/>
          </a:xfrm>
          <a:prstGeom prst="rect">
            <a:avLst/>
          </a:prstGeom>
          <a:noFill/>
          <a:ln>
            <a:solidFill>
              <a:schemeClr val="tx1"/>
            </a:solidFill>
          </a:ln>
        </p:spPr>
        <p:txBody>
          <a:bodyPr wrap="square" rtlCol="0">
            <a:spAutoFit/>
          </a:bodyPr>
          <a:lstStyle/>
          <a:p>
            <a:pPr algn="ctr"/>
            <a:r>
              <a:rPr lang="en-US" dirty="0"/>
              <a:t>5</a:t>
            </a:r>
          </a:p>
        </p:txBody>
      </p:sp>
      <p:sp>
        <p:nvSpPr>
          <p:cNvPr id="29" name="TextBox 28"/>
          <p:cNvSpPr txBox="1"/>
          <p:nvPr/>
        </p:nvSpPr>
        <p:spPr>
          <a:xfrm>
            <a:off x="9310064" y="5873026"/>
            <a:ext cx="365760" cy="369332"/>
          </a:xfrm>
          <a:prstGeom prst="rect">
            <a:avLst/>
          </a:prstGeom>
          <a:noFill/>
          <a:ln>
            <a:noFill/>
          </a:ln>
        </p:spPr>
        <p:txBody>
          <a:bodyPr wrap="square" rtlCol="0">
            <a:spAutoFit/>
          </a:bodyPr>
          <a:lstStyle/>
          <a:p>
            <a:pPr algn="ctr"/>
            <a:r>
              <a:rPr lang="en-US" dirty="0"/>
              <a:t>0</a:t>
            </a:r>
          </a:p>
        </p:txBody>
      </p:sp>
      <p:sp>
        <p:nvSpPr>
          <p:cNvPr id="30" name="TextBox 29"/>
          <p:cNvSpPr txBox="1"/>
          <p:nvPr/>
        </p:nvSpPr>
        <p:spPr>
          <a:xfrm>
            <a:off x="9665661" y="5880286"/>
            <a:ext cx="36576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10035983" y="5497507"/>
            <a:ext cx="1621550" cy="369332"/>
          </a:xfrm>
          <a:prstGeom prst="rect">
            <a:avLst/>
          </a:prstGeom>
          <a:noFill/>
          <a:ln>
            <a:solidFill>
              <a:schemeClr val="tx1"/>
            </a:solidFill>
          </a:ln>
        </p:spPr>
        <p:txBody>
          <a:bodyPr wrap="square" rtlCol="0">
            <a:spAutoFit/>
          </a:bodyPr>
          <a:lstStyle/>
          <a:p>
            <a:pPr algn="ctr"/>
            <a:r>
              <a:rPr lang="en-US" dirty="0"/>
              <a:t>Width * n + m</a:t>
            </a:r>
          </a:p>
        </p:txBody>
      </p:sp>
      <p:sp>
        <p:nvSpPr>
          <p:cNvPr id="32" name="TextBox 31"/>
          <p:cNvSpPr txBox="1"/>
          <p:nvPr/>
        </p:nvSpPr>
        <p:spPr>
          <a:xfrm>
            <a:off x="10030357" y="5882700"/>
            <a:ext cx="1621550" cy="369332"/>
          </a:xfrm>
          <a:prstGeom prst="rect">
            <a:avLst/>
          </a:prstGeom>
          <a:noFill/>
          <a:ln>
            <a:noFill/>
          </a:ln>
        </p:spPr>
        <p:txBody>
          <a:bodyPr wrap="square" rtlCol="0">
            <a:spAutoFit/>
          </a:bodyPr>
          <a:lstStyle/>
          <a:p>
            <a:pPr algn="ctr"/>
            <a:r>
              <a:rPr lang="en-US" dirty="0"/>
              <a:t>0</a:t>
            </a:r>
          </a:p>
        </p:txBody>
      </p:sp>
      <p:sp>
        <p:nvSpPr>
          <p:cNvPr id="34" name="TextBox 33"/>
          <p:cNvSpPr txBox="1"/>
          <p:nvPr/>
        </p:nvSpPr>
        <p:spPr>
          <a:xfrm>
            <a:off x="9654438" y="5882324"/>
            <a:ext cx="36576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10019134" y="5884738"/>
            <a:ext cx="1621550" cy="369332"/>
          </a:xfrm>
          <a:prstGeom prst="rect">
            <a:avLst/>
          </a:prstGeom>
          <a:noFill/>
          <a:ln>
            <a:noFill/>
          </a:ln>
        </p:spPr>
        <p:txBody>
          <a:bodyPr wrap="square" rtlCol="0">
            <a:spAutoFit/>
          </a:bodyPr>
          <a:lstStyle/>
          <a:p>
            <a:pPr algn="ctr"/>
            <a:r>
              <a:rPr lang="en-US" dirty="0"/>
              <a:t>3</a:t>
            </a:r>
          </a:p>
        </p:txBody>
      </p:sp>
      <p:sp>
        <p:nvSpPr>
          <p:cNvPr id="37" name="TextBox 36"/>
          <p:cNvSpPr txBox="1"/>
          <p:nvPr/>
        </p:nvSpPr>
        <p:spPr>
          <a:xfrm>
            <a:off x="9664483" y="5888552"/>
            <a:ext cx="365760" cy="369332"/>
          </a:xfrm>
          <a:prstGeom prst="rect">
            <a:avLst/>
          </a:prstGeom>
          <a:noFill/>
          <a:ln>
            <a:noFill/>
          </a:ln>
        </p:spPr>
        <p:txBody>
          <a:bodyPr wrap="square" rtlCol="0">
            <a:spAutoFit/>
          </a:bodyPr>
          <a:lstStyle/>
          <a:p>
            <a:pPr algn="ctr"/>
            <a:r>
              <a:rPr lang="en-US" dirty="0"/>
              <a:t>4</a:t>
            </a:r>
          </a:p>
        </p:txBody>
      </p:sp>
      <p:sp>
        <p:nvSpPr>
          <p:cNvPr id="38" name="TextBox 37"/>
          <p:cNvSpPr txBox="1"/>
          <p:nvPr/>
        </p:nvSpPr>
        <p:spPr>
          <a:xfrm>
            <a:off x="10029179" y="5890966"/>
            <a:ext cx="1621550" cy="369332"/>
          </a:xfrm>
          <a:prstGeom prst="rect">
            <a:avLst/>
          </a:prstGeom>
          <a:noFill/>
          <a:ln>
            <a:noFill/>
          </a:ln>
        </p:spPr>
        <p:txBody>
          <a:bodyPr wrap="square" rtlCol="0">
            <a:spAutoFit/>
          </a:bodyPr>
          <a:lstStyle/>
          <a:p>
            <a:pPr algn="ctr"/>
            <a:r>
              <a:rPr lang="en-US" dirty="0"/>
              <a:t>4</a:t>
            </a:r>
          </a:p>
        </p:txBody>
      </p:sp>
      <p:sp>
        <p:nvSpPr>
          <p:cNvPr id="39" name="TextBox 38"/>
          <p:cNvSpPr txBox="1"/>
          <p:nvPr/>
        </p:nvSpPr>
        <p:spPr>
          <a:xfrm>
            <a:off x="9310064" y="5874272"/>
            <a:ext cx="365760" cy="369332"/>
          </a:xfrm>
          <a:prstGeom prst="rect">
            <a:avLst/>
          </a:prstGeom>
          <a:noFill/>
          <a:ln>
            <a:noFill/>
          </a:ln>
        </p:spPr>
        <p:txBody>
          <a:bodyPr wrap="square" rtlCol="0">
            <a:spAutoFit/>
          </a:bodyPr>
          <a:lstStyle/>
          <a:p>
            <a:pPr algn="ctr"/>
            <a:r>
              <a:rPr lang="en-US" dirty="0"/>
              <a:t>2</a:t>
            </a:r>
          </a:p>
        </p:txBody>
      </p:sp>
      <p:sp>
        <p:nvSpPr>
          <p:cNvPr id="40" name="TextBox 39"/>
          <p:cNvSpPr txBox="1"/>
          <p:nvPr/>
        </p:nvSpPr>
        <p:spPr>
          <a:xfrm>
            <a:off x="9654438" y="5876846"/>
            <a:ext cx="365760" cy="369332"/>
          </a:xfrm>
          <a:prstGeom prst="rect">
            <a:avLst/>
          </a:prstGeom>
          <a:noFill/>
          <a:ln>
            <a:noFill/>
          </a:ln>
        </p:spPr>
        <p:txBody>
          <a:bodyPr wrap="square" rtlCol="0">
            <a:spAutoFit/>
          </a:bodyPr>
          <a:lstStyle/>
          <a:p>
            <a:pPr algn="ctr"/>
            <a:r>
              <a:rPr lang="en-US" dirty="0"/>
              <a:t>2</a:t>
            </a:r>
          </a:p>
        </p:txBody>
      </p:sp>
      <p:sp>
        <p:nvSpPr>
          <p:cNvPr id="41" name="TextBox 40"/>
          <p:cNvSpPr txBox="1"/>
          <p:nvPr/>
        </p:nvSpPr>
        <p:spPr>
          <a:xfrm>
            <a:off x="10019134" y="5879260"/>
            <a:ext cx="1621550" cy="369332"/>
          </a:xfrm>
          <a:prstGeom prst="rect">
            <a:avLst/>
          </a:prstGeom>
          <a:noFill/>
          <a:ln>
            <a:noFill/>
          </a:ln>
        </p:spPr>
        <p:txBody>
          <a:bodyPr wrap="square" rtlCol="0">
            <a:spAutoFit/>
          </a:bodyPr>
          <a:lstStyle/>
          <a:p>
            <a:pPr algn="ctr"/>
            <a:r>
              <a:rPr lang="en-US" dirty="0"/>
              <a:t>2</a:t>
            </a:r>
          </a:p>
        </p:txBody>
      </p:sp>
      <p:sp>
        <p:nvSpPr>
          <p:cNvPr id="42" name="TextBox 41"/>
          <p:cNvSpPr txBox="1"/>
          <p:nvPr/>
        </p:nvSpPr>
        <p:spPr>
          <a:xfrm>
            <a:off x="9312385" y="5879786"/>
            <a:ext cx="365760" cy="369332"/>
          </a:xfrm>
          <a:prstGeom prst="rect">
            <a:avLst/>
          </a:prstGeom>
          <a:noFill/>
          <a:ln>
            <a:noFill/>
          </a:ln>
        </p:spPr>
        <p:txBody>
          <a:bodyPr wrap="square" rtlCol="0">
            <a:spAutoFit/>
          </a:bodyPr>
          <a:lstStyle/>
          <a:p>
            <a:pPr algn="ctr"/>
            <a:r>
              <a:rPr lang="en-US" dirty="0"/>
              <a:t>1</a:t>
            </a:r>
          </a:p>
        </p:txBody>
      </p:sp>
      <p:sp>
        <p:nvSpPr>
          <p:cNvPr id="43" name="TextBox 42"/>
          <p:cNvSpPr txBox="1"/>
          <p:nvPr/>
        </p:nvSpPr>
        <p:spPr>
          <a:xfrm>
            <a:off x="9665661" y="5886624"/>
            <a:ext cx="365760" cy="369332"/>
          </a:xfrm>
          <a:prstGeom prst="rect">
            <a:avLst/>
          </a:prstGeom>
          <a:noFill/>
          <a:ln>
            <a:noFill/>
          </a:ln>
        </p:spPr>
        <p:txBody>
          <a:bodyPr wrap="square" rtlCol="0">
            <a:spAutoFit/>
          </a:bodyPr>
          <a:lstStyle/>
          <a:p>
            <a:pPr algn="ctr"/>
            <a:r>
              <a:rPr lang="en-US" dirty="0"/>
              <a:t>1</a:t>
            </a:r>
          </a:p>
        </p:txBody>
      </p:sp>
      <p:sp>
        <p:nvSpPr>
          <p:cNvPr id="44" name="TextBox 43"/>
          <p:cNvSpPr txBox="1"/>
          <p:nvPr/>
        </p:nvSpPr>
        <p:spPr>
          <a:xfrm>
            <a:off x="10030357" y="5889038"/>
            <a:ext cx="1621550" cy="369332"/>
          </a:xfrm>
          <a:prstGeom prst="rect">
            <a:avLst/>
          </a:prstGeom>
          <a:noFill/>
          <a:ln>
            <a:noFill/>
          </a:ln>
        </p:spPr>
        <p:txBody>
          <a:bodyPr wrap="square" rtlCol="0">
            <a:spAutoFit/>
          </a:bodyPr>
          <a:lstStyle/>
          <a:p>
            <a:pPr algn="ctr"/>
            <a:r>
              <a:rPr lang="en-US" dirty="0"/>
              <a:t>1</a:t>
            </a:r>
          </a:p>
        </p:txBody>
      </p:sp>
      <p:sp>
        <p:nvSpPr>
          <p:cNvPr id="46" name="TextBox 45"/>
          <p:cNvSpPr txBox="1"/>
          <p:nvPr/>
        </p:nvSpPr>
        <p:spPr>
          <a:xfrm>
            <a:off x="10023083" y="5885612"/>
            <a:ext cx="1621550" cy="369332"/>
          </a:xfrm>
          <a:prstGeom prst="rect">
            <a:avLst/>
          </a:prstGeom>
          <a:noFill/>
          <a:ln>
            <a:noFill/>
          </a:ln>
        </p:spPr>
        <p:txBody>
          <a:bodyPr wrap="square" rtlCol="0">
            <a:spAutoFit/>
          </a:bodyPr>
          <a:lstStyle/>
          <a:p>
            <a:pPr algn="ctr"/>
            <a:r>
              <a:rPr lang="en-US" dirty="0"/>
              <a:t>8</a:t>
            </a:r>
          </a:p>
        </p:txBody>
      </p:sp>
      <p:sp>
        <p:nvSpPr>
          <p:cNvPr id="47" name="TextBox 46"/>
          <p:cNvSpPr txBox="1"/>
          <p:nvPr/>
        </p:nvSpPr>
        <p:spPr>
          <a:xfrm>
            <a:off x="10024489" y="5881416"/>
            <a:ext cx="1621550" cy="369332"/>
          </a:xfrm>
          <a:prstGeom prst="rect">
            <a:avLst/>
          </a:prstGeom>
          <a:noFill/>
          <a:ln>
            <a:noFill/>
          </a:ln>
        </p:spPr>
        <p:txBody>
          <a:bodyPr wrap="square" rtlCol="0">
            <a:spAutoFit/>
          </a:bodyPr>
          <a:lstStyle/>
          <a:p>
            <a:pPr algn="ctr"/>
            <a:r>
              <a:rPr lang="en-US" dirty="0"/>
              <a:t>9</a:t>
            </a:r>
          </a:p>
        </p:txBody>
      </p:sp>
      <p:sp>
        <p:nvSpPr>
          <p:cNvPr id="48" name="TextBox 47"/>
          <p:cNvSpPr txBox="1"/>
          <p:nvPr/>
        </p:nvSpPr>
        <p:spPr>
          <a:xfrm>
            <a:off x="10028131" y="5891071"/>
            <a:ext cx="1621550" cy="369332"/>
          </a:xfrm>
          <a:prstGeom prst="rect">
            <a:avLst/>
          </a:prstGeom>
          <a:noFill/>
          <a:ln>
            <a:noFill/>
          </a:ln>
        </p:spPr>
        <p:txBody>
          <a:bodyPr wrap="square" rtlCol="0">
            <a:spAutoFit/>
          </a:bodyPr>
          <a:lstStyle/>
          <a:p>
            <a:pPr algn="ctr"/>
            <a:r>
              <a:rPr lang="en-US" dirty="0"/>
              <a:t>11</a:t>
            </a:r>
          </a:p>
        </p:txBody>
      </p:sp>
      <p:sp>
        <p:nvSpPr>
          <p:cNvPr id="49" name="TextBox 48"/>
          <p:cNvSpPr txBox="1"/>
          <p:nvPr/>
        </p:nvSpPr>
        <p:spPr>
          <a:xfrm>
            <a:off x="10016069" y="5892889"/>
            <a:ext cx="1621550" cy="369332"/>
          </a:xfrm>
          <a:prstGeom prst="rect">
            <a:avLst/>
          </a:prstGeom>
          <a:noFill/>
          <a:ln>
            <a:noFill/>
          </a:ln>
        </p:spPr>
        <p:txBody>
          <a:bodyPr wrap="square" rtlCol="0">
            <a:spAutoFit/>
          </a:bodyPr>
          <a:lstStyle/>
          <a:p>
            <a:pPr algn="ctr"/>
            <a:r>
              <a:rPr lang="en-US" dirty="0"/>
              <a:t>12</a:t>
            </a:r>
          </a:p>
        </p:txBody>
      </p:sp>
      <p:sp>
        <p:nvSpPr>
          <p:cNvPr id="50" name="TextBox 49"/>
          <p:cNvSpPr txBox="1"/>
          <p:nvPr/>
        </p:nvSpPr>
        <p:spPr>
          <a:xfrm>
            <a:off x="10028709" y="5881292"/>
            <a:ext cx="1621550" cy="369332"/>
          </a:xfrm>
          <a:prstGeom prst="rect">
            <a:avLst/>
          </a:prstGeom>
          <a:noFill/>
          <a:ln>
            <a:noFill/>
          </a:ln>
        </p:spPr>
        <p:txBody>
          <a:bodyPr wrap="square" rtlCol="0">
            <a:spAutoFit/>
          </a:bodyPr>
          <a:lstStyle/>
          <a:p>
            <a:pPr algn="ctr"/>
            <a:r>
              <a:rPr lang="en-US" dirty="0"/>
              <a:t>6</a:t>
            </a:r>
          </a:p>
        </p:txBody>
      </p:sp>
      <p:sp>
        <p:nvSpPr>
          <p:cNvPr id="51" name="TextBox 50"/>
          <p:cNvSpPr txBox="1"/>
          <p:nvPr/>
        </p:nvSpPr>
        <p:spPr>
          <a:xfrm>
            <a:off x="10016069" y="5892889"/>
            <a:ext cx="1621550" cy="369332"/>
          </a:xfrm>
          <a:prstGeom prst="rect">
            <a:avLst/>
          </a:prstGeom>
          <a:noFill/>
          <a:ln>
            <a:noFill/>
          </a:ln>
        </p:spPr>
        <p:txBody>
          <a:bodyPr wrap="square" rtlCol="0">
            <a:spAutoFit/>
          </a:bodyPr>
          <a:lstStyle/>
          <a:p>
            <a:pPr algn="ctr"/>
            <a:r>
              <a:rPr lang="en-US" dirty="0"/>
              <a:t>10</a:t>
            </a:r>
          </a:p>
        </p:txBody>
      </p:sp>
      <p:sp>
        <p:nvSpPr>
          <p:cNvPr id="52" name="TextBox 51"/>
          <p:cNvSpPr txBox="1"/>
          <p:nvPr/>
        </p:nvSpPr>
        <p:spPr>
          <a:xfrm>
            <a:off x="10035306" y="5887719"/>
            <a:ext cx="1621550" cy="369332"/>
          </a:xfrm>
          <a:prstGeom prst="rect">
            <a:avLst/>
          </a:prstGeom>
          <a:noFill/>
          <a:ln>
            <a:noFill/>
          </a:ln>
        </p:spPr>
        <p:txBody>
          <a:bodyPr wrap="square" rtlCol="0">
            <a:spAutoFit/>
          </a:bodyPr>
          <a:lstStyle/>
          <a:p>
            <a:pPr algn="ctr"/>
            <a:r>
              <a:rPr lang="en-US" dirty="0"/>
              <a:t>13</a:t>
            </a:r>
          </a:p>
        </p:txBody>
      </p:sp>
      <p:sp>
        <p:nvSpPr>
          <p:cNvPr id="53" name="TextBox 52"/>
          <p:cNvSpPr txBox="1"/>
          <p:nvPr/>
        </p:nvSpPr>
        <p:spPr>
          <a:xfrm>
            <a:off x="10017956" y="5881494"/>
            <a:ext cx="1621550" cy="369332"/>
          </a:xfrm>
          <a:prstGeom prst="rect">
            <a:avLst/>
          </a:prstGeom>
          <a:noFill/>
          <a:ln>
            <a:noFill/>
          </a:ln>
        </p:spPr>
        <p:txBody>
          <a:bodyPr wrap="square" rtlCol="0">
            <a:spAutoFit/>
          </a:bodyPr>
          <a:lstStyle/>
          <a:p>
            <a:pPr algn="ctr"/>
            <a:r>
              <a:rPr lang="en-US" dirty="0"/>
              <a:t>5</a:t>
            </a:r>
          </a:p>
        </p:txBody>
      </p:sp>
      <p:sp>
        <p:nvSpPr>
          <p:cNvPr id="54" name="TextBox 53"/>
          <p:cNvSpPr txBox="1"/>
          <p:nvPr/>
        </p:nvSpPr>
        <p:spPr>
          <a:xfrm>
            <a:off x="10029843" y="5885325"/>
            <a:ext cx="1621550" cy="369332"/>
          </a:xfrm>
          <a:prstGeom prst="rect">
            <a:avLst/>
          </a:prstGeom>
          <a:noFill/>
          <a:ln>
            <a:noFill/>
          </a:ln>
        </p:spPr>
        <p:txBody>
          <a:bodyPr wrap="square" rtlCol="0">
            <a:spAutoFit/>
          </a:bodyPr>
          <a:lstStyle/>
          <a:p>
            <a:pPr algn="ctr"/>
            <a:r>
              <a:rPr lang="en-US" dirty="0"/>
              <a:t>7</a:t>
            </a:r>
          </a:p>
        </p:txBody>
      </p:sp>
      <p:sp>
        <p:nvSpPr>
          <p:cNvPr id="56" name="TextBox 55"/>
          <p:cNvSpPr txBox="1"/>
          <p:nvPr/>
        </p:nvSpPr>
        <p:spPr>
          <a:xfrm>
            <a:off x="10029843" y="5887719"/>
            <a:ext cx="1621550" cy="369332"/>
          </a:xfrm>
          <a:prstGeom prst="rect">
            <a:avLst/>
          </a:prstGeom>
          <a:noFill/>
          <a:ln>
            <a:noFill/>
          </a:ln>
        </p:spPr>
        <p:txBody>
          <a:bodyPr wrap="square" rtlCol="0">
            <a:spAutoFit/>
          </a:bodyPr>
          <a:lstStyle/>
          <a:p>
            <a:pPr algn="ctr"/>
            <a:r>
              <a:rPr lang="en-US" dirty="0"/>
              <a:t>14</a:t>
            </a:r>
          </a:p>
        </p:txBody>
      </p:sp>
      <p:graphicFrame>
        <p:nvGraphicFramePr>
          <p:cNvPr id="57" name="Table 56"/>
          <p:cNvGraphicFramePr>
            <a:graphicFrameLocks noGrp="1"/>
          </p:cNvGraphicFramePr>
          <p:nvPr>
            <p:extLst>
              <p:ext uri="{D42A27DB-BD31-4B8C-83A1-F6EECF244321}">
                <p14:modId xmlns:p14="http://schemas.microsoft.com/office/powerpoint/2010/main" val="4094050342"/>
              </p:ext>
            </p:extLst>
          </p:nvPr>
        </p:nvGraphicFramePr>
        <p:xfrm>
          <a:off x="9310064" y="5882559"/>
          <a:ext cx="2341919" cy="370840"/>
        </p:xfrm>
        <a:graphic>
          <a:graphicData uri="http://schemas.openxmlformats.org/drawingml/2006/table">
            <a:tbl>
              <a:tblPr firstRow="1" bandRow="1">
                <a:tableStyleId>{5C22544A-7EE6-4342-B048-85BDC9FD1C3A}</a:tableStyleId>
              </a:tblPr>
              <a:tblGrid>
                <a:gridCol w="365201">
                  <a:extLst>
                    <a:ext uri="{9D8B030D-6E8A-4147-A177-3AD203B41FA5}">
                      <a16:colId xmlns:a16="http://schemas.microsoft.com/office/drawing/2014/main" val="20000"/>
                    </a:ext>
                  </a:extLst>
                </a:gridCol>
                <a:gridCol w="363071">
                  <a:extLst>
                    <a:ext uri="{9D8B030D-6E8A-4147-A177-3AD203B41FA5}">
                      <a16:colId xmlns:a16="http://schemas.microsoft.com/office/drawing/2014/main" val="20001"/>
                    </a:ext>
                  </a:extLst>
                </a:gridCol>
                <a:gridCol w="1613647">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74419" y="4653286"/>
            <a:ext cx="5876747" cy="1415772"/>
          </a:xfrm>
          <a:prstGeom prst="rect">
            <a:avLst/>
          </a:prstGeom>
          <a:noFill/>
        </p:spPr>
        <p:txBody>
          <a:bodyPr wrap="square" rtlCol="0">
            <a:spAutoFit/>
          </a:bodyPr>
          <a:lstStyle/>
          <a:p>
            <a:pPr algn="just"/>
            <a:r>
              <a:rPr lang="en-US" b="1" i="1" dirty="0"/>
              <a:t>As memory is flat, in both codes the values are actually stored sequentially in the memory (just like the 1D array). The access for the two-dimensional array in that case is just as the indexing of the array,</a:t>
            </a:r>
          </a:p>
          <a:p>
            <a:pPr algn="just"/>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row_index</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Total_column</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column_index</a:t>
            </a:r>
            <a:r>
              <a:rPr lang="en-US" sz="1400" b="1" dirty="0">
                <a:solidFill>
                  <a:srgbClr val="FF000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r>
              <a:rPr lang="en-US"/>
              <a:t>Fahad Ahmed</a:t>
            </a:r>
          </a:p>
        </p:txBody>
      </p:sp>
      <p:sp>
        <p:nvSpPr>
          <p:cNvPr id="11" name="Footer Placeholder 10"/>
          <p:cNvSpPr>
            <a:spLocks noGrp="1"/>
          </p:cNvSpPr>
          <p:nvPr>
            <p:ph type="ftr" sz="quarter" idx="11"/>
          </p:nvPr>
        </p:nvSpPr>
        <p:spPr/>
        <p:txBody>
          <a:bodyPr/>
          <a:lstStyle/>
          <a:p>
            <a:r>
              <a:rPr lang="en-US"/>
              <a:t>CSC 2105: Data Structures</a:t>
            </a:r>
          </a:p>
        </p:txBody>
      </p:sp>
      <p:sp>
        <p:nvSpPr>
          <p:cNvPr id="13" name="Slide Number Placeholder 12"/>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20</a:t>
            </a:fld>
            <a:endParaRPr lang="en-US" dirty="0"/>
          </a:p>
        </p:txBody>
      </p:sp>
    </p:spTree>
    <p:extLst>
      <p:ext uri="{BB962C8B-B14F-4D97-AF65-F5344CB8AC3E}">
        <p14:creationId xmlns:p14="http://schemas.microsoft.com/office/powerpoint/2010/main" val="18826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4"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2"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5"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3"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2"/>
      <p:bldP spid="37" grpId="3"/>
      <p:bldP spid="37" grpId="4"/>
      <p:bldP spid="37" grpId="5"/>
      <p:bldP spid="37" grpId="6"/>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a:xfrm>
            <a:off x="88900" y="858130"/>
            <a:ext cx="11976100" cy="5377570"/>
          </a:xfrm>
        </p:spPr>
        <p:txBody>
          <a:bodyPr>
            <a:normAutofit/>
          </a:bodyPr>
          <a:lstStyle/>
          <a:p>
            <a:r>
              <a:rPr lang="en-US" dirty="0"/>
              <a:t>Memory of each element of an array can be accessed using the </a:t>
            </a:r>
            <a:r>
              <a:rPr lang="en-US" b="1" dirty="0">
                <a:latin typeface="Courier New" panose="02070309020205020404" pitchFamily="49" charset="0"/>
                <a:cs typeface="Courier New" panose="02070309020205020404" pitchFamily="49" charset="0"/>
              </a:rPr>
              <a:t>&amp;</a:t>
            </a:r>
            <a:r>
              <a:rPr lang="en-US" dirty="0"/>
              <a:t> operator.</a:t>
            </a:r>
          </a:p>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gives the memory location of the 3</a:t>
            </a:r>
            <a:r>
              <a:rPr lang="en-US" baseline="30000" dirty="0"/>
              <a:t>rd</a:t>
            </a:r>
            <a:r>
              <a:rPr lang="en-US" dirty="0"/>
              <a:t> element of the array </a:t>
            </a:r>
            <a:r>
              <a:rPr lang="en-US" b="1" dirty="0" err="1">
                <a:latin typeface="Courier New" panose="02070309020205020404" pitchFamily="49" charset="0"/>
                <a:cs typeface="Courier New" panose="02070309020205020404" pitchFamily="49" charset="0"/>
              </a:rPr>
              <a:t>mimo</a:t>
            </a:r>
            <a:r>
              <a:rPr lang="en-US" dirty="0"/>
              <a:t>.</a:t>
            </a:r>
          </a:p>
          <a:p>
            <a:r>
              <a:rPr lang="en-US" dirty="0"/>
              <a:t>If the element is more than a byte, it gives the starting byte of the element.</a:t>
            </a:r>
          </a:p>
          <a:p>
            <a:r>
              <a:rPr lang="en-US" dirty="0"/>
              <a:t>Let consider the starting address of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[5]</a:t>
            </a:r>
            <a:r>
              <a:rPr lang="en-US" dirty="0"/>
              <a:t> is </a:t>
            </a:r>
            <a:r>
              <a:rPr lang="en-US" b="1" dirty="0">
                <a:latin typeface="Courier New" panose="02070309020205020404" pitchFamily="49" charset="0"/>
                <a:cs typeface="Courier New" panose="02070309020205020404" pitchFamily="49" charset="0"/>
              </a:rPr>
              <a:t>567</a:t>
            </a:r>
            <a:r>
              <a:rPr lang="en-US" dirty="0"/>
              <a:t>.</a:t>
            </a:r>
          </a:p>
          <a:p>
            <a:endParaRPr lang="en-US" dirty="0"/>
          </a:p>
          <a:p>
            <a:endParaRPr lang="en-US" dirty="0"/>
          </a:p>
          <a:p>
            <a:pPr>
              <a:spcBef>
                <a:spcPts val="800"/>
              </a:spcBef>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389580998"/>
              </p:ext>
            </p:extLst>
          </p:nvPr>
        </p:nvGraphicFramePr>
        <p:xfrm>
          <a:off x="287729" y="286101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 567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571</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575</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579</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583</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140889"/>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138969"/>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21</a:t>
            </a:fld>
            <a:endParaRPr lang="en-US" dirty="0"/>
          </a:p>
        </p:txBody>
      </p:sp>
    </p:spTree>
    <p:extLst>
      <p:ext uri="{BB962C8B-B14F-4D97-AF65-F5344CB8AC3E}">
        <p14:creationId xmlns:p14="http://schemas.microsoft.com/office/powerpoint/2010/main" val="236013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p:txBody>
          <a:bodyPr>
            <a:normAutofit fontScale="92500"/>
          </a:bodyPr>
          <a:lstStyle/>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endParaRPr lang="en-US" dirty="0"/>
          </a:p>
          <a:p>
            <a:endParaRPr lang="en-US" dirty="0"/>
          </a:p>
          <a:p>
            <a:endParaRPr lang="en-US" dirty="0"/>
          </a:p>
          <a:p>
            <a:pPr marL="0" indent="0">
              <a:buNone/>
            </a:pPr>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12700641"/>
              </p:ext>
            </p:extLst>
          </p:nvPr>
        </p:nvGraphicFramePr>
        <p:xfrm>
          <a:off x="287729" y="3015759"/>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295637"/>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293717"/>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22</a:t>
            </a:fld>
            <a:endParaRPr lang="en-US" dirty="0"/>
          </a:p>
        </p:txBody>
      </p:sp>
    </p:spTree>
    <p:extLst>
      <p:ext uri="{BB962C8B-B14F-4D97-AF65-F5344CB8AC3E}">
        <p14:creationId xmlns:p14="http://schemas.microsoft.com/office/powerpoint/2010/main" val="184488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154" y="168177"/>
            <a:ext cx="11766452" cy="732155"/>
          </a:xfrm>
        </p:spPr>
        <p:txBody>
          <a:bodyPr/>
          <a:lstStyle/>
          <a:p>
            <a:r>
              <a:rPr lang="en-US" b="1" dirty="0"/>
              <a:t>Memory Access…</a:t>
            </a:r>
          </a:p>
        </p:txBody>
      </p:sp>
      <p:sp>
        <p:nvSpPr>
          <p:cNvPr id="8" name="Content Placeholder 7"/>
          <p:cNvSpPr>
            <a:spLocks noGrp="1"/>
          </p:cNvSpPr>
          <p:nvPr>
            <p:ph sz="half" idx="1"/>
          </p:nvPr>
        </p:nvSpPr>
        <p:spPr>
          <a:xfrm>
            <a:off x="205154" y="1090612"/>
            <a:ext cx="8078234" cy="2524785"/>
          </a:xfrm>
        </p:spPr>
        <p:txBody>
          <a:bodyPr>
            <a:normAutofit fontScale="85000" lnSpcReduction="10000"/>
          </a:bodyPr>
          <a:lstStyle/>
          <a:p>
            <a:pPr algn="just">
              <a:buFont typeface="Wingdings 2" panose="05020102010507070707" pitchFamily="18" charset="2"/>
              <a:buChar char="ñ"/>
            </a:pPr>
            <a:r>
              <a:rPr lang="en-US" dirty="0"/>
              <a:t>Consider a 2D array </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[R][C]</a:t>
            </a:r>
            <a:r>
              <a:rPr lang="en-US" sz="2600" dirty="0"/>
              <a:t> </a:t>
            </a:r>
            <a:r>
              <a:rPr lang="en-US" dirty="0"/>
              <a:t>each element addressed by </a:t>
            </a:r>
            <a:r>
              <a:rPr lang="en-US" sz="2600" b="1" dirty="0">
                <a:latin typeface="Courier New" panose="02070309020205020404" pitchFamily="49" charset="0"/>
                <a:cs typeface="Courier New" panose="02070309020205020404" pitchFamily="49" charset="0"/>
              </a:rPr>
              <a:t>&amp;</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2600" b="1" dirty="0">
                <a:latin typeface="Courier New" panose="02070309020205020404" pitchFamily="49" charset="0"/>
                <a:cs typeface="Courier New" panose="02070309020205020404" pitchFamily="49" charset="0"/>
              </a:rPr>
              <a:t>0</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 &lt; R</a:t>
            </a:r>
            <a:r>
              <a:rPr lang="en-US" dirty="0"/>
              <a:t>, </a:t>
            </a:r>
            <a:r>
              <a:rPr lang="en-US" sz="2600" b="1" dirty="0">
                <a:latin typeface="Courier New" panose="02070309020205020404" pitchFamily="49" charset="0"/>
                <a:cs typeface="Courier New" panose="02070309020205020404" pitchFamily="49" charset="0"/>
              </a:rPr>
              <a:t>0 </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a:latin typeface="Courier New" panose="02070309020205020404" pitchFamily="49" charset="0"/>
                <a:cs typeface="Courier New" panose="02070309020205020404" pitchFamily="49" charset="0"/>
              </a:rPr>
              <a:t>j &lt; C</a:t>
            </a:r>
            <a:r>
              <a:rPr lang="en-US" dirty="0"/>
              <a:t>. </a:t>
            </a:r>
            <a:endParaRPr lang="en-US" b="1" dirty="0"/>
          </a:p>
          <a:p>
            <a:pPr algn="just">
              <a:buFont typeface="Wingdings 2" panose="05020102010507070707" pitchFamily="18" charset="2"/>
              <a:buChar char="ñ"/>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Font typeface="Wingdings 2" panose="05020102010507070707" pitchFamily="18" charset="2"/>
              <a:buChar char="ñ"/>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2"/>
          </p:nvPr>
        </p:nvSpPr>
        <p:spPr>
          <a:xfrm>
            <a:off x="205154" y="4923692"/>
            <a:ext cx="11766452" cy="1211067"/>
          </a:xfrm>
        </p:spPr>
        <p:txBody>
          <a:bodyPr>
            <a:noAutofit/>
          </a:bodyPr>
          <a:lstStyle/>
          <a:p>
            <a:pPr marL="0" indent="0">
              <a:buNone/>
            </a:pPr>
            <a:r>
              <a:rPr lang="en-US" sz="2000" b="1" dirty="0">
                <a:latin typeface="Courier New" panose="02070309020205020404" pitchFamily="49" charset="0"/>
                <a:cs typeface="Courier New" panose="02070309020205020404" pitchFamily="49" charset="0"/>
              </a:rPr>
              <a:t>&amp;array[</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][j]=</a:t>
            </a:r>
            <a:r>
              <a:rPr lang="en-US" sz="2000" b="1" dirty="0" err="1">
                <a:latin typeface="Courier New" panose="02070309020205020404" pitchFamily="49" charset="0"/>
                <a:cs typeface="Courier New" panose="02070309020205020404" pitchFamily="49" charset="0"/>
              </a:rPr>
              <a:t>start_location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(C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 + (j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 + (1 * (3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 (1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1363027521"/>
              </p:ext>
            </p:extLst>
          </p:nvPr>
        </p:nvGraphicFramePr>
        <p:xfrm>
          <a:off x="233290" y="356285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9422693" y="3846275"/>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09246" y="3832828"/>
            <a:ext cx="2002105"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636574681"/>
              </p:ext>
            </p:extLst>
          </p:nvPr>
        </p:nvGraphicFramePr>
        <p:xfrm>
          <a:off x="8256495" y="557107"/>
          <a:ext cx="3378592" cy="2711827"/>
        </p:xfrm>
        <a:graphic>
          <a:graphicData uri="http://schemas.openxmlformats.org/drawingml/2006/table">
            <a:tbl>
              <a:tblPr firstRow="1" bandRow="1">
                <a:tableStyleId>{2D5ABB26-0587-4C30-8999-92F81FD0307C}</a:tableStyleId>
              </a:tblPr>
              <a:tblGrid>
                <a:gridCol w="643964">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35268">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tblGrid>
              <a:tr h="29483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567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a:t>571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a:t>575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400" b="1" dirty="0"/>
                        <a:t>579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034">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400" b="1"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33085">
                <a:tc rowSpan="2">
                  <a:txBody>
                    <a:bodyPr/>
                    <a:lstStyle/>
                    <a:p>
                      <a:pPr algn="ctr"/>
                      <a:r>
                        <a:rPr lang="en-US" sz="1600" dirty="0"/>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600" dirty="0"/>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553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a:sym typeface="Wingdings" panose="05000000000000000000" pitchFamily="2" charset="2"/>
                        </a:rPr>
                        <a:t></a:t>
                      </a:r>
                      <a:r>
                        <a:rPr lang="en-US" sz="1400" b="1" dirty="0"/>
                        <a:t>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a:sym typeface="Wingdings" panose="05000000000000000000" pitchFamily="2" charset="2"/>
                        </a:rPr>
                        <a:t></a:t>
                      </a:r>
                      <a:r>
                        <a:rPr lang="en-US" sz="1400" b="1" dirty="0">
                          <a:sym typeface="Wingdings" panose="05000000000000000000" pitchFamily="2" charset="2"/>
                        </a:rPr>
                        <a:t>587</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r>
                        <a:rPr lang="en-US" sz="1400" b="1" dirty="0"/>
                        <a:t>579</a:t>
                      </a:r>
                      <a:r>
                        <a:rPr lang="en-US" sz="1400" b="1" dirty="0">
                          <a:sym typeface="Wingdings" panose="05000000000000000000" pitchFamily="2" charset="2"/>
                        </a:rPr>
                        <a:t></a:t>
                      </a:r>
                      <a:endParaRPr lang="en-US" sz="1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223222">
                <a:tc rowSpan="2">
                  <a:txBody>
                    <a:bodyPr/>
                    <a:lstStyle/>
                    <a:p>
                      <a:pPr algn="ctr"/>
                      <a:r>
                        <a:rPr lang="en-US" sz="1600" dirty="0"/>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10072">
                <a:tc>
                  <a:txBody>
                    <a:bodyPr/>
                    <a:lstStyle/>
                    <a:p>
                      <a:pPr algn="ctr"/>
                      <a:r>
                        <a:rPr lang="en-US" sz="1600" dirty="0"/>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9731829" y="1513114"/>
            <a:ext cx="816428" cy="533400"/>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a:t>Fahad Ahmed</a:t>
            </a:r>
          </a:p>
        </p:txBody>
      </p:sp>
      <p:sp>
        <p:nvSpPr>
          <p:cNvPr id="13" name="Footer Placeholder 12"/>
          <p:cNvSpPr>
            <a:spLocks noGrp="1"/>
          </p:cNvSpPr>
          <p:nvPr>
            <p:ph type="ftr" sz="quarter" idx="11"/>
          </p:nvPr>
        </p:nvSpPr>
        <p:spPr/>
        <p:txBody>
          <a:bodyPr/>
          <a:lstStyle/>
          <a:p>
            <a:r>
              <a:rPr lang="en-US"/>
              <a:t>CSC 2105: Data Structures</a:t>
            </a:r>
          </a:p>
        </p:txBody>
      </p:sp>
      <p:sp>
        <p:nvSpPr>
          <p:cNvPr id="15" name="Slide Number Placeholder 14"/>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23</a:t>
            </a:fld>
            <a:endParaRPr lang="en-US" dirty="0"/>
          </a:p>
        </p:txBody>
      </p:sp>
    </p:spTree>
    <p:extLst>
      <p:ext uri="{BB962C8B-B14F-4D97-AF65-F5344CB8AC3E}">
        <p14:creationId xmlns:p14="http://schemas.microsoft.com/office/powerpoint/2010/main" val="73040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Memory Access…</a:t>
            </a:r>
          </a:p>
        </p:txBody>
      </p:sp>
      <p:sp>
        <p:nvSpPr>
          <p:cNvPr id="9" name="Content Placeholder 8"/>
          <p:cNvSpPr>
            <a:spLocks noGrp="1"/>
          </p:cNvSpPr>
          <p:nvPr>
            <p:ph idx="1"/>
          </p:nvPr>
        </p:nvSpPr>
        <p:spPr/>
        <p:txBody>
          <a:bodyPr>
            <a:normAutofit/>
          </a:bodyPr>
          <a:lstStyle/>
          <a:p>
            <a:r>
              <a:rPr lang="en-US" dirty="0"/>
              <a:t>There is a general way to access the memory location of a 2 dimensional array.</a:t>
            </a:r>
          </a:p>
          <a:p>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lvl="1"/>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[0][j]</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lvl="1"/>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r>
              <a:rPr lang="en-US" dirty="0"/>
              <a:t>A 2D array is also referred as an array of arrays. i.e. an array of which each element is another array.</a:t>
            </a:r>
          </a:p>
        </p:txBody>
      </p:sp>
      <p:sp>
        <p:nvSpPr>
          <p:cNvPr id="2" name="Date Placeholder 1"/>
          <p:cNvSpPr>
            <a:spLocks noGrp="1"/>
          </p:cNvSpPr>
          <p:nvPr>
            <p:ph type="dt" sz="half" idx="10"/>
          </p:nvPr>
        </p:nvSpPr>
        <p:spPr/>
        <p:txBody>
          <a:bodyPr/>
          <a:lstStyle/>
          <a:p>
            <a:r>
              <a:rPr lang="en-US"/>
              <a:t>Fahad Ahmed</a:t>
            </a:r>
            <a:endParaRPr lang="en-US" dirty="0"/>
          </a:p>
        </p:txBody>
      </p:sp>
      <p:sp>
        <p:nvSpPr>
          <p:cNvPr id="3" name="Footer Placeholder 2"/>
          <p:cNvSpPr>
            <a:spLocks noGrp="1"/>
          </p:cNvSpPr>
          <p:nvPr>
            <p:ph type="ftr" sz="quarter" idx="11"/>
          </p:nvPr>
        </p:nvSpPr>
        <p:spPr/>
        <p:txBody>
          <a:bodyPr/>
          <a:lstStyle/>
          <a:p>
            <a:r>
              <a:rPr lang="en-US"/>
              <a:t>CSC 2105: Data Structures</a:t>
            </a:r>
            <a:endParaRPr lang="en-US" dirty="0"/>
          </a:p>
        </p:txBody>
      </p:sp>
      <p:sp>
        <p:nvSpPr>
          <p:cNvPr id="4" name="Slide Number Placeholder 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24</a:t>
            </a:fld>
            <a:endParaRPr lang="en-US" dirty="0"/>
          </a:p>
        </p:txBody>
      </p:sp>
    </p:spTree>
    <p:extLst>
      <p:ext uri="{BB962C8B-B14F-4D97-AF65-F5344CB8AC3E}">
        <p14:creationId xmlns:p14="http://schemas.microsoft.com/office/powerpoint/2010/main" val="282253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More than 2 Dimensional Arrays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85000" lnSpcReduction="20000"/>
              </a:bodyPr>
              <a:lstStyle/>
              <a:p>
                <a:r>
                  <a:rPr lang="en-US" dirty="0">
                    <a:cs typeface="ＭＳ Ｐゴシック" charset="0"/>
                  </a:rPr>
                  <a:t>Arrays with any number of dimensions by using same number indices/subscripts can be defined </a:t>
                </a:r>
                <a:r>
                  <a:rPr lang="en-US" dirty="0">
                    <a:latin typeface="Courier New" panose="02070309020205020404" pitchFamily="49" charset="0"/>
                    <a:cs typeface="Courier New" panose="02070309020205020404" pitchFamily="49" charset="0"/>
                  </a:rPr>
                  <a:t>type 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cs typeface="ＭＳ Ｐゴシック" charset="0"/>
                  </a:rPr>
                  <a:t>where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cs typeface="ＭＳ Ｐゴシック" charset="0"/>
                  </a:rPr>
                  <a:t>, </a:t>
                </a:r>
                <a:r>
                  <a:rPr lang="en-US"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n</a:t>
                </a:r>
                <a:r>
                  <a:rPr lang="en-US" dirty="0">
                    <a:cs typeface="ＭＳ Ｐゴシック" charset="0"/>
                  </a:rPr>
                  <a:t> is the total number of  elements in that dimension. </a:t>
                </a:r>
              </a:p>
              <a:p>
                <a:r>
                  <a:rPr lang="en-US" dirty="0"/>
                  <a:t>For an array with </a:t>
                </a:r>
                <a:r>
                  <a:rPr lang="en-US" sz="2400" dirty="0">
                    <a:latin typeface="Courier New" panose="02070309020205020404" pitchFamily="49" charset="0"/>
                    <a:cs typeface="Courier New" panose="02070309020205020404" pitchFamily="49" charset="0"/>
                  </a:rPr>
                  <a:t>n</a:t>
                </a:r>
                <a:r>
                  <a:rPr lang="en-US" dirty="0"/>
                  <a:t> dimensions – </a:t>
                </a:r>
              </a:p>
              <a:p>
                <a:pPr lvl="1"/>
                <a:r>
                  <a:rPr lang="en-US" dirty="0">
                    <a:latin typeface="Courier New" panose="02070309020205020404" pitchFamily="49" charset="0"/>
                    <a:cs typeface="Courier New" panose="02070309020205020404" pitchFamily="49" charset="0"/>
                  </a:rPr>
                  <a:t>name</a:t>
                </a:r>
                <a:r>
                  <a:rPr lang="en-US" dirty="0"/>
                  <a:t>, the array name always represent the first location/element of the array.</a:t>
                </a:r>
              </a:p>
              <a:p>
                <a:pPr lvl="1"/>
                <a:r>
                  <a:rPr lang="en-US" dirty="0"/>
                  <a:t>The location of any element is accessed by </a:t>
                </a:r>
                <a:r>
                  <a:rPr lang="en-US" dirty="0">
                    <a:latin typeface="Courier New" panose="02070309020205020404" pitchFamily="49" charset="0"/>
                    <a:cs typeface="Courier New" panose="02070309020205020404" pitchFamily="49" charset="0"/>
                  </a:rPr>
                  <a:t>&amp;name[d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t>, where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&lt;D</a:t>
                </a:r>
                <a:r>
                  <a:rPr lang="en-US" baseline="-25000" dirty="0">
                    <a:latin typeface="Courier New" panose="02070309020205020404" pitchFamily="49" charset="0"/>
                    <a:cs typeface="Courier New" panose="02070309020205020404" pitchFamily="49" charset="0"/>
                  </a:rPr>
                  <a:t>i </a:t>
                </a:r>
                <a:r>
                  <a:rPr lang="en-US" dirty="0"/>
                  <a:t>is the index of the dimension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t>.</a:t>
                </a:r>
              </a:p>
              <a:p>
                <a:pPr lvl="1"/>
                <a:r>
                  <a:rPr lang="en-US" dirty="0">
                    <a:latin typeface="Courier New" panose="02070309020205020404" pitchFamily="49" charset="0"/>
                    <a:cs typeface="Courier New" panose="02070309020205020404" pitchFamily="49" charset="0"/>
                  </a:rPr>
                  <a:t>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i-1</a:t>
                </a:r>
                <a:r>
                  <a:rPr lang="en-US" dirty="0">
                    <a:latin typeface="Courier New" panose="02070309020205020404" pitchFamily="49" charset="0"/>
                    <a:cs typeface="Courier New" panose="02070309020205020404" pitchFamily="49" charset="0"/>
                  </a:rPr>
                  <a:t>]</a:t>
                </a:r>
                <a:r>
                  <a:rPr lang="en-US" dirty="0"/>
                  <a:t>, represents the starting location of the dimension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cs typeface="ＭＳ Ｐゴシック" charset="0"/>
                  </a:rPr>
                  <a:t> , </a:t>
                </a:r>
                <a:r>
                  <a:rPr lang="en-US"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n</a:t>
                </a:r>
                <a:r>
                  <a:rPr lang="en-US" dirty="0"/>
                  <a:t>.</a:t>
                </a:r>
              </a:p>
              <a:p>
                <a:pPr lvl="1"/>
                <a:r>
                  <a:rPr lang="en-US" dirty="0"/>
                  <a:t>The element of the array is accessed by </a:t>
                </a:r>
                <a:r>
                  <a:rPr lang="en-US" dirty="0">
                    <a:latin typeface="Courier New" panose="02070309020205020404" pitchFamily="49" charset="0"/>
                    <a:cs typeface="Courier New" panose="02070309020205020404" pitchFamily="49" charset="0"/>
                  </a:rPr>
                  <a:t>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t>, where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&lt;D</a:t>
                </a:r>
                <a:r>
                  <a:rPr lang="en-US" baseline="-25000" dirty="0">
                    <a:latin typeface="Courier New" panose="02070309020205020404" pitchFamily="49" charset="0"/>
                    <a:cs typeface="Courier New" panose="02070309020205020404" pitchFamily="49" charset="0"/>
                  </a:rPr>
                  <a:t>i</a:t>
                </a:r>
                <a:r>
                  <a:rPr lang="en-US" dirty="0"/>
                  <a:t>is the index of the dimension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t>.</a:t>
                </a:r>
              </a:p>
              <a:p>
                <a:pPr lvl="1"/>
                <a:r>
                  <a:rPr lang="en-US" dirty="0">
                    <a:latin typeface="Courier New" panose="02070309020205020404" pitchFamily="49" charset="0"/>
                    <a:cs typeface="Courier New" panose="02070309020205020404" pitchFamily="49" charset="0"/>
                  </a:rPr>
                  <a:t>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represents the </a:t>
                </a:r>
                <a:r>
                  <a:rPr lang="en-US" dirty="0" err="1">
                    <a:latin typeface="Courier New" panose="02070309020205020404" pitchFamily="49" charset="0"/>
                    <a:cs typeface="Courier New" panose="02070309020205020404" pitchFamily="49" charset="0"/>
                  </a:rPr>
                  <a:t>j</a:t>
                </a:r>
                <a:r>
                  <a:rPr lang="en-US" baseline="30000" dirty="0" err="1">
                    <a:latin typeface="Courier New" panose="02070309020205020404" pitchFamily="49" charset="0"/>
                    <a:cs typeface="Courier New" panose="02070309020205020404" pitchFamily="49" charset="0"/>
                  </a:rPr>
                  <a:t>th</a:t>
                </a:r>
                <a:r>
                  <a:rPr lang="en-US" dirty="0">
                    <a:cs typeface="Courier New" panose="02070309020205020404" pitchFamily="49" charset="0"/>
                  </a:rPr>
                  <a:t>  = ( </a:t>
                </a:r>
                <a14:m>
                  <m:oMath xmlns:m="http://schemas.openxmlformats.org/officeDocument/2006/math">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d>
                          <m:dPr>
                            <m:ctrlPr>
                              <a:rPr lang="en-US" i="1">
                                <a:latin typeface="Cambria Math" panose="02040503050406030204" pitchFamily="18" charset="0"/>
                                <a:cs typeface="Courier New" panose="02070309020205020404" pitchFamily="49" charset="0"/>
                              </a:rPr>
                            </m:ctrlPr>
                          </m:dPr>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𝑑</m:t>
                                </m:r>
                              </m:e>
                              <m:sub>
                                <m:r>
                                  <a:rPr lang="en-US" i="1">
                                    <a:latin typeface="Cambria Math" panose="02040503050406030204" pitchFamily="18" charset="0"/>
                                    <a:cs typeface="Courier New" panose="02070309020205020404" pitchFamily="49" charset="0"/>
                                  </a:rPr>
                                  <m:t>𝑖</m:t>
                                </m:r>
                              </m:sub>
                            </m:sSub>
                            <m:r>
                              <a:rPr lang="en-US" i="1">
                                <a:latin typeface="Cambria Math" panose="02040503050406030204" pitchFamily="18" charset="0"/>
                                <a:ea typeface="Cambria Math" panose="02040503050406030204" pitchFamily="18" charset="0"/>
                                <a:cs typeface="Courier New" panose="02070309020205020404" pitchFamily="49" charset="0"/>
                              </a:rPr>
                              <m:t>×</m:t>
                            </m:r>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𝑘</m:t>
                                </m:r>
                                <m:r>
                                  <a:rPr lang="en-US" i="1">
                                    <a:latin typeface="Cambria Math" panose="02040503050406030204" pitchFamily="18" charset="0"/>
                                    <a:cs typeface="Courier New" panose="02070309020205020404" pitchFamily="49" charset="0"/>
                                  </a:rPr>
                                  <m:t>=</m:t>
                                </m:r>
                                <m: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𝐷</m:t>
                                    </m:r>
                                  </m:e>
                                  <m:sub>
                                    <m:r>
                                      <a:rPr lang="en-US" i="1">
                                        <a:latin typeface="Cambria Math" panose="02040503050406030204" pitchFamily="18" charset="0"/>
                                        <a:cs typeface="Courier New" panose="02070309020205020404" pitchFamily="49" charset="0"/>
                                      </a:rPr>
                                      <m:t>𝑘</m:t>
                                    </m:r>
                                  </m:sub>
                                </m:sSub>
                              </m:e>
                            </m:nary>
                          </m:e>
                        </m:d>
                        <m:r>
                          <a:rPr lang="en-US" b="0" i="1" smtClean="0">
                            <a:latin typeface="Cambria Math" panose="02040503050406030204" pitchFamily="18" charset="0"/>
                            <a:cs typeface="Courier New" panose="02070309020205020404" pitchFamily="49" charset="0"/>
                          </a:rPr>
                          <m:t>+1</m:t>
                        </m:r>
                      </m:e>
                    </m:nary>
                  </m:oMath>
                </a14:m>
                <a:r>
                  <a:rPr lang="en-US" dirty="0">
                    <a:cs typeface="Courier New" panose="02070309020205020404" pitchFamily="49" charset="0"/>
                  </a:rPr>
                  <a:t>)</a:t>
                </a:r>
                <a:r>
                  <a:rPr lang="en-US" baseline="30000" dirty="0">
                    <a:latin typeface="Courier New" panose="02070309020205020404" pitchFamily="49" charset="0"/>
                    <a:cs typeface="Courier New" panose="02070309020205020404" pitchFamily="49" charset="0"/>
                  </a:rPr>
                  <a:t>th</a:t>
                </a:r>
                <a:r>
                  <a:rPr lang="en-US" dirty="0">
                    <a:cs typeface="Courier New" panose="02070309020205020404" pitchFamily="49" charset="0"/>
                  </a:rPr>
                  <a:t> element of the array.</a:t>
                </a:r>
              </a:p>
              <a:p>
                <a:pPr lvl="1"/>
                <a:r>
                  <a:rPr lang="en-US" dirty="0">
                    <a:latin typeface="Courier New" panose="02070309020205020404" pitchFamily="49" charset="0"/>
                    <a:cs typeface="Courier New" panose="02070309020205020404" pitchFamily="49" charset="0"/>
                  </a:rPr>
                  <a:t>&amp;name[d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 </a:t>
                </a:r>
                <a14:m>
                  <m:oMath xmlns:m="http://schemas.openxmlformats.org/officeDocument/2006/math">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d>
                          <m:dPr>
                            <m:ctrlPr>
                              <a:rPr lang="en-US" i="1">
                                <a:latin typeface="Cambria Math" panose="02040503050406030204" pitchFamily="18" charset="0"/>
                                <a:cs typeface="Courier New" panose="02070309020205020404" pitchFamily="49" charset="0"/>
                              </a:rPr>
                            </m:ctrlPr>
                          </m:dPr>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𝑑</m:t>
                                </m:r>
                              </m:e>
                              <m:sub>
                                <m:r>
                                  <a:rPr lang="en-US" i="1">
                                    <a:latin typeface="Cambria Math" panose="02040503050406030204" pitchFamily="18" charset="0"/>
                                    <a:cs typeface="Courier New" panose="02070309020205020404" pitchFamily="49" charset="0"/>
                                  </a:rPr>
                                  <m:t>𝑖</m:t>
                                </m:r>
                              </m:sub>
                            </m:sSub>
                            <m:r>
                              <a:rPr lang="en-US" i="1">
                                <a:latin typeface="Cambria Math" panose="02040503050406030204" pitchFamily="18" charset="0"/>
                                <a:ea typeface="Cambria Math" panose="02040503050406030204" pitchFamily="18" charset="0"/>
                                <a:cs typeface="Courier New" panose="02070309020205020404" pitchFamily="49" charset="0"/>
                              </a:rPr>
                              <m:t>×</m:t>
                            </m:r>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𝑘</m:t>
                                </m:r>
                                <m:r>
                                  <a:rPr lang="en-US" i="1">
                                    <a:latin typeface="Cambria Math" panose="02040503050406030204" pitchFamily="18" charset="0"/>
                                    <a:cs typeface="Courier New" panose="02070309020205020404" pitchFamily="49" charset="0"/>
                                  </a:rPr>
                                  <m:t>=</m:t>
                                </m:r>
                                <m: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𝐷</m:t>
                                    </m:r>
                                  </m:e>
                                  <m:sub>
                                    <m:r>
                                      <a:rPr lang="en-US" i="1">
                                        <a:latin typeface="Cambria Math" panose="02040503050406030204" pitchFamily="18" charset="0"/>
                                        <a:cs typeface="Courier New" panose="02070309020205020404" pitchFamily="49" charset="0"/>
                                      </a:rPr>
                                      <m:t>𝑘</m:t>
                                    </m:r>
                                  </m:sub>
                                </m:sSub>
                              </m:e>
                            </m:nary>
                          </m:e>
                        </m:d>
                        <m:r>
                          <a:rPr lang="en-US" b="0" i="1" smtClean="0">
                            <a:latin typeface="Cambria Math" panose="02040503050406030204" pitchFamily="18" charset="0"/>
                            <a:ea typeface="Cambria Math" panose="02040503050406030204" pitchFamily="18" charset="0"/>
                            <a:cs typeface="Courier New" panose="02070309020205020404" pitchFamily="49" charset="0"/>
                          </a:rPr>
                          <m:t>×</m:t>
                        </m:r>
                        <m:r>
                          <a:rPr lang="en-US" b="0" i="1" smtClean="0">
                            <a:latin typeface="Cambria Math" panose="02040503050406030204" pitchFamily="18" charset="0"/>
                            <a:cs typeface="Courier New" panose="02070309020205020404" pitchFamily="49" charset="0"/>
                          </a:rPr>
                          <m:t>𝑠𝑖𝑧𝑒</m:t>
                        </m:r>
                        <m:r>
                          <a:rPr lang="en-US" b="0" i="1" smtClean="0">
                            <a:latin typeface="Cambria Math" panose="02040503050406030204" pitchFamily="18" charset="0"/>
                            <a:cs typeface="Courier New" panose="02070309020205020404" pitchFamily="49" charset="0"/>
                          </a:rPr>
                          <m:t>_</m:t>
                        </m:r>
                        <m:r>
                          <a:rPr lang="en-US" b="0" i="1" smtClean="0">
                            <a:latin typeface="Cambria Math" panose="02040503050406030204" pitchFamily="18" charset="0"/>
                            <a:cs typeface="Courier New" panose="02070309020205020404" pitchFamily="49" charset="0"/>
                          </a:rPr>
                          <m:t>𝑜𝑓</m:t>
                        </m:r>
                        <m:r>
                          <a:rPr lang="en-US" b="0" i="1" smtClean="0">
                            <a:latin typeface="Cambria Math" panose="02040503050406030204" pitchFamily="18" charset="0"/>
                            <a:cs typeface="Courier New" panose="02070309020205020404" pitchFamily="49" charset="0"/>
                          </a:rPr>
                          <m:t>_</m:t>
                        </m:r>
                        <m:r>
                          <a:rPr lang="en-US" b="0" i="1" smtClean="0">
                            <a:latin typeface="Cambria Math" panose="02040503050406030204" pitchFamily="18" charset="0"/>
                            <a:cs typeface="Courier New" panose="02070309020205020404" pitchFamily="49" charset="0"/>
                          </a:rPr>
                          <m:t>𝑑𝑎𝑡𝑎</m:t>
                        </m:r>
                      </m:e>
                    </m:nary>
                  </m:oMath>
                </a14:m>
                <a:r>
                  <a:rPr lang="en-US" dirty="0">
                    <a:cs typeface="Courier New" panose="02070309020205020404" pitchFamily="49" charset="0"/>
                  </a:rPr>
                  <a:t>)  represents the location of </a:t>
                </a:r>
                <a:r>
                  <a:rPr lang="en-US" dirty="0" err="1">
                    <a:latin typeface="Courier New" panose="02070309020205020404" pitchFamily="49" charset="0"/>
                    <a:cs typeface="Courier New" panose="02070309020205020404" pitchFamily="49" charset="0"/>
                  </a:rPr>
                  <a:t>j</a:t>
                </a:r>
                <a:r>
                  <a:rPr lang="en-US" baseline="30000" dirty="0" err="1">
                    <a:latin typeface="Courier New" panose="02070309020205020404" pitchFamily="49" charset="0"/>
                    <a:cs typeface="Courier New" panose="02070309020205020404" pitchFamily="49" charset="0"/>
                  </a:rPr>
                  <a:t>th</a:t>
                </a:r>
                <a:r>
                  <a:rPr lang="en-US" dirty="0">
                    <a:cs typeface="Courier New" panose="02070309020205020404" pitchFamily="49" charset="0"/>
                  </a:rPr>
                  <a:t>element of the array.</a:t>
                </a:r>
              </a:p>
              <a:p>
                <a:pPr lvl="1"/>
                <a:r>
                  <a:rPr lang="en-US" dirty="0">
                    <a:cs typeface="Courier New" panose="02070309020205020404" pitchFamily="49" charset="0"/>
                  </a:rPr>
                  <a:t>Here, </a:t>
                </a:r>
                <a14:m>
                  <m:oMath xmlns:m="http://schemas.openxmlformats.org/officeDocument/2006/math">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d>
                          <m:dPr>
                            <m:ctrlPr>
                              <a:rPr lang="en-US" i="1">
                                <a:latin typeface="Cambria Math" panose="02040503050406030204" pitchFamily="18" charset="0"/>
                                <a:cs typeface="Courier New" panose="02070309020205020404" pitchFamily="49" charset="0"/>
                              </a:rPr>
                            </m:ctrlPr>
                          </m:dPr>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𝑑</m:t>
                                </m:r>
                              </m:e>
                              <m:sub>
                                <m:r>
                                  <a:rPr lang="en-US" i="1">
                                    <a:latin typeface="Cambria Math" panose="02040503050406030204" pitchFamily="18" charset="0"/>
                                    <a:cs typeface="Courier New" panose="02070309020205020404" pitchFamily="49" charset="0"/>
                                  </a:rPr>
                                  <m:t>𝑖</m:t>
                                </m:r>
                              </m:sub>
                            </m:sSub>
                            <m:r>
                              <a:rPr lang="en-US" i="1">
                                <a:latin typeface="Cambria Math" panose="02040503050406030204" pitchFamily="18" charset="0"/>
                                <a:ea typeface="Cambria Math" panose="02040503050406030204" pitchFamily="18" charset="0"/>
                                <a:cs typeface="Courier New" panose="02070309020205020404" pitchFamily="49" charset="0"/>
                              </a:rPr>
                              <m:t>×</m:t>
                            </m:r>
                            <m:nary>
                              <m:naryPr>
                                <m:chr m:val="∏"/>
                                <m:ctrlPr>
                                  <a:rPr lang="en-US" i="1">
                                    <a:latin typeface="Cambria Math" panose="02040503050406030204" pitchFamily="18" charset="0"/>
                                    <a:cs typeface="Courier New" panose="02070309020205020404" pitchFamily="49" charset="0"/>
                                  </a:rPr>
                                </m:ctrlPr>
                              </m:naryPr>
                              <m:sub>
                                <m:r>
                                  <m:rPr>
                                    <m:brk m:alnAt="23"/>
                                  </m:rPr>
                                  <a:rPr lang="en-US" i="1">
                                    <a:latin typeface="Cambria Math" panose="02040503050406030204" pitchFamily="18" charset="0"/>
                                    <a:cs typeface="Courier New" panose="02070309020205020404" pitchFamily="49" charset="0"/>
                                  </a:rPr>
                                  <m:t>𝑘</m:t>
                                </m:r>
                                <m:r>
                                  <a:rPr lang="en-US" i="1">
                                    <a:latin typeface="Cambria Math" panose="02040503050406030204" pitchFamily="18" charset="0"/>
                                    <a:cs typeface="Courier New" panose="02070309020205020404" pitchFamily="49" charset="0"/>
                                  </a:rPr>
                                  <m:t>=</m:t>
                                </m:r>
                                <m:r>
                                  <a:rPr lang="en-US" i="1">
                                    <a:latin typeface="Cambria Math" panose="02040503050406030204" pitchFamily="18" charset="0"/>
                                    <a:cs typeface="Courier New" panose="02070309020205020404" pitchFamily="49" charset="0"/>
                                  </a:rPr>
                                  <m:t>𝑖</m:t>
                                </m:r>
                                <m:r>
                                  <a:rPr lang="en-US" i="1">
                                    <a:latin typeface="Cambria Math" panose="02040503050406030204" pitchFamily="18" charset="0"/>
                                    <a:cs typeface="Courier New" panose="02070309020205020404" pitchFamily="49" charset="0"/>
                                  </a:rPr>
                                  <m:t>+1</m:t>
                                </m:r>
                              </m:sub>
                              <m:sup>
                                <m:r>
                                  <a:rPr lang="en-US" i="1">
                                    <a:latin typeface="Cambria Math" panose="02040503050406030204" pitchFamily="18" charset="0"/>
                                    <a:cs typeface="Courier New" panose="02070309020205020404" pitchFamily="49" charset="0"/>
                                  </a:rPr>
                                  <m:t>𝑛</m:t>
                                </m:r>
                              </m:sup>
                              <m:e>
                                <m:sSub>
                                  <m:sSubPr>
                                    <m:ctrlPr>
                                      <a:rPr lang="en-US" i="1">
                                        <a:latin typeface="Cambria Math" panose="02040503050406030204" pitchFamily="18" charset="0"/>
                                        <a:cs typeface="Courier New" panose="02070309020205020404" pitchFamily="49" charset="0"/>
                                      </a:rPr>
                                    </m:ctrlPr>
                                  </m:sSubPr>
                                  <m:e>
                                    <m:r>
                                      <a:rPr lang="en-US" i="1">
                                        <a:latin typeface="Cambria Math" panose="02040503050406030204" pitchFamily="18" charset="0"/>
                                        <a:cs typeface="Courier New" panose="02070309020205020404" pitchFamily="49" charset="0"/>
                                      </a:rPr>
                                      <m:t>𝐷</m:t>
                                    </m:r>
                                  </m:e>
                                  <m:sub>
                                    <m:r>
                                      <a:rPr lang="en-US" i="1">
                                        <a:latin typeface="Cambria Math" panose="02040503050406030204" pitchFamily="18" charset="0"/>
                                        <a:cs typeface="Courier New" panose="02070309020205020404" pitchFamily="49" charset="0"/>
                                      </a:rPr>
                                      <m:t>𝑘</m:t>
                                    </m:r>
                                  </m:sub>
                                </m:sSub>
                              </m:e>
                            </m:nary>
                          </m:e>
                        </m:d>
                        <m:r>
                          <a:rPr lang="en-US" b="0" i="1" smtClean="0">
                            <a:latin typeface="Cambria Math" panose="02040503050406030204" pitchFamily="18" charset="0"/>
                            <a:cs typeface="Courier New" panose="02070309020205020404" pitchFamily="49" charset="0"/>
                          </a:rPr>
                          <m:t> </m:t>
                        </m:r>
                      </m:e>
                    </m:nary>
                  </m:oMath>
                </a14:m>
                <a:r>
                  <a:rPr lang="en-US" dirty="0">
                    <a:cs typeface="Courier New" panose="02070309020205020404" pitchFamily="49" charset="0"/>
                  </a:rPr>
                  <a:t>represents the index (starting from </a:t>
                </a:r>
                <a:r>
                  <a:rPr lang="en-US" dirty="0">
                    <a:latin typeface="Courier New" panose="02070309020205020404" pitchFamily="49" charset="0"/>
                    <a:cs typeface="Courier New" panose="02070309020205020404" pitchFamily="49" charset="0"/>
                  </a:rPr>
                  <a:t>0</a:t>
                </a:r>
                <a:r>
                  <a:rPr lang="en-US" dirty="0">
                    <a:cs typeface="Courier New" panose="02070309020205020404" pitchFamily="49" charset="0"/>
                  </a:rPr>
                  <a:t>) of the element, </a:t>
                </a:r>
                <a:r>
                  <a:rPr lang="en-US" dirty="0">
                    <a:latin typeface="Courier New" panose="02070309020205020404" pitchFamily="49" charset="0"/>
                    <a:cs typeface="Courier New" panose="02070309020205020404" pitchFamily="49" charset="0"/>
                  </a:rPr>
                  <a:t>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represented in an one dimensional array of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1</a:t>
                </a:r>
                <a:r>
                  <a:rPr lang="en-US" dirty="0">
                    <a:sym typeface="Symbol" panose="05050102010706020507" pitchFamily="18" charset="2"/>
                  </a:rPr>
                  <a:t>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sym typeface="Symbol" panose="05050102010706020507" pitchFamily="18" charset="2"/>
                  </a:rPr>
                  <a:t> 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sym typeface="Symbol" panose="05050102010706020507" pitchFamily="18" charset="2"/>
                  </a:rPr>
                  <a:t>  </a:t>
                </a:r>
                <a:r>
                  <a:rPr lang="en-US" dirty="0">
                    <a:latin typeface="Courier New" panose="02070309020205020404" pitchFamily="49" charset="0"/>
                    <a:cs typeface="Courier New" panose="02070309020205020404" pitchFamily="49" charset="0"/>
                  </a:rPr>
                  <a:t>…</a:t>
                </a:r>
                <a:r>
                  <a:rPr lang="en-US" dirty="0">
                    <a:sym typeface="Symbol" panose="05050102010706020507" pitchFamily="18" charset="2"/>
                  </a:rPr>
                  <a:t>  </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cs typeface="Courier New" panose="02070309020205020404" pitchFamily="49" charset="0"/>
                  </a:rPr>
                  <a:t>] </a:t>
                </a:r>
                <a:r>
                  <a:rPr lang="en-US" dirty="0">
                    <a:cs typeface="ＭＳ Ｐゴシック" charset="0"/>
                  </a:rPr>
                  <a:t>elements. The same representation is made in the memory as well.</a:t>
                </a:r>
                <a:endParaRPr lang="en-US" dirty="0">
                  <a:cs typeface="Courier New" panose="02070309020205020404" pitchFamily="49" charset="0"/>
                </a:endParaRPr>
              </a:p>
              <a:p>
                <a:pPr lvl="1"/>
                <a:endParaRPr lang="en-US" dirty="0">
                  <a:cs typeface="Courier New" panose="02070309020205020404" pitchFamily="49" charset="0"/>
                </a:endParaRP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611" t="-2238" r="-764" b="-1649"/>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a:t>Fahad Ahmed</a:t>
            </a:r>
            <a:endParaRPr lang="en-US" dirty="0"/>
          </a:p>
        </p:txBody>
      </p:sp>
      <p:sp>
        <p:nvSpPr>
          <p:cNvPr id="3" name="Footer Placeholder 2"/>
          <p:cNvSpPr>
            <a:spLocks noGrp="1"/>
          </p:cNvSpPr>
          <p:nvPr>
            <p:ph type="ftr" sz="quarter" idx="11"/>
          </p:nvPr>
        </p:nvSpPr>
        <p:spPr/>
        <p:txBody>
          <a:bodyPr/>
          <a:lstStyle/>
          <a:p>
            <a:r>
              <a:rPr lang="en-US"/>
              <a:t>CSC 2105: Data Structures</a:t>
            </a:r>
            <a:endParaRPr lang="en-US" dirty="0"/>
          </a:p>
        </p:txBody>
      </p:sp>
      <p:sp>
        <p:nvSpPr>
          <p:cNvPr id="4" name="Slide Number Placeholder 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25</a:t>
            </a:fld>
            <a:endParaRPr lang="en-US" dirty="0"/>
          </a:p>
        </p:txBody>
      </p:sp>
    </p:spTree>
    <p:extLst>
      <p:ext uri="{BB962C8B-B14F-4D97-AF65-F5344CB8AC3E}">
        <p14:creationId xmlns:p14="http://schemas.microsoft.com/office/powerpoint/2010/main" val="244946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More than 2 Dimensional Arrays</a:t>
            </a:r>
          </a:p>
        </p:txBody>
      </p:sp>
      <p:sp>
        <p:nvSpPr>
          <p:cNvPr id="9" name="Content Placeholder 8"/>
          <p:cNvSpPr>
            <a:spLocks noGrp="1"/>
          </p:cNvSpPr>
          <p:nvPr>
            <p:ph idx="1"/>
          </p:nvPr>
        </p:nvSpPr>
        <p:spPr/>
        <p:txBody>
          <a:bodyPr>
            <a:normAutofit fontScale="92500"/>
          </a:bodyPr>
          <a:lstStyle/>
          <a:p>
            <a:r>
              <a:rPr lang="en-US" dirty="0">
                <a:cs typeface="ＭＳ Ｐゴシック" charset="0"/>
              </a:rPr>
              <a:t>Consider,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[4][3][5][2];</a:t>
            </a:r>
            <a:r>
              <a:rPr lang="en-US" dirty="0">
                <a:cs typeface="ＭＳ Ｐゴシック" charset="0"/>
              </a:rPr>
              <a:t>Arrays with any number of dimensions by using same number indices/subscripts can be defined </a:t>
            </a:r>
            <a:r>
              <a:rPr lang="en-US" dirty="0">
                <a:latin typeface="Courier New" panose="02070309020205020404" pitchFamily="49" charset="0"/>
                <a:cs typeface="Courier New" panose="02070309020205020404" pitchFamily="49" charset="0"/>
              </a:rPr>
              <a:t>type name[D</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
            </a:r>
            <a:r>
              <a:rPr lang="en-US" baseline="-25000"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a:cs typeface="ＭＳ Ｐゴシック" charset="0"/>
              </a:rPr>
              <a:t>where </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i</a:t>
            </a:r>
            <a:r>
              <a:rPr lang="en-US" dirty="0">
                <a:cs typeface="ＭＳ Ｐゴシック" charset="0"/>
              </a:rPr>
              <a:t>,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i&lt;n</a:t>
            </a:r>
            <a:r>
              <a:rPr lang="en-US" dirty="0">
                <a:cs typeface="ＭＳ Ｐゴシック" charset="0"/>
              </a:rPr>
              <a:t> is the total number of  elements in that dimension. </a:t>
            </a:r>
          </a:p>
          <a:p>
            <a:r>
              <a:rPr lang="en-US" dirty="0"/>
              <a:t>The memory representation of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[4][3][5][2]</a:t>
            </a:r>
            <a:r>
              <a:rPr lang="en-US" dirty="0">
                <a:cs typeface="Courier New" panose="02070309020205020404" pitchFamily="49" charset="0"/>
              </a:rPr>
              <a:t> will be the single dimension representation of an array with </a:t>
            </a:r>
            <a:r>
              <a:rPr lang="en-US"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sym typeface="Symbol" panose="05050102010706020507" pitchFamily="18" charset="2"/>
              </a:rPr>
              <a:t>  </a:t>
            </a:r>
            <a:r>
              <a:rPr lang="en-US" dirty="0">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sym typeface="Symbol" panose="05050102010706020507" pitchFamily="18" charset="2"/>
              </a:rPr>
              <a:t>  </a:t>
            </a:r>
            <a:r>
              <a:rPr lang="en-US" dirty="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sym typeface="Symbol" panose="05050102010706020507" pitchFamily="18" charset="2"/>
              </a:rPr>
              <a:t>  </a:t>
            </a:r>
            <a:r>
              <a:rPr lang="en-US" dirty="0">
                <a:latin typeface="Courier New" panose="02070309020205020404" pitchFamily="49" charset="0"/>
                <a:cs typeface="Courier New" panose="02070309020205020404" pitchFamily="49" charset="0"/>
              </a:rPr>
              <a:t>2] = [120]</a:t>
            </a:r>
            <a:r>
              <a:rPr lang="en-US" dirty="0">
                <a:cs typeface="Courier New" panose="02070309020205020404" pitchFamily="49" charset="0"/>
              </a:rPr>
              <a:t> elements</a:t>
            </a:r>
            <a:r>
              <a:rPr lang="en-US" dirty="0"/>
              <a:t>.</a:t>
            </a:r>
          </a:p>
          <a:p>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[0][0][0][0]</a:t>
            </a:r>
            <a:r>
              <a:rPr lang="en-US" dirty="0"/>
              <a:t>, represent the first location/element of the array.</a:t>
            </a:r>
          </a:p>
          <a:p>
            <a:pPr lvl="1"/>
            <a:r>
              <a:rPr lang="en-US" dirty="0"/>
              <a:t>Accessing an element: </a:t>
            </a:r>
            <a:r>
              <a:rPr lang="en-US" dirty="0">
                <a:latin typeface="Courier New" panose="02070309020205020404" pitchFamily="49" charset="0"/>
                <a:cs typeface="Courier New" panose="02070309020205020404" pitchFamily="49" charset="0"/>
              </a:rPr>
              <a:t>name[2][0][3][1]</a:t>
            </a:r>
            <a:r>
              <a:rPr lang="en-US" dirty="0">
                <a:cs typeface="Courier New" panose="02070309020205020404" pitchFamily="49" charset="0"/>
              </a:rPr>
              <a:t> </a:t>
            </a:r>
            <a:r>
              <a:rPr lang="en-US" dirty="0"/>
              <a:t>represents the 68</a:t>
            </a:r>
            <a:r>
              <a:rPr lang="en-US" baseline="30000" dirty="0"/>
              <a:t>th</a:t>
            </a:r>
            <a:r>
              <a:rPr lang="en-US" dirty="0"/>
              <a:t> </a:t>
            </a:r>
            <a:r>
              <a:rPr lang="en-US" dirty="0">
                <a:latin typeface="Courier New" panose="02070309020205020404" pitchFamily="49" charset="0"/>
                <a:cs typeface="Courier New" panose="02070309020205020404" pitchFamily="49" charset="0"/>
              </a:rPr>
              <a:t>(((2</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)+(0</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)+1)=((2</a:t>
            </a:r>
            <a:r>
              <a:rPr lang="en-US" dirty="0">
                <a:sym typeface="Symbol" panose="05050102010706020507" pitchFamily="18" charset="2"/>
              </a:rPr>
              <a:t>352</a:t>
            </a:r>
            <a:r>
              <a:rPr lang="en-US" dirty="0">
                <a:latin typeface="Courier New" panose="02070309020205020404" pitchFamily="49" charset="0"/>
                <a:cs typeface="Courier New" panose="02070309020205020404" pitchFamily="49" charset="0"/>
              </a:rPr>
              <a:t>)+(0</a:t>
            </a:r>
            <a:r>
              <a:rPr lang="en-US" dirty="0">
                <a:sym typeface="Symbol" panose="05050102010706020507" pitchFamily="18" charset="2"/>
              </a:rPr>
              <a:t>52</a:t>
            </a:r>
            <a:r>
              <a:rPr lang="en-US" dirty="0">
                <a:latin typeface="Courier New" panose="02070309020205020404" pitchFamily="49" charset="0"/>
                <a:cs typeface="Courier New" panose="02070309020205020404" pitchFamily="49" charset="0"/>
              </a:rPr>
              <a:t>)+(3</a:t>
            </a:r>
            <a:r>
              <a:rPr lang="en-US" dirty="0">
                <a:sym typeface="Symbol" panose="05050102010706020507" pitchFamily="18" charset="2"/>
              </a:rPr>
              <a:t>2</a:t>
            </a:r>
            <a:r>
              <a:rPr lang="en-US" dirty="0">
                <a:latin typeface="Courier New" panose="02070309020205020404" pitchFamily="49" charset="0"/>
                <a:cs typeface="Courier New" panose="02070309020205020404" pitchFamily="49" charset="0"/>
              </a:rPr>
              <a:t>)+1)+1=68)</a:t>
            </a:r>
            <a:r>
              <a:rPr lang="en-US" dirty="0"/>
              <a:t> element of the array or memory location.</a:t>
            </a:r>
          </a:p>
          <a:p>
            <a:pPr lvl="1"/>
            <a:r>
              <a:rPr lang="en-US" dirty="0"/>
              <a:t>Accessing the location of an element: </a:t>
            </a:r>
            <a:r>
              <a:rPr lang="en-US" dirty="0">
                <a:latin typeface="Courier New" panose="02070309020205020404" pitchFamily="49" charset="0"/>
                <a:cs typeface="Courier New" panose="02070309020205020404" pitchFamily="49" charset="0"/>
              </a:rPr>
              <a:t>&amp;name[2][0][3][1] (=((2</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2</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)+(0</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)+(3</a:t>
            </a:r>
            <a:r>
              <a:rPr lang="en-US" dirty="0">
                <a:sym typeface="Symbol" panose="05050102010706020507" pitchFamily="18" charset="2"/>
              </a:rPr>
              <a:t></a:t>
            </a:r>
            <a:r>
              <a:rPr lang="en-US" dirty="0">
                <a:latin typeface="Courier New" panose="02070309020205020404" pitchFamily="49" charset="0"/>
                <a:cs typeface="Courier New" panose="02070309020205020404" pitchFamily="49" charset="0"/>
              </a:rPr>
              <a:t>D</a:t>
            </a:r>
            <a:r>
              <a:rPr lang="en-US" baseline="-25000" dirty="0">
                <a:latin typeface="Courier New" panose="02070309020205020404" pitchFamily="49" charset="0"/>
                <a:cs typeface="Courier New" panose="02070309020205020404" pitchFamily="49" charset="0"/>
              </a:rPr>
              <a:t>4</a:t>
            </a:r>
            <a:r>
              <a:rPr lang="en-US"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i="1" dirty="0" err="1">
                <a:latin typeface="Courier New" panose="02070309020205020404" pitchFamily="49" charset="0"/>
                <a:cs typeface="Courier New" panose="02070309020205020404" pitchFamily="49" charset="0"/>
                <a:sym typeface="Symbol" panose="05050102010706020507" pitchFamily="18" charset="2"/>
              </a:rPr>
              <a:t>size_of_data</a:t>
            </a:r>
            <a:r>
              <a:rPr lang="en-US" dirty="0">
                <a:latin typeface="Courier New" panose="02070309020205020404" pitchFamily="49" charset="0"/>
                <a:cs typeface="Courier New" panose="02070309020205020404" pitchFamily="49" charset="0"/>
              </a:rPr>
              <a:t>))</a:t>
            </a:r>
            <a:r>
              <a:rPr lang="en-US" dirty="0"/>
              <a:t>.</a:t>
            </a:r>
          </a:p>
        </p:txBody>
      </p:sp>
      <p:sp>
        <p:nvSpPr>
          <p:cNvPr id="2" name="Date Placeholder 1"/>
          <p:cNvSpPr>
            <a:spLocks noGrp="1"/>
          </p:cNvSpPr>
          <p:nvPr>
            <p:ph type="dt" sz="half" idx="10"/>
          </p:nvPr>
        </p:nvSpPr>
        <p:spPr/>
        <p:txBody>
          <a:bodyPr/>
          <a:lstStyle/>
          <a:p>
            <a:r>
              <a:rPr lang="en-US"/>
              <a:t>Fahad Ahmed</a:t>
            </a:r>
            <a:endParaRPr lang="en-US" dirty="0"/>
          </a:p>
        </p:txBody>
      </p:sp>
      <p:sp>
        <p:nvSpPr>
          <p:cNvPr id="3" name="Footer Placeholder 2"/>
          <p:cNvSpPr>
            <a:spLocks noGrp="1"/>
          </p:cNvSpPr>
          <p:nvPr>
            <p:ph type="ftr" sz="quarter" idx="11"/>
          </p:nvPr>
        </p:nvSpPr>
        <p:spPr/>
        <p:txBody>
          <a:bodyPr/>
          <a:lstStyle/>
          <a:p>
            <a:r>
              <a:rPr lang="en-US"/>
              <a:t>CSC 2105: Data Structures</a:t>
            </a:r>
            <a:endParaRPr lang="en-US" dirty="0"/>
          </a:p>
        </p:txBody>
      </p:sp>
      <p:sp>
        <p:nvSpPr>
          <p:cNvPr id="4" name="Slide Number Placeholder 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26</a:t>
            </a:fld>
            <a:endParaRPr lang="en-US" dirty="0"/>
          </a:p>
        </p:txBody>
      </p:sp>
    </p:spTree>
    <p:extLst>
      <p:ext uri="{BB962C8B-B14F-4D97-AF65-F5344CB8AC3E}">
        <p14:creationId xmlns:p14="http://schemas.microsoft.com/office/powerpoint/2010/main" val="219667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r>
              <a:rPr lang="en-US" dirty="0"/>
              <a:t>A string is mainly declared using an array of characters. </a:t>
            </a:r>
          </a:p>
          <a:p>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a:p>
            <a:endParaRPr lang="en-US" dirty="0"/>
          </a:p>
        </p:txBody>
      </p:sp>
      <p:sp>
        <p:nvSpPr>
          <p:cNvPr id="7" name="Date Placeholder 6"/>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27</a:t>
            </a:fld>
            <a:endParaRPr lang="en-US" dirty="0"/>
          </a:p>
        </p:txBody>
      </p:sp>
    </p:spTree>
    <p:extLst>
      <p:ext uri="{BB962C8B-B14F-4D97-AF65-F5344CB8AC3E}">
        <p14:creationId xmlns:p14="http://schemas.microsoft.com/office/powerpoint/2010/main" val="131495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Declaration &amp; Initialization</a:t>
            </a:r>
          </a:p>
        </p:txBody>
      </p:sp>
      <p:sp>
        <p:nvSpPr>
          <p:cNvPr id="3" name="Content Placeholder 2"/>
          <p:cNvSpPr>
            <a:spLocks noGrp="1"/>
          </p:cNvSpPr>
          <p:nvPr>
            <p:ph idx="1"/>
          </p:nvPr>
        </p:nvSpPr>
        <p:spPr/>
        <p:txBody>
          <a:bodyPr>
            <a:normAutofit fontScale="85000" lnSpcReduction="20000"/>
          </a:bodyPr>
          <a:lstStyle/>
          <a:p>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42122836"/>
              </p:ext>
            </p:extLst>
          </p:nvPr>
        </p:nvGraphicFramePr>
        <p:xfrm>
          <a:off x="2662518" y="2502769"/>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4070601"/>
              </p:ext>
            </p:extLst>
          </p:nvPr>
        </p:nvGraphicFramePr>
        <p:xfrm>
          <a:off x="2384612" y="4685674"/>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sz="half" idx="10"/>
          </p:nvPr>
        </p:nvSpPr>
        <p:spPr/>
        <p:txBody>
          <a:bodyPr/>
          <a:lstStyle/>
          <a:p>
            <a:r>
              <a:rPr lang="en-US"/>
              <a:t>Fahad Ahmed</a:t>
            </a:r>
            <a:endParaRPr lang="en-US" dirty="0"/>
          </a:p>
        </p:txBody>
      </p:sp>
      <p:sp>
        <p:nvSpPr>
          <p:cNvPr id="10" name="Footer Placeholder 9"/>
          <p:cNvSpPr>
            <a:spLocks noGrp="1"/>
          </p:cNvSpPr>
          <p:nvPr>
            <p:ph type="ftr" sz="quarter" idx="11"/>
          </p:nvPr>
        </p:nvSpPr>
        <p:spPr/>
        <p:txBody>
          <a:bodyPr/>
          <a:lstStyle/>
          <a:p>
            <a:r>
              <a:rPr lang="en-US"/>
              <a:t>CSC 2105: Data Structures</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28</a:t>
            </a:fld>
            <a:endParaRPr lang="en-US" dirty="0"/>
          </a:p>
        </p:txBody>
      </p:sp>
    </p:spTree>
    <p:extLst>
      <p:ext uri="{BB962C8B-B14F-4D97-AF65-F5344CB8AC3E}">
        <p14:creationId xmlns:p14="http://schemas.microsoft.com/office/powerpoint/2010/main" val="33194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88900" y="1063624"/>
            <a:ext cx="5195794" cy="5172075"/>
          </a:xfrm>
        </p:spPr>
        <p:txBody>
          <a:bodyPr>
            <a:normAutofit fontScale="62500" lnSpcReduction="20000"/>
          </a:bodyPr>
          <a:lstStyle/>
          <a:p>
            <a:r>
              <a:rPr lang="en-US" dirty="0"/>
              <a:t>Lines 5-7declares three arrays of characters. First two are initialized as strings with a NULL character at their end. </a:t>
            </a:r>
          </a:p>
          <a:p>
            <a:r>
              <a:rPr lang="en-US" dirty="0"/>
              <a:t>Line 8 output the string in </a:t>
            </a:r>
            <a:r>
              <a:rPr lang="en-US" dirty="0">
                <a:latin typeface="Courier New" panose="02070309020205020404" pitchFamily="49" charset="0"/>
                <a:cs typeface="Courier New" panose="02070309020205020404" pitchFamily="49" charset="0"/>
              </a:rPr>
              <a:t>Question</a:t>
            </a:r>
            <a:r>
              <a:rPr lang="en-US" dirty="0"/>
              <a:t>. First parameter in </a:t>
            </a:r>
            <a:r>
              <a:rPr lang="en-US" dirty="0" err="1">
                <a:latin typeface="Courier New" panose="02070309020205020404" pitchFamily="49" charset="0"/>
                <a:cs typeface="Courier New" panose="02070309020205020404" pitchFamily="49" charset="0"/>
              </a:rPr>
              <a:t>printf</a:t>
            </a:r>
            <a:r>
              <a:rPr lang="en-US" dirty="0"/>
              <a:t> has a </a:t>
            </a:r>
            <a:r>
              <a:rPr lang="en-US" dirty="0">
                <a:latin typeface="Courier New" panose="02070309020205020404" pitchFamily="49" charset="0"/>
                <a:cs typeface="Courier New" panose="02070309020205020404" pitchFamily="49" charset="0"/>
              </a:rPr>
              <a:t>%s</a:t>
            </a:r>
            <a:r>
              <a:rPr lang="en-US" dirty="0"/>
              <a:t> (here </a:t>
            </a:r>
            <a:r>
              <a:rPr lang="en-US" dirty="0">
                <a:latin typeface="Courier New" panose="02070309020205020404" pitchFamily="49" charset="0"/>
                <a:cs typeface="Courier New" panose="02070309020205020404" pitchFamily="49" charset="0"/>
              </a:rPr>
              <a:t>s</a:t>
            </a:r>
            <a:r>
              <a:rPr lang="en-US" dirty="0"/>
              <a:t> for string), and the second parameter is the array name </a:t>
            </a:r>
            <a:r>
              <a:rPr lang="en-US" dirty="0">
                <a:latin typeface="Courier New" panose="02070309020205020404" pitchFamily="49" charset="0"/>
                <a:cs typeface="Courier New" panose="02070309020205020404" pitchFamily="49" charset="0"/>
              </a:rPr>
              <a:t>Question</a:t>
            </a:r>
            <a:r>
              <a:rPr lang="en-US" dirty="0"/>
              <a:t> (giving starting address of the array </a:t>
            </a:r>
            <a:r>
              <a:rPr lang="en-US" dirty="0">
                <a:latin typeface="Courier New" panose="02070309020205020404" pitchFamily="49" charset="0"/>
                <a:cs typeface="Courier New" panose="02070309020205020404" pitchFamily="49" charset="0"/>
              </a:rPr>
              <a:t>Question</a:t>
            </a:r>
            <a:r>
              <a:rPr lang="en-US" dirty="0"/>
              <a:t>). </a:t>
            </a:r>
          </a:p>
          <a:p>
            <a:r>
              <a:rPr lang="en-US" dirty="0"/>
              <a:t>The same can be found in line 9, where we have </a:t>
            </a:r>
            <a:r>
              <a:rPr lang="en-US" dirty="0" err="1">
                <a:latin typeface="Courier New" panose="02070309020205020404" pitchFamily="49" charset="0"/>
                <a:cs typeface="Courier New" panose="02070309020205020404" pitchFamily="49" charset="0"/>
              </a:rPr>
              <a:t>scanf</a:t>
            </a:r>
            <a:r>
              <a:rPr lang="en-US" dirty="0"/>
              <a:t> with </a:t>
            </a:r>
            <a:r>
              <a:rPr lang="en-US" dirty="0">
                <a:latin typeface="Courier New" panose="02070309020205020404" pitchFamily="49" charset="0"/>
                <a:cs typeface="Courier New" panose="02070309020205020404" pitchFamily="49" charset="0"/>
              </a:rPr>
              <a:t>%s</a:t>
            </a:r>
            <a:r>
              <a:rPr lang="en-US" dirty="0"/>
              <a:t> and the array </a:t>
            </a:r>
            <a:r>
              <a:rPr lang="en-US" dirty="0" err="1">
                <a:latin typeface="Courier New" panose="02070309020205020404" pitchFamily="49" charset="0"/>
                <a:cs typeface="Courier New" panose="02070309020205020404" pitchFamily="49" charset="0"/>
              </a:rPr>
              <a:t>FirstName</a:t>
            </a:r>
            <a:r>
              <a:rPr lang="en-US" dirty="0"/>
              <a:t>. </a:t>
            </a:r>
          </a:p>
          <a:p>
            <a:r>
              <a:rPr lang="en-US" dirty="0"/>
              <a:t>In all such cases, the </a:t>
            </a:r>
            <a:r>
              <a:rPr lang="en-US" dirty="0">
                <a:latin typeface="Courier New" panose="02070309020205020404" pitchFamily="49" charset="0"/>
                <a:cs typeface="Courier New" panose="02070309020205020404" pitchFamily="49" charset="0"/>
              </a:rPr>
              <a:t>%s</a:t>
            </a:r>
            <a:r>
              <a:rPr lang="en-US" dirty="0"/>
              <a:t> indicates a string, a continuous group of characters, that will be processed one after another. </a:t>
            </a:r>
          </a:p>
          <a:p>
            <a:r>
              <a:rPr lang="en-US" dirty="0"/>
              <a:t>The address indicates the location in the memory from where the processing will start. </a:t>
            </a:r>
          </a:p>
          <a:p>
            <a:r>
              <a:rPr lang="en-US" dirty="0"/>
              <a:t>The </a:t>
            </a:r>
            <a:r>
              <a:rPr lang="en-US" dirty="0">
                <a:latin typeface="Courier New" panose="02070309020205020404" pitchFamily="49" charset="0"/>
                <a:cs typeface="Courier New" panose="02070309020205020404" pitchFamily="49" charset="0"/>
              </a:rPr>
              <a:t>NULL</a:t>
            </a:r>
            <a:r>
              <a:rPr lang="en-US" dirty="0"/>
              <a:t> character indicates where the processing will stop for </a:t>
            </a:r>
            <a:r>
              <a:rPr lang="en-US" dirty="0" err="1">
                <a:latin typeface="Courier New" panose="02070309020205020404" pitchFamily="49" charset="0"/>
                <a:cs typeface="Courier New" panose="02070309020205020404" pitchFamily="49" charset="0"/>
              </a:rPr>
              <a:t>printf</a:t>
            </a:r>
            <a:r>
              <a:rPr lang="en-US" dirty="0"/>
              <a:t>. </a:t>
            </a:r>
          </a:p>
          <a:p>
            <a:r>
              <a:rPr lang="en-US" dirty="0"/>
              <a:t>And for </a:t>
            </a:r>
            <a:r>
              <a:rPr lang="en-US" dirty="0" err="1">
                <a:latin typeface="Courier New" panose="02070309020205020404" pitchFamily="49" charset="0"/>
                <a:cs typeface="Courier New" panose="02070309020205020404" pitchFamily="49" charset="0"/>
              </a:rPr>
              <a:t>scanf</a:t>
            </a:r>
            <a:r>
              <a:rPr lang="en-US" dirty="0"/>
              <a:t>, after the processing (</a:t>
            </a:r>
            <a:r>
              <a:rPr lang="en-US" dirty="0" err="1"/>
              <a:t>i.e</a:t>
            </a:r>
            <a:r>
              <a:rPr lang="en-US" dirty="0"/>
              <a:t>, after the string input) a </a:t>
            </a:r>
            <a:r>
              <a:rPr lang="en-US" dirty="0">
                <a:latin typeface="Courier New" panose="02070309020205020404" pitchFamily="49" charset="0"/>
                <a:cs typeface="Courier New" panose="02070309020205020404" pitchFamily="49" charset="0"/>
              </a:rPr>
              <a:t>NULL</a:t>
            </a:r>
            <a:r>
              <a:rPr lang="en-US"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2915961814"/>
              </p:ext>
            </p:extLst>
          </p:nvPr>
        </p:nvGraphicFramePr>
        <p:xfrm>
          <a:off x="5647764" y="1998605"/>
          <a:ext cx="6158753" cy="3751032"/>
        </p:xfrm>
        <a:graphic>
          <a:graphicData uri="http://schemas.openxmlformats.org/drawingml/2006/table">
            <a:tbl>
              <a:tblPr firstRow="1" firstCol="1" bandRow="1">
                <a:tableStyleId>{2D5ABB26-0587-4C30-8999-92F81FD0307C}</a:tableStyleId>
              </a:tblPr>
              <a:tblGrid>
                <a:gridCol w="332911">
                  <a:extLst>
                    <a:ext uri="{9D8B030D-6E8A-4147-A177-3AD203B41FA5}">
                      <a16:colId xmlns:a16="http://schemas.microsoft.com/office/drawing/2014/main" val="20000"/>
                    </a:ext>
                  </a:extLst>
                </a:gridCol>
                <a:gridCol w="5825842">
                  <a:extLst>
                    <a:ext uri="{9D8B030D-6E8A-4147-A177-3AD203B41FA5}">
                      <a16:colId xmlns:a16="http://schemas.microsoft.com/office/drawing/2014/main" val="20001"/>
                    </a:ext>
                  </a:extLst>
                </a:gridCol>
              </a:tblGrid>
              <a:tr h="286971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endParaRPr lang="en-US" sz="24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a:solidFill>
                            <a:srgbClr val="FF0000"/>
                          </a:solidFill>
                          <a:effectLst/>
                          <a:latin typeface="Courier New" panose="02070309020205020404" pitchFamily="49" charset="0"/>
                          <a:cs typeface="Courier New" panose="02070309020205020404" pitchFamily="49" charset="0"/>
                        </a:rPr>
                        <a:t>"Please, enter first 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[80];</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Question);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scanf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 %s!"</a:t>
                      </a:r>
                      <a:r>
                        <a:rPr lang="en-US" sz="1600" dirty="0">
                          <a:effectLst/>
                          <a:latin typeface="Courier New" panose="02070309020205020404" pitchFamily="49" charset="0"/>
                          <a:cs typeface="Courier New" panose="02070309020205020404" pitchFamily="49" charset="0"/>
                        </a:rPr>
                        <a:t>, Greeting,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88132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Please, enter first name: </a:t>
                      </a:r>
                      <a:r>
                        <a:rPr lang="en-US" sz="1800" dirty="0">
                          <a:solidFill>
                            <a:srgbClr val="FF0000"/>
                          </a:solidFill>
                          <a:effectLst/>
                          <a:latin typeface="Courier New" panose="02070309020205020404" pitchFamily="49" charset="0"/>
                          <a:cs typeface="Courier New" panose="02070309020205020404" pitchFamily="49" charset="0"/>
                        </a:rPr>
                        <a:t>John</a:t>
                      </a:r>
                      <a:endParaRPr lang="en-US" sz="28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800" dirty="0">
                          <a:effectLst/>
                          <a:latin typeface="Courier New" panose="02070309020205020404" pitchFamily="49" charset="0"/>
                          <a:cs typeface="Courier New" panose="02070309020205020404" pitchFamily="49" charset="0"/>
                        </a:rPr>
                        <a:t>Hello, John!</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647764" y="982942"/>
            <a:ext cx="6417235" cy="1015663"/>
          </a:xfrm>
          <a:prstGeom prst="rect">
            <a:avLst/>
          </a:prstGeom>
          <a:noFill/>
        </p:spPr>
        <p:txBody>
          <a:bodyPr wrap="square" rtlCol="0">
            <a:spAutoFit/>
          </a:bodyPr>
          <a:lstStyle/>
          <a:p>
            <a:pPr algn="just"/>
            <a:r>
              <a:rPr lang="en-US" sz="2000" dirty="0"/>
              <a:t>Consider the following example (the dark rea at the end is the output of this program; the red colored text represents input given by the user):</a:t>
            </a:r>
          </a:p>
        </p:txBody>
      </p:sp>
      <p:sp>
        <p:nvSpPr>
          <p:cNvPr id="9" name="Date Placeholder 8"/>
          <p:cNvSpPr>
            <a:spLocks noGrp="1"/>
          </p:cNvSpPr>
          <p:nvPr>
            <p:ph type="dt" sz="half" idx="10"/>
          </p:nvPr>
        </p:nvSpPr>
        <p:spPr/>
        <p:txBody>
          <a:bodyPr/>
          <a:lstStyle/>
          <a:p>
            <a:r>
              <a:rPr lang="en-US"/>
              <a:t>Fahad Ahmed</a:t>
            </a:r>
            <a:endParaRPr lang="en-US" dirty="0"/>
          </a:p>
        </p:txBody>
      </p:sp>
      <p:sp>
        <p:nvSpPr>
          <p:cNvPr id="10" name="Footer Placeholder 9"/>
          <p:cNvSpPr>
            <a:spLocks noGrp="1"/>
          </p:cNvSpPr>
          <p:nvPr>
            <p:ph type="ftr" sz="quarter" idx="11"/>
          </p:nvPr>
        </p:nvSpPr>
        <p:spPr/>
        <p:txBody>
          <a:bodyPr/>
          <a:lstStyle/>
          <a:p>
            <a:r>
              <a:rPr lang="en-US"/>
              <a:t>CSC 2105: Data Structures</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29</a:t>
            </a:fld>
            <a:endParaRPr lang="en-US" dirty="0"/>
          </a:p>
        </p:txBody>
      </p:sp>
    </p:spTree>
    <p:extLst>
      <p:ext uri="{BB962C8B-B14F-4D97-AF65-F5344CB8AC3E}">
        <p14:creationId xmlns:p14="http://schemas.microsoft.com/office/powerpoint/2010/main" val="419325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algn="just"/>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r>
              <a:rPr lang="en-US" dirty="0"/>
              <a:t>The whole process that you have just done with your mental memory is a simile of what a computer can do with two variables. The same process can be expressed in C/C++ with the following instruction set: </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p:txBody>
      </p:sp>
      <p:sp>
        <p:nvSpPr>
          <p:cNvPr id="4" name="Date Placeholder 3"/>
          <p:cNvSpPr>
            <a:spLocks noGrp="1"/>
          </p:cNvSpPr>
          <p:nvPr>
            <p:ph type="dt" sz="half" idx="10"/>
          </p:nvPr>
        </p:nvSpPr>
        <p:spPr/>
        <p:txBody>
          <a:bodyPr/>
          <a:lstStyle/>
          <a:p>
            <a:r>
              <a:rPr lang="en-US"/>
              <a:t>Fahad Ahmed</a:t>
            </a:r>
            <a:endParaRPr lang="en-US" dirty="0"/>
          </a:p>
        </p:txBody>
      </p:sp>
      <p:sp>
        <p:nvSpPr>
          <p:cNvPr id="6" name="Footer Placeholder 5"/>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2421106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107576" y="1074737"/>
            <a:ext cx="11976100" cy="5172075"/>
          </a:xfrm>
        </p:spPr>
        <p:txBody>
          <a:bodyPr>
            <a:normAutofit fontScale="77500" lnSpcReduction="20000"/>
          </a:bodyPr>
          <a:lstStyle/>
          <a:p>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a:t>
            </a:r>
          </a:p>
          <a:p>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scanf</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scanf</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a:latin typeface="Courier New" panose="02070309020205020404" pitchFamily="49" charset="0"/>
                <a:cs typeface="Courier New" panose="02070309020205020404" pitchFamily="49" charset="0"/>
              </a:rPr>
              <a:t>gets()</a:t>
            </a:r>
            <a:r>
              <a:rPr lang="en-US" dirty="0">
                <a:cs typeface="Courier New" panose="02070309020205020404" pitchFamily="49" charset="0"/>
              </a:rPr>
              <a:t> </a:t>
            </a:r>
            <a:r>
              <a:rPr lang="en-US" dirty="0"/>
              <a:t>which takes only a string as input until a newline ('</a:t>
            </a:r>
            <a:r>
              <a:rPr lang="en-US" dirty="0">
                <a:latin typeface="Courier New" panose="02070309020205020404" pitchFamily="49" charset="0"/>
                <a:cs typeface="Courier New" panose="02070309020205020404" pitchFamily="49" charset="0"/>
              </a:rPr>
              <a:t>\n</a:t>
            </a:r>
            <a:r>
              <a:rPr lang="en-US" dirty="0"/>
              <a:t>') encounters. </a:t>
            </a:r>
          </a:p>
          <a:p>
            <a:r>
              <a:rPr lang="en-US" dirty="0"/>
              <a:t>So just writing </a:t>
            </a:r>
            <a:r>
              <a:rPr lang="en-US" dirty="0">
                <a:latin typeface="Courier New" panose="02070309020205020404" pitchFamily="49" charset="0"/>
                <a:cs typeface="Courier New" panose="02070309020205020404" pitchFamily="49" charset="0"/>
              </a:rPr>
              <a:t>gets(</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("%s", Question); </a:t>
            </a:r>
            <a:r>
              <a:rPr lang="en-US" dirty="0"/>
              <a:t>will give the following output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 Rambo!</a:t>
            </a:r>
          </a:p>
          <a:p>
            <a:r>
              <a:rPr lang="en-US" dirty="0"/>
              <a:t>Just like </a:t>
            </a:r>
            <a:r>
              <a:rPr lang="en-US" dirty="0">
                <a:latin typeface="Courier New" panose="02070309020205020404" pitchFamily="49" charset="0"/>
                <a:cs typeface="Courier New" panose="02070309020205020404" pitchFamily="49" charset="0"/>
              </a:rPr>
              <a:t>gets() </a:t>
            </a:r>
            <a:r>
              <a:rPr lang="en-US" dirty="0"/>
              <a:t>for reading from the user, there is also </a:t>
            </a:r>
            <a:r>
              <a:rPr lang="en-US" dirty="0">
                <a:latin typeface="Courier New" panose="02070309020205020404" pitchFamily="49" charset="0"/>
                <a:cs typeface="Courier New" panose="02070309020205020404" pitchFamily="49" charset="0"/>
              </a:rPr>
              <a:t>puts() </a:t>
            </a:r>
            <a:r>
              <a:rPr lang="en-US" dirty="0"/>
              <a:t>which prints the string along with a newline ('</a:t>
            </a:r>
            <a:r>
              <a:rPr lang="en-US" dirty="0">
                <a:latin typeface="Courier New" panose="02070309020205020404" pitchFamily="49" charset="0"/>
                <a:cs typeface="Courier New" panose="02070309020205020404" pitchFamily="49" charset="0"/>
              </a:rPr>
              <a:t>\n</a:t>
            </a:r>
            <a:r>
              <a:rPr lang="en-US" dirty="0"/>
              <a:t>') character at the end of the string.</a:t>
            </a:r>
          </a:p>
        </p:txBody>
      </p:sp>
      <p:sp>
        <p:nvSpPr>
          <p:cNvPr id="7" name="Date Placeholder 6"/>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30</a:t>
            </a:fld>
            <a:endParaRPr lang="en-US" dirty="0"/>
          </a:p>
        </p:txBody>
      </p:sp>
    </p:spTree>
    <p:extLst>
      <p:ext uri="{BB962C8B-B14F-4D97-AF65-F5344CB8AC3E}">
        <p14:creationId xmlns:p14="http://schemas.microsoft.com/office/powerpoint/2010/main" val="254328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Handling Functions</a:t>
            </a:r>
          </a:p>
        </p:txBody>
      </p:sp>
      <p:sp>
        <p:nvSpPr>
          <p:cNvPr id="3" name="Content Placeholder 2"/>
          <p:cNvSpPr>
            <a:spLocks noGrp="1"/>
          </p:cNvSpPr>
          <p:nvPr>
            <p:ph idx="1"/>
          </p:nvPr>
        </p:nvSpPr>
        <p:spPr/>
        <p:txBody>
          <a:bodyPr/>
          <a:lstStyle/>
          <a:p>
            <a:r>
              <a:rPr lang="en-US" dirty="0"/>
              <a:t>Strings are often needed to be manipulated by programmer according to the need of a problem. All string manipulation can be done manually by the programmer but, this makes programming complex and large. </a:t>
            </a:r>
          </a:p>
          <a:p>
            <a:r>
              <a:rPr lang="en-US" dirty="0"/>
              <a:t>The C/C++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string.h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r>
              <a:rPr lang="en-US" dirty="0"/>
              <a:t>Few commonly used string handling functions are discussed next:</a:t>
            </a:r>
          </a:p>
        </p:txBody>
      </p:sp>
      <p:sp>
        <p:nvSpPr>
          <p:cNvPr id="7" name="Date Placeholder 6"/>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31</a:t>
            </a:fld>
            <a:endParaRPr lang="en-US" dirty="0"/>
          </a:p>
        </p:txBody>
      </p:sp>
    </p:spTree>
    <p:extLst>
      <p:ext uri="{BB962C8B-B14F-4D97-AF65-F5344CB8AC3E}">
        <p14:creationId xmlns:p14="http://schemas.microsoft.com/office/powerpoint/2010/main" val="3979226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8953" y="136524"/>
            <a:ext cx="11855824" cy="818217"/>
          </a:xfrm>
        </p:spPr>
        <p:txBody>
          <a:bodyPr/>
          <a:lstStyle/>
          <a:p>
            <a:r>
              <a:rPr lang="en-US" dirty="0"/>
              <a:t>String Handling Functions</a:t>
            </a:r>
          </a:p>
        </p:txBody>
      </p:sp>
      <p:graphicFrame>
        <p:nvGraphicFramePr>
          <p:cNvPr id="8" name="Table 7"/>
          <p:cNvGraphicFramePr>
            <a:graphicFrameLocks noGrp="1"/>
          </p:cNvGraphicFramePr>
          <p:nvPr>
            <p:extLst>
              <p:ext uri="{D42A27DB-BD31-4B8C-83A1-F6EECF244321}">
                <p14:modId xmlns:p14="http://schemas.microsoft.com/office/powerpoint/2010/main" val="2337186011"/>
              </p:ext>
            </p:extLst>
          </p:nvPr>
        </p:nvGraphicFramePr>
        <p:xfrm>
          <a:off x="138953" y="954741"/>
          <a:ext cx="11855824" cy="5219213"/>
        </p:xfrm>
        <a:graphic>
          <a:graphicData uri="http://schemas.openxmlformats.org/drawingml/2006/table">
            <a:tbl>
              <a:tblPr firstRow="1" firstCol="1" bandRow="1">
                <a:tableStyleId>{F5AB1C69-6EDB-4FF4-983F-18BD219EF322}</a:tableStyleId>
              </a:tblPr>
              <a:tblGrid>
                <a:gridCol w="2521369">
                  <a:extLst>
                    <a:ext uri="{9D8B030D-6E8A-4147-A177-3AD203B41FA5}">
                      <a16:colId xmlns:a16="http://schemas.microsoft.com/office/drawing/2014/main" val="20000"/>
                    </a:ext>
                  </a:extLst>
                </a:gridCol>
                <a:gridCol w="9334455">
                  <a:extLst>
                    <a:ext uri="{9D8B030D-6E8A-4147-A177-3AD203B41FA5}">
                      <a16:colId xmlns:a16="http://schemas.microsoft.com/office/drawing/2014/main" val="20001"/>
                    </a:ext>
                  </a:extLst>
                </a:gridCol>
              </a:tblGrid>
              <a:tr h="754080">
                <a:tc>
                  <a:txBody>
                    <a:bodyPr/>
                    <a:lstStyle/>
                    <a:p>
                      <a:pPr marL="0" marR="0" algn="ctr">
                        <a:lnSpc>
                          <a:spcPct val="115000"/>
                        </a:lnSpc>
                        <a:spcBef>
                          <a:spcPts val="0"/>
                        </a:spcBef>
                        <a:spcAft>
                          <a:spcPts val="0"/>
                        </a:spcAft>
                      </a:pPr>
                      <a:r>
                        <a:rPr lang="en-US" sz="2000" dirty="0">
                          <a:solidFill>
                            <a:schemeClr val="tx1"/>
                          </a:solidFill>
                          <a:effectLst/>
                        </a:rPr>
                        <a:t>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tc>
                  <a:txBody>
                    <a:bodyPr/>
                    <a:lstStyle/>
                    <a:p>
                      <a:pPr marL="0" marR="0" algn="ctr">
                        <a:lnSpc>
                          <a:spcPct val="115000"/>
                        </a:lnSpc>
                        <a:spcBef>
                          <a:spcPts val="0"/>
                        </a:spcBef>
                        <a:spcAft>
                          <a:spcPts val="0"/>
                        </a:spcAft>
                      </a:pPr>
                      <a:r>
                        <a:rPr lang="en-US" sz="2000" dirty="0">
                          <a:solidFill>
                            <a:schemeClr val="tx1"/>
                          </a:solidFill>
                          <a:effectLst/>
                        </a:rPr>
                        <a:t>Work Of 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extLst>
                  <a:ext uri="{0D108BD9-81ED-4DB2-BD59-A6C34878D82A}">
                    <a16:rowId xmlns:a16="http://schemas.microsoft.com/office/drawing/2014/main" val="10000"/>
                  </a:ext>
                </a:extLst>
              </a:tr>
              <a:tr h="647974">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strlen</a:t>
                      </a:r>
                      <a:r>
                        <a:rPr lang="en-US" sz="2000" dirty="0">
                          <a:solidFill>
                            <a:schemeClr val="tx1"/>
                          </a:solidFill>
                          <a:effectLst/>
                          <a:latin typeface="Courier New" panose="02070309020205020404" pitchFamily="49" charset="0"/>
                          <a:cs typeface="Courier New" panose="02070309020205020404" pitchFamily="49" charset="0"/>
                        </a:rPr>
                        <a:t>(</a:t>
                      </a:r>
                      <a:r>
                        <a:rPr lang="en-US" sz="2000" dirty="0" err="1">
                          <a:solidFill>
                            <a:schemeClr val="tx1"/>
                          </a:solidFill>
                          <a:effectLst/>
                          <a:latin typeface="Courier New" panose="02070309020205020404" pitchFamily="49" charset="0"/>
                          <a:cs typeface="Courier New" panose="02070309020205020404" pitchFamily="49" charset="0"/>
                        </a:rPr>
                        <a:t>str</a:t>
                      </a:r>
                      <a:r>
                        <a:rPr lang="en-US" sz="2000" dirty="0">
                          <a:solidFill>
                            <a:schemeClr val="tx1"/>
                          </a:solidFill>
                          <a:effectLst/>
                          <a:latin typeface="Courier New" panose="02070309020205020404" pitchFamily="49" charset="0"/>
                          <a:cs typeface="Courier New" panose="02070309020205020404" pitchFamily="49" charset="0"/>
                        </a:rPr>
                        <a:t>)</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Calculates the length of string </a:t>
                      </a:r>
                      <a:r>
                        <a:rPr lang="en-US" sz="2000" dirty="0" err="1">
                          <a:effectLst/>
                          <a:latin typeface="Courier New" panose="02070309020205020404" pitchFamily="49" charset="0"/>
                          <a:cs typeface="Courier New" panose="02070309020205020404" pitchFamily="49" charset="0"/>
                        </a:rPr>
                        <a:t>str</a:t>
                      </a:r>
                      <a:r>
                        <a:rPr lang="en-US" sz="2000" dirty="0">
                          <a:effectLst/>
                        </a:rPr>
                        <a:t>; the total number of characters from the given starting address by </a:t>
                      </a:r>
                      <a:r>
                        <a:rPr lang="en-US" sz="2000" dirty="0" err="1">
                          <a:effectLst/>
                          <a:latin typeface="Courier New" panose="02070309020205020404" pitchFamily="49" charset="0"/>
                          <a:cs typeface="Courier New" panose="02070309020205020404" pitchFamily="49" charset="0"/>
                        </a:rPr>
                        <a:t>str</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1"/>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strcpy</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Copies a string </a:t>
                      </a:r>
                      <a:r>
                        <a:rPr lang="en-US" sz="2000" dirty="0">
                          <a:effectLst/>
                          <a:latin typeface="Courier New" panose="02070309020205020404" pitchFamily="49" charset="0"/>
                          <a:cs typeface="Courier New" panose="02070309020205020404" pitchFamily="49" charset="0"/>
                        </a:rPr>
                        <a:t>str2</a:t>
                      </a:r>
                      <a:r>
                        <a:rPr lang="en-US" sz="2000" dirty="0">
                          <a:effectLst/>
                        </a:rPr>
                        <a:t> to another string </a:t>
                      </a:r>
                      <a:r>
                        <a:rPr lang="en-US" sz="2000" dirty="0">
                          <a:effectLst/>
                          <a:latin typeface="Courier New" panose="02070309020205020404" pitchFamily="49" charset="0"/>
                          <a:cs typeface="Courier New" panose="02070309020205020404" pitchFamily="49" charset="0"/>
                        </a:rPr>
                        <a:t>str1</a:t>
                      </a:r>
                      <a:r>
                        <a:rPr lang="en-US" sz="2000" dirty="0">
                          <a:effectLst/>
                        </a:rPr>
                        <a:t>; all the characters starting from the given starting address by </a:t>
                      </a:r>
                      <a:r>
                        <a:rPr lang="en-US" sz="2000" dirty="0">
                          <a:effectLst/>
                          <a:latin typeface="Courier New" panose="02070309020205020404" pitchFamily="49" charset="0"/>
                          <a:cs typeface="Courier New" panose="02070309020205020404" pitchFamily="49" charset="0"/>
                        </a:rPr>
                        <a:t>str2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given address by </a:t>
                      </a:r>
                      <a:r>
                        <a:rPr lang="en-US" sz="2000" dirty="0">
                          <a:effectLst/>
                          <a:latin typeface="Courier New" panose="02070309020205020404" pitchFamily="49" charset="0"/>
                          <a:cs typeface="Courier New" panose="02070309020205020404" pitchFamily="49" charset="0"/>
                        </a:rPr>
                        <a:t>str1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2"/>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strcat</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Concatenates (joins) two strings; all the characters starting from the given starting address by </a:t>
                      </a:r>
                      <a:r>
                        <a:rPr lang="en-US" sz="2000" dirty="0">
                          <a:effectLst/>
                          <a:latin typeface="Courier New" panose="02070309020205020404" pitchFamily="49" charset="0"/>
                          <a:cs typeface="Courier New" panose="02070309020205020404" pitchFamily="49" charset="0"/>
                        </a:rPr>
                        <a:t>str2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a:t>
                      </a:r>
                      <a:r>
                        <a:rPr lang="en-US" sz="2000" dirty="0">
                          <a:effectLst/>
                          <a:latin typeface="Courier New" panose="02070309020205020404" pitchFamily="49" charset="0"/>
                          <a:cs typeface="Courier New" panose="02070309020205020404" pitchFamily="49" charset="0"/>
                        </a:rPr>
                        <a:t>NULL</a:t>
                      </a:r>
                      <a:r>
                        <a:rPr lang="en-US" sz="2000" dirty="0">
                          <a:effectLst/>
                        </a:rPr>
                        <a:t> character at the end of </a:t>
                      </a:r>
                      <a:r>
                        <a:rPr lang="en-US" sz="2000" dirty="0">
                          <a:effectLst/>
                          <a:latin typeface="Courier New" panose="02070309020205020404" pitchFamily="49" charset="0"/>
                          <a:cs typeface="Courier New" panose="02070309020205020404" pitchFamily="49" charset="0"/>
                        </a:rPr>
                        <a:t>str1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3"/>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strcmp</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Compares two strings; if </a:t>
                      </a:r>
                      <a:r>
                        <a:rPr lang="en-US" sz="2000" dirty="0">
                          <a:effectLst/>
                          <a:latin typeface="Courier New" panose="02070309020205020404" pitchFamily="49" charset="0"/>
                          <a:cs typeface="Courier New" panose="02070309020205020404" pitchFamily="49" charset="0"/>
                        </a:rPr>
                        <a:t>str1</a:t>
                      </a:r>
                      <a:r>
                        <a:rPr lang="en-US" sz="2000" dirty="0">
                          <a:effectLst/>
                        </a:rPr>
                        <a:t> and </a:t>
                      </a:r>
                      <a:r>
                        <a:rPr lang="en-US" sz="2000" dirty="0">
                          <a:effectLst/>
                          <a:latin typeface="Courier New" panose="02070309020205020404" pitchFamily="49" charset="0"/>
                          <a:cs typeface="Courier New" panose="02070309020205020404" pitchFamily="49" charset="0"/>
                        </a:rPr>
                        <a:t>str2</a:t>
                      </a:r>
                      <a:r>
                        <a:rPr lang="en-US" sz="2000" dirty="0">
                          <a:effectLst/>
                        </a:rPr>
                        <a:t> are equal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0</a:t>
                      </a:r>
                      <a:r>
                        <a:rPr lang="en-US" sz="2000" dirty="0">
                          <a:effectLst/>
                        </a:rPr>
                        <a:t>, if </a:t>
                      </a:r>
                      <a:r>
                        <a:rPr lang="en-US" sz="2000" dirty="0">
                          <a:effectLst/>
                          <a:latin typeface="Courier New" panose="02070309020205020404" pitchFamily="49" charset="0"/>
                          <a:cs typeface="Courier New" panose="02070309020205020404" pitchFamily="49" charset="0"/>
                        </a:rPr>
                        <a:t>str1</a:t>
                      </a:r>
                      <a:r>
                        <a:rPr lang="en-US" sz="2000" dirty="0">
                          <a:effectLst/>
                        </a:rPr>
                        <a:t> is alphabetically (compares </a:t>
                      </a:r>
                      <a:r>
                        <a:rPr lang="en-US" sz="2000" dirty="0">
                          <a:effectLst/>
                          <a:latin typeface="Courier New" panose="02070309020205020404" pitchFamily="49" charset="0"/>
                          <a:cs typeface="Courier New" panose="02070309020205020404" pitchFamily="49" charset="0"/>
                        </a:rPr>
                        <a:t>ASCII</a:t>
                      </a:r>
                      <a:r>
                        <a:rPr lang="en-US" sz="2000" dirty="0">
                          <a:effectLst/>
                        </a:rPr>
                        <a:t> value) lower than </a:t>
                      </a:r>
                      <a:r>
                        <a:rPr lang="en-US" sz="2000" dirty="0">
                          <a:effectLst/>
                          <a:latin typeface="Courier New" panose="02070309020205020404" pitchFamily="49" charset="0"/>
                          <a:cs typeface="Courier New" panose="02070309020205020404" pitchFamily="49" charset="0"/>
                        </a:rPr>
                        <a:t>str2</a:t>
                      </a:r>
                      <a:r>
                        <a:rPr lang="en-US" sz="2000" dirty="0">
                          <a:effectLst/>
                        </a:rPr>
                        <a:t> then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&lt;0</a:t>
                      </a:r>
                      <a:r>
                        <a:rPr lang="en-US" sz="2000" dirty="0">
                          <a:effectLst/>
                        </a:rPr>
                        <a:t> and otherwise returns </a:t>
                      </a:r>
                      <a:r>
                        <a:rPr lang="en-US" sz="2000" dirty="0">
                          <a:effectLst/>
                          <a:latin typeface="Courier New" panose="02070309020205020404" pitchFamily="49" charset="0"/>
                          <a:cs typeface="Courier New" panose="02070309020205020404" pitchFamily="49" charset="0"/>
                        </a:rPr>
                        <a:t>&gt;0</a:t>
                      </a: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r>
              <a:rPr lang="en-US"/>
              <a:t>Fahad Ahmed</a:t>
            </a:r>
          </a:p>
        </p:txBody>
      </p:sp>
      <p:sp>
        <p:nvSpPr>
          <p:cNvPr id="3" name="Footer Placeholder 2"/>
          <p:cNvSpPr>
            <a:spLocks noGrp="1"/>
          </p:cNvSpPr>
          <p:nvPr>
            <p:ph type="ftr" sz="quarter" idx="11"/>
          </p:nvPr>
        </p:nvSpPr>
        <p:spPr/>
        <p:txBody>
          <a:bodyPr/>
          <a:lstStyle/>
          <a:p>
            <a:r>
              <a:rPr lang="en-US"/>
              <a:t>CSC 2105: Data Structures</a:t>
            </a:r>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32</a:t>
            </a:fld>
            <a:endParaRPr lang="en-US" dirty="0"/>
          </a:p>
        </p:txBody>
      </p:sp>
    </p:spTree>
    <p:extLst>
      <p:ext uri="{BB962C8B-B14F-4D97-AF65-F5344CB8AC3E}">
        <p14:creationId xmlns:p14="http://schemas.microsoft.com/office/powerpoint/2010/main" val="378451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algn="just"/>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algn="just"/>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a:p>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4</a:t>
            </a:fld>
            <a:endParaRPr lang="en-US" dirty="0"/>
          </a:p>
        </p:txBody>
      </p:sp>
    </p:spTree>
    <p:extLst>
      <p:ext uri="{BB962C8B-B14F-4D97-AF65-F5344CB8AC3E}">
        <p14:creationId xmlns:p14="http://schemas.microsoft.com/office/powerpoint/2010/main" val="378528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10000"/>
          </a:bodyPr>
          <a:lstStyle/>
          <a:p>
            <a:pPr algn="just"/>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algn="just"/>
            <a:r>
              <a:rPr lang="en-US" dirty="0"/>
              <a:t>The variable name is the usual way to reference the stored value; this separation of name and content allows the name to be used independently of the exact information it represents. </a:t>
            </a:r>
          </a:p>
          <a:p>
            <a:pPr algn="just"/>
            <a:r>
              <a:rPr lang="en-US" dirty="0"/>
              <a:t>The identifier in computer source code can be bound to a value during run time, and the value of the variable may thus change during the course of program execution. </a:t>
            </a:r>
          </a:p>
          <a:p>
            <a:pPr algn="just"/>
            <a:r>
              <a:rPr lang="en-US" dirty="0"/>
              <a:t>In computing, a variable may be employed in a repetitive process: assigned a value in one place, then used elsewhere, then reassigned a new value and used again in the same way. </a:t>
            </a:r>
          </a:p>
          <a:p>
            <a:pPr algn="just"/>
            <a:r>
              <a:rPr lang="en-US" dirty="0"/>
              <a:t>Compilers have to replace variables' symbolic names with the actual locations of the data in the memory. </a:t>
            </a:r>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5</a:t>
            </a:fld>
            <a:endParaRPr lang="en-US" dirty="0"/>
          </a:p>
        </p:txBody>
      </p:sp>
    </p:spTree>
    <p:extLst>
      <p:ext uri="{BB962C8B-B14F-4D97-AF65-F5344CB8AC3E}">
        <p14:creationId xmlns:p14="http://schemas.microsoft.com/office/powerpoint/2010/main" val="33547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88900" y="1063625"/>
            <a:ext cx="11976100" cy="4651376"/>
          </a:xfrm>
        </p:spPr>
        <p:txBody>
          <a:bodyPr>
            <a:normAutofit lnSpcReduction="10000"/>
          </a:bodyPr>
          <a:lstStyle/>
          <a:p>
            <a:pPr algn="just"/>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algn="just"/>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algn="just"/>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algn="just"/>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07942900"/>
              </p:ext>
            </p:extLst>
          </p:nvPr>
        </p:nvGraphicFramePr>
        <p:xfrm>
          <a:off x="435212" y="5343811"/>
          <a:ext cx="11247272" cy="934720"/>
        </p:xfrm>
        <a:graphic>
          <a:graphicData uri="http://schemas.openxmlformats.org/drawingml/2006/table">
            <a:tbl>
              <a:tblPr firstRow="1" bandRow="1">
                <a:tableStyleId>{5C22544A-7EE6-4342-B048-85BDC9FD1C3A}</a:tableStyleId>
              </a:tblPr>
              <a:tblGrid>
                <a:gridCol w="1066042">
                  <a:extLst>
                    <a:ext uri="{9D8B030D-6E8A-4147-A177-3AD203B41FA5}">
                      <a16:colId xmlns:a16="http://schemas.microsoft.com/office/drawing/2014/main" val="20000"/>
                    </a:ext>
                  </a:extLst>
                </a:gridCol>
                <a:gridCol w="627797">
                  <a:extLst>
                    <a:ext uri="{9D8B030D-6E8A-4147-A177-3AD203B41FA5}">
                      <a16:colId xmlns:a16="http://schemas.microsoft.com/office/drawing/2014/main" val="20001"/>
                    </a:ext>
                  </a:extLst>
                </a:gridCol>
                <a:gridCol w="9553433">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r>
              <a:rPr lang="en-US"/>
              <a:t>Fahad Ahmed</a:t>
            </a:r>
            <a:endParaRPr lang="en-US" dirty="0"/>
          </a:p>
        </p:txBody>
      </p:sp>
      <p:sp>
        <p:nvSpPr>
          <p:cNvPr id="7" name="Footer Placeholder 6"/>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6</a:t>
            </a:fld>
            <a:endParaRPr lang="en-US" dirty="0"/>
          </a:p>
        </p:txBody>
      </p:sp>
    </p:spTree>
    <p:extLst>
      <p:ext uri="{BB962C8B-B14F-4D97-AF65-F5344CB8AC3E}">
        <p14:creationId xmlns:p14="http://schemas.microsoft.com/office/powerpoint/2010/main" val="11886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normAutofit fontScale="92500" lnSpcReduction="20000"/>
          </a:bodyPr>
          <a:lstStyle/>
          <a:p>
            <a:pPr algn="just"/>
            <a:r>
              <a:rPr lang="en-US" dirty="0"/>
              <a:t>An array can hold a </a:t>
            </a:r>
            <a:r>
              <a:rPr lang="en-US" u="sng" dirty="0"/>
              <a:t>series of elements</a:t>
            </a:r>
            <a:r>
              <a:rPr lang="en-US" dirty="0"/>
              <a:t> of the </a:t>
            </a:r>
            <a:r>
              <a:rPr lang="en-US" u="sng" dirty="0"/>
              <a:t>same type</a:t>
            </a:r>
            <a:r>
              <a:rPr lang="en-US" dirty="0"/>
              <a:t> placed in contiguous memory locations. </a:t>
            </a:r>
          </a:p>
          <a:p>
            <a:pPr algn="just"/>
            <a:r>
              <a:rPr lang="en-US" dirty="0"/>
              <a:t>Each of these elements can be individually referenced by using an index to a unique identifier. </a:t>
            </a:r>
          </a:p>
          <a:p>
            <a:pPr algn="just"/>
            <a:r>
              <a:rPr lang="en-US" dirty="0"/>
              <a:t>In other words, arrays are a convenient way of grouping a lot of values of same type under a single variable name. </a:t>
            </a:r>
          </a:p>
          <a:p>
            <a:pPr algn="just"/>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marL="0" indent="0" algn="just">
              <a:buNone/>
            </a:pPr>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graphicFrame>
        <p:nvGraphicFramePr>
          <p:cNvPr id="7" name="Table 6"/>
          <p:cNvGraphicFramePr>
            <a:graphicFrameLocks noGrp="1"/>
          </p:cNvGraphicFramePr>
          <p:nvPr>
            <p:extLst>
              <p:ext uri="{D42A27DB-BD31-4B8C-83A1-F6EECF244321}">
                <p14:modId xmlns:p14="http://schemas.microsoft.com/office/powerpoint/2010/main" val="436068876"/>
              </p:ext>
            </p:extLst>
          </p:nvPr>
        </p:nvGraphicFramePr>
        <p:xfrm>
          <a:off x="1716193" y="3866649"/>
          <a:ext cx="9232518" cy="975360"/>
        </p:xfrm>
        <a:graphic>
          <a:graphicData uri="http://schemas.openxmlformats.org/drawingml/2006/table">
            <a:tbl>
              <a:tblPr firstRow="1" firstCol="1" bandRow="1">
                <a:tableStyleId>{5C22544A-7EE6-4342-B048-85BDC9FD1C3A}</a:tableStyleId>
              </a:tblPr>
              <a:tblGrid>
                <a:gridCol w="755388">
                  <a:extLst>
                    <a:ext uri="{9D8B030D-6E8A-4147-A177-3AD203B41FA5}">
                      <a16:colId xmlns:a16="http://schemas.microsoft.com/office/drawing/2014/main" val="20000"/>
                    </a:ext>
                  </a:extLst>
                </a:gridCol>
                <a:gridCol w="427820">
                  <a:extLst>
                    <a:ext uri="{9D8B030D-6E8A-4147-A177-3AD203B41FA5}">
                      <a16:colId xmlns:a16="http://schemas.microsoft.com/office/drawing/2014/main" val="20001"/>
                    </a:ext>
                  </a:extLst>
                </a:gridCol>
                <a:gridCol w="425489">
                  <a:extLst>
                    <a:ext uri="{9D8B030D-6E8A-4147-A177-3AD203B41FA5}">
                      <a16:colId xmlns:a16="http://schemas.microsoft.com/office/drawing/2014/main" val="20002"/>
                    </a:ext>
                  </a:extLst>
                </a:gridCol>
                <a:gridCol w="421991">
                  <a:extLst>
                    <a:ext uri="{9D8B030D-6E8A-4147-A177-3AD203B41FA5}">
                      <a16:colId xmlns:a16="http://schemas.microsoft.com/office/drawing/2014/main" val="20003"/>
                    </a:ext>
                  </a:extLst>
                </a:gridCol>
                <a:gridCol w="447637">
                  <a:extLst>
                    <a:ext uri="{9D8B030D-6E8A-4147-A177-3AD203B41FA5}">
                      <a16:colId xmlns:a16="http://schemas.microsoft.com/office/drawing/2014/main" val="20004"/>
                    </a:ext>
                  </a:extLst>
                </a:gridCol>
                <a:gridCol w="414997">
                  <a:extLst>
                    <a:ext uri="{9D8B030D-6E8A-4147-A177-3AD203B41FA5}">
                      <a16:colId xmlns:a16="http://schemas.microsoft.com/office/drawing/2014/main" val="20005"/>
                    </a:ext>
                  </a:extLst>
                </a:gridCol>
                <a:gridCol w="413831">
                  <a:extLst>
                    <a:ext uri="{9D8B030D-6E8A-4147-A177-3AD203B41FA5}">
                      <a16:colId xmlns:a16="http://schemas.microsoft.com/office/drawing/2014/main" val="20006"/>
                    </a:ext>
                  </a:extLst>
                </a:gridCol>
                <a:gridCol w="414997">
                  <a:extLst>
                    <a:ext uri="{9D8B030D-6E8A-4147-A177-3AD203B41FA5}">
                      <a16:colId xmlns:a16="http://schemas.microsoft.com/office/drawing/2014/main" val="20007"/>
                    </a:ext>
                  </a:extLst>
                </a:gridCol>
                <a:gridCol w="416163">
                  <a:extLst>
                    <a:ext uri="{9D8B030D-6E8A-4147-A177-3AD203B41FA5}">
                      <a16:colId xmlns:a16="http://schemas.microsoft.com/office/drawing/2014/main" val="20008"/>
                    </a:ext>
                  </a:extLst>
                </a:gridCol>
                <a:gridCol w="413831">
                  <a:extLst>
                    <a:ext uri="{9D8B030D-6E8A-4147-A177-3AD203B41FA5}">
                      <a16:colId xmlns:a16="http://schemas.microsoft.com/office/drawing/2014/main" val="20009"/>
                    </a:ext>
                  </a:extLst>
                </a:gridCol>
                <a:gridCol w="414997">
                  <a:extLst>
                    <a:ext uri="{9D8B030D-6E8A-4147-A177-3AD203B41FA5}">
                      <a16:colId xmlns:a16="http://schemas.microsoft.com/office/drawing/2014/main" val="20010"/>
                    </a:ext>
                  </a:extLst>
                </a:gridCol>
                <a:gridCol w="414997">
                  <a:extLst>
                    <a:ext uri="{9D8B030D-6E8A-4147-A177-3AD203B41FA5}">
                      <a16:colId xmlns:a16="http://schemas.microsoft.com/office/drawing/2014/main" val="20011"/>
                    </a:ext>
                  </a:extLst>
                </a:gridCol>
                <a:gridCol w="416163">
                  <a:extLst>
                    <a:ext uri="{9D8B030D-6E8A-4147-A177-3AD203B41FA5}">
                      <a16:colId xmlns:a16="http://schemas.microsoft.com/office/drawing/2014/main" val="20012"/>
                    </a:ext>
                  </a:extLst>
                </a:gridCol>
                <a:gridCol w="414997">
                  <a:extLst>
                    <a:ext uri="{9D8B030D-6E8A-4147-A177-3AD203B41FA5}">
                      <a16:colId xmlns:a16="http://schemas.microsoft.com/office/drawing/2014/main" val="20013"/>
                    </a:ext>
                  </a:extLst>
                </a:gridCol>
                <a:gridCol w="414997">
                  <a:extLst>
                    <a:ext uri="{9D8B030D-6E8A-4147-A177-3AD203B41FA5}">
                      <a16:colId xmlns:a16="http://schemas.microsoft.com/office/drawing/2014/main" val="20014"/>
                    </a:ext>
                  </a:extLst>
                </a:gridCol>
                <a:gridCol w="413831">
                  <a:extLst>
                    <a:ext uri="{9D8B030D-6E8A-4147-A177-3AD203B41FA5}">
                      <a16:colId xmlns:a16="http://schemas.microsoft.com/office/drawing/2014/main" val="20015"/>
                    </a:ext>
                  </a:extLst>
                </a:gridCol>
                <a:gridCol w="419660">
                  <a:extLst>
                    <a:ext uri="{9D8B030D-6E8A-4147-A177-3AD203B41FA5}">
                      <a16:colId xmlns:a16="http://schemas.microsoft.com/office/drawing/2014/main" val="20016"/>
                    </a:ext>
                  </a:extLst>
                </a:gridCol>
                <a:gridCol w="417329">
                  <a:extLst>
                    <a:ext uri="{9D8B030D-6E8A-4147-A177-3AD203B41FA5}">
                      <a16:colId xmlns:a16="http://schemas.microsoft.com/office/drawing/2014/main" val="20017"/>
                    </a:ext>
                  </a:extLst>
                </a:gridCol>
                <a:gridCol w="413831">
                  <a:extLst>
                    <a:ext uri="{9D8B030D-6E8A-4147-A177-3AD203B41FA5}">
                      <a16:colId xmlns:a16="http://schemas.microsoft.com/office/drawing/2014/main" val="20018"/>
                    </a:ext>
                  </a:extLst>
                </a:gridCol>
                <a:gridCol w="414997">
                  <a:extLst>
                    <a:ext uri="{9D8B030D-6E8A-4147-A177-3AD203B41FA5}">
                      <a16:colId xmlns:a16="http://schemas.microsoft.com/office/drawing/2014/main" val="20019"/>
                    </a:ext>
                  </a:extLst>
                </a:gridCol>
                <a:gridCol w="381191">
                  <a:extLst>
                    <a:ext uri="{9D8B030D-6E8A-4147-A177-3AD203B41FA5}">
                      <a16:colId xmlns:a16="http://schemas.microsoft.com/office/drawing/2014/main" val="20020"/>
                    </a:ext>
                  </a:extLst>
                </a:gridCol>
                <a:gridCol w="143384">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7</a:t>
            </a:fld>
            <a:endParaRPr lang="en-US" dirty="0"/>
          </a:p>
        </p:txBody>
      </p:sp>
    </p:spTree>
    <p:extLst>
      <p:ext uri="{BB962C8B-B14F-4D97-AF65-F5344CB8AC3E}">
        <p14:creationId xmlns:p14="http://schemas.microsoft.com/office/powerpoint/2010/main" val="170717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Like a regular variable, an array must be declared before it is used. A typical declaration for an array in C++ is: </a:t>
            </a:r>
          </a:p>
          <a:p>
            <a:pPr marL="0" indent="0" algn="just">
              <a:buNone/>
            </a:pPr>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0" indent="0" algn="jus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
        <p:nvSpPr>
          <p:cNvPr id="6" name="Date Placeholder 5"/>
          <p:cNvSpPr>
            <a:spLocks noGrp="1"/>
          </p:cNvSpPr>
          <p:nvPr>
            <p:ph type="dt" sz="half" idx="10"/>
          </p:nvPr>
        </p:nvSpPr>
        <p:spPr/>
        <p:txBody>
          <a:bodyPr/>
          <a:lstStyle/>
          <a:p>
            <a:r>
              <a:rPr lang="en-US"/>
              <a:t>Fahad Ahmed</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8</a:t>
            </a:fld>
            <a:endParaRPr lang="en-US" dirty="0"/>
          </a:p>
        </p:txBody>
      </p:sp>
    </p:spTree>
    <p:extLst>
      <p:ext uri="{BB962C8B-B14F-4D97-AF65-F5344CB8AC3E}">
        <p14:creationId xmlns:p14="http://schemas.microsoft.com/office/powerpoint/2010/main" val="14158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algn="just"/>
            <a:r>
              <a:rPr lang="en-US" dirty="0"/>
              <a:t>When we declare an array, we have the possibility to assign initial values to each one of its elements by enclosing the values in braces </a:t>
            </a:r>
            <a:r>
              <a:rPr lang="en-US" sz="2900" dirty="0">
                <a:latin typeface="Courier New" panose="02070309020205020404" pitchFamily="49" charset="0"/>
                <a:cs typeface="Courier New" panose="02070309020205020404" pitchFamily="49" charset="0"/>
              </a:rPr>
              <a:t>{ }</a:t>
            </a:r>
            <a:r>
              <a:rPr lang="en-US" dirty="0"/>
              <a:t> separated by comas.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[5] = { 16, 2, 77, 40, 12071 };</a:t>
            </a:r>
          </a:p>
          <a:p>
            <a:pPr algn="just"/>
            <a:r>
              <a:rPr lang="en-US" dirty="0"/>
              <a:t>This declaration would have created an array like this:</a:t>
            </a:r>
          </a:p>
          <a:p>
            <a:pPr algn="just"/>
            <a:endParaRPr lang="en-US" dirty="0"/>
          </a:p>
          <a:p>
            <a:pPr algn="just"/>
            <a:endParaRPr lang="en-US" dirty="0"/>
          </a:p>
          <a:p>
            <a:pPr algn="just"/>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2300447299"/>
              </p:ext>
            </p:extLst>
          </p:nvPr>
        </p:nvGraphicFramePr>
        <p:xfrm>
          <a:off x="1711653" y="4361140"/>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r>
              <a:rPr lang="en-US"/>
              <a:t>Fahad Ahmed</a:t>
            </a:r>
            <a:endParaRPr lang="en-US" dirty="0"/>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9</a:t>
            </a:fld>
            <a:endParaRPr lang="en-US" dirty="0"/>
          </a:p>
        </p:txBody>
      </p:sp>
    </p:spTree>
    <p:extLst>
      <p:ext uri="{BB962C8B-B14F-4D97-AF65-F5344CB8AC3E}">
        <p14:creationId xmlns:p14="http://schemas.microsoft.com/office/powerpoint/2010/main" val="27111441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2368</TotalTime>
  <Words>5310</Words>
  <Application>Microsoft Office PowerPoint</Application>
  <PresentationFormat>Widescreen</PresentationFormat>
  <Paragraphs>1099</Paragraphs>
  <Slides>32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Arial Narrow</vt:lpstr>
      <vt:lpstr>Book Antiqua</vt:lpstr>
      <vt:lpstr>Calibri</vt:lpstr>
      <vt:lpstr>Calibri Light</vt:lpstr>
      <vt:lpstr>Cambria Math</vt:lpstr>
      <vt:lpstr>Courier New</vt:lpstr>
      <vt:lpstr>Symbol</vt:lpstr>
      <vt:lpstr>Times New Roman</vt:lpstr>
      <vt:lpstr>Wingdings</vt:lpstr>
      <vt:lpstr>Wingdings 2</vt:lpstr>
      <vt:lpstr>1_Office Theme</vt:lpstr>
      <vt:lpstr>CSC 2105: Data Structure  Array &amp; String</vt:lpstr>
      <vt:lpstr>Data Storage Concept</vt:lpstr>
      <vt:lpstr>Variables</vt:lpstr>
      <vt:lpstr>Variables</vt:lpstr>
      <vt:lpstr>Variables</vt:lpstr>
      <vt:lpstr>Memory Management</vt:lpstr>
      <vt:lpstr>Array</vt:lpstr>
      <vt:lpstr>Declaration</vt:lpstr>
      <vt:lpstr>Initialization</vt:lpstr>
      <vt:lpstr>Initialization</vt:lpstr>
      <vt:lpstr>Access</vt:lpstr>
      <vt:lpstr>Some Facts</vt:lpstr>
      <vt:lpstr>Some Facts</vt:lpstr>
      <vt:lpstr>Array Access Demonstration</vt:lpstr>
      <vt:lpstr>Operation on Array - Insertion</vt:lpstr>
      <vt:lpstr>Operation on Array - Deletion</vt:lpstr>
      <vt:lpstr>Two-Dimensional Array</vt:lpstr>
      <vt:lpstr>Initialization</vt:lpstr>
      <vt:lpstr>Access</vt:lpstr>
      <vt:lpstr>Memory Access</vt:lpstr>
      <vt:lpstr>Memory Access…</vt:lpstr>
      <vt:lpstr>Memory Access…</vt:lpstr>
      <vt:lpstr>Memory Access…</vt:lpstr>
      <vt:lpstr>Memory Access…</vt:lpstr>
      <vt:lpstr>More than 2 Dimensional Arrays</vt:lpstr>
      <vt:lpstr>More than 2 Dimensional Arrays</vt:lpstr>
      <vt:lpstr>String</vt:lpstr>
      <vt:lpstr>String - Declaration &amp; Initialization</vt:lpstr>
      <vt:lpstr>String - Access, Input, Output</vt:lpstr>
      <vt:lpstr>String - Access, Input, Output…</vt:lpstr>
      <vt:lpstr>String Handling Functions</vt:lpstr>
      <vt:lpstr>String Handling Functions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 </cp:lastModifiedBy>
  <cp:revision>243</cp:revision>
  <dcterms:created xsi:type="dcterms:W3CDTF">2015-01-16T09:30:36Z</dcterms:created>
  <dcterms:modified xsi:type="dcterms:W3CDTF">2019-09-18T03:15:13Z</dcterms:modified>
</cp:coreProperties>
</file>