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8" r:id="rId2"/>
    <p:sldId id="269" r:id="rId3"/>
    <p:sldId id="270" r:id="rId4"/>
    <p:sldId id="271" r:id="rId5"/>
    <p:sldId id="275" r:id="rId6"/>
    <p:sldId id="272" r:id="rId7"/>
    <p:sldId id="276" r:id="rId8"/>
    <p:sldId id="277" r:id="rId9"/>
    <p:sldId id="293" r:id="rId10"/>
    <p:sldId id="295" r:id="rId11"/>
    <p:sldId id="291" r:id="rId12"/>
    <p:sldId id="296" r:id="rId13"/>
    <p:sldId id="292" r:id="rId14"/>
    <p:sldId id="274" r:id="rId15"/>
    <p:sldId id="294" r:id="rId16"/>
    <p:sldId id="279" r:id="rId17"/>
    <p:sldId id="280" r:id="rId18"/>
    <p:sldId id="281" r:id="rId19"/>
    <p:sldId id="282" r:id="rId20"/>
    <p:sldId id="28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23280-D858-4962-B5D4-E905ED1AC135}" type="datetimeFigureOut">
              <a:rPr lang="en-US" smtClean="0"/>
              <a:t>14-May-19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5AE46-6FBC-41E2-8CAA-B037FA50AC9B}" type="slidenum">
              <a:rPr lang="en-US" smtClean="0"/>
              <a:t>‹#›</a:t>
            </a:fld>
            <a:endParaRPr lang="en-US"/>
          </a:p>
        </p:txBody>
      </p:sp>
    </p:spTree>
    <p:extLst>
      <p:ext uri="{BB962C8B-B14F-4D97-AF65-F5344CB8AC3E}">
        <p14:creationId xmlns:p14="http://schemas.microsoft.com/office/powerpoint/2010/main" val="47845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a:t>
            </a:fld>
            <a:endParaRPr lang="en-US"/>
          </a:p>
        </p:txBody>
      </p:sp>
    </p:spTree>
    <p:extLst>
      <p:ext uri="{BB962C8B-B14F-4D97-AF65-F5344CB8AC3E}">
        <p14:creationId xmlns:p14="http://schemas.microsoft.com/office/powerpoint/2010/main" val="4242697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10</a:t>
            </a:fld>
            <a:endParaRPr lang="en-US"/>
          </a:p>
        </p:txBody>
      </p:sp>
    </p:spTree>
    <p:extLst>
      <p:ext uri="{BB962C8B-B14F-4D97-AF65-F5344CB8AC3E}">
        <p14:creationId xmlns:p14="http://schemas.microsoft.com/office/powerpoint/2010/main" val="19424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11</a:t>
            </a:fld>
            <a:endParaRPr lang="en-US"/>
          </a:p>
        </p:txBody>
      </p:sp>
    </p:spTree>
    <p:extLst>
      <p:ext uri="{BB962C8B-B14F-4D97-AF65-F5344CB8AC3E}">
        <p14:creationId xmlns:p14="http://schemas.microsoft.com/office/powerpoint/2010/main" val="4132439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12</a:t>
            </a:fld>
            <a:endParaRPr lang="en-US"/>
          </a:p>
        </p:txBody>
      </p:sp>
    </p:spTree>
    <p:extLst>
      <p:ext uri="{BB962C8B-B14F-4D97-AF65-F5344CB8AC3E}">
        <p14:creationId xmlns:p14="http://schemas.microsoft.com/office/powerpoint/2010/main" val="194245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13</a:t>
            </a:fld>
            <a:endParaRPr lang="en-US"/>
          </a:p>
        </p:txBody>
      </p:sp>
    </p:spTree>
    <p:extLst>
      <p:ext uri="{BB962C8B-B14F-4D97-AF65-F5344CB8AC3E}">
        <p14:creationId xmlns:p14="http://schemas.microsoft.com/office/powerpoint/2010/main" val="3699540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14</a:t>
            </a:fld>
            <a:endParaRPr lang="en-US"/>
          </a:p>
        </p:txBody>
      </p:sp>
    </p:spTree>
    <p:extLst>
      <p:ext uri="{BB962C8B-B14F-4D97-AF65-F5344CB8AC3E}">
        <p14:creationId xmlns:p14="http://schemas.microsoft.com/office/powerpoint/2010/main" val="320102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15</a:t>
            </a:fld>
            <a:endParaRPr lang="en-US"/>
          </a:p>
        </p:txBody>
      </p:sp>
    </p:spTree>
    <p:extLst>
      <p:ext uri="{BB962C8B-B14F-4D97-AF65-F5344CB8AC3E}">
        <p14:creationId xmlns:p14="http://schemas.microsoft.com/office/powerpoint/2010/main" val="32010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16</a:t>
            </a:fld>
            <a:endParaRPr lang="en-US"/>
          </a:p>
        </p:txBody>
      </p:sp>
    </p:spTree>
    <p:extLst>
      <p:ext uri="{BB962C8B-B14F-4D97-AF65-F5344CB8AC3E}">
        <p14:creationId xmlns:p14="http://schemas.microsoft.com/office/powerpoint/2010/main" val="386147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17</a:t>
            </a:fld>
            <a:endParaRPr lang="en-US"/>
          </a:p>
        </p:txBody>
      </p:sp>
    </p:spTree>
    <p:extLst>
      <p:ext uri="{BB962C8B-B14F-4D97-AF65-F5344CB8AC3E}">
        <p14:creationId xmlns:p14="http://schemas.microsoft.com/office/powerpoint/2010/main" val="1022818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21</a:t>
            </a:fld>
            <a:endParaRPr lang="en-US"/>
          </a:p>
        </p:txBody>
      </p:sp>
    </p:spTree>
    <p:extLst>
      <p:ext uri="{BB962C8B-B14F-4D97-AF65-F5344CB8AC3E}">
        <p14:creationId xmlns:p14="http://schemas.microsoft.com/office/powerpoint/2010/main" val="4112934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2</a:t>
            </a:fld>
            <a:endParaRPr lang="en-US"/>
          </a:p>
        </p:txBody>
      </p:sp>
    </p:spTree>
    <p:extLst>
      <p:ext uri="{BB962C8B-B14F-4D97-AF65-F5344CB8AC3E}">
        <p14:creationId xmlns:p14="http://schemas.microsoft.com/office/powerpoint/2010/main" val="56217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3</a:t>
            </a:fld>
            <a:endParaRPr lang="en-US"/>
          </a:p>
        </p:txBody>
      </p:sp>
    </p:spTree>
    <p:extLst>
      <p:ext uri="{BB962C8B-B14F-4D97-AF65-F5344CB8AC3E}">
        <p14:creationId xmlns:p14="http://schemas.microsoft.com/office/powerpoint/2010/main" val="114010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4</a:t>
            </a:fld>
            <a:endParaRPr lang="en-US"/>
          </a:p>
        </p:txBody>
      </p:sp>
    </p:spTree>
    <p:extLst>
      <p:ext uri="{BB962C8B-B14F-4D97-AF65-F5344CB8AC3E}">
        <p14:creationId xmlns:p14="http://schemas.microsoft.com/office/powerpoint/2010/main" val="680559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5</a:t>
            </a:fld>
            <a:endParaRPr lang="en-US"/>
          </a:p>
        </p:txBody>
      </p:sp>
    </p:spTree>
    <p:extLst>
      <p:ext uri="{BB962C8B-B14F-4D97-AF65-F5344CB8AC3E}">
        <p14:creationId xmlns:p14="http://schemas.microsoft.com/office/powerpoint/2010/main" val="456765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6</a:t>
            </a:fld>
            <a:endParaRPr lang="en-US"/>
          </a:p>
        </p:txBody>
      </p:sp>
    </p:spTree>
    <p:extLst>
      <p:ext uri="{BB962C8B-B14F-4D97-AF65-F5344CB8AC3E}">
        <p14:creationId xmlns:p14="http://schemas.microsoft.com/office/powerpoint/2010/main" val="105565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7</a:t>
            </a:fld>
            <a:endParaRPr lang="en-US"/>
          </a:p>
        </p:txBody>
      </p:sp>
    </p:spTree>
    <p:extLst>
      <p:ext uri="{BB962C8B-B14F-4D97-AF65-F5344CB8AC3E}">
        <p14:creationId xmlns:p14="http://schemas.microsoft.com/office/powerpoint/2010/main" val="82094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8</a:t>
            </a:fld>
            <a:endParaRPr lang="en-US"/>
          </a:p>
        </p:txBody>
      </p:sp>
    </p:spTree>
    <p:extLst>
      <p:ext uri="{BB962C8B-B14F-4D97-AF65-F5344CB8AC3E}">
        <p14:creationId xmlns:p14="http://schemas.microsoft.com/office/powerpoint/2010/main" val="194245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9</a:t>
            </a:fld>
            <a:endParaRPr lang="en-US"/>
          </a:p>
        </p:txBody>
      </p:sp>
    </p:spTree>
    <p:extLst>
      <p:ext uri="{BB962C8B-B14F-4D97-AF65-F5344CB8AC3E}">
        <p14:creationId xmlns:p14="http://schemas.microsoft.com/office/powerpoint/2010/main" val="194245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418005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390932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210967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2507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74093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3798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Dr. Ashraf Uddin</a:t>
            </a:r>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415428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Dr. Ashraf Uddin</a:t>
            </a:r>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219047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Dr. Ashraf Uddin</a:t>
            </a:r>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475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18369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147200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Dr. Ashraf Uddin</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9710A-46C5-4484-885B-F822572B29B7}" type="slidenum">
              <a:rPr lang="en-US" smtClean="0"/>
              <a:t>‹#›</a:t>
            </a:fld>
            <a:endParaRPr lang="en-US"/>
          </a:p>
        </p:txBody>
      </p:sp>
    </p:spTree>
    <p:extLst>
      <p:ext uri="{BB962C8B-B14F-4D97-AF65-F5344CB8AC3E}">
        <p14:creationId xmlns:p14="http://schemas.microsoft.com/office/powerpoint/2010/main" val="340033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lnSpcReduction="10000"/>
          </a:bodyPr>
          <a:lstStyle/>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Introduction to Array</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Declaration and Initialization</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Accessing Elements of an Array</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Operations with an Array</a:t>
            </a:r>
          </a:p>
          <a:p>
            <a:pPr marL="800100" lvl="1"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Search</a:t>
            </a:r>
          </a:p>
          <a:p>
            <a:pPr marL="800100" lvl="1"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Insertion and </a:t>
            </a:r>
          </a:p>
          <a:p>
            <a:pPr marL="800100" lvl="1"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Deletion</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Two Dimensional Array</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String</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Declaration and Initialization</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Access, Input and Output</a:t>
            </a:r>
          </a:p>
          <a:p>
            <a:pPr marL="342900" indent="-342900" algn="l">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String Handling Functions</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132946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itchFamily="18" charset="0"/>
                <a:cs typeface="Times New Roman" pitchFamily="18" charset="0"/>
              </a:rPr>
              <a:t>Operation on Array - </a:t>
            </a:r>
            <a:r>
              <a:rPr lang="en-US" sz="3600" b="1" dirty="0" smtClean="0">
                <a:latin typeface="Times New Roman" pitchFamily="18" charset="0"/>
                <a:cs typeface="Times New Roman" pitchFamily="18" charset="0"/>
              </a:rPr>
              <a:t>Insertion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Algorithm:</a:t>
            </a:r>
          </a:p>
          <a:p>
            <a:pPr algn="just"/>
            <a:r>
              <a:rPr lang="en-US" dirty="0" smtClean="0">
                <a:latin typeface="Times New Roman" panose="02020603050405020304" pitchFamily="18" charset="0"/>
                <a:cs typeface="Times New Roman" panose="02020603050405020304" pitchFamily="18" charset="0"/>
              </a:rPr>
              <a:t>Input: Array, #elements, item (to </a:t>
            </a:r>
            <a:r>
              <a:rPr lang="en-US" dirty="0" smtClean="0">
                <a:latin typeface="Times New Roman" panose="02020603050405020304" pitchFamily="18" charset="0"/>
                <a:cs typeface="Times New Roman" panose="02020603050405020304" pitchFamily="18" charset="0"/>
              </a:rPr>
              <a:t>insert), position</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1 [Shifting]: </a:t>
            </a:r>
            <a:r>
              <a:rPr lang="en-US" dirty="0" smtClean="0">
                <a:latin typeface="Times New Roman" panose="02020603050405020304" pitchFamily="18" charset="0"/>
                <a:cs typeface="Times New Roman" panose="02020603050405020304" pitchFamily="18" charset="0"/>
              </a:rPr>
              <a:t> If </a:t>
            </a:r>
            <a:r>
              <a:rPr lang="en-US" i="1" dirty="0" smtClean="0">
                <a:latin typeface="Times New Roman" panose="02020603050405020304" pitchFamily="18" charset="0"/>
                <a:cs typeface="Times New Roman" panose="02020603050405020304" pitchFamily="18" charset="0"/>
              </a:rPr>
              <a:t>position</a:t>
            </a:r>
            <a:r>
              <a:rPr lang="en-US" dirty="0" smtClean="0">
                <a:latin typeface="Times New Roman" panose="02020603050405020304" pitchFamily="18" charset="0"/>
                <a:cs typeface="Times New Roman" panose="02020603050405020304" pitchFamily="18" charset="0"/>
              </a:rPr>
              <a:t> is less than </a:t>
            </a:r>
            <a:r>
              <a:rPr lang="en-US" i="1" dirty="0" smtClean="0">
                <a:latin typeface="Times New Roman" panose="02020603050405020304" pitchFamily="18" charset="0"/>
                <a:cs typeface="Times New Roman" panose="02020603050405020304" pitchFamily="18" charset="0"/>
              </a:rPr>
              <a:t>#elements </a:t>
            </a:r>
            <a:r>
              <a:rPr lang="en-US" dirty="0" smtClean="0">
                <a:latin typeface="Times New Roman" panose="02020603050405020304" pitchFamily="18" charset="0"/>
                <a:cs typeface="Times New Roman" panose="02020603050405020304" pitchFamily="18" charset="0"/>
              </a:rPr>
              <a:t>then </a:t>
            </a:r>
          </a:p>
          <a:p>
            <a:pPr lvl="6" algn="just"/>
            <a:r>
              <a:rPr lang="en-US" sz="2400" dirty="0" smtClean="0">
                <a:latin typeface="Times New Roman" panose="02020603050405020304" pitchFamily="18" charset="0"/>
                <a:cs typeface="Times New Roman" panose="02020603050405020304" pitchFamily="18" charset="0"/>
              </a:rPr>
              <a:t>shift each </a:t>
            </a:r>
            <a:r>
              <a:rPr lang="en-US" sz="2400" dirty="0" smtClean="0">
                <a:latin typeface="Times New Roman" panose="02020603050405020304" pitchFamily="18" charset="0"/>
                <a:cs typeface="Times New Roman" panose="02020603050405020304" pitchFamily="18" charset="0"/>
              </a:rPr>
              <a:t>element </a:t>
            </a:r>
            <a:r>
              <a:rPr lang="en-US" sz="2400" dirty="0">
                <a:latin typeface="Times New Roman" panose="02020603050405020304" pitchFamily="18" charset="0"/>
                <a:cs typeface="Times New Roman" panose="02020603050405020304" pitchFamily="18" charset="0"/>
              </a:rPr>
              <a:t>to right by one </a:t>
            </a:r>
            <a:r>
              <a:rPr lang="en-US" sz="2400" dirty="0" smtClean="0">
                <a:latin typeface="Times New Roman" panose="02020603050405020304" pitchFamily="18" charset="0"/>
                <a:cs typeface="Times New Roman" panose="02020603050405020304" pitchFamily="18" charset="0"/>
              </a:rPr>
              <a:t>position [</a:t>
            </a:r>
            <a:r>
              <a:rPr lang="en-US" sz="2400" dirty="0">
                <a:latin typeface="Times New Roman" panose="02020603050405020304" pitchFamily="18" charset="0"/>
                <a:cs typeface="Times New Roman" panose="02020603050405020304" pitchFamily="18" charset="0"/>
              </a:rPr>
              <a:t>starting </a:t>
            </a:r>
            <a:r>
              <a:rPr lang="en-US" sz="2400" dirty="0" smtClean="0">
                <a:latin typeface="Times New Roman" panose="02020603050405020304" pitchFamily="18" charset="0"/>
                <a:cs typeface="Times New Roman" panose="02020603050405020304" pitchFamily="18" charset="0"/>
              </a:rPr>
              <a:t>from the last till the element at </a:t>
            </a:r>
            <a:r>
              <a:rPr lang="en-US" sz="2400" i="1" dirty="0" smtClean="0">
                <a:latin typeface="Times New Roman" panose="02020603050405020304" pitchFamily="18" charset="0"/>
                <a:cs typeface="Times New Roman" panose="02020603050405020304" pitchFamily="18" charset="0"/>
              </a:rPr>
              <a:t>position</a:t>
            </a:r>
            <a:r>
              <a:rPr lang="en-US" sz="2400"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Step 2 [Inserting]: </a:t>
            </a:r>
            <a:r>
              <a:rPr lang="en-US" dirty="0" smtClean="0">
                <a:latin typeface="Times New Roman" panose="02020603050405020304" pitchFamily="18" charset="0"/>
                <a:cs typeface="Times New Roman" panose="02020603050405020304" pitchFamily="18" charset="0"/>
              </a:rPr>
              <a:t>Store </a:t>
            </a:r>
            <a:r>
              <a:rPr lang="en-US" i="1" dirty="0" smtClean="0">
                <a:latin typeface="Times New Roman" panose="02020603050405020304" pitchFamily="18" charset="0"/>
                <a:cs typeface="Times New Roman" panose="02020603050405020304" pitchFamily="18" charset="0"/>
              </a:rPr>
              <a:t>item</a:t>
            </a:r>
            <a:r>
              <a:rPr lang="en-US" dirty="0" smtClean="0">
                <a:latin typeface="Times New Roman" panose="02020603050405020304" pitchFamily="18" charset="0"/>
                <a:cs typeface="Times New Roman" panose="02020603050405020304" pitchFamily="18" charset="0"/>
              </a:rPr>
              <a:t> at </a:t>
            </a:r>
            <a:r>
              <a:rPr lang="en-US" i="1" dirty="0" smtClean="0">
                <a:latin typeface="Times New Roman" panose="02020603050405020304" pitchFamily="18" charset="0"/>
                <a:cs typeface="Times New Roman" panose="02020603050405020304" pitchFamily="18" charset="0"/>
              </a:rPr>
              <a:t>position</a:t>
            </a:r>
          </a:p>
          <a:p>
            <a:pPr algn="just"/>
            <a:r>
              <a:rPr lang="en-US" b="1" dirty="0" smtClean="0">
                <a:latin typeface="Times New Roman" panose="02020603050405020304" pitchFamily="18" charset="0"/>
                <a:cs typeface="Times New Roman" panose="02020603050405020304" pitchFamily="18" charset="0"/>
              </a:rPr>
              <a:t>Step 3: </a:t>
            </a:r>
            <a:r>
              <a:rPr lang="en-US" dirty="0" smtClean="0">
                <a:latin typeface="Times New Roman" panose="02020603050405020304" pitchFamily="18" charset="0"/>
                <a:cs typeface="Times New Roman" panose="02020603050405020304" pitchFamily="18" charset="0"/>
              </a:rPr>
              <a:t>Increase </a:t>
            </a:r>
            <a:r>
              <a:rPr lang="en-US" i="1" dirty="0" smtClean="0">
                <a:latin typeface="Times New Roman" panose="02020603050405020304" pitchFamily="18" charset="0"/>
                <a:cs typeface="Times New Roman" panose="02020603050405020304" pitchFamily="18" charset="0"/>
              </a:rPr>
              <a:t>#elements </a:t>
            </a:r>
            <a:r>
              <a:rPr lang="en-US" dirty="0" smtClean="0">
                <a:latin typeface="Times New Roman" panose="02020603050405020304" pitchFamily="18" charset="0"/>
                <a:cs typeface="Times New Roman" panose="02020603050405020304" pitchFamily="18" charset="0"/>
              </a:rPr>
              <a:t>by 1</a:t>
            </a: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10</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973953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US" sz="3600" b="1" dirty="0" smtClean="0">
                <a:latin typeface="Times New Roman" pitchFamily="18" charset="0"/>
                <a:cs typeface="Times New Roman" pitchFamily="18" charset="0"/>
              </a:rPr>
              <a:t>Operation on Array - Insertion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91491"/>
            <a:ext cx="10515600" cy="4985472"/>
          </a:xfrm>
          <a:solidFill>
            <a:schemeClr val="bg1">
              <a:lumMod val="95000"/>
            </a:schemeClr>
          </a:solidFill>
        </p:spPr>
        <p:txBody>
          <a:bodyPr>
            <a:normAutofit fontScale="55000" lnSpcReduction="20000"/>
          </a:bodyPr>
          <a:lstStyle/>
          <a:p>
            <a:pPr marL="514350" indent="-514350">
              <a:buClr>
                <a:schemeClr val="tx1"/>
              </a:buClr>
              <a:buFont typeface="+mj-lt"/>
              <a:buAutoNum type="arabicPeriod"/>
            </a:pPr>
            <a:r>
              <a:rPr lang="en-US" dirty="0" err="1" smtClean="0">
                <a:solidFill>
                  <a:srgbClr val="0000B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k,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n=5,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[10]={2, 3, 5, 6, 7}; </a:t>
            </a:r>
            <a:r>
              <a:rPr lang="en-US" sz="2500" dirty="0" smtClean="0">
                <a:solidFill>
                  <a:schemeClr val="accent2">
                    <a:lumMod val="75000"/>
                  </a:schemeClr>
                </a:solidFill>
                <a:latin typeface="Courier New" panose="02070309020205020404" pitchFamily="49" charset="0"/>
                <a:cs typeface="Courier New" panose="02070309020205020404" pitchFamily="49" charset="0"/>
              </a:rPr>
              <a:t>//partial initialization; n=total elements</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[n++]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8;         </a:t>
            </a:r>
            <a:r>
              <a:rPr lang="en-US" dirty="0" smtClean="0">
                <a:solidFill>
                  <a:schemeClr val="accent2">
                    <a:lumMod val="75000"/>
                  </a:schemeClr>
                </a:solidFill>
                <a:latin typeface="Courier New" panose="02070309020205020404" pitchFamily="49" charset="0"/>
                <a:cs typeface="Courier New" panose="02070309020205020404" pitchFamily="49" charset="0"/>
              </a:rPr>
              <a:t>// insert value 8 at the end of the array; increase n;</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chemeClr val="accent2">
                    <a:lumMod val="75000"/>
                  </a:schemeClr>
                </a:solidFill>
                <a:latin typeface="Courier New" panose="02070309020205020404" pitchFamily="49" charset="0"/>
                <a:cs typeface="Courier New" panose="02070309020205020404" pitchFamily="49" charset="0"/>
              </a:rPr>
              <a:t>// insert value 1 at the beginning of array</a:t>
            </a:r>
            <a:endParaRPr lang="en-US" dirty="0" smtClean="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&gt;0;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[i-1]; </a:t>
            </a:r>
            <a:r>
              <a:rPr lang="en-US" dirty="0" smtClean="0">
                <a:solidFill>
                  <a:schemeClr val="accent2">
                    <a:lumMod val="75000"/>
                  </a:schemeClr>
                </a:solidFill>
                <a:latin typeface="Courier New" panose="02070309020205020404" pitchFamily="49" charset="0"/>
                <a:cs typeface="Courier New" panose="02070309020205020404" pitchFamily="49" charset="0"/>
              </a:rPr>
              <a:t>//in index 1 goes to 2, 2 goes to 3,…, (n-1)</a:t>
            </a:r>
            <a:r>
              <a:rPr lang="en-US" baseline="30000" dirty="0" err="1"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[0] = 1; n++;       </a:t>
            </a:r>
            <a:r>
              <a:rPr lang="en-US" sz="2900" dirty="0" smtClean="0">
                <a:solidFill>
                  <a:schemeClr val="accent2">
                    <a:lumMod val="75000"/>
                  </a:schemeClr>
                </a:solidFill>
                <a:latin typeface="Courier New" panose="02070309020205020404" pitchFamily="49" charset="0"/>
                <a:cs typeface="Courier New" panose="02070309020205020404" pitchFamily="49" charset="0"/>
              </a:rPr>
              <a:t>//1 is inserted at index 1; n increases;</a:t>
            </a:r>
            <a:endParaRPr lang="en-US" sz="2900"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chemeClr val="accent2">
                    <a:lumMod val="75000"/>
                  </a:schemeClr>
                </a:solidFill>
                <a:latin typeface="Courier New" panose="02070309020205020404" pitchFamily="49" charset="0"/>
                <a:cs typeface="Courier New" panose="02070309020205020404" pitchFamily="49" charset="0"/>
              </a:rPr>
              <a:t>// insert value 4 in the middle (index k=3) of the array</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k = 3;</a:t>
            </a: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&gt;k;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[i-1]; </a:t>
            </a:r>
            <a:r>
              <a:rPr lang="en-US" dirty="0" smtClean="0">
                <a:solidFill>
                  <a:schemeClr val="accent2">
                    <a:lumMod val="75000"/>
                  </a:schemeClr>
                </a:solidFill>
                <a:latin typeface="Courier New" panose="02070309020205020404" pitchFamily="49" charset="0"/>
                <a:cs typeface="Courier New" panose="02070309020205020404" pitchFamily="49" charset="0"/>
              </a:rPr>
              <a:t>//in index k goes to k+1,…, (n-1)</a:t>
            </a:r>
            <a:r>
              <a:rPr lang="en-US" baseline="30000" dirty="0" err="1"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[k] = 4; n++;       </a:t>
            </a:r>
            <a:r>
              <a:rPr lang="en-US" sz="2900" dirty="0" smtClean="0">
                <a:solidFill>
                  <a:schemeClr val="accent2">
                    <a:lumMod val="75000"/>
                  </a:schemeClr>
                </a:solidFill>
                <a:latin typeface="Courier New" panose="02070309020205020404" pitchFamily="49" charset="0"/>
                <a:cs typeface="Courier New" panose="02070309020205020404" pitchFamily="49" charset="0"/>
              </a:rPr>
              <a:t>//4 is inserted at index k; n increases;</a:t>
            </a: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 </a:t>
            </a:r>
          </a:p>
          <a:p>
            <a:pPr marL="0" indent="0">
              <a:buClr>
                <a:schemeClr val="tx1"/>
              </a:buClr>
              <a:buNone/>
            </a:pPr>
            <a:r>
              <a:rPr lang="en-US" dirty="0" smtClean="0">
                <a:latin typeface="Courier New" panose="02070309020205020404" pitchFamily="49" charset="0"/>
                <a:cs typeface="Courier New" panose="02070309020205020404" pitchFamily="49" charset="0"/>
              </a:rPr>
              <a:t>OUTPUT:</a:t>
            </a:r>
          </a:p>
          <a:p>
            <a:pPr marL="0" indent="0">
              <a:buClr>
                <a:schemeClr val="tx1"/>
              </a:buClr>
              <a:buNone/>
            </a:pPr>
            <a:r>
              <a:rPr lang="en-US" b="1" dirty="0" smtClean="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1296485283"/>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gridCol w="478117"/>
                <a:gridCol w="478117"/>
                <a:gridCol w="478117"/>
                <a:gridCol w="478117"/>
                <a:gridCol w="478117"/>
                <a:gridCol w="478117"/>
                <a:gridCol w="478117"/>
                <a:gridCol w="478117"/>
                <a:gridCol w="478117"/>
                <a:gridCol w="478117"/>
                <a:gridCol w="208280"/>
                <a:gridCol w="444480"/>
                <a:gridCol w="208280"/>
                <a:gridCol w="452901"/>
              </a:tblGrid>
              <a:tr h="370840">
                <a:tc rowSpan="2">
                  <a:txBody>
                    <a:bodyPr/>
                    <a:lstStyle/>
                    <a:p>
                      <a:pPr algn="ctr"/>
                      <a:r>
                        <a:rPr lang="en-US" dirty="0" err="1" smtClean="0">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9</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k</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smtClean="0"/>
              <a:t>2</a:t>
            </a:r>
            <a:endParaRPr lang="en-US" dirty="0"/>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smtClean="0"/>
              <a:t>5</a:t>
            </a:r>
            <a:endParaRPr lang="en-US" dirty="0"/>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smtClean="0"/>
              <a:t>6</a:t>
            </a:r>
            <a:endParaRPr lang="en-US" dirty="0"/>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smtClean="0"/>
              <a:t>7</a:t>
            </a:r>
            <a:endParaRPr lang="en-US" dirty="0"/>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smtClean="0"/>
              <a:t>3</a:t>
            </a:r>
            <a:endParaRPr lang="en-US" dirty="0"/>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smtClean="0"/>
              <a:t>8</a:t>
            </a:r>
            <a:endParaRPr lang="en-US" dirty="0"/>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smtClean="0"/>
              <a:t>5</a:t>
            </a:r>
            <a:endParaRPr lang="en-US" dirty="0"/>
          </a:p>
        </p:txBody>
      </p:sp>
      <p:sp>
        <p:nvSpPr>
          <p:cNvPr id="18" name="TextBox 17"/>
          <p:cNvSpPr txBox="1"/>
          <p:nvPr/>
        </p:nvSpPr>
        <p:spPr>
          <a:xfrm>
            <a:off x="9556750" y="5748108"/>
            <a:ext cx="478301" cy="369332"/>
          </a:xfrm>
          <a:prstGeom prst="rect">
            <a:avLst/>
          </a:prstGeom>
          <a:noFill/>
        </p:spPr>
        <p:txBody>
          <a:bodyPr wrap="square" rtlCol="0">
            <a:spAutoFit/>
          </a:bodyPr>
          <a:lstStyle/>
          <a:p>
            <a:pPr algn="ctr"/>
            <a:r>
              <a:rPr lang="en-US" dirty="0" smtClean="0"/>
              <a:t>6</a:t>
            </a:r>
            <a:endParaRPr lang="en-US" dirty="0"/>
          </a:p>
        </p:txBody>
      </p:sp>
      <p:sp>
        <p:nvSpPr>
          <p:cNvPr id="19" name="TextBox 18"/>
          <p:cNvSpPr txBox="1"/>
          <p:nvPr/>
        </p:nvSpPr>
        <p:spPr>
          <a:xfrm>
            <a:off x="5069059" y="5751348"/>
            <a:ext cx="478301" cy="369332"/>
          </a:xfrm>
          <a:prstGeom prst="rect">
            <a:avLst/>
          </a:prstGeom>
          <a:noFill/>
        </p:spPr>
        <p:txBody>
          <a:bodyPr wrap="square" rtlCol="0">
            <a:spAutoFit/>
          </a:bodyPr>
          <a:lstStyle/>
          <a:p>
            <a:pPr algn="ctr"/>
            <a:r>
              <a:rPr lang="en-US" dirty="0" smtClean="0"/>
              <a:t>2</a:t>
            </a:r>
            <a:endParaRPr lang="en-US" dirty="0"/>
          </a:p>
        </p:txBody>
      </p:sp>
      <p:sp>
        <p:nvSpPr>
          <p:cNvPr id="20" name="TextBox 19"/>
          <p:cNvSpPr txBox="1"/>
          <p:nvPr/>
        </p:nvSpPr>
        <p:spPr>
          <a:xfrm>
            <a:off x="6018628" y="5764823"/>
            <a:ext cx="478301" cy="369332"/>
          </a:xfrm>
          <a:prstGeom prst="rect">
            <a:avLst/>
          </a:prstGeom>
          <a:noFill/>
        </p:spPr>
        <p:txBody>
          <a:bodyPr wrap="square" rtlCol="0">
            <a:spAutoFit/>
          </a:bodyPr>
          <a:lstStyle/>
          <a:p>
            <a:pPr algn="ctr"/>
            <a:r>
              <a:rPr lang="en-US" dirty="0" smtClean="0"/>
              <a:t>5</a:t>
            </a:r>
            <a:endParaRPr lang="en-US" dirty="0"/>
          </a:p>
        </p:txBody>
      </p:sp>
      <p:sp>
        <p:nvSpPr>
          <p:cNvPr id="21" name="TextBox 20"/>
          <p:cNvSpPr txBox="1"/>
          <p:nvPr/>
        </p:nvSpPr>
        <p:spPr>
          <a:xfrm>
            <a:off x="6487551" y="5759838"/>
            <a:ext cx="478301" cy="369332"/>
          </a:xfrm>
          <a:prstGeom prst="rect">
            <a:avLst/>
          </a:prstGeom>
          <a:noFill/>
        </p:spPr>
        <p:txBody>
          <a:bodyPr wrap="square" rtlCol="0">
            <a:spAutoFit/>
          </a:bodyPr>
          <a:lstStyle/>
          <a:p>
            <a:pPr algn="ctr"/>
            <a:r>
              <a:rPr lang="en-US" dirty="0" smtClean="0"/>
              <a:t>6</a:t>
            </a:r>
            <a:endParaRPr lang="en-US" dirty="0"/>
          </a:p>
        </p:txBody>
      </p:sp>
      <p:sp>
        <p:nvSpPr>
          <p:cNvPr id="22" name="TextBox 21"/>
          <p:cNvSpPr txBox="1"/>
          <p:nvPr/>
        </p:nvSpPr>
        <p:spPr>
          <a:xfrm>
            <a:off x="6986955" y="5759838"/>
            <a:ext cx="478301" cy="369332"/>
          </a:xfrm>
          <a:prstGeom prst="rect">
            <a:avLst/>
          </a:prstGeom>
          <a:noFill/>
        </p:spPr>
        <p:txBody>
          <a:bodyPr wrap="square" rtlCol="0">
            <a:spAutoFit/>
          </a:bodyPr>
          <a:lstStyle/>
          <a:p>
            <a:pPr algn="ctr"/>
            <a:r>
              <a:rPr lang="en-US" dirty="0" smtClean="0"/>
              <a:t>7</a:t>
            </a:r>
            <a:endParaRPr lang="en-US" dirty="0"/>
          </a:p>
        </p:txBody>
      </p:sp>
      <p:sp>
        <p:nvSpPr>
          <p:cNvPr id="23" name="TextBox 22"/>
          <p:cNvSpPr txBox="1"/>
          <p:nvPr/>
        </p:nvSpPr>
        <p:spPr>
          <a:xfrm>
            <a:off x="5547360" y="5748384"/>
            <a:ext cx="478301" cy="369332"/>
          </a:xfrm>
          <a:prstGeom prst="rect">
            <a:avLst/>
          </a:prstGeom>
          <a:noFill/>
        </p:spPr>
        <p:txBody>
          <a:bodyPr wrap="square" rtlCol="0">
            <a:spAutoFit/>
          </a:bodyPr>
          <a:lstStyle/>
          <a:p>
            <a:pPr algn="ctr"/>
            <a:r>
              <a:rPr lang="en-US" dirty="0" smtClean="0"/>
              <a:t>3</a:t>
            </a:r>
            <a:endParaRPr lang="en-US" dirty="0"/>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smtClean="0"/>
              <a:t>8</a:t>
            </a:r>
            <a:endParaRPr lang="en-US" dirty="0"/>
          </a:p>
        </p:txBody>
      </p:sp>
      <p:sp>
        <p:nvSpPr>
          <p:cNvPr id="25" name="TextBox 24"/>
          <p:cNvSpPr txBox="1"/>
          <p:nvPr/>
        </p:nvSpPr>
        <p:spPr>
          <a:xfrm>
            <a:off x="4572000" y="5741272"/>
            <a:ext cx="478301" cy="369332"/>
          </a:xfrm>
          <a:prstGeom prst="rect">
            <a:avLst/>
          </a:prstGeom>
          <a:noFill/>
        </p:spPr>
        <p:txBody>
          <a:bodyPr wrap="square" rtlCol="0">
            <a:spAutoFit/>
          </a:bodyPr>
          <a:lstStyle/>
          <a:p>
            <a:pPr algn="ctr"/>
            <a:r>
              <a:rPr lang="en-US" dirty="0" smtClean="0"/>
              <a:t>1</a:t>
            </a:r>
            <a:endParaRPr lang="en-US" dirty="0"/>
          </a:p>
        </p:txBody>
      </p:sp>
      <p:sp>
        <p:nvSpPr>
          <p:cNvPr id="26" name="TextBox 25"/>
          <p:cNvSpPr txBox="1"/>
          <p:nvPr/>
        </p:nvSpPr>
        <p:spPr>
          <a:xfrm>
            <a:off x="9538090" y="5736654"/>
            <a:ext cx="478301" cy="369332"/>
          </a:xfrm>
          <a:prstGeom prst="rect">
            <a:avLst/>
          </a:prstGeom>
          <a:noFill/>
        </p:spPr>
        <p:txBody>
          <a:bodyPr wrap="square" rtlCol="0">
            <a:spAutoFit/>
          </a:bodyPr>
          <a:lstStyle/>
          <a:p>
            <a:pPr algn="ctr"/>
            <a:r>
              <a:rPr lang="en-US" dirty="0" smtClean="0"/>
              <a:t>7</a:t>
            </a:r>
            <a:endParaRPr lang="en-US" dirty="0"/>
          </a:p>
        </p:txBody>
      </p:sp>
      <p:sp>
        <p:nvSpPr>
          <p:cNvPr id="27" name="TextBox 26"/>
          <p:cNvSpPr txBox="1"/>
          <p:nvPr/>
        </p:nvSpPr>
        <p:spPr>
          <a:xfrm>
            <a:off x="10218029" y="5731393"/>
            <a:ext cx="478301" cy="369332"/>
          </a:xfrm>
          <a:prstGeom prst="rect">
            <a:avLst/>
          </a:prstGeom>
          <a:noFill/>
        </p:spPr>
        <p:txBody>
          <a:bodyPr wrap="square" rtlCol="0">
            <a:spAutoFit/>
          </a:bodyPr>
          <a:lstStyle/>
          <a:p>
            <a:pPr algn="ctr"/>
            <a:r>
              <a:rPr lang="en-US" b="1" dirty="0" smtClean="0">
                <a:solidFill>
                  <a:srgbClr val="FF0000"/>
                </a:solidFill>
              </a:rPr>
              <a:t>3</a:t>
            </a:r>
            <a:endParaRPr lang="en-US" b="1" dirty="0">
              <a:solidFill>
                <a:srgbClr val="FF0000"/>
              </a:solidFill>
            </a:endParaRPr>
          </a:p>
        </p:txBody>
      </p:sp>
      <p:sp>
        <p:nvSpPr>
          <p:cNvPr id="28" name="TextBox 27"/>
          <p:cNvSpPr txBox="1"/>
          <p:nvPr/>
        </p:nvSpPr>
        <p:spPr>
          <a:xfrm>
            <a:off x="6522719" y="5762475"/>
            <a:ext cx="478301" cy="369332"/>
          </a:xfrm>
          <a:prstGeom prst="rect">
            <a:avLst/>
          </a:prstGeom>
          <a:noFill/>
        </p:spPr>
        <p:txBody>
          <a:bodyPr wrap="square" rtlCol="0">
            <a:spAutoFit/>
          </a:bodyPr>
          <a:lstStyle/>
          <a:p>
            <a:pPr algn="ctr"/>
            <a:r>
              <a:rPr lang="en-US" dirty="0" smtClean="0"/>
              <a:t>5</a:t>
            </a:r>
            <a:endParaRPr lang="en-US" dirty="0"/>
          </a:p>
        </p:txBody>
      </p:sp>
      <p:sp>
        <p:nvSpPr>
          <p:cNvPr id="29" name="TextBox 28"/>
          <p:cNvSpPr txBox="1"/>
          <p:nvPr/>
        </p:nvSpPr>
        <p:spPr>
          <a:xfrm>
            <a:off x="6991642" y="5757490"/>
            <a:ext cx="478301" cy="369332"/>
          </a:xfrm>
          <a:prstGeom prst="rect">
            <a:avLst/>
          </a:prstGeom>
          <a:noFill/>
        </p:spPr>
        <p:txBody>
          <a:bodyPr wrap="square" rtlCol="0">
            <a:spAutoFit/>
          </a:bodyPr>
          <a:lstStyle/>
          <a:p>
            <a:pPr algn="ctr"/>
            <a:r>
              <a:rPr lang="en-US" dirty="0" smtClean="0"/>
              <a:t>6</a:t>
            </a:r>
            <a:endParaRPr lang="en-US" dirty="0"/>
          </a:p>
        </p:txBody>
      </p:sp>
      <p:sp>
        <p:nvSpPr>
          <p:cNvPr id="30" name="TextBox 29"/>
          <p:cNvSpPr txBox="1"/>
          <p:nvPr/>
        </p:nvSpPr>
        <p:spPr>
          <a:xfrm>
            <a:off x="7491046" y="5757490"/>
            <a:ext cx="478301" cy="369332"/>
          </a:xfrm>
          <a:prstGeom prst="rect">
            <a:avLst/>
          </a:prstGeom>
          <a:noFill/>
        </p:spPr>
        <p:txBody>
          <a:bodyPr wrap="square" rtlCol="0">
            <a:spAutoFit/>
          </a:bodyPr>
          <a:lstStyle/>
          <a:p>
            <a:pPr algn="ctr"/>
            <a:r>
              <a:rPr lang="en-US" dirty="0" smtClean="0"/>
              <a:t>7</a:t>
            </a:r>
            <a:endParaRPr lang="en-US" dirty="0"/>
          </a:p>
        </p:txBody>
      </p:sp>
      <p:sp>
        <p:nvSpPr>
          <p:cNvPr id="31" name="TextBox 30"/>
          <p:cNvSpPr txBox="1"/>
          <p:nvPr/>
        </p:nvSpPr>
        <p:spPr>
          <a:xfrm>
            <a:off x="7931833" y="5757490"/>
            <a:ext cx="478301" cy="369332"/>
          </a:xfrm>
          <a:prstGeom prst="rect">
            <a:avLst/>
          </a:prstGeom>
          <a:noFill/>
        </p:spPr>
        <p:txBody>
          <a:bodyPr wrap="square" rtlCol="0">
            <a:spAutoFit/>
          </a:bodyPr>
          <a:lstStyle/>
          <a:p>
            <a:pPr algn="ctr"/>
            <a:r>
              <a:rPr lang="en-US" dirty="0" smtClean="0"/>
              <a:t>8</a:t>
            </a:r>
            <a:endParaRPr lang="en-US" dirty="0"/>
          </a:p>
        </p:txBody>
      </p:sp>
      <p:sp>
        <p:nvSpPr>
          <p:cNvPr id="32" name="TextBox 31"/>
          <p:cNvSpPr txBox="1"/>
          <p:nvPr/>
        </p:nvSpPr>
        <p:spPr>
          <a:xfrm>
            <a:off x="6016380" y="5731393"/>
            <a:ext cx="478301" cy="369332"/>
          </a:xfrm>
          <a:prstGeom prst="rect">
            <a:avLst/>
          </a:prstGeom>
          <a:noFill/>
        </p:spPr>
        <p:txBody>
          <a:bodyPr wrap="square" rtlCol="0">
            <a:spAutoFit/>
          </a:bodyPr>
          <a:lstStyle/>
          <a:p>
            <a:pPr algn="ctr"/>
            <a:r>
              <a:rPr lang="en-US" dirty="0" smtClean="0"/>
              <a:t>4</a:t>
            </a:r>
            <a:endParaRPr lang="en-US" dirty="0"/>
          </a:p>
        </p:txBody>
      </p:sp>
      <p:sp>
        <p:nvSpPr>
          <p:cNvPr id="33" name="TextBox 32"/>
          <p:cNvSpPr txBox="1"/>
          <p:nvPr/>
        </p:nvSpPr>
        <p:spPr>
          <a:xfrm>
            <a:off x="9552157" y="5764823"/>
            <a:ext cx="478301" cy="369332"/>
          </a:xfrm>
          <a:prstGeom prst="rect">
            <a:avLst/>
          </a:prstGeom>
          <a:noFill/>
        </p:spPr>
        <p:txBody>
          <a:bodyPr wrap="square" rtlCol="0">
            <a:spAutoFit/>
          </a:bodyPr>
          <a:lstStyle/>
          <a:p>
            <a:pPr algn="ctr"/>
            <a:r>
              <a:rPr lang="en-US" dirty="0" smtClean="0"/>
              <a:t>8</a:t>
            </a:r>
            <a:endParaRPr lang="en-US" dirty="0"/>
          </a:p>
        </p:txBody>
      </p:sp>
      <p:sp>
        <p:nvSpPr>
          <p:cNvPr id="12" name="TextBox 11"/>
          <p:cNvSpPr txBox="1"/>
          <p:nvPr/>
        </p:nvSpPr>
        <p:spPr>
          <a:xfrm>
            <a:off x="4586068" y="5383369"/>
            <a:ext cx="464233" cy="369332"/>
          </a:xfrm>
          <a:prstGeom prst="rect">
            <a:avLst/>
          </a:prstGeom>
          <a:noFill/>
        </p:spPr>
        <p:txBody>
          <a:bodyPr wrap="square" rtlCol="0">
            <a:spAutoFit/>
          </a:bodyPr>
          <a:lstStyle/>
          <a:p>
            <a:pPr algn="ctr"/>
            <a:r>
              <a:rPr lang="en-US" b="1" dirty="0" smtClean="0"/>
              <a:t>0</a:t>
            </a:r>
            <a:endParaRPr lang="en-US" b="1" dirty="0"/>
          </a:p>
        </p:txBody>
      </p:sp>
      <p:sp>
        <p:nvSpPr>
          <p:cNvPr id="34" name="TextBox 33"/>
          <p:cNvSpPr txBox="1"/>
          <p:nvPr/>
        </p:nvSpPr>
        <p:spPr>
          <a:xfrm>
            <a:off x="5523418" y="5380797"/>
            <a:ext cx="464233" cy="369332"/>
          </a:xfrm>
          <a:prstGeom prst="rect">
            <a:avLst/>
          </a:prstGeom>
          <a:noFill/>
        </p:spPr>
        <p:txBody>
          <a:bodyPr wrap="square" rtlCol="0">
            <a:spAutoFit/>
          </a:bodyPr>
          <a:lstStyle/>
          <a:p>
            <a:pPr algn="ctr"/>
            <a:r>
              <a:rPr lang="en-US" b="1" dirty="0" smtClean="0"/>
              <a:t>2</a:t>
            </a:r>
            <a:endParaRPr lang="en-US" b="1" dirty="0"/>
          </a:p>
        </p:txBody>
      </p:sp>
      <p:sp>
        <p:nvSpPr>
          <p:cNvPr id="35" name="TextBox 34"/>
          <p:cNvSpPr txBox="1"/>
          <p:nvPr/>
        </p:nvSpPr>
        <p:spPr>
          <a:xfrm>
            <a:off x="5057336" y="5378400"/>
            <a:ext cx="464233" cy="369332"/>
          </a:xfrm>
          <a:prstGeom prst="rect">
            <a:avLst/>
          </a:prstGeom>
          <a:noFill/>
        </p:spPr>
        <p:txBody>
          <a:bodyPr wrap="square" rtlCol="0">
            <a:spAutoFit/>
          </a:bodyPr>
          <a:lstStyle/>
          <a:p>
            <a:pPr algn="ctr"/>
            <a:r>
              <a:rPr lang="en-US" b="1" dirty="0" smtClean="0"/>
              <a:t>1</a:t>
            </a:r>
            <a:endParaRPr lang="en-US" b="1" dirty="0"/>
          </a:p>
        </p:txBody>
      </p:sp>
      <p:sp>
        <p:nvSpPr>
          <p:cNvPr id="36" name="TextBox 35"/>
          <p:cNvSpPr txBox="1"/>
          <p:nvPr/>
        </p:nvSpPr>
        <p:spPr>
          <a:xfrm>
            <a:off x="6485109" y="5387869"/>
            <a:ext cx="464233" cy="369332"/>
          </a:xfrm>
          <a:prstGeom prst="rect">
            <a:avLst/>
          </a:prstGeom>
          <a:noFill/>
        </p:spPr>
        <p:txBody>
          <a:bodyPr wrap="square" rtlCol="0">
            <a:spAutoFit/>
          </a:bodyPr>
          <a:lstStyle/>
          <a:p>
            <a:pPr algn="ctr"/>
            <a:r>
              <a:rPr lang="en-US" b="1" dirty="0" smtClean="0"/>
              <a:t>4</a:t>
            </a:r>
            <a:endParaRPr lang="en-US" b="1" dirty="0"/>
          </a:p>
        </p:txBody>
      </p:sp>
      <p:sp>
        <p:nvSpPr>
          <p:cNvPr id="37" name="TextBox 36"/>
          <p:cNvSpPr txBox="1"/>
          <p:nvPr/>
        </p:nvSpPr>
        <p:spPr>
          <a:xfrm>
            <a:off x="6006905" y="5388158"/>
            <a:ext cx="464233" cy="369332"/>
          </a:xfrm>
          <a:prstGeom prst="rect">
            <a:avLst/>
          </a:prstGeom>
          <a:noFill/>
        </p:spPr>
        <p:txBody>
          <a:bodyPr wrap="square" rtlCol="0">
            <a:spAutoFit/>
          </a:bodyPr>
          <a:lstStyle/>
          <a:p>
            <a:pPr algn="ctr"/>
            <a:r>
              <a:rPr lang="en-US" b="1" dirty="0" smtClean="0"/>
              <a:t>3</a:t>
            </a:r>
            <a:endParaRPr lang="en-US" b="1" dirty="0"/>
          </a:p>
        </p:txBody>
      </p:sp>
      <p:sp>
        <p:nvSpPr>
          <p:cNvPr id="38" name="TextBox 37"/>
          <p:cNvSpPr txBox="1"/>
          <p:nvPr/>
        </p:nvSpPr>
        <p:spPr>
          <a:xfrm>
            <a:off x="7446731" y="5385521"/>
            <a:ext cx="464233" cy="369332"/>
          </a:xfrm>
          <a:prstGeom prst="rect">
            <a:avLst/>
          </a:prstGeom>
          <a:noFill/>
        </p:spPr>
        <p:txBody>
          <a:bodyPr wrap="square" rtlCol="0">
            <a:spAutoFit/>
          </a:bodyPr>
          <a:lstStyle/>
          <a:p>
            <a:pPr algn="ctr"/>
            <a:r>
              <a:rPr lang="en-US" b="1" dirty="0" smtClean="0"/>
              <a:t>6</a:t>
            </a:r>
            <a:endParaRPr lang="en-US" b="1" dirty="0"/>
          </a:p>
        </p:txBody>
      </p:sp>
      <p:sp>
        <p:nvSpPr>
          <p:cNvPr id="39" name="TextBox 38"/>
          <p:cNvSpPr txBox="1"/>
          <p:nvPr/>
        </p:nvSpPr>
        <p:spPr>
          <a:xfrm>
            <a:off x="6968196" y="5383369"/>
            <a:ext cx="464233" cy="369332"/>
          </a:xfrm>
          <a:prstGeom prst="rect">
            <a:avLst/>
          </a:prstGeom>
          <a:noFill/>
        </p:spPr>
        <p:txBody>
          <a:bodyPr wrap="square" rtlCol="0">
            <a:spAutoFit/>
          </a:bodyPr>
          <a:lstStyle/>
          <a:p>
            <a:pPr algn="ctr"/>
            <a:r>
              <a:rPr lang="en-US" b="1" dirty="0" smtClean="0"/>
              <a:t>5</a:t>
            </a:r>
            <a:endParaRPr lang="en-US" b="1" dirty="0"/>
          </a:p>
        </p:txBody>
      </p:sp>
      <p:sp>
        <p:nvSpPr>
          <p:cNvPr id="41" name="TextBox 40"/>
          <p:cNvSpPr txBox="1"/>
          <p:nvPr/>
        </p:nvSpPr>
        <p:spPr>
          <a:xfrm>
            <a:off x="7955512" y="5393143"/>
            <a:ext cx="464233" cy="369332"/>
          </a:xfrm>
          <a:prstGeom prst="rect">
            <a:avLst/>
          </a:prstGeom>
          <a:noFill/>
        </p:spPr>
        <p:txBody>
          <a:bodyPr wrap="square" rtlCol="0">
            <a:spAutoFit/>
          </a:bodyPr>
          <a:lstStyle/>
          <a:p>
            <a:pPr algn="ctr"/>
            <a:r>
              <a:rPr lang="en-US" b="1" dirty="0" smtClean="0"/>
              <a:t>7</a:t>
            </a:r>
            <a:endParaRPr lang="en-US" b="1" dirty="0"/>
          </a:p>
        </p:txBody>
      </p:sp>
      <p:graphicFrame>
        <p:nvGraphicFramePr>
          <p:cNvPr id="13" name="Table 12"/>
          <p:cNvGraphicFramePr>
            <a:graphicFrameLocks noGrp="1"/>
          </p:cNvGraphicFramePr>
          <p:nvPr>
            <p:extLst>
              <p:ext uri="{D42A27DB-BD31-4B8C-83A1-F6EECF244321}">
                <p14:modId xmlns:p14="http://schemas.microsoft.com/office/powerpoint/2010/main" val="795406876"/>
              </p:ext>
            </p:extLst>
          </p:nvPr>
        </p:nvGraphicFramePr>
        <p:xfrm>
          <a:off x="5858925" y="4886451"/>
          <a:ext cx="943020" cy="370840"/>
        </p:xfrm>
        <a:graphic>
          <a:graphicData uri="http://schemas.openxmlformats.org/drawingml/2006/table">
            <a:tbl>
              <a:tblPr firstRow="1" bandRow="1">
                <a:tableStyleId>{5C22544A-7EE6-4342-B048-85BDC9FD1C3A}</a:tableStyleId>
              </a:tblPr>
              <a:tblGrid>
                <a:gridCol w="471510"/>
                <a:gridCol w="471510"/>
              </a:tblGrid>
              <a:tr h="370840">
                <a:tc>
                  <a:txBody>
                    <a:bodyPr/>
                    <a:lstStyle/>
                    <a:p>
                      <a:r>
                        <a:rPr lang="en-US" dirty="0" err="1" smtClean="0"/>
                        <a:t>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2" name="TextBox 41"/>
          <p:cNvSpPr txBox="1"/>
          <p:nvPr/>
        </p:nvSpPr>
        <p:spPr>
          <a:xfrm>
            <a:off x="6320600" y="4876229"/>
            <a:ext cx="464233" cy="369332"/>
          </a:xfrm>
          <a:prstGeom prst="rect">
            <a:avLst/>
          </a:prstGeom>
          <a:noFill/>
        </p:spPr>
        <p:txBody>
          <a:bodyPr wrap="square" rtlCol="0">
            <a:spAutoFit/>
          </a:bodyPr>
          <a:lstStyle/>
          <a:p>
            <a:pPr algn="ctr"/>
            <a:r>
              <a:rPr lang="en-US" b="1" dirty="0"/>
              <a:t>0</a:t>
            </a:r>
          </a:p>
        </p:txBody>
      </p:sp>
      <p:sp>
        <p:nvSpPr>
          <p:cNvPr id="43" name="TextBox 42"/>
          <p:cNvSpPr txBox="1"/>
          <p:nvPr/>
        </p:nvSpPr>
        <p:spPr>
          <a:xfrm>
            <a:off x="6332134" y="4871538"/>
            <a:ext cx="464233" cy="369332"/>
          </a:xfrm>
          <a:prstGeom prst="rect">
            <a:avLst/>
          </a:prstGeom>
          <a:noFill/>
        </p:spPr>
        <p:txBody>
          <a:bodyPr wrap="square" rtlCol="0">
            <a:spAutoFit/>
          </a:bodyPr>
          <a:lstStyle/>
          <a:p>
            <a:pPr algn="ctr"/>
            <a:r>
              <a:rPr lang="en-US" b="1" dirty="0"/>
              <a:t>1</a:t>
            </a:r>
          </a:p>
        </p:txBody>
      </p:sp>
      <p:sp>
        <p:nvSpPr>
          <p:cNvPr id="44" name="TextBox 43"/>
          <p:cNvSpPr txBox="1"/>
          <p:nvPr/>
        </p:nvSpPr>
        <p:spPr>
          <a:xfrm>
            <a:off x="6332134" y="4887959"/>
            <a:ext cx="464233" cy="369332"/>
          </a:xfrm>
          <a:prstGeom prst="rect">
            <a:avLst/>
          </a:prstGeom>
          <a:noFill/>
        </p:spPr>
        <p:txBody>
          <a:bodyPr wrap="square" rtlCol="0">
            <a:spAutoFit/>
          </a:bodyPr>
          <a:lstStyle/>
          <a:p>
            <a:pPr algn="ctr"/>
            <a:r>
              <a:rPr lang="en-US" b="1" dirty="0"/>
              <a:t>2</a:t>
            </a:r>
          </a:p>
        </p:txBody>
      </p:sp>
      <p:sp>
        <p:nvSpPr>
          <p:cNvPr id="45" name="TextBox 44"/>
          <p:cNvSpPr txBox="1"/>
          <p:nvPr/>
        </p:nvSpPr>
        <p:spPr>
          <a:xfrm>
            <a:off x="6336254" y="4891625"/>
            <a:ext cx="464233" cy="369332"/>
          </a:xfrm>
          <a:prstGeom prst="rect">
            <a:avLst/>
          </a:prstGeom>
          <a:noFill/>
        </p:spPr>
        <p:txBody>
          <a:bodyPr wrap="square" rtlCol="0">
            <a:spAutoFit/>
          </a:bodyPr>
          <a:lstStyle/>
          <a:p>
            <a:pPr algn="ctr"/>
            <a:r>
              <a:rPr lang="en-US" b="1" dirty="0"/>
              <a:t>3</a:t>
            </a:r>
          </a:p>
        </p:txBody>
      </p:sp>
      <p:sp>
        <p:nvSpPr>
          <p:cNvPr id="46" name="TextBox 45"/>
          <p:cNvSpPr txBox="1"/>
          <p:nvPr/>
        </p:nvSpPr>
        <p:spPr>
          <a:xfrm>
            <a:off x="6310902" y="4876523"/>
            <a:ext cx="464233" cy="369332"/>
          </a:xfrm>
          <a:prstGeom prst="rect">
            <a:avLst/>
          </a:prstGeom>
          <a:noFill/>
        </p:spPr>
        <p:txBody>
          <a:bodyPr wrap="square" rtlCol="0">
            <a:spAutoFit/>
          </a:bodyPr>
          <a:lstStyle/>
          <a:p>
            <a:pPr algn="ctr"/>
            <a:r>
              <a:rPr lang="en-US" b="1" dirty="0"/>
              <a:t>4</a:t>
            </a:r>
          </a:p>
        </p:txBody>
      </p:sp>
      <p:sp>
        <p:nvSpPr>
          <p:cNvPr id="47" name="TextBox 46"/>
          <p:cNvSpPr txBox="1"/>
          <p:nvPr/>
        </p:nvSpPr>
        <p:spPr>
          <a:xfrm>
            <a:off x="6328014" y="4875750"/>
            <a:ext cx="464233" cy="369332"/>
          </a:xfrm>
          <a:prstGeom prst="rect">
            <a:avLst/>
          </a:prstGeom>
          <a:noFill/>
        </p:spPr>
        <p:txBody>
          <a:bodyPr wrap="square" rtlCol="0">
            <a:spAutoFit/>
          </a:bodyPr>
          <a:lstStyle/>
          <a:p>
            <a:pPr algn="ctr"/>
            <a:r>
              <a:rPr lang="en-US" b="1" dirty="0"/>
              <a:t>5</a:t>
            </a:r>
          </a:p>
        </p:txBody>
      </p:sp>
      <p:sp>
        <p:nvSpPr>
          <p:cNvPr id="48" name="TextBox 47"/>
          <p:cNvSpPr txBox="1"/>
          <p:nvPr/>
        </p:nvSpPr>
        <p:spPr>
          <a:xfrm>
            <a:off x="6318316" y="4863319"/>
            <a:ext cx="464233" cy="369332"/>
          </a:xfrm>
          <a:prstGeom prst="rect">
            <a:avLst/>
          </a:prstGeom>
          <a:noFill/>
        </p:spPr>
        <p:txBody>
          <a:bodyPr wrap="square" rtlCol="0">
            <a:spAutoFit/>
          </a:bodyPr>
          <a:lstStyle/>
          <a:p>
            <a:pPr algn="ctr"/>
            <a:r>
              <a:rPr lang="en-US" b="1" dirty="0"/>
              <a:t>6</a:t>
            </a:r>
          </a:p>
        </p:txBody>
      </p:sp>
      <p:sp>
        <p:nvSpPr>
          <p:cNvPr id="49" name="TextBox 48"/>
          <p:cNvSpPr txBox="1"/>
          <p:nvPr/>
        </p:nvSpPr>
        <p:spPr>
          <a:xfrm>
            <a:off x="6337712" y="4878866"/>
            <a:ext cx="464233" cy="369332"/>
          </a:xfrm>
          <a:prstGeom prst="rect">
            <a:avLst/>
          </a:prstGeom>
          <a:noFill/>
        </p:spPr>
        <p:txBody>
          <a:bodyPr wrap="square" rtlCol="0">
            <a:spAutoFit/>
          </a:bodyPr>
          <a:lstStyle/>
          <a:p>
            <a:pPr algn="ctr"/>
            <a:r>
              <a:rPr lang="en-US" b="1" dirty="0" smtClean="0"/>
              <a:t>7</a:t>
            </a:r>
            <a:endParaRPr lang="en-US" b="1" dirty="0"/>
          </a:p>
        </p:txBody>
      </p:sp>
      <p:sp>
        <p:nvSpPr>
          <p:cNvPr id="50" name="TextBox 49"/>
          <p:cNvSpPr txBox="1"/>
          <p:nvPr/>
        </p:nvSpPr>
        <p:spPr>
          <a:xfrm>
            <a:off x="6340580" y="4878590"/>
            <a:ext cx="464233" cy="369332"/>
          </a:xfrm>
          <a:prstGeom prst="rect">
            <a:avLst/>
          </a:prstGeom>
          <a:noFill/>
        </p:spPr>
        <p:txBody>
          <a:bodyPr wrap="square" rtlCol="0">
            <a:spAutoFit/>
          </a:bodyPr>
          <a:lstStyle/>
          <a:p>
            <a:pPr algn="ctr"/>
            <a:r>
              <a:rPr lang="en-US" b="1" dirty="0" smtClean="0"/>
              <a:t>8</a:t>
            </a:r>
            <a:endParaRPr lang="en-US" b="1" dirty="0"/>
          </a:p>
        </p:txBody>
      </p:sp>
      <p:sp>
        <p:nvSpPr>
          <p:cNvPr id="51" name="TextBox 50"/>
          <p:cNvSpPr txBox="1"/>
          <p:nvPr/>
        </p:nvSpPr>
        <p:spPr>
          <a:xfrm>
            <a:off x="8425405" y="5393143"/>
            <a:ext cx="464233" cy="369332"/>
          </a:xfrm>
          <a:prstGeom prst="rect">
            <a:avLst/>
          </a:prstGeom>
          <a:noFill/>
        </p:spPr>
        <p:txBody>
          <a:bodyPr wrap="square" rtlCol="0">
            <a:spAutoFit/>
          </a:bodyPr>
          <a:lstStyle/>
          <a:p>
            <a:pPr algn="ctr"/>
            <a:r>
              <a:rPr lang="en-US" b="1" dirty="0" smtClean="0"/>
              <a:t>8</a:t>
            </a:r>
            <a:endParaRPr lang="en-US" b="1" dirty="0"/>
          </a:p>
        </p:txBody>
      </p:sp>
      <p:sp>
        <p:nvSpPr>
          <p:cNvPr id="52" name="TextBox 51"/>
          <p:cNvSpPr txBox="1"/>
          <p:nvPr/>
        </p:nvSpPr>
        <p:spPr>
          <a:xfrm>
            <a:off x="9575605" y="5385521"/>
            <a:ext cx="464233" cy="369332"/>
          </a:xfrm>
          <a:prstGeom prst="rect">
            <a:avLst/>
          </a:prstGeom>
          <a:noFill/>
        </p:spPr>
        <p:txBody>
          <a:bodyPr wrap="square" rtlCol="0">
            <a:spAutoFit/>
          </a:bodyPr>
          <a:lstStyle/>
          <a:p>
            <a:pPr algn="ctr"/>
            <a:r>
              <a:rPr lang="en-US" b="1" dirty="0" smtClean="0"/>
              <a:t>n</a:t>
            </a:r>
            <a:endParaRPr lang="en-US" b="1" dirty="0"/>
          </a:p>
        </p:txBody>
      </p:sp>
      <p:sp>
        <p:nvSpPr>
          <p:cNvPr id="53" name="TextBox 52"/>
          <p:cNvSpPr txBox="1"/>
          <p:nvPr/>
        </p:nvSpPr>
        <p:spPr>
          <a:xfrm>
            <a:off x="5864813" y="4875304"/>
            <a:ext cx="464233" cy="369332"/>
          </a:xfrm>
          <a:prstGeom prst="rect">
            <a:avLst/>
          </a:prstGeom>
          <a:noFill/>
        </p:spPr>
        <p:txBody>
          <a:bodyPr wrap="square" rtlCol="0">
            <a:spAutoFit/>
          </a:bodyPr>
          <a:lstStyle/>
          <a:p>
            <a:pPr algn="ctr"/>
            <a:r>
              <a:rPr lang="en-US" b="1" dirty="0" err="1" smtClean="0"/>
              <a:t>i</a:t>
            </a:r>
            <a:endParaRPr lang="en-US" b="1" dirty="0"/>
          </a:p>
        </p:txBody>
      </p:sp>
      <p:sp>
        <p:nvSpPr>
          <p:cNvPr id="14" name="Date Placeholder 13"/>
          <p:cNvSpPr>
            <a:spLocks noGrp="1"/>
          </p:cNvSpPr>
          <p:nvPr>
            <p:ph type="dt" sz="half" idx="10"/>
          </p:nvPr>
        </p:nvSpPr>
        <p:spPr/>
        <p:txBody>
          <a:bodyPr/>
          <a:lstStyle/>
          <a:p>
            <a:r>
              <a:rPr lang="en-US" smtClean="0"/>
              <a:t>Dr. Ashraf Uddin</a:t>
            </a:r>
            <a:endParaRPr lang="en-US" dirty="0"/>
          </a:p>
        </p:txBody>
      </p:sp>
      <p:sp>
        <p:nvSpPr>
          <p:cNvPr id="40" name="Footer Placeholder 39"/>
          <p:cNvSpPr>
            <a:spLocks noGrp="1"/>
          </p:cNvSpPr>
          <p:nvPr>
            <p:ph type="ftr" sz="quarter" idx="11"/>
          </p:nvPr>
        </p:nvSpPr>
        <p:spPr/>
        <p:txBody>
          <a:bodyPr/>
          <a:lstStyle/>
          <a:p>
            <a:r>
              <a:rPr lang="en-US" smtClean="0"/>
              <a:t>Data Structures</a:t>
            </a:r>
            <a:endParaRPr lang="en-US" dirty="0"/>
          </a:p>
        </p:txBody>
      </p:sp>
      <p:sp>
        <p:nvSpPr>
          <p:cNvPr id="54" name="Slide Number Placeholder 53"/>
          <p:cNvSpPr>
            <a:spLocks noGrp="1"/>
          </p:cNvSpPr>
          <p:nvPr>
            <p:ph type="sldNum" sz="quarter" idx="12"/>
          </p:nvPr>
        </p:nvSpPr>
        <p:spPr/>
        <p:txBody>
          <a:bodyPr/>
          <a:lstStyle/>
          <a:p>
            <a:fld id="{4A983969-37C5-4618-A16D-59AABA52C744}" type="slidenum">
              <a:rPr lang="en-US" smtClean="0"/>
              <a:pPr/>
              <a:t>11</a:t>
            </a:fld>
            <a:endParaRPr lang="en-US" dirty="0"/>
          </a:p>
        </p:txBody>
      </p:sp>
    </p:spTree>
    <p:extLst>
      <p:ext uri="{BB962C8B-B14F-4D97-AF65-F5344CB8AC3E}">
        <p14:creationId xmlns:p14="http://schemas.microsoft.com/office/powerpoint/2010/main" val="207029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1" grpId="0" nodeType="clickEffect">
                                  <p:stCondLst>
                                    <p:cond delay="0"/>
                                  </p:stCondLst>
                                  <p:childTnLst>
                                    <p:set>
                                      <p:cBhvr override="childStyle">
                                        <p:cTn id="67" dur="indefinite"/>
                                        <p:tgtEl>
                                          <p:spTgt spid="53"/>
                                        </p:tgtEl>
                                        <p:attrNameLst>
                                          <p:attrName>style.color</p:attrName>
                                        </p:attrNameLst>
                                      </p:cBhvr>
                                      <p:to>
                                        <p:clrVal>
                                          <a:srgbClr val="FF0000"/>
                                        </p:clrVal>
                                      </p:to>
                                    </p:set>
                                  </p:childTnLst>
                                </p:cTn>
                              </p:par>
                              <p:par>
                                <p:cTn id="68" presetID="1"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par>
                                <p:cTn id="70" presetID="3" presetClass="emph" presetSubtype="1" grpId="0" nodeType="withEffect">
                                  <p:stCondLst>
                                    <p:cond delay="0"/>
                                  </p:stCondLst>
                                  <p:childTnLst>
                                    <p:set>
                                      <p:cBhvr override="childStyle">
                                        <p:cTn id="71" dur="indefinite"/>
                                        <p:tgtEl>
                                          <p:spTgt spid="39"/>
                                        </p:tgtEl>
                                        <p:attrNameLst>
                                          <p:attrName>style.color</p:attrName>
                                        </p:attrNameLst>
                                      </p:cBhvr>
                                      <p:to>
                                        <p:clrVal>
                                          <a:srgbClr val="FF0000"/>
                                        </p:clrVal>
                                      </p:to>
                                    </p:set>
                                  </p:childTnLst>
                                </p:cTn>
                              </p:par>
                              <p:par>
                                <p:cTn id="72" presetID="3" presetClass="emph" presetSubtype="1" grpId="1" nodeType="withEffect">
                                  <p:stCondLst>
                                    <p:cond delay="0"/>
                                  </p:stCondLst>
                                  <p:childTnLst>
                                    <p:set>
                                      <p:cBhvr override="childStyle">
                                        <p:cTn id="73" dur="indefinite"/>
                                        <p:tgtEl>
                                          <p:spTgt spid="38"/>
                                        </p:tgtEl>
                                        <p:attrNameLst>
                                          <p:attrName>style.color</p:attrName>
                                        </p:attrNameLst>
                                      </p:cBhvr>
                                      <p:to>
                                        <p:clrVal>
                                          <a:srgbClr val="FF0000"/>
                                        </p:clrVal>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1" repeatCount="indefinite" grpId="2" nodeType="clickEffect">
                                  <p:stCondLst>
                                    <p:cond delay="0"/>
                                  </p:stCondLst>
                                  <p:childTnLst>
                                    <p:set>
                                      <p:cBhvr override="childStyle">
                                        <p:cTn id="77" dur="indefinite"/>
                                        <p:tgtEl>
                                          <p:spTgt spid="16"/>
                                        </p:tgtEl>
                                        <p:attrNameLst>
                                          <p:attrName>style.color</p:attrName>
                                        </p:attrNameLst>
                                      </p:cBhvr>
                                      <p:to>
                                        <p:clrVal>
                                          <a:schemeClr val="accent2"/>
                                        </p:clrVal>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8"/>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3" presetClass="emph" presetSubtype="1" grpId="0" nodeType="withEffect">
                                  <p:stCondLst>
                                    <p:cond delay="0"/>
                                  </p:stCondLst>
                                  <p:childTnLst>
                                    <p:set>
                                      <p:cBhvr override="childStyle">
                                        <p:cTn id="88" dur="indefinite"/>
                                        <p:tgtEl>
                                          <p:spTgt spid="38"/>
                                        </p:tgtEl>
                                        <p:attrNameLst>
                                          <p:attrName>style.color</p:attrName>
                                        </p:attrNameLst>
                                      </p:cBhvr>
                                      <p:to>
                                        <p:clrVal>
                                          <a:srgbClr val="000000"/>
                                        </p:clrVal>
                                      </p:to>
                                    </p:set>
                                  </p:childTnLst>
                                </p:cTn>
                              </p:par>
                              <p:par>
                                <p:cTn id="89" presetID="3" presetClass="emph" presetSubtype="1" grpId="0" nodeType="withEffect">
                                  <p:stCondLst>
                                    <p:cond delay="0"/>
                                  </p:stCondLst>
                                  <p:childTnLst>
                                    <p:set>
                                      <p:cBhvr override="childStyle">
                                        <p:cTn id="90" dur="indefinite"/>
                                        <p:tgtEl>
                                          <p:spTgt spid="36"/>
                                        </p:tgtEl>
                                        <p:attrNameLst>
                                          <p:attrName>style.color</p:attrName>
                                        </p:attrNameLst>
                                      </p:cBhvr>
                                      <p:to>
                                        <p:clrVal>
                                          <a:srgbClr val="FF0000"/>
                                        </p:clrVal>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repeatCount="indefinite" grpId="2" nodeType="clickEffect">
                                  <p:stCondLst>
                                    <p:cond delay="0"/>
                                  </p:stCondLst>
                                  <p:childTnLst>
                                    <p:set>
                                      <p:cBhvr override="childStyle">
                                        <p:cTn id="94" dur="indefinite"/>
                                        <p:tgtEl>
                                          <p:spTgt spid="11"/>
                                        </p:tgtEl>
                                        <p:attrNameLst>
                                          <p:attrName>style.color</p:attrName>
                                        </p:attrNameLst>
                                      </p:cBhvr>
                                      <p:to>
                                        <p:clrVal>
                                          <a:schemeClr val="accent2"/>
                                        </p:clrVal>
                                      </p:to>
                                    </p:set>
                                  </p:childTnLst>
                                </p:cTn>
                              </p:par>
                              <p:par>
                                <p:cTn id="95" presetID="1" presetClass="exit" presetSubtype="0" fill="hold" grpId="1" nodeType="withEffect">
                                  <p:stCondLst>
                                    <p:cond delay="0"/>
                                  </p:stCondLst>
                                  <p:childTnLst>
                                    <p:set>
                                      <p:cBhvr>
                                        <p:cTn id="96" dur="1" fill="hold">
                                          <p:stCondLst>
                                            <p:cond delay="0"/>
                                          </p:stCondLst>
                                        </p:cTn>
                                        <p:tgtEl>
                                          <p:spTgt spid="16"/>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7"/>
                                        </p:tgtEl>
                                        <p:attrNameLst>
                                          <p:attrName>style.visibility</p:attrName>
                                        </p:attrNameLst>
                                      </p:cBhvr>
                                      <p:to>
                                        <p:strVal val="hidden"/>
                                      </p:to>
                                    </p:set>
                                  </p:childTnLst>
                                </p:cTn>
                              </p:par>
                              <p:par>
                                <p:cTn id="104" presetID="1"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childTnLst>
                                </p:cTn>
                              </p:par>
                              <p:par>
                                <p:cTn id="106" presetID="3" presetClass="emph" presetSubtype="1" grpId="1" nodeType="withEffect">
                                  <p:stCondLst>
                                    <p:cond delay="0"/>
                                  </p:stCondLst>
                                  <p:childTnLst>
                                    <p:set>
                                      <p:cBhvr override="childStyle">
                                        <p:cTn id="107" dur="indefinite"/>
                                        <p:tgtEl>
                                          <p:spTgt spid="39"/>
                                        </p:tgtEl>
                                        <p:attrNameLst>
                                          <p:attrName>style.color</p:attrName>
                                        </p:attrNameLst>
                                      </p:cBhvr>
                                      <p:to>
                                        <p:clrVal>
                                          <a:srgbClr val="000000"/>
                                        </p:clrVal>
                                      </p:to>
                                    </p:set>
                                  </p:childTnLst>
                                </p:cTn>
                              </p:par>
                              <p:par>
                                <p:cTn id="108" presetID="3" presetClass="emph" presetSubtype="1" grpId="0" nodeType="withEffect">
                                  <p:stCondLst>
                                    <p:cond delay="0"/>
                                  </p:stCondLst>
                                  <p:childTnLst>
                                    <p:set>
                                      <p:cBhvr override="childStyle">
                                        <p:cTn id="109" dur="indefinite"/>
                                        <p:tgtEl>
                                          <p:spTgt spid="37"/>
                                        </p:tgtEl>
                                        <p:attrNameLst>
                                          <p:attrName>style.color</p:attrName>
                                        </p:attrNameLst>
                                      </p:cBhvr>
                                      <p:to>
                                        <p:clrVal>
                                          <a:srgbClr val="FF0000"/>
                                        </p:clrVal>
                                      </p:to>
                                    </p:set>
                                  </p:childTnLst>
                                </p:cTn>
                              </p:par>
                            </p:childTnLst>
                          </p:cTn>
                        </p:par>
                      </p:childTnLst>
                    </p:cTn>
                  </p:par>
                  <p:par>
                    <p:cTn id="110" fill="hold">
                      <p:stCondLst>
                        <p:cond delay="indefinite"/>
                      </p:stCondLst>
                      <p:childTnLst>
                        <p:par>
                          <p:cTn id="111" fill="hold">
                            <p:stCondLst>
                              <p:cond delay="0"/>
                            </p:stCondLst>
                            <p:childTnLst>
                              <p:par>
                                <p:cTn id="112" presetID="3" presetClass="emph" presetSubtype="1" repeatCount="indefinite" grpId="2" nodeType="clickEffect">
                                  <p:stCondLst>
                                    <p:cond delay="0"/>
                                  </p:stCondLst>
                                  <p:childTnLst>
                                    <p:set>
                                      <p:cBhvr override="childStyle">
                                        <p:cTn id="113" dur="indefinite"/>
                                        <p:tgtEl>
                                          <p:spTgt spid="10"/>
                                        </p:tgtEl>
                                        <p:attrNameLst>
                                          <p:attrName>style.color</p:attrName>
                                        </p:attrNameLst>
                                      </p:cBhvr>
                                      <p:to>
                                        <p:clrVal>
                                          <a:schemeClr val="accent2"/>
                                        </p:clrVal>
                                      </p:to>
                                    </p:set>
                                  </p:childTnLst>
                                </p:cTn>
                              </p:par>
                              <p:par>
                                <p:cTn id="114" presetID="1" presetClass="exit" presetSubtype="0" fill="hold" grpId="1" nodeType="withEffect">
                                  <p:stCondLst>
                                    <p:cond delay="0"/>
                                  </p:stCondLst>
                                  <p:childTnLst>
                                    <p:set>
                                      <p:cBhvr>
                                        <p:cTn id="115" dur="1" fill="hold">
                                          <p:stCondLst>
                                            <p:cond delay="0"/>
                                          </p:stCondLst>
                                        </p:cTn>
                                        <p:tgtEl>
                                          <p:spTgt spid="1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6"/>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45"/>
                                        </p:tgtEl>
                                        <p:attrNameLst>
                                          <p:attrName>style.visibility</p:attrName>
                                        </p:attrNameLst>
                                      </p:cBhvr>
                                      <p:to>
                                        <p:strVal val="visible"/>
                                      </p:to>
                                    </p:set>
                                  </p:childTnLst>
                                </p:cTn>
                              </p:par>
                              <p:par>
                                <p:cTn id="125" presetID="3" presetClass="emph" presetSubtype="1" grpId="1" nodeType="withEffect">
                                  <p:stCondLst>
                                    <p:cond delay="0"/>
                                  </p:stCondLst>
                                  <p:childTnLst>
                                    <p:set>
                                      <p:cBhvr override="childStyle">
                                        <p:cTn id="126" dur="indefinite"/>
                                        <p:tgtEl>
                                          <p:spTgt spid="36"/>
                                        </p:tgtEl>
                                        <p:attrNameLst>
                                          <p:attrName>style.color</p:attrName>
                                        </p:attrNameLst>
                                      </p:cBhvr>
                                      <p:to>
                                        <p:clrVal>
                                          <a:srgbClr val="000000"/>
                                        </p:clrVal>
                                      </p:to>
                                    </p:set>
                                  </p:childTnLst>
                                </p:cTn>
                              </p:par>
                              <p:par>
                                <p:cTn id="127" presetID="3" presetClass="emph" presetSubtype="1" grpId="0" nodeType="withEffect">
                                  <p:stCondLst>
                                    <p:cond delay="0"/>
                                  </p:stCondLst>
                                  <p:childTnLst>
                                    <p:set>
                                      <p:cBhvr override="childStyle">
                                        <p:cTn id="128" dur="indefinite"/>
                                        <p:tgtEl>
                                          <p:spTgt spid="34"/>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3" presetClass="emph" presetSubtype="1" repeatCount="indefinite" grpId="2" nodeType="clickEffect">
                                  <p:stCondLst>
                                    <p:cond delay="0"/>
                                  </p:stCondLst>
                                  <p:childTnLst>
                                    <p:set>
                                      <p:cBhvr override="childStyle">
                                        <p:cTn id="132" dur="indefinite"/>
                                        <p:tgtEl>
                                          <p:spTgt spid="9"/>
                                        </p:tgtEl>
                                        <p:attrNameLst>
                                          <p:attrName>style.color</p:attrName>
                                        </p:attrNameLst>
                                      </p:cBhvr>
                                      <p:to>
                                        <p:clrVal>
                                          <a:schemeClr val="accent2"/>
                                        </p:clrVal>
                                      </p:to>
                                    </p:set>
                                  </p:childTnLst>
                                </p:cTn>
                              </p:par>
                              <p:par>
                                <p:cTn id="133" presetID="1" presetClass="exit" presetSubtype="0" fill="hold" grpId="1" nodeType="withEffect">
                                  <p:stCondLst>
                                    <p:cond delay="0"/>
                                  </p:stCondLst>
                                  <p:childTnLst>
                                    <p:set>
                                      <p:cBhvr>
                                        <p:cTn id="134" dur="1" fill="hold">
                                          <p:stCondLst>
                                            <p:cond delay="0"/>
                                          </p:stCondLst>
                                        </p:cTn>
                                        <p:tgtEl>
                                          <p:spTgt spid="10"/>
                                        </p:tgtEl>
                                        <p:attrNameLst>
                                          <p:attrName>style.visibility</p:attrName>
                                        </p:attrNameLst>
                                      </p:cBhvr>
                                      <p:to>
                                        <p:strVal val="hidden"/>
                                      </p:to>
                                    </p:set>
                                  </p:childTnLst>
                                </p:cTn>
                              </p:par>
                            </p:childTnLst>
                          </p:cTn>
                        </p:par>
                        <p:par>
                          <p:cTn id="135" fill="hold">
                            <p:stCondLst>
                              <p:cond delay="0"/>
                            </p:stCondLst>
                            <p:childTnLst>
                              <p:par>
                                <p:cTn id="136" presetID="1" presetClass="entr" presetSubtype="0" fill="hold" grpId="0" nodeType="afterEffect">
                                  <p:stCondLst>
                                    <p:cond delay="0"/>
                                  </p:stCondLst>
                                  <p:childTnLst>
                                    <p:set>
                                      <p:cBhvr>
                                        <p:cTn id="137" dur="1" fill="hold">
                                          <p:stCondLst>
                                            <p:cond delay="0"/>
                                          </p:stCondLst>
                                        </p:cTn>
                                        <p:tgtEl>
                                          <p:spTgt spid="20"/>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45"/>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childTnLst>
                                </p:cTn>
                              </p:par>
                              <p:par>
                                <p:cTn id="144" presetID="3" presetClass="emph" presetSubtype="1" grpId="1" nodeType="withEffect">
                                  <p:stCondLst>
                                    <p:cond delay="0"/>
                                  </p:stCondLst>
                                  <p:childTnLst>
                                    <p:set>
                                      <p:cBhvr override="childStyle">
                                        <p:cTn id="145" dur="indefinite"/>
                                        <p:tgtEl>
                                          <p:spTgt spid="37"/>
                                        </p:tgtEl>
                                        <p:attrNameLst>
                                          <p:attrName>style.color</p:attrName>
                                        </p:attrNameLst>
                                      </p:cBhvr>
                                      <p:to>
                                        <p:clrVal>
                                          <a:srgbClr val="000000"/>
                                        </p:clrVal>
                                      </p:to>
                                    </p:set>
                                  </p:childTnLst>
                                </p:cTn>
                              </p:par>
                              <p:par>
                                <p:cTn id="146" presetID="3" presetClass="emph" presetSubtype="1" grpId="0" nodeType="withEffect">
                                  <p:stCondLst>
                                    <p:cond delay="0"/>
                                  </p:stCondLst>
                                  <p:childTnLst>
                                    <p:set>
                                      <p:cBhvr override="childStyle">
                                        <p:cTn id="147" dur="indefinite"/>
                                        <p:tgtEl>
                                          <p:spTgt spid="35"/>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3" presetClass="emph" presetSubtype="1" repeatCount="indefinite" grpId="2" nodeType="clickEffect">
                                  <p:stCondLst>
                                    <p:cond delay="0"/>
                                  </p:stCondLst>
                                  <p:childTnLst>
                                    <p:set>
                                      <p:cBhvr override="childStyle">
                                        <p:cTn id="151" dur="indefinite"/>
                                        <p:tgtEl>
                                          <p:spTgt spid="15"/>
                                        </p:tgtEl>
                                        <p:attrNameLst>
                                          <p:attrName>style.color</p:attrName>
                                        </p:attrNameLst>
                                      </p:cBhvr>
                                      <p:to>
                                        <p:clrVal>
                                          <a:schemeClr val="accent2"/>
                                        </p:clrVal>
                                      </p:to>
                                    </p:set>
                                  </p:childTnLst>
                                </p:cTn>
                              </p:par>
                              <p:par>
                                <p:cTn id="152" presetID="1" presetClass="exit" presetSubtype="0" fill="hold" grpId="1" nodeType="withEffect">
                                  <p:stCondLst>
                                    <p:cond delay="0"/>
                                  </p:stCondLst>
                                  <p:childTnLst>
                                    <p:set>
                                      <p:cBhvr>
                                        <p:cTn id="153" dur="1" fill="hold">
                                          <p:stCondLst>
                                            <p:cond delay="0"/>
                                          </p:stCondLst>
                                        </p:cTn>
                                        <p:tgtEl>
                                          <p:spTgt spid="9"/>
                                        </p:tgtEl>
                                        <p:attrNameLst>
                                          <p:attrName>style.visibility</p:attrName>
                                        </p:attrNameLst>
                                      </p:cBhvr>
                                      <p:to>
                                        <p:strVal val="hidden"/>
                                      </p:to>
                                    </p:set>
                                  </p:childTnLst>
                                </p:cTn>
                              </p:par>
                            </p:childTnLst>
                          </p:cTn>
                        </p:par>
                        <p:par>
                          <p:cTn id="154" fill="hold">
                            <p:stCondLst>
                              <p:cond delay="0"/>
                            </p:stCondLst>
                            <p:childTnLst>
                              <p:par>
                                <p:cTn id="155" presetID="1" presetClass="entr" presetSubtype="0" fill="hold" grpId="0" nodeType="afterEffect">
                                  <p:stCondLst>
                                    <p:cond delay="0"/>
                                  </p:stCondLst>
                                  <p:childTnLst>
                                    <p:set>
                                      <p:cBhvr>
                                        <p:cTn id="156" dur="1" fill="hold">
                                          <p:stCondLst>
                                            <p:cond delay="0"/>
                                          </p:stCondLst>
                                        </p:cTn>
                                        <p:tgtEl>
                                          <p:spTgt spid="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44"/>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childTnLst>
                                </p:cTn>
                              </p:par>
                              <p:par>
                                <p:cTn id="163" presetID="3" presetClass="emph" presetSubtype="1" grpId="1" nodeType="withEffect">
                                  <p:stCondLst>
                                    <p:cond delay="0"/>
                                  </p:stCondLst>
                                  <p:childTnLst>
                                    <p:set>
                                      <p:cBhvr override="childStyle">
                                        <p:cTn id="164" dur="indefinite"/>
                                        <p:tgtEl>
                                          <p:spTgt spid="34"/>
                                        </p:tgtEl>
                                        <p:attrNameLst>
                                          <p:attrName>style.color</p:attrName>
                                        </p:attrNameLst>
                                      </p:cBhvr>
                                      <p:to>
                                        <p:clrVal>
                                          <a:srgbClr val="000000"/>
                                        </p:clrVal>
                                      </p:to>
                                    </p:set>
                                  </p:childTnLst>
                                </p:cTn>
                              </p:par>
                              <p:par>
                                <p:cTn id="165" presetID="3" presetClass="emph" presetSubtype="1" grpId="0" nodeType="withEffect">
                                  <p:stCondLst>
                                    <p:cond delay="0"/>
                                  </p:stCondLst>
                                  <p:childTnLst>
                                    <p:set>
                                      <p:cBhvr override="childStyle">
                                        <p:cTn id="166" dur="indefinite"/>
                                        <p:tgtEl>
                                          <p:spTgt spid="12"/>
                                        </p:tgtEl>
                                        <p:attrNameLst>
                                          <p:attrName>style.color</p:attrName>
                                        </p:attrNameLst>
                                      </p:cBhvr>
                                      <p:to>
                                        <p:clrVal>
                                          <a:srgbClr val="FF0000"/>
                                        </p:clrVal>
                                      </p:to>
                                    </p:set>
                                  </p:childTnLst>
                                </p:cTn>
                              </p:par>
                            </p:childTnLst>
                          </p:cTn>
                        </p:par>
                      </p:childTnLst>
                    </p:cTn>
                  </p:par>
                  <p:par>
                    <p:cTn id="167" fill="hold">
                      <p:stCondLst>
                        <p:cond delay="indefinite"/>
                      </p:stCondLst>
                      <p:childTnLst>
                        <p:par>
                          <p:cTn id="168" fill="hold">
                            <p:stCondLst>
                              <p:cond delay="0"/>
                            </p:stCondLst>
                            <p:childTnLst>
                              <p:par>
                                <p:cTn id="169" presetID="3" presetClass="emph" presetSubtype="1" repeatCount="indefinite" grpId="2" nodeType="clickEffect">
                                  <p:stCondLst>
                                    <p:cond delay="0"/>
                                  </p:stCondLst>
                                  <p:childTnLst>
                                    <p:set>
                                      <p:cBhvr override="childStyle">
                                        <p:cTn id="170" dur="indefinite"/>
                                        <p:tgtEl>
                                          <p:spTgt spid="8"/>
                                        </p:tgtEl>
                                        <p:attrNameLst>
                                          <p:attrName>style.color</p:attrName>
                                        </p:attrNameLst>
                                      </p:cBhvr>
                                      <p:to>
                                        <p:clrVal>
                                          <a:schemeClr val="accent2"/>
                                        </p:clrVal>
                                      </p:to>
                                    </p:set>
                                  </p:childTnLst>
                                </p:cTn>
                              </p:par>
                              <p:par>
                                <p:cTn id="171" presetID="1" presetClass="exit" presetSubtype="0" fill="hold" grpId="1" nodeType="withEffect">
                                  <p:stCondLst>
                                    <p:cond delay="0"/>
                                  </p:stCondLst>
                                  <p:childTnLst>
                                    <p:set>
                                      <p:cBhvr>
                                        <p:cTn id="172" dur="1" fill="hold">
                                          <p:stCondLst>
                                            <p:cond delay="0"/>
                                          </p:stCondLst>
                                        </p:cTn>
                                        <p:tgtEl>
                                          <p:spTgt spid="15"/>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19"/>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43"/>
                                        </p:tgtEl>
                                        <p:attrNameLst>
                                          <p:attrName>style.visibility</p:attrName>
                                        </p:attrNameLst>
                                      </p:cBhvr>
                                      <p:to>
                                        <p:strVal val="hidden"/>
                                      </p:to>
                                    </p:set>
                                  </p:childTnLst>
                                </p:cTn>
                              </p:par>
                              <p:par>
                                <p:cTn id="180" presetID="1" presetClass="entr" presetSubtype="0" fill="hold" grpId="0" nodeType="withEffect">
                                  <p:stCondLst>
                                    <p:cond delay="0"/>
                                  </p:stCondLst>
                                  <p:childTnLst>
                                    <p:set>
                                      <p:cBhvr>
                                        <p:cTn id="181" dur="1" fill="hold">
                                          <p:stCondLst>
                                            <p:cond delay="0"/>
                                          </p:stCondLst>
                                        </p:cTn>
                                        <p:tgtEl>
                                          <p:spTgt spid="42"/>
                                        </p:tgtEl>
                                        <p:attrNameLst>
                                          <p:attrName>style.visibility</p:attrName>
                                        </p:attrNameLst>
                                      </p:cBhvr>
                                      <p:to>
                                        <p:strVal val="visible"/>
                                      </p:to>
                                    </p:set>
                                  </p:childTnLst>
                                </p:cTn>
                              </p:par>
                              <p:par>
                                <p:cTn id="182" presetID="3" presetClass="emph" presetSubtype="1" grpId="1" nodeType="withEffect">
                                  <p:stCondLst>
                                    <p:cond delay="0"/>
                                  </p:stCondLst>
                                  <p:childTnLst>
                                    <p:set>
                                      <p:cBhvr override="childStyle">
                                        <p:cTn id="183" dur="indefinite"/>
                                        <p:tgtEl>
                                          <p:spTgt spid="35"/>
                                        </p:tgtEl>
                                        <p:attrNameLst>
                                          <p:attrName>style.color</p:attrName>
                                        </p:attrNameLst>
                                      </p:cBhvr>
                                      <p:to>
                                        <p:clrVal>
                                          <a:srgbClr val="000000"/>
                                        </p:clrVal>
                                      </p:to>
                                    </p:set>
                                  </p:childTnLst>
                                </p:cTn>
                              </p:par>
                            </p:childTnLst>
                          </p:cTn>
                        </p:par>
                      </p:childTnLst>
                    </p:cTn>
                  </p:par>
                  <p:par>
                    <p:cTn id="184" fill="hold">
                      <p:stCondLst>
                        <p:cond delay="indefinite"/>
                      </p:stCondLst>
                      <p:childTnLst>
                        <p:par>
                          <p:cTn id="185" fill="hold">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42"/>
                                        </p:tgtEl>
                                        <p:attrNameLst>
                                          <p:attrName>style.visibility</p:attrName>
                                        </p:attrNameLst>
                                      </p:cBhvr>
                                      <p:to>
                                        <p:strVal val="hidden"/>
                                      </p:to>
                                    </p:set>
                                  </p:childTnLst>
                                </p:cTn>
                              </p:par>
                              <p:par>
                                <p:cTn id="188" presetID="3" presetClass="emph" presetSubtype="1" grpId="1" nodeType="withEffect">
                                  <p:stCondLst>
                                    <p:cond delay="0"/>
                                  </p:stCondLst>
                                  <p:childTnLst>
                                    <p:set>
                                      <p:cBhvr override="childStyle">
                                        <p:cTn id="189" dur="indefinite"/>
                                        <p:tgtEl>
                                          <p:spTgt spid="53"/>
                                        </p:tgtEl>
                                        <p:attrNameLst>
                                          <p:attrName>style.color</p:attrName>
                                        </p:attrNameLst>
                                      </p:cBhvr>
                                      <p:to>
                                        <p:clrVal>
                                          <a:schemeClr val="tx1"/>
                                        </p:clrVal>
                                      </p:to>
                                    </p:set>
                                  </p:childTnLst>
                                </p:cTn>
                              </p:par>
                              <p:par>
                                <p:cTn id="190" presetID="3" presetClass="emph" presetSubtype="1" nodeType="withEffect">
                                  <p:stCondLst>
                                    <p:cond delay="0"/>
                                  </p:stCondLst>
                                  <p:childTnLst>
                                    <p:set>
                                      <p:cBhvr override="childStyle">
                                        <p:cTn id="191" dur="indefinite"/>
                                        <p:tgtEl>
                                          <p:spTgt spid="3">
                                            <p:txEl>
                                              <p:pRg st="3" end="3"/>
                                            </p:txEl>
                                          </p:spTgt>
                                        </p:tgtEl>
                                        <p:attrNameLst>
                                          <p:attrName>style.color</p:attrName>
                                        </p:attrNameLst>
                                      </p:cBhvr>
                                      <p:to>
                                        <p:clrVal>
                                          <a:srgbClr val="A5A5A5"/>
                                        </p:clrVal>
                                      </p:to>
                                    </p:set>
                                  </p:childTnLst>
                                </p:cTn>
                              </p:par>
                              <p:par>
                                <p:cTn id="192" presetID="3" presetClass="emph" presetSubtype="1" nodeType="withEffect">
                                  <p:stCondLst>
                                    <p:cond delay="0"/>
                                  </p:stCondLst>
                                  <p:childTnLst>
                                    <p:set>
                                      <p:cBhvr override="childStyle">
                                        <p:cTn id="193" dur="indefinite"/>
                                        <p:tgtEl>
                                          <p:spTgt spid="3">
                                            <p:txEl>
                                              <p:pRg st="4" end="4"/>
                                            </p:txEl>
                                          </p:spTgt>
                                        </p:tgtEl>
                                        <p:attrNameLst>
                                          <p:attrName>style.color</p:attrName>
                                        </p:attrNameLst>
                                      </p:cBhvr>
                                      <p:to>
                                        <p:clrVal>
                                          <a:srgbClr val="A5A5A5"/>
                                        </p:clrVal>
                                      </p:to>
                                    </p:set>
                                  </p:childTnLst>
                                </p:cTn>
                              </p:par>
                              <p:par>
                                <p:cTn id="194" presetID="3" presetClass="emph" presetSubtype="1" nodeType="withEffect">
                                  <p:stCondLst>
                                    <p:cond delay="0"/>
                                  </p:stCondLst>
                                  <p:childTnLst>
                                    <p:set>
                                      <p:cBhvr override="childStyle">
                                        <p:cTn id="195" dur="indefinite"/>
                                        <p:tgtEl>
                                          <p:spTgt spid="3">
                                            <p:txEl>
                                              <p:pRg st="5" end="5"/>
                                            </p:txEl>
                                          </p:spTgt>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52"/>
                                        </p:tgtEl>
                                        <p:attrNameLst>
                                          <p:attrName>style.color</p:attrName>
                                        </p:attrNameLst>
                                      </p:cBhvr>
                                      <p:to>
                                        <p:clrVal>
                                          <a:srgbClr val="FF0000"/>
                                        </p:clrVal>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5"/>
                                        </p:tgtEl>
                                        <p:attrNameLst>
                                          <p:attrName>style.visibility</p:attrName>
                                        </p:attrNameLst>
                                      </p:cBhvr>
                                      <p:to>
                                        <p:strVal val="visible"/>
                                      </p:to>
                                    </p:set>
                                  </p:childTnLst>
                                </p:cTn>
                              </p:par>
                              <p:par>
                                <p:cTn id="202" presetID="1" presetClass="exit" presetSubtype="0" fill="hold" grpId="1" nodeType="withEffect">
                                  <p:stCondLst>
                                    <p:cond delay="0"/>
                                  </p:stCondLst>
                                  <p:childTnLst>
                                    <p:set>
                                      <p:cBhvr>
                                        <p:cTn id="203" dur="1" fill="hold">
                                          <p:stCondLst>
                                            <p:cond delay="0"/>
                                          </p:stCondLst>
                                        </p:cTn>
                                        <p:tgtEl>
                                          <p:spTgt spid="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18"/>
                                        </p:tgtEl>
                                        <p:attrNameLst>
                                          <p:attrName>style.visibility</p:attrName>
                                        </p:attrNameLst>
                                      </p:cBhvr>
                                      <p:to>
                                        <p:strVal val="hidden"/>
                                      </p:to>
                                    </p:set>
                                  </p:childTnLst>
                                </p:cTn>
                              </p:par>
                              <p:par>
                                <p:cTn id="208" presetID="1" presetClass="entr" presetSubtype="0" fill="hold" grpId="0" nodeType="withEffect">
                                  <p:stCondLst>
                                    <p:cond delay="0"/>
                                  </p:stCondLst>
                                  <p:childTnLst>
                                    <p:set>
                                      <p:cBhvr>
                                        <p:cTn id="209" dur="1" fill="hold">
                                          <p:stCondLst>
                                            <p:cond delay="0"/>
                                          </p:stCondLst>
                                        </p:cTn>
                                        <p:tgtEl>
                                          <p:spTgt spid="26"/>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3" nodeType="clickEffect">
                                  <p:stCondLst>
                                    <p:cond delay="0"/>
                                  </p:stCondLst>
                                  <p:childTnLst>
                                    <p:set>
                                      <p:cBhvr override="childStyle">
                                        <p:cTn id="213" dur="indefinite"/>
                                        <p:tgtEl>
                                          <p:spTgt spid="52"/>
                                        </p:tgtEl>
                                        <p:attrNameLst>
                                          <p:attrName>style.color</p:attrName>
                                        </p:attrNameLst>
                                      </p:cBhvr>
                                      <p:to>
                                        <p:clrVal>
                                          <a:schemeClr val="tx1"/>
                                        </p:clrVal>
                                      </p:to>
                                    </p:set>
                                  </p:childTnLst>
                                </p:cTn>
                              </p:par>
                              <p:par>
                                <p:cTn id="214" presetID="3" presetClass="emph" presetSubtype="1" grpId="1" nodeType="withEffect">
                                  <p:stCondLst>
                                    <p:cond delay="0"/>
                                  </p:stCondLst>
                                  <p:childTnLst>
                                    <p:set>
                                      <p:cBhvr override="childStyle">
                                        <p:cTn id="215" dur="indefinite"/>
                                        <p:tgtEl>
                                          <p:spTgt spid="12"/>
                                        </p:tgtEl>
                                        <p:attrNameLst>
                                          <p:attrName>style.color</p:attrName>
                                        </p:attrNameLst>
                                      </p:cBhvr>
                                      <p:to>
                                        <p:clrVal>
                                          <a:srgbClr val="000000"/>
                                        </p:clrVal>
                                      </p:to>
                                    </p:set>
                                  </p:childTnLst>
                                </p:cTn>
                              </p:par>
                              <p:par>
                                <p:cTn id="216" presetID="3" presetClass="emph" presetSubtype="1" nodeType="withEffect">
                                  <p:stCondLst>
                                    <p:cond delay="0"/>
                                  </p:stCondLst>
                                  <p:childTnLst>
                                    <p:set>
                                      <p:cBhvr override="childStyle">
                                        <p:cTn id="217" dur="indefinite"/>
                                        <p:tgtEl>
                                          <p:spTgt spid="3">
                                            <p:txEl>
                                              <p:pRg st="5" end="5"/>
                                            </p:txEl>
                                          </p:spTgt>
                                        </p:tgtEl>
                                        <p:attrNameLst>
                                          <p:attrName>style.color</p:attrName>
                                        </p:attrNameLst>
                                      </p:cBhvr>
                                      <p:to>
                                        <p:clrVal>
                                          <a:srgbClr val="A5A5A5"/>
                                        </p:clrVal>
                                      </p:to>
                                    </p:set>
                                  </p:childTnLst>
                                </p:cTn>
                              </p:par>
                              <p:par>
                                <p:cTn id="218" presetID="3" presetClass="emph" presetSubtype="1" nodeType="withEffect">
                                  <p:stCondLst>
                                    <p:cond delay="0"/>
                                  </p:stCondLst>
                                  <p:childTnLst>
                                    <p:set>
                                      <p:cBhvr override="childStyle">
                                        <p:cTn id="219" dur="indefinite"/>
                                        <p:tgtEl>
                                          <p:spTgt spid="3">
                                            <p:txEl>
                                              <p:pRg st="2" end="2"/>
                                            </p:txEl>
                                          </p:spTgt>
                                        </p:tgtEl>
                                        <p:attrNameLst>
                                          <p:attrName>style.color</p:attrName>
                                        </p:attrNameLst>
                                      </p:cBhvr>
                                      <p:to>
                                        <p:clrVal>
                                          <a:srgbClr val="A5A5A5"/>
                                        </p:clrVal>
                                      </p:to>
                                    </p:set>
                                  </p:childTnLst>
                                </p:cTn>
                              </p:par>
                              <p:par>
                                <p:cTn id="220" presetID="3" presetClass="emph" presetSubtype="1" nodeType="withEffect">
                                  <p:stCondLst>
                                    <p:cond delay="0"/>
                                  </p:stCondLst>
                                  <p:childTnLst>
                                    <p:set>
                                      <p:cBhvr override="childStyle">
                                        <p:cTn id="221" dur="indefinite"/>
                                        <p:tgtEl>
                                          <p:spTgt spid="3">
                                            <p:txEl>
                                              <p:pRg st="6" end="6"/>
                                            </p:txEl>
                                          </p:spTgt>
                                        </p:tgtEl>
                                        <p:attrNameLst>
                                          <p:attrName>style.color</p:attrName>
                                        </p:attrNameLst>
                                      </p:cBhvr>
                                      <p:to>
                                        <p:clrVal>
                                          <a:srgbClr val="FF0000"/>
                                        </p:clrVal>
                                      </p:to>
                                    </p:set>
                                  </p:childTnLst>
                                </p:cTn>
                              </p:par>
                              <p:par>
                                <p:cTn id="222" presetID="3" presetClass="emph" presetSubtype="1" nodeType="withEffect">
                                  <p:stCondLst>
                                    <p:cond delay="0"/>
                                  </p:stCondLst>
                                  <p:childTnLst>
                                    <p:set>
                                      <p:cBhvr override="childStyle">
                                        <p:cTn id="223" dur="indefinite"/>
                                        <p:tgtEl>
                                          <p:spTgt spid="3">
                                            <p:txEl>
                                              <p:pRg st="7" end="7"/>
                                            </p:txEl>
                                          </p:spTgt>
                                        </p:tgtEl>
                                        <p:attrNameLst>
                                          <p:attrName>style.color</p:attrName>
                                        </p:attrNameLst>
                                      </p:cBhvr>
                                      <p:to>
                                        <p:clrVal>
                                          <a:srgbClr val="FF0000"/>
                                        </p:clrVal>
                                      </p:to>
                                    </p:set>
                                  </p:childTnLst>
                                </p:cTn>
                              </p:par>
                              <p:par>
                                <p:cTn id="224" presetID="1" presetClass="entr" presetSubtype="0" fill="hold" grpId="0" nodeType="withEffect">
                                  <p:stCondLst>
                                    <p:cond delay="0"/>
                                  </p:stCondLst>
                                  <p:childTnLst>
                                    <p:set>
                                      <p:cBhvr>
                                        <p:cTn id="225" dur="1" fill="hold">
                                          <p:stCondLst>
                                            <p:cond delay="0"/>
                                          </p:stCondLst>
                                        </p:cTn>
                                        <p:tgtEl>
                                          <p:spTgt spid="27"/>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3" presetClass="emph" presetSubtype="1" nodeType="clickEffect">
                                  <p:stCondLst>
                                    <p:cond delay="0"/>
                                  </p:stCondLst>
                                  <p:childTnLst>
                                    <p:set>
                                      <p:cBhvr override="childStyle">
                                        <p:cTn id="229" dur="indefinite"/>
                                        <p:tgtEl>
                                          <p:spTgt spid="3">
                                            <p:txEl>
                                              <p:pRg st="7" end="7"/>
                                            </p:txEl>
                                          </p:spTgt>
                                        </p:tgtEl>
                                        <p:attrNameLst>
                                          <p:attrName>style.color</p:attrName>
                                        </p:attrNameLst>
                                      </p:cBhvr>
                                      <p:to>
                                        <p:clrVal>
                                          <a:srgbClr val="A5A5A5"/>
                                        </p:clrVal>
                                      </p:to>
                                    </p:set>
                                  </p:childTnLst>
                                </p:cTn>
                              </p:par>
                              <p:par>
                                <p:cTn id="230" presetID="3" presetClass="emph" presetSubtype="1" nodeType="withEffect">
                                  <p:stCondLst>
                                    <p:cond delay="0"/>
                                  </p:stCondLst>
                                  <p:childTnLst>
                                    <p:set>
                                      <p:cBhvr override="childStyle">
                                        <p:cTn id="231" dur="indefinite"/>
                                        <p:tgtEl>
                                          <p:spTgt spid="3">
                                            <p:txEl>
                                              <p:pRg st="8" end="8"/>
                                            </p:txEl>
                                          </p:spTgt>
                                        </p:tgtEl>
                                        <p:attrNameLst>
                                          <p:attrName>style.color</p:attrName>
                                        </p:attrNameLst>
                                      </p:cBhvr>
                                      <p:to>
                                        <p:clrVal>
                                          <a:srgbClr val="FF0000"/>
                                        </p:clrVal>
                                      </p:to>
                                    </p:set>
                                  </p:childTnLst>
                                </p:cTn>
                              </p:par>
                              <p:par>
                                <p:cTn id="232" presetID="3" presetClass="emph" presetSubtype="1" nodeType="withEffect">
                                  <p:stCondLst>
                                    <p:cond delay="0"/>
                                  </p:stCondLst>
                                  <p:childTnLst>
                                    <p:set>
                                      <p:cBhvr override="childStyle">
                                        <p:cTn id="233" dur="indefinite"/>
                                        <p:tgtEl>
                                          <p:spTgt spid="3">
                                            <p:txEl>
                                              <p:pRg st="9" end="9"/>
                                            </p:txEl>
                                          </p:spTgt>
                                        </p:tgtEl>
                                        <p:attrNameLst>
                                          <p:attrName>style.color</p:attrName>
                                        </p:attrNameLst>
                                      </p:cBhvr>
                                      <p:to>
                                        <p:clrVal>
                                          <a:srgbClr val="FF0000"/>
                                        </p:clrVal>
                                      </p:to>
                                    </p:set>
                                  </p:childTnLst>
                                </p:cTn>
                              </p:par>
                              <p:par>
                                <p:cTn id="234" presetID="3" presetClass="emph" presetSubtype="1" grpId="2" nodeType="withEffect">
                                  <p:stCondLst>
                                    <p:cond delay="0"/>
                                  </p:stCondLst>
                                  <p:childTnLst>
                                    <p:set>
                                      <p:cBhvr override="childStyle">
                                        <p:cTn id="235" dur="indefinite"/>
                                        <p:tgtEl>
                                          <p:spTgt spid="53"/>
                                        </p:tgtEl>
                                        <p:attrNameLst>
                                          <p:attrName>style.color</p:attrName>
                                        </p:attrNameLst>
                                      </p:cBhvr>
                                      <p:to>
                                        <p:clrVal>
                                          <a:srgbClr val="FF0000"/>
                                        </p:clrVal>
                                      </p:to>
                                    </p:set>
                                  </p:childTnLst>
                                </p:cTn>
                              </p:par>
                              <p:par>
                                <p:cTn id="236" presetID="1" presetClass="entr" presetSubtype="0" fill="hold" grpId="0" nodeType="withEffect">
                                  <p:stCondLst>
                                    <p:cond delay="0"/>
                                  </p:stCondLst>
                                  <p:childTnLst>
                                    <p:set>
                                      <p:cBhvr>
                                        <p:cTn id="237" dur="1" fill="hold">
                                          <p:stCondLst>
                                            <p:cond delay="0"/>
                                          </p:stCondLst>
                                        </p:cTn>
                                        <p:tgtEl>
                                          <p:spTgt spid="49"/>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3" presetClass="emph" presetSubtype="1" grpId="2" nodeType="clickEffect">
                                  <p:stCondLst>
                                    <p:cond delay="0"/>
                                  </p:stCondLst>
                                  <p:childTnLst>
                                    <p:set>
                                      <p:cBhvr override="childStyle">
                                        <p:cTn id="241" dur="indefinite"/>
                                        <p:tgtEl>
                                          <p:spTgt spid="38"/>
                                        </p:tgtEl>
                                        <p:attrNameLst>
                                          <p:attrName>style.color</p:attrName>
                                        </p:attrNameLst>
                                      </p:cBhvr>
                                      <p:to>
                                        <p:clrVal>
                                          <a:srgbClr val="FF0000"/>
                                        </p:clrVal>
                                      </p:to>
                                    </p:set>
                                  </p:childTnLst>
                                </p:cTn>
                              </p:par>
                              <p:par>
                                <p:cTn id="242" presetID="3" presetClass="emph" presetSubtype="1" grpId="0" nodeType="withEffect">
                                  <p:stCondLst>
                                    <p:cond delay="0"/>
                                  </p:stCondLst>
                                  <p:childTnLst>
                                    <p:set>
                                      <p:cBhvr override="childStyle">
                                        <p:cTn id="243" dur="indefinite"/>
                                        <p:tgtEl>
                                          <p:spTgt spid="41"/>
                                        </p:tgtEl>
                                        <p:attrNameLst>
                                          <p:attrName>style.color</p:attrName>
                                        </p:attrNameLst>
                                      </p:cBhvr>
                                      <p:to>
                                        <p:clrVal>
                                          <a:srgbClr val="FF0000"/>
                                        </p:clrVal>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2" nodeType="clickEffect">
                                  <p:stCondLst>
                                    <p:cond delay="0"/>
                                  </p:stCondLst>
                                  <p:childTnLst>
                                    <p:set>
                                      <p:cBhvr override="childStyle">
                                        <p:cTn id="247" dur="indefinite"/>
                                        <p:tgtEl>
                                          <p:spTgt spid="24"/>
                                        </p:tgtEl>
                                        <p:attrNameLst>
                                          <p:attrName>style.color</p:attrName>
                                        </p:attrNameLst>
                                      </p:cBhvr>
                                      <p:to>
                                        <p:clrVal>
                                          <a:schemeClr val="accent2"/>
                                        </p:clrVal>
                                      </p:to>
                                    </p:set>
                                  </p:childTnLst>
                                </p:cTn>
                              </p:par>
                            </p:childTnLst>
                          </p:cTn>
                        </p:par>
                        <p:par>
                          <p:cTn id="248" fill="hold">
                            <p:stCondLst>
                              <p:cond delay="0"/>
                            </p:stCondLst>
                            <p:childTnLst>
                              <p:par>
                                <p:cTn id="249" presetID="1" presetClass="entr" presetSubtype="0" fill="hold" grpId="0" nodeType="afterEffect">
                                  <p:stCondLst>
                                    <p:cond delay="0"/>
                                  </p:stCondLst>
                                  <p:childTnLst>
                                    <p:set>
                                      <p:cBhvr>
                                        <p:cTn id="250" dur="1" fill="hold">
                                          <p:stCondLst>
                                            <p:cond delay="0"/>
                                          </p:stCondLst>
                                        </p:cTn>
                                        <p:tgtEl>
                                          <p:spTgt spid="31"/>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1" nodeType="clickEffect">
                                  <p:stCondLst>
                                    <p:cond delay="0"/>
                                  </p:stCondLst>
                                  <p:childTnLst>
                                    <p:set>
                                      <p:cBhvr>
                                        <p:cTn id="254" dur="1" fill="hold">
                                          <p:stCondLst>
                                            <p:cond delay="0"/>
                                          </p:stCondLst>
                                        </p:cTn>
                                        <p:tgtEl>
                                          <p:spTgt spid="49"/>
                                        </p:tgtEl>
                                        <p:attrNameLst>
                                          <p:attrName>style.visibility</p:attrName>
                                        </p:attrNameLst>
                                      </p:cBhvr>
                                      <p:to>
                                        <p:strVal val="hidden"/>
                                      </p:to>
                                    </p:set>
                                  </p:childTnLst>
                                </p:cTn>
                              </p:par>
                              <p:par>
                                <p:cTn id="255" presetID="1" presetClass="entr" presetSubtype="0" fill="hold" grpId="2" nodeType="withEffect">
                                  <p:stCondLst>
                                    <p:cond delay="0"/>
                                  </p:stCondLst>
                                  <p:childTnLst>
                                    <p:set>
                                      <p:cBhvr>
                                        <p:cTn id="256" dur="1" fill="hold">
                                          <p:stCondLst>
                                            <p:cond delay="0"/>
                                          </p:stCondLst>
                                        </p:cTn>
                                        <p:tgtEl>
                                          <p:spTgt spid="48"/>
                                        </p:tgtEl>
                                        <p:attrNameLst>
                                          <p:attrName>style.visibility</p:attrName>
                                        </p:attrNameLst>
                                      </p:cBhvr>
                                      <p:to>
                                        <p:strVal val="visible"/>
                                      </p:to>
                                    </p:set>
                                  </p:childTnLst>
                                </p:cTn>
                              </p:par>
                              <p:par>
                                <p:cTn id="257" presetID="3" presetClass="emph" presetSubtype="1" grpId="1" nodeType="withEffect">
                                  <p:stCondLst>
                                    <p:cond delay="0"/>
                                  </p:stCondLst>
                                  <p:childTnLst>
                                    <p:set>
                                      <p:cBhvr override="childStyle">
                                        <p:cTn id="258" dur="indefinite"/>
                                        <p:tgtEl>
                                          <p:spTgt spid="41"/>
                                        </p:tgtEl>
                                        <p:attrNameLst>
                                          <p:attrName>style.color</p:attrName>
                                        </p:attrNameLst>
                                      </p:cBhvr>
                                      <p:to>
                                        <p:clrVal>
                                          <a:srgbClr val="000000"/>
                                        </p:clrVal>
                                      </p:to>
                                    </p:set>
                                  </p:childTnLst>
                                </p:cTn>
                              </p:par>
                              <p:par>
                                <p:cTn id="259" presetID="3" presetClass="emph" presetSubtype="1" grpId="4" nodeType="withEffect">
                                  <p:stCondLst>
                                    <p:cond delay="0"/>
                                  </p:stCondLst>
                                  <p:childTnLst>
                                    <p:set>
                                      <p:cBhvr override="childStyle">
                                        <p:cTn id="260" dur="indefinite"/>
                                        <p:tgtEl>
                                          <p:spTgt spid="39"/>
                                        </p:tgtEl>
                                        <p:attrNameLst>
                                          <p:attrName>style.color</p:attrName>
                                        </p:attrNameLst>
                                      </p:cBhvr>
                                      <p:to>
                                        <p:clrVal>
                                          <a:srgbClr val="FF0000"/>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grpId="2" nodeType="clickEffect">
                                  <p:stCondLst>
                                    <p:cond delay="0"/>
                                  </p:stCondLst>
                                  <p:childTnLst>
                                    <p:set>
                                      <p:cBhvr override="childStyle">
                                        <p:cTn id="264" dur="indefinite"/>
                                        <p:tgtEl>
                                          <p:spTgt spid="22"/>
                                        </p:tgtEl>
                                        <p:attrNameLst>
                                          <p:attrName>style.color</p:attrName>
                                        </p:attrNameLst>
                                      </p:cBhvr>
                                      <p:to>
                                        <p:clrVal>
                                          <a:schemeClr val="accent2"/>
                                        </p:clrVal>
                                      </p:to>
                                    </p:set>
                                  </p:childTnLst>
                                </p:cTn>
                              </p:par>
                              <p:par>
                                <p:cTn id="265" presetID="1" presetClass="exit" presetSubtype="0" fill="hold" grpId="1" nodeType="withEffect">
                                  <p:stCondLst>
                                    <p:cond delay="0"/>
                                  </p:stCondLst>
                                  <p:childTnLst>
                                    <p:set>
                                      <p:cBhvr>
                                        <p:cTn id="266" dur="1" fill="hold">
                                          <p:stCondLst>
                                            <p:cond delay="0"/>
                                          </p:stCondLst>
                                        </p:cTn>
                                        <p:tgtEl>
                                          <p:spTgt spid="24"/>
                                        </p:tgtEl>
                                        <p:attrNameLst>
                                          <p:attrName>style.visibility</p:attrName>
                                        </p:attrNameLst>
                                      </p:cBhvr>
                                      <p:to>
                                        <p:strVal val="hidden"/>
                                      </p:to>
                                    </p:set>
                                  </p:childTnLst>
                                </p:cTn>
                              </p:par>
                            </p:childTnLst>
                          </p:cTn>
                        </p:par>
                        <p:par>
                          <p:cTn id="267" fill="hold">
                            <p:stCondLst>
                              <p:cond delay="0"/>
                            </p:stCondLst>
                            <p:childTnLst>
                              <p:par>
                                <p:cTn id="268" presetID="1" presetClass="entr" presetSubtype="0" fill="hold" grpId="0" nodeType="afterEffect">
                                  <p:stCondLst>
                                    <p:cond delay="0"/>
                                  </p:stCondLst>
                                  <p:childTnLst>
                                    <p:set>
                                      <p:cBhvr>
                                        <p:cTn id="269" dur="1" fill="hold">
                                          <p:stCondLst>
                                            <p:cond delay="0"/>
                                          </p:stCondLst>
                                        </p:cTn>
                                        <p:tgtEl>
                                          <p:spTgt spid="30"/>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xit" presetSubtype="0" fill="hold" grpId="3" nodeType="clickEffect">
                                  <p:stCondLst>
                                    <p:cond delay="0"/>
                                  </p:stCondLst>
                                  <p:childTnLst>
                                    <p:set>
                                      <p:cBhvr>
                                        <p:cTn id="273" dur="1" fill="hold">
                                          <p:stCondLst>
                                            <p:cond delay="0"/>
                                          </p:stCondLst>
                                        </p:cTn>
                                        <p:tgtEl>
                                          <p:spTgt spid="48"/>
                                        </p:tgtEl>
                                        <p:attrNameLst>
                                          <p:attrName>style.visibility</p:attrName>
                                        </p:attrNameLst>
                                      </p:cBhvr>
                                      <p:to>
                                        <p:strVal val="hidden"/>
                                      </p:to>
                                    </p:set>
                                  </p:childTnLst>
                                </p:cTn>
                              </p:par>
                              <p:par>
                                <p:cTn id="274" presetID="1" presetClass="entr" presetSubtype="0" fill="hold" grpId="2" nodeType="withEffect">
                                  <p:stCondLst>
                                    <p:cond delay="0"/>
                                  </p:stCondLst>
                                  <p:childTnLst>
                                    <p:set>
                                      <p:cBhvr>
                                        <p:cTn id="275" dur="1" fill="hold">
                                          <p:stCondLst>
                                            <p:cond delay="0"/>
                                          </p:stCondLst>
                                        </p:cTn>
                                        <p:tgtEl>
                                          <p:spTgt spid="47"/>
                                        </p:tgtEl>
                                        <p:attrNameLst>
                                          <p:attrName>style.visibility</p:attrName>
                                        </p:attrNameLst>
                                      </p:cBhvr>
                                      <p:to>
                                        <p:strVal val="visible"/>
                                      </p:to>
                                    </p:set>
                                  </p:childTnLst>
                                </p:cTn>
                              </p:par>
                              <p:par>
                                <p:cTn id="276" presetID="3" presetClass="emph" presetSubtype="1" grpId="3" nodeType="withEffect">
                                  <p:stCondLst>
                                    <p:cond delay="0"/>
                                  </p:stCondLst>
                                  <p:childTnLst>
                                    <p:set>
                                      <p:cBhvr override="childStyle">
                                        <p:cTn id="277" dur="indefinite"/>
                                        <p:tgtEl>
                                          <p:spTgt spid="38"/>
                                        </p:tgtEl>
                                        <p:attrNameLst>
                                          <p:attrName>style.color</p:attrName>
                                        </p:attrNameLst>
                                      </p:cBhvr>
                                      <p:to>
                                        <p:clrVal>
                                          <a:srgbClr val="000000"/>
                                        </p:clrVal>
                                      </p:to>
                                    </p:set>
                                  </p:childTnLst>
                                </p:cTn>
                              </p:par>
                              <p:par>
                                <p:cTn id="278" presetID="3" presetClass="emph" presetSubtype="1" grpId="2" nodeType="withEffect">
                                  <p:stCondLst>
                                    <p:cond delay="0"/>
                                  </p:stCondLst>
                                  <p:childTnLst>
                                    <p:set>
                                      <p:cBhvr override="childStyle">
                                        <p:cTn id="279" dur="indefinite"/>
                                        <p:tgtEl>
                                          <p:spTgt spid="36"/>
                                        </p:tgtEl>
                                        <p:attrNameLst>
                                          <p:attrName>style.color</p:attrName>
                                        </p:attrNameLst>
                                      </p:cBhvr>
                                      <p:to>
                                        <p:clrVal>
                                          <a:srgbClr val="FF0000"/>
                                        </p:clrVal>
                                      </p:to>
                                    </p:set>
                                  </p:childTnLst>
                                </p:cTn>
                              </p:par>
                            </p:childTnLst>
                          </p:cTn>
                        </p:par>
                      </p:childTnLst>
                    </p:cTn>
                  </p:par>
                  <p:par>
                    <p:cTn id="280" fill="hold">
                      <p:stCondLst>
                        <p:cond delay="indefinite"/>
                      </p:stCondLst>
                      <p:childTnLst>
                        <p:par>
                          <p:cTn id="281" fill="hold">
                            <p:stCondLst>
                              <p:cond delay="0"/>
                            </p:stCondLst>
                            <p:childTnLst>
                              <p:par>
                                <p:cTn id="282" presetID="3" presetClass="emph" presetSubtype="1" grpId="2" nodeType="clickEffect">
                                  <p:stCondLst>
                                    <p:cond delay="0"/>
                                  </p:stCondLst>
                                  <p:childTnLst>
                                    <p:set>
                                      <p:cBhvr override="childStyle">
                                        <p:cTn id="283" dur="indefinite"/>
                                        <p:tgtEl>
                                          <p:spTgt spid="21"/>
                                        </p:tgtEl>
                                        <p:attrNameLst>
                                          <p:attrName>style.color</p:attrName>
                                        </p:attrNameLst>
                                      </p:cBhvr>
                                      <p:to>
                                        <p:clrVal>
                                          <a:schemeClr val="accent2"/>
                                        </p:clrVal>
                                      </p:to>
                                    </p:set>
                                  </p:childTnLst>
                                </p:cTn>
                              </p:par>
                              <p:par>
                                <p:cTn id="284" presetID="1" presetClass="exit" presetSubtype="0" fill="hold" grpId="1" nodeType="withEffect">
                                  <p:stCondLst>
                                    <p:cond delay="0"/>
                                  </p:stCondLst>
                                  <p:childTnLst>
                                    <p:set>
                                      <p:cBhvr>
                                        <p:cTn id="285" dur="1" fill="hold">
                                          <p:stCondLst>
                                            <p:cond delay="0"/>
                                          </p:stCondLst>
                                        </p:cTn>
                                        <p:tgtEl>
                                          <p:spTgt spid="22"/>
                                        </p:tgtEl>
                                        <p:attrNameLst>
                                          <p:attrName>style.visibility</p:attrName>
                                        </p:attrNameLst>
                                      </p:cBhvr>
                                      <p:to>
                                        <p:strVal val="hidden"/>
                                      </p:to>
                                    </p:set>
                                  </p:childTnLst>
                                </p:cTn>
                              </p:par>
                            </p:childTnLst>
                          </p:cTn>
                        </p:par>
                        <p:par>
                          <p:cTn id="286" fill="hold">
                            <p:stCondLst>
                              <p:cond delay="0"/>
                            </p:stCondLst>
                            <p:childTnLst>
                              <p:par>
                                <p:cTn id="287" presetID="1" presetClass="entr" presetSubtype="0" fill="hold" grpId="0" nodeType="afterEffect">
                                  <p:stCondLst>
                                    <p:cond delay="0"/>
                                  </p:stCondLst>
                                  <p:childTnLst>
                                    <p:set>
                                      <p:cBhvr>
                                        <p:cTn id="288" dur="1" fill="hold">
                                          <p:stCondLst>
                                            <p:cond delay="0"/>
                                          </p:stCondLst>
                                        </p:cTn>
                                        <p:tgtEl>
                                          <p:spTgt spid="29"/>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xit" presetSubtype="0" fill="hold" grpId="3" nodeType="clickEffect">
                                  <p:stCondLst>
                                    <p:cond delay="0"/>
                                  </p:stCondLst>
                                  <p:childTnLst>
                                    <p:set>
                                      <p:cBhvr>
                                        <p:cTn id="292" dur="1" fill="hold">
                                          <p:stCondLst>
                                            <p:cond delay="0"/>
                                          </p:stCondLst>
                                        </p:cTn>
                                        <p:tgtEl>
                                          <p:spTgt spid="47"/>
                                        </p:tgtEl>
                                        <p:attrNameLst>
                                          <p:attrName>style.visibility</p:attrName>
                                        </p:attrNameLst>
                                      </p:cBhvr>
                                      <p:to>
                                        <p:strVal val="hidden"/>
                                      </p:to>
                                    </p:set>
                                  </p:childTnLst>
                                </p:cTn>
                              </p:par>
                              <p:par>
                                <p:cTn id="293" presetID="1" presetClass="entr" presetSubtype="0" fill="hold" grpId="2" nodeType="withEffect">
                                  <p:stCondLst>
                                    <p:cond delay="0"/>
                                  </p:stCondLst>
                                  <p:childTnLst>
                                    <p:set>
                                      <p:cBhvr>
                                        <p:cTn id="294" dur="1" fill="hold">
                                          <p:stCondLst>
                                            <p:cond delay="0"/>
                                          </p:stCondLst>
                                        </p:cTn>
                                        <p:tgtEl>
                                          <p:spTgt spid="46"/>
                                        </p:tgtEl>
                                        <p:attrNameLst>
                                          <p:attrName>style.visibility</p:attrName>
                                        </p:attrNameLst>
                                      </p:cBhvr>
                                      <p:to>
                                        <p:strVal val="visible"/>
                                      </p:to>
                                    </p:set>
                                  </p:childTnLst>
                                </p:cTn>
                              </p:par>
                              <p:par>
                                <p:cTn id="295" presetID="3" presetClass="emph" presetSubtype="1" grpId="5" nodeType="withEffect">
                                  <p:stCondLst>
                                    <p:cond delay="0"/>
                                  </p:stCondLst>
                                  <p:childTnLst>
                                    <p:set>
                                      <p:cBhvr override="childStyle">
                                        <p:cTn id="296" dur="indefinite"/>
                                        <p:tgtEl>
                                          <p:spTgt spid="39"/>
                                        </p:tgtEl>
                                        <p:attrNameLst>
                                          <p:attrName>style.color</p:attrName>
                                        </p:attrNameLst>
                                      </p:cBhvr>
                                      <p:to>
                                        <p:clrVal>
                                          <a:srgbClr val="000000"/>
                                        </p:clrVal>
                                      </p:to>
                                    </p:set>
                                  </p:childTnLst>
                                </p:cTn>
                              </p:par>
                              <p:par>
                                <p:cTn id="297" presetID="3" presetClass="emph" presetSubtype="1" grpId="2" nodeType="withEffect">
                                  <p:stCondLst>
                                    <p:cond delay="0"/>
                                  </p:stCondLst>
                                  <p:childTnLst>
                                    <p:set>
                                      <p:cBhvr override="childStyle">
                                        <p:cTn id="298" dur="indefinite"/>
                                        <p:tgtEl>
                                          <p:spTgt spid="37"/>
                                        </p:tgtEl>
                                        <p:attrNameLst>
                                          <p:attrName>style.color</p:attrName>
                                        </p:attrNameLst>
                                      </p:cBhvr>
                                      <p:to>
                                        <p:clrVal>
                                          <a:srgbClr val="FF0000"/>
                                        </p:clrVal>
                                      </p:to>
                                    </p:set>
                                  </p:childTnLst>
                                </p:cTn>
                              </p:par>
                            </p:childTnLst>
                          </p:cTn>
                        </p:par>
                      </p:childTnLst>
                    </p:cTn>
                  </p:par>
                  <p:par>
                    <p:cTn id="299" fill="hold">
                      <p:stCondLst>
                        <p:cond delay="indefinite"/>
                      </p:stCondLst>
                      <p:childTnLst>
                        <p:par>
                          <p:cTn id="300" fill="hold">
                            <p:stCondLst>
                              <p:cond delay="0"/>
                            </p:stCondLst>
                            <p:childTnLst>
                              <p:par>
                                <p:cTn id="301" presetID="3" presetClass="emph" presetSubtype="1" grpId="2" nodeType="clickEffect">
                                  <p:stCondLst>
                                    <p:cond delay="0"/>
                                  </p:stCondLst>
                                  <p:childTnLst>
                                    <p:set>
                                      <p:cBhvr override="childStyle">
                                        <p:cTn id="302" dur="indefinite"/>
                                        <p:tgtEl>
                                          <p:spTgt spid="20"/>
                                        </p:tgtEl>
                                        <p:attrNameLst>
                                          <p:attrName>style.color</p:attrName>
                                        </p:attrNameLst>
                                      </p:cBhvr>
                                      <p:to>
                                        <p:clrVal>
                                          <a:schemeClr val="accent2"/>
                                        </p:clrVal>
                                      </p:to>
                                    </p:set>
                                  </p:childTnLst>
                                </p:cTn>
                              </p:par>
                              <p:par>
                                <p:cTn id="303" presetID="1" presetClass="exit" presetSubtype="0" fill="hold" grpId="1" nodeType="withEffect">
                                  <p:stCondLst>
                                    <p:cond delay="0"/>
                                  </p:stCondLst>
                                  <p:childTnLst>
                                    <p:set>
                                      <p:cBhvr>
                                        <p:cTn id="304" dur="1" fill="hold">
                                          <p:stCondLst>
                                            <p:cond delay="0"/>
                                          </p:stCondLst>
                                        </p:cTn>
                                        <p:tgtEl>
                                          <p:spTgt spid="21"/>
                                        </p:tgtEl>
                                        <p:attrNameLst>
                                          <p:attrName>style.visibility</p:attrName>
                                        </p:attrNameLst>
                                      </p:cBhvr>
                                      <p:to>
                                        <p:strVal val="hidden"/>
                                      </p:to>
                                    </p:set>
                                  </p:childTnLst>
                                </p:cTn>
                              </p:par>
                            </p:childTnLst>
                          </p:cTn>
                        </p:par>
                        <p:par>
                          <p:cTn id="305" fill="hold">
                            <p:stCondLst>
                              <p:cond delay="0"/>
                            </p:stCondLst>
                            <p:childTnLst>
                              <p:par>
                                <p:cTn id="306" presetID="1" presetClass="entr" presetSubtype="0" fill="hold" grpId="0" nodeType="afterEffect">
                                  <p:stCondLst>
                                    <p:cond delay="0"/>
                                  </p:stCondLst>
                                  <p:childTnLst>
                                    <p:set>
                                      <p:cBhvr>
                                        <p:cTn id="307" dur="1" fill="hold">
                                          <p:stCondLst>
                                            <p:cond delay="0"/>
                                          </p:stCondLst>
                                        </p:cTn>
                                        <p:tgtEl>
                                          <p:spTgt spid="28"/>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grpId="3" nodeType="clickEffect">
                                  <p:stCondLst>
                                    <p:cond delay="0"/>
                                  </p:stCondLst>
                                  <p:childTnLst>
                                    <p:set>
                                      <p:cBhvr override="childStyle">
                                        <p:cTn id="311" dur="indefinite"/>
                                        <p:tgtEl>
                                          <p:spTgt spid="36"/>
                                        </p:tgtEl>
                                        <p:attrNameLst>
                                          <p:attrName>style.color</p:attrName>
                                        </p:attrNameLst>
                                      </p:cBhvr>
                                      <p:to>
                                        <p:clrVal>
                                          <a:srgbClr val="000000"/>
                                        </p:clrVal>
                                      </p:to>
                                    </p:set>
                                  </p:childTnLst>
                                </p:cTn>
                              </p:par>
                              <p:par>
                                <p:cTn id="312" presetID="1" presetClass="exit" presetSubtype="0" fill="hold" grpId="6" nodeType="withEffect">
                                  <p:stCondLst>
                                    <p:cond delay="0"/>
                                  </p:stCondLst>
                                  <p:childTnLst>
                                    <p:set>
                                      <p:cBhvr>
                                        <p:cTn id="313" dur="1" fill="hold">
                                          <p:stCondLst>
                                            <p:cond delay="0"/>
                                          </p:stCondLst>
                                        </p:cTn>
                                        <p:tgtEl>
                                          <p:spTgt spid="46"/>
                                        </p:tgtEl>
                                        <p:attrNameLst>
                                          <p:attrName>style.visibility</p:attrName>
                                        </p:attrNameLst>
                                      </p:cBhvr>
                                      <p:to>
                                        <p:strVal val="hidden"/>
                                      </p:to>
                                    </p:set>
                                  </p:childTnLst>
                                </p:cTn>
                              </p:par>
                              <p:par>
                                <p:cTn id="314" presetID="1" presetClass="entr" presetSubtype="0" fill="hold" grpId="2" nodeType="withEffect">
                                  <p:stCondLst>
                                    <p:cond delay="0"/>
                                  </p:stCondLst>
                                  <p:childTnLst>
                                    <p:set>
                                      <p:cBhvr>
                                        <p:cTn id="315" dur="1" fill="hold">
                                          <p:stCondLst>
                                            <p:cond delay="0"/>
                                          </p:stCondLst>
                                        </p:cTn>
                                        <p:tgtEl>
                                          <p:spTgt spid="45"/>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presetID="3" presetClass="emph" presetSubtype="1" nodeType="clickEffect">
                                  <p:stCondLst>
                                    <p:cond delay="0"/>
                                  </p:stCondLst>
                                  <p:childTnLst>
                                    <p:set>
                                      <p:cBhvr override="childStyle">
                                        <p:cTn id="319" dur="indefinite"/>
                                        <p:tgtEl>
                                          <p:spTgt spid="3">
                                            <p:txEl>
                                              <p:pRg st="8" end="8"/>
                                            </p:txEl>
                                          </p:spTgt>
                                        </p:tgtEl>
                                        <p:attrNameLst>
                                          <p:attrName>style.color</p:attrName>
                                        </p:attrNameLst>
                                      </p:cBhvr>
                                      <p:to>
                                        <p:clrVal>
                                          <a:srgbClr val="A5A5A5"/>
                                        </p:clrVal>
                                      </p:to>
                                    </p:set>
                                  </p:childTnLst>
                                </p:cTn>
                              </p:par>
                              <p:par>
                                <p:cTn id="320" presetID="3" presetClass="emph" presetSubtype="1" nodeType="withEffect">
                                  <p:stCondLst>
                                    <p:cond delay="0"/>
                                  </p:stCondLst>
                                  <p:childTnLst>
                                    <p:set>
                                      <p:cBhvr override="childStyle">
                                        <p:cTn id="321" dur="indefinite"/>
                                        <p:tgtEl>
                                          <p:spTgt spid="3">
                                            <p:txEl>
                                              <p:pRg st="9" end="9"/>
                                            </p:txEl>
                                          </p:spTgt>
                                        </p:tgtEl>
                                        <p:attrNameLst>
                                          <p:attrName>style.color</p:attrName>
                                        </p:attrNameLst>
                                      </p:cBhvr>
                                      <p:to>
                                        <p:clrVal>
                                          <a:srgbClr val="A5A5A5"/>
                                        </p:clrVal>
                                      </p:to>
                                    </p:set>
                                  </p:childTnLst>
                                </p:cTn>
                              </p:par>
                              <p:par>
                                <p:cTn id="322" presetID="3" presetClass="emph" presetSubtype="1" grpId="4" nodeType="withEffect">
                                  <p:stCondLst>
                                    <p:cond delay="0"/>
                                  </p:stCondLst>
                                  <p:childTnLst>
                                    <p:set>
                                      <p:cBhvr override="childStyle">
                                        <p:cTn id="323" dur="indefinite"/>
                                        <p:tgtEl>
                                          <p:spTgt spid="53"/>
                                        </p:tgtEl>
                                        <p:attrNameLst>
                                          <p:attrName>style.color</p:attrName>
                                        </p:attrNameLst>
                                      </p:cBhvr>
                                      <p:to>
                                        <p:clrVal>
                                          <a:srgbClr val="000000"/>
                                        </p:clrVal>
                                      </p:to>
                                    </p:set>
                                  </p:childTnLst>
                                </p:cTn>
                              </p:par>
                              <p:par>
                                <p:cTn id="324" presetID="3" presetClass="emph" presetSubtype="1" nodeType="withEffect">
                                  <p:stCondLst>
                                    <p:cond delay="0"/>
                                  </p:stCondLst>
                                  <p:childTnLst>
                                    <p:set>
                                      <p:cBhvr override="childStyle">
                                        <p:cTn id="325" dur="indefinite"/>
                                        <p:tgtEl>
                                          <p:spTgt spid="3">
                                            <p:txEl>
                                              <p:pRg st="10" end="10"/>
                                            </p:txEl>
                                          </p:spTgt>
                                        </p:tgtEl>
                                        <p:attrNameLst>
                                          <p:attrName>style.color</p:attrName>
                                        </p:attrNameLst>
                                      </p:cBhvr>
                                      <p:to>
                                        <p:clrVal>
                                          <a:srgbClr val="FF0000"/>
                                        </p:clrVal>
                                      </p:to>
                                    </p:se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grpId="0" nodeType="clickEffect">
                                  <p:stCondLst>
                                    <p:cond delay="0"/>
                                  </p:stCondLst>
                                  <p:childTnLst>
                                    <p:set>
                                      <p:cBhvr>
                                        <p:cTn id="329" dur="1" fill="hold">
                                          <p:stCondLst>
                                            <p:cond delay="0"/>
                                          </p:stCondLst>
                                        </p:cTn>
                                        <p:tgtEl>
                                          <p:spTgt spid="32"/>
                                        </p:tgtEl>
                                        <p:attrNameLst>
                                          <p:attrName>style.visibility</p:attrName>
                                        </p:attrNameLst>
                                      </p:cBhvr>
                                      <p:to>
                                        <p:strVal val="visible"/>
                                      </p:to>
                                    </p:set>
                                  </p:childTnLst>
                                </p:cTn>
                              </p:par>
                              <p:par>
                                <p:cTn id="330" presetID="1" presetClass="exit" presetSubtype="0" fill="hold" grpId="1" nodeType="withEffect">
                                  <p:stCondLst>
                                    <p:cond delay="0"/>
                                  </p:stCondLst>
                                  <p:childTnLst>
                                    <p:set>
                                      <p:cBhvr>
                                        <p:cTn id="331" dur="1" fill="hold">
                                          <p:stCondLst>
                                            <p:cond delay="0"/>
                                          </p:stCondLst>
                                        </p:cTn>
                                        <p:tgtEl>
                                          <p:spTgt spid="20"/>
                                        </p:tgtEl>
                                        <p:attrNameLst>
                                          <p:attrName>style.visibility</p:attrName>
                                        </p:attrNameLst>
                                      </p:cBhvr>
                                      <p:to>
                                        <p:strVal val="hidden"/>
                                      </p:to>
                                    </p:set>
                                  </p:childTnLst>
                                </p:cTn>
                              </p:par>
                              <p:par>
                                <p:cTn id="332" presetID="1" presetClass="exit" presetSubtype="0" fill="hold" grpId="3" nodeType="withEffect">
                                  <p:stCondLst>
                                    <p:cond delay="0"/>
                                  </p:stCondLst>
                                  <p:childTnLst>
                                    <p:set>
                                      <p:cBhvr>
                                        <p:cTn id="333" dur="1" fill="hold">
                                          <p:stCondLst>
                                            <p:cond delay="0"/>
                                          </p:stCondLst>
                                        </p:cTn>
                                        <p:tgtEl>
                                          <p:spTgt spid="46"/>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45"/>
                                        </p:tgtEl>
                                        <p:attrNameLst>
                                          <p:attrName>style.visibility</p:attrName>
                                        </p:attrNameLst>
                                      </p:cBhvr>
                                      <p:to>
                                        <p:strVal val="hidden"/>
                                      </p:to>
                                    </p:set>
                                  </p:childTnLst>
                                </p:cTn>
                              </p:par>
                              <p:par>
                                <p:cTn id="338" presetID="3" presetClass="emph" presetSubtype="1" grpId="3" nodeType="withEffect">
                                  <p:stCondLst>
                                    <p:cond delay="0"/>
                                  </p:stCondLst>
                                  <p:childTnLst>
                                    <p:set>
                                      <p:cBhvr override="childStyle">
                                        <p:cTn id="339" dur="indefinite"/>
                                        <p:tgtEl>
                                          <p:spTgt spid="37"/>
                                        </p:tgtEl>
                                        <p:attrNameLst>
                                          <p:attrName>style.color</p:attrName>
                                        </p:attrNameLst>
                                      </p:cBhvr>
                                      <p:to>
                                        <p:clrVal>
                                          <a:srgbClr val="000000"/>
                                        </p:clrVal>
                                      </p:to>
                                    </p:set>
                                  </p:childTnLst>
                                </p:cTn>
                              </p:par>
                              <p:par>
                                <p:cTn id="340" presetID="3" presetClass="emph" presetSubtype="1" grpId="1" nodeType="withEffect">
                                  <p:stCondLst>
                                    <p:cond delay="0"/>
                                  </p:stCondLst>
                                  <p:childTnLst>
                                    <p:set>
                                      <p:cBhvr override="childStyle">
                                        <p:cTn id="341" dur="indefinite"/>
                                        <p:tgtEl>
                                          <p:spTgt spid="27"/>
                                        </p:tgtEl>
                                        <p:attrNameLst>
                                          <p:attrName>style.color</p:attrName>
                                        </p:attrNameLst>
                                      </p:cBhvr>
                                      <p:to>
                                        <p:clrVal>
                                          <a:srgbClr val="A5A5A5"/>
                                        </p:clrVal>
                                      </p:to>
                                    </p:set>
                                  </p:childTnLst>
                                </p:cTn>
                              </p:par>
                              <p:par>
                                <p:cTn id="342" presetID="3" presetClass="emph" presetSubtype="1" grpId="4" nodeType="withEffect">
                                  <p:stCondLst>
                                    <p:cond delay="0"/>
                                  </p:stCondLst>
                                  <p:childTnLst>
                                    <p:set>
                                      <p:cBhvr override="childStyle">
                                        <p:cTn id="343" dur="indefinite"/>
                                        <p:tgtEl>
                                          <p:spTgt spid="52"/>
                                        </p:tgtEl>
                                        <p:attrNameLst>
                                          <p:attrName>style.color</p:attrName>
                                        </p:attrNameLst>
                                      </p:cBhvr>
                                      <p:to>
                                        <p:clrVal>
                                          <a:srgbClr val="FF0000"/>
                                        </p:clrVal>
                                      </p:to>
                                    </p:set>
                                  </p:childTnLst>
                                </p:cTn>
                              </p:par>
                            </p:childTnLst>
                          </p:cTn>
                        </p:par>
                      </p:childTnLst>
                    </p:cTn>
                  </p:par>
                  <p:par>
                    <p:cTn id="344" fill="hold">
                      <p:stCondLst>
                        <p:cond delay="indefinite"/>
                      </p:stCondLst>
                      <p:childTnLst>
                        <p:par>
                          <p:cTn id="345" fill="hold">
                            <p:stCondLst>
                              <p:cond delay="0"/>
                            </p:stCondLst>
                            <p:childTnLst>
                              <p:par>
                                <p:cTn id="346" presetID="1" presetClass="exit" presetSubtype="0" fill="hold" grpId="1" nodeType="clickEffect">
                                  <p:stCondLst>
                                    <p:cond delay="0"/>
                                  </p:stCondLst>
                                  <p:childTnLst>
                                    <p:set>
                                      <p:cBhvr>
                                        <p:cTn id="347" dur="1" fill="hold">
                                          <p:stCondLst>
                                            <p:cond delay="0"/>
                                          </p:stCondLst>
                                        </p:cTn>
                                        <p:tgtEl>
                                          <p:spTgt spid="26"/>
                                        </p:tgtEl>
                                        <p:attrNameLst>
                                          <p:attrName>style.visibility</p:attrName>
                                        </p:attrNameLst>
                                      </p:cBhvr>
                                      <p:to>
                                        <p:strVal val="hidden"/>
                                      </p:to>
                                    </p:set>
                                  </p:childTnLst>
                                </p:cTn>
                              </p:par>
                              <p:par>
                                <p:cTn id="348" presetID="1" presetClass="entr" presetSubtype="0" fill="hold" grpId="0" nodeType="withEffect">
                                  <p:stCondLst>
                                    <p:cond delay="0"/>
                                  </p:stCondLst>
                                  <p:childTnLst>
                                    <p:set>
                                      <p:cBhvr>
                                        <p:cTn id="349" dur="1" fill="hold">
                                          <p:stCondLst>
                                            <p:cond delay="0"/>
                                          </p:stCondLst>
                                        </p:cTn>
                                        <p:tgtEl>
                                          <p:spTgt spid="33"/>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presetID="3" presetClass="emph" presetSubtype="1" nodeType="clickEffect">
                                  <p:stCondLst>
                                    <p:cond delay="0"/>
                                  </p:stCondLst>
                                  <p:childTnLst>
                                    <p:set>
                                      <p:cBhvr override="childStyle">
                                        <p:cTn id="353" dur="indefinite"/>
                                        <p:tgtEl>
                                          <p:spTgt spid="3">
                                            <p:txEl>
                                              <p:pRg st="6" end="6"/>
                                            </p:txEl>
                                          </p:spTgt>
                                        </p:tgtEl>
                                        <p:attrNameLst>
                                          <p:attrName>style.color</p:attrName>
                                        </p:attrNameLst>
                                      </p:cBhvr>
                                      <p:to>
                                        <p:clrVal>
                                          <a:srgbClr val="A5A5A5"/>
                                        </p:clrVal>
                                      </p:to>
                                    </p:set>
                                  </p:childTnLst>
                                </p:cTn>
                              </p:par>
                              <p:par>
                                <p:cTn id="354" presetID="3" presetClass="emph" presetSubtype="1" nodeType="withEffect">
                                  <p:stCondLst>
                                    <p:cond delay="0"/>
                                  </p:stCondLst>
                                  <p:childTnLst>
                                    <p:set>
                                      <p:cBhvr override="childStyle">
                                        <p:cTn id="355" dur="indefinite"/>
                                        <p:tgtEl>
                                          <p:spTgt spid="3">
                                            <p:txEl>
                                              <p:pRg st="10" end="10"/>
                                            </p:txEl>
                                          </p:spTgt>
                                        </p:tgtEl>
                                        <p:attrNameLst>
                                          <p:attrName>style.color</p:attrName>
                                        </p:attrNameLst>
                                      </p:cBhvr>
                                      <p:to>
                                        <p:clrVal>
                                          <a:srgbClr val="A5A5A5"/>
                                        </p:clrVal>
                                      </p:to>
                                    </p:set>
                                  </p:childTnLst>
                                </p:cTn>
                              </p:par>
                              <p:par>
                                <p:cTn id="356" presetID="3" presetClass="emph" presetSubtype="1" grpId="5" nodeType="withEffect">
                                  <p:stCondLst>
                                    <p:cond delay="0"/>
                                  </p:stCondLst>
                                  <p:childTnLst>
                                    <p:set>
                                      <p:cBhvr override="childStyle">
                                        <p:cTn id="357" dur="indefinite"/>
                                        <p:tgtEl>
                                          <p:spTgt spid="52"/>
                                        </p:tgtEl>
                                        <p:attrNameLst>
                                          <p:attrName>style.color</p:attrName>
                                        </p:attrNameLst>
                                      </p:cBhvr>
                                      <p:to>
                                        <p:clrVal>
                                          <a:srgbClr val="000000"/>
                                        </p:clrVal>
                                      </p:to>
                                    </p:set>
                                  </p:childTnLst>
                                </p:cTn>
                              </p:par>
                              <p:par>
                                <p:cTn id="358" presetID="3" presetClass="emph" presetSubtype="1" nodeType="withEffect">
                                  <p:stCondLst>
                                    <p:cond delay="0"/>
                                  </p:stCondLst>
                                  <p:childTnLst>
                                    <p:set>
                                      <p:cBhvr override="childStyle">
                                        <p:cTn id="359" dur="indefinite"/>
                                        <p:tgtEl>
                                          <p:spTgt spid="3">
                                            <p:txEl>
                                              <p:pRg st="11" end="11"/>
                                            </p:txEl>
                                          </p:spTgt>
                                        </p:tgtEl>
                                        <p:attrNameLst>
                                          <p:attrName>style.color</p:attrName>
                                        </p:attrNameLst>
                                      </p:cBhvr>
                                      <p:to>
                                        <p:clrVal>
                                          <a:srgbClr val="FF0000"/>
                                        </p:clrVal>
                                      </p:to>
                                    </p:set>
                                  </p:childTnLst>
                                </p:cTn>
                              </p:par>
                              <p:par>
                                <p:cTn id="360" presetID="3" presetClass="emph" presetSubtype="1" nodeType="withEffect">
                                  <p:stCondLst>
                                    <p:cond delay="0"/>
                                  </p:stCondLst>
                                  <p:childTnLst>
                                    <p:set>
                                      <p:cBhvr override="childStyle">
                                        <p:cTn id="361" dur="indefinite"/>
                                        <p:tgtEl>
                                          <p:spTgt spid="3">
                                            <p:txEl>
                                              <p:pRg st="12" end="12"/>
                                            </p:txEl>
                                          </p:spTgt>
                                        </p:tgtEl>
                                        <p:attrNameLst>
                                          <p:attrName>style.color</p:attrName>
                                        </p:attrNameLst>
                                      </p:cBhvr>
                                      <p:to>
                                        <p:clrVal>
                                          <a:srgbClr val="FF0000"/>
                                        </p:clrVal>
                                      </p:to>
                                    </p:set>
                                  </p:childTnLst>
                                </p:cTn>
                              </p:par>
                              <p:par>
                                <p:cTn id="362" presetID="3" presetClass="emph" presetSubtype="1" grpId="3" nodeType="withEffect">
                                  <p:stCondLst>
                                    <p:cond delay="0"/>
                                  </p:stCondLst>
                                  <p:childTnLst>
                                    <p:set>
                                      <p:cBhvr override="childStyle">
                                        <p:cTn id="363" dur="indefinite"/>
                                        <p:tgtEl>
                                          <p:spTgt spid="53"/>
                                        </p:tgtEl>
                                        <p:attrNameLst>
                                          <p:attrName>style.color</p:attrName>
                                        </p:attrNameLst>
                                      </p:cBhvr>
                                      <p:to>
                                        <p:clrVal>
                                          <a:srgbClr val="FF0000"/>
                                        </p:clrVal>
                                      </p:to>
                                    </p:set>
                                  </p:childTnLst>
                                </p:cTn>
                              </p:par>
                            </p:childTnLst>
                          </p:cTn>
                        </p:par>
                      </p:childTnLst>
                    </p:cTn>
                  </p:par>
                  <p:par>
                    <p:cTn id="364" fill="hold">
                      <p:stCondLst>
                        <p:cond delay="indefinite"/>
                      </p:stCondLst>
                      <p:childTnLst>
                        <p:par>
                          <p:cTn id="365" fill="hold">
                            <p:stCondLst>
                              <p:cond delay="0"/>
                            </p:stCondLst>
                            <p:childTnLst>
                              <p:par>
                                <p:cTn id="366" presetID="1" presetClass="entr" presetSubtype="0" fill="hold" grpId="2" nodeType="clickEffect">
                                  <p:stCondLst>
                                    <p:cond delay="0"/>
                                  </p:stCondLst>
                                  <p:childTnLst>
                                    <p:set>
                                      <p:cBhvr>
                                        <p:cTn id="367" dur="1" fill="hold">
                                          <p:stCondLst>
                                            <p:cond delay="0"/>
                                          </p:stCondLst>
                                        </p:cTn>
                                        <p:tgtEl>
                                          <p:spTgt spid="42"/>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ntr" presetSubtype="0" fill="hold" nodeType="clickEffect">
                                  <p:stCondLst>
                                    <p:cond delay="0"/>
                                  </p:stCondLst>
                                  <p:iterate type="wd">
                                    <p:tmAbs val="2000"/>
                                  </p:iterate>
                                  <p:childTnLst>
                                    <p:set>
                                      <p:cBhvr>
                                        <p:cTn id="371" dur="1" fill="hold">
                                          <p:stCondLst>
                                            <p:cond delay="0"/>
                                          </p:stCondLst>
                                        </p:cTn>
                                        <p:tgtEl>
                                          <p:spTgt spid="3">
                                            <p:txEl>
                                              <p:pRg st="14" end="14"/>
                                            </p:txEl>
                                          </p:spTgt>
                                        </p:tgtEl>
                                        <p:attrNameLst>
                                          <p:attrName>style.visibility</p:attrName>
                                        </p:attrNameLst>
                                      </p:cBhvr>
                                      <p:to>
                                        <p:strVal val="visible"/>
                                      </p:to>
                                    </p:set>
                                  </p:childTnLst>
                                </p:cTn>
                              </p:par>
                              <p:par>
                                <p:cTn id="372" presetID="3" presetClass="emph" presetSubtype="1" grpId="2" nodeType="withEffect">
                                  <p:stCondLst>
                                    <p:cond delay="0"/>
                                  </p:stCondLst>
                                  <p:childTnLst>
                                    <p:set>
                                      <p:cBhvr override="childStyle">
                                        <p:cTn id="373" dur="indefinite"/>
                                        <p:tgtEl>
                                          <p:spTgt spid="12"/>
                                        </p:tgtEl>
                                        <p:attrNameLst>
                                          <p:attrName>style.color</p:attrName>
                                        </p:attrNameLst>
                                      </p:cBhvr>
                                      <p:to>
                                        <p:clrVal>
                                          <a:srgbClr val="FF0000"/>
                                        </p:clrVal>
                                      </p:to>
                                    </p:set>
                                  </p:childTnLst>
                                </p:cTn>
                              </p:par>
                              <p:par>
                                <p:cTn id="374" presetID="1" presetClass="exit" presetSubtype="0" fill="hold" grpId="3" nodeType="withEffect">
                                  <p:stCondLst>
                                    <p:cond delay="2000"/>
                                  </p:stCondLst>
                                  <p:childTnLst>
                                    <p:set>
                                      <p:cBhvr>
                                        <p:cTn id="375" dur="1" fill="hold">
                                          <p:stCondLst>
                                            <p:cond delay="0"/>
                                          </p:stCondLst>
                                        </p:cTn>
                                        <p:tgtEl>
                                          <p:spTgt spid="42"/>
                                        </p:tgtEl>
                                        <p:attrNameLst>
                                          <p:attrName>style.visibility</p:attrName>
                                        </p:attrNameLst>
                                      </p:cBhvr>
                                      <p:to>
                                        <p:strVal val="hidden"/>
                                      </p:to>
                                    </p:set>
                                  </p:childTnLst>
                                </p:cTn>
                              </p:par>
                              <p:par>
                                <p:cTn id="376" presetID="1" presetClass="entr" presetSubtype="0" fill="hold" grpId="2" nodeType="withEffect">
                                  <p:stCondLst>
                                    <p:cond delay="2000"/>
                                  </p:stCondLst>
                                  <p:childTnLst>
                                    <p:set>
                                      <p:cBhvr>
                                        <p:cTn id="377" dur="1" fill="hold">
                                          <p:stCondLst>
                                            <p:cond delay="0"/>
                                          </p:stCondLst>
                                        </p:cTn>
                                        <p:tgtEl>
                                          <p:spTgt spid="43"/>
                                        </p:tgtEl>
                                        <p:attrNameLst>
                                          <p:attrName>style.visibility</p:attrName>
                                        </p:attrNameLst>
                                      </p:cBhvr>
                                      <p:to>
                                        <p:strVal val="visible"/>
                                      </p:to>
                                    </p:set>
                                  </p:childTnLst>
                                </p:cTn>
                              </p:par>
                              <p:par>
                                <p:cTn id="378" presetID="3" presetClass="emph" presetSubtype="1" grpId="3" nodeType="withEffect">
                                  <p:stCondLst>
                                    <p:cond delay="2000"/>
                                  </p:stCondLst>
                                  <p:childTnLst>
                                    <p:set>
                                      <p:cBhvr override="childStyle">
                                        <p:cTn id="379" dur="indefinite"/>
                                        <p:tgtEl>
                                          <p:spTgt spid="12"/>
                                        </p:tgtEl>
                                        <p:attrNameLst>
                                          <p:attrName>style.color</p:attrName>
                                        </p:attrNameLst>
                                      </p:cBhvr>
                                      <p:to>
                                        <p:clrVal>
                                          <a:srgbClr val="000000"/>
                                        </p:clrVal>
                                      </p:to>
                                    </p:set>
                                  </p:childTnLst>
                                </p:cTn>
                              </p:par>
                              <p:par>
                                <p:cTn id="380" presetID="3" presetClass="emph" presetSubtype="1" grpId="2" nodeType="withEffect">
                                  <p:stCondLst>
                                    <p:cond delay="2000"/>
                                  </p:stCondLst>
                                  <p:childTnLst>
                                    <p:set>
                                      <p:cBhvr override="childStyle">
                                        <p:cTn id="381" dur="indefinite"/>
                                        <p:tgtEl>
                                          <p:spTgt spid="35"/>
                                        </p:tgtEl>
                                        <p:attrNameLst>
                                          <p:attrName>style.color</p:attrName>
                                        </p:attrNameLst>
                                      </p:cBhvr>
                                      <p:to>
                                        <p:clrVal>
                                          <a:srgbClr val="FF0000"/>
                                        </p:clrVal>
                                      </p:to>
                                    </p:set>
                                  </p:childTnLst>
                                </p:cTn>
                              </p:par>
                              <p:par>
                                <p:cTn id="382" presetID="1" presetClass="exit" presetSubtype="0" fill="hold" grpId="3" nodeType="withEffect">
                                  <p:stCondLst>
                                    <p:cond delay="4000"/>
                                  </p:stCondLst>
                                  <p:childTnLst>
                                    <p:set>
                                      <p:cBhvr>
                                        <p:cTn id="383" dur="1" fill="hold">
                                          <p:stCondLst>
                                            <p:cond delay="0"/>
                                          </p:stCondLst>
                                        </p:cTn>
                                        <p:tgtEl>
                                          <p:spTgt spid="43"/>
                                        </p:tgtEl>
                                        <p:attrNameLst>
                                          <p:attrName>style.visibility</p:attrName>
                                        </p:attrNameLst>
                                      </p:cBhvr>
                                      <p:to>
                                        <p:strVal val="hidden"/>
                                      </p:to>
                                    </p:set>
                                  </p:childTnLst>
                                </p:cTn>
                              </p:par>
                              <p:par>
                                <p:cTn id="384" presetID="1" presetClass="entr" presetSubtype="0" fill="hold" grpId="2" nodeType="withEffect">
                                  <p:stCondLst>
                                    <p:cond delay="4000"/>
                                  </p:stCondLst>
                                  <p:childTnLst>
                                    <p:set>
                                      <p:cBhvr>
                                        <p:cTn id="385" dur="1" fill="hold">
                                          <p:stCondLst>
                                            <p:cond delay="0"/>
                                          </p:stCondLst>
                                        </p:cTn>
                                        <p:tgtEl>
                                          <p:spTgt spid="44"/>
                                        </p:tgtEl>
                                        <p:attrNameLst>
                                          <p:attrName>style.visibility</p:attrName>
                                        </p:attrNameLst>
                                      </p:cBhvr>
                                      <p:to>
                                        <p:strVal val="visible"/>
                                      </p:to>
                                    </p:set>
                                  </p:childTnLst>
                                </p:cTn>
                              </p:par>
                              <p:par>
                                <p:cTn id="386" presetID="3" presetClass="emph" presetSubtype="1" grpId="3" nodeType="withEffect">
                                  <p:stCondLst>
                                    <p:cond delay="4000"/>
                                  </p:stCondLst>
                                  <p:childTnLst>
                                    <p:set>
                                      <p:cBhvr override="childStyle">
                                        <p:cTn id="387" dur="indefinite"/>
                                        <p:tgtEl>
                                          <p:spTgt spid="35"/>
                                        </p:tgtEl>
                                        <p:attrNameLst>
                                          <p:attrName>style.color</p:attrName>
                                        </p:attrNameLst>
                                      </p:cBhvr>
                                      <p:to>
                                        <p:clrVal>
                                          <a:srgbClr val="000000"/>
                                        </p:clrVal>
                                      </p:to>
                                    </p:set>
                                  </p:childTnLst>
                                </p:cTn>
                              </p:par>
                              <p:par>
                                <p:cTn id="388" presetID="3" presetClass="emph" presetSubtype="1" grpId="2" nodeType="withEffect">
                                  <p:stCondLst>
                                    <p:cond delay="4000"/>
                                  </p:stCondLst>
                                  <p:childTnLst>
                                    <p:set>
                                      <p:cBhvr override="childStyle">
                                        <p:cTn id="389" dur="indefinite"/>
                                        <p:tgtEl>
                                          <p:spTgt spid="34"/>
                                        </p:tgtEl>
                                        <p:attrNameLst>
                                          <p:attrName>style.color</p:attrName>
                                        </p:attrNameLst>
                                      </p:cBhvr>
                                      <p:to>
                                        <p:clrVal>
                                          <a:srgbClr val="FF0000"/>
                                        </p:clrVal>
                                      </p:to>
                                    </p:set>
                                  </p:childTnLst>
                                </p:cTn>
                              </p:par>
                              <p:par>
                                <p:cTn id="390" presetID="1" presetClass="exit" presetSubtype="0" fill="hold" grpId="3" nodeType="withEffect">
                                  <p:stCondLst>
                                    <p:cond delay="6000"/>
                                  </p:stCondLst>
                                  <p:childTnLst>
                                    <p:set>
                                      <p:cBhvr>
                                        <p:cTn id="391" dur="1" fill="hold">
                                          <p:stCondLst>
                                            <p:cond delay="0"/>
                                          </p:stCondLst>
                                        </p:cTn>
                                        <p:tgtEl>
                                          <p:spTgt spid="44"/>
                                        </p:tgtEl>
                                        <p:attrNameLst>
                                          <p:attrName>style.visibility</p:attrName>
                                        </p:attrNameLst>
                                      </p:cBhvr>
                                      <p:to>
                                        <p:strVal val="hidden"/>
                                      </p:to>
                                    </p:set>
                                  </p:childTnLst>
                                </p:cTn>
                              </p:par>
                              <p:par>
                                <p:cTn id="392" presetID="1" presetClass="entr" presetSubtype="0" fill="hold" grpId="4" nodeType="withEffect">
                                  <p:stCondLst>
                                    <p:cond delay="6000"/>
                                  </p:stCondLst>
                                  <p:childTnLst>
                                    <p:set>
                                      <p:cBhvr>
                                        <p:cTn id="393" dur="1" fill="hold">
                                          <p:stCondLst>
                                            <p:cond delay="0"/>
                                          </p:stCondLst>
                                        </p:cTn>
                                        <p:tgtEl>
                                          <p:spTgt spid="45"/>
                                        </p:tgtEl>
                                        <p:attrNameLst>
                                          <p:attrName>style.visibility</p:attrName>
                                        </p:attrNameLst>
                                      </p:cBhvr>
                                      <p:to>
                                        <p:strVal val="visible"/>
                                      </p:to>
                                    </p:set>
                                  </p:childTnLst>
                                </p:cTn>
                              </p:par>
                              <p:par>
                                <p:cTn id="394" presetID="3" presetClass="emph" presetSubtype="1" grpId="3" nodeType="withEffect">
                                  <p:stCondLst>
                                    <p:cond delay="6000"/>
                                  </p:stCondLst>
                                  <p:childTnLst>
                                    <p:set>
                                      <p:cBhvr override="childStyle">
                                        <p:cTn id="395" dur="indefinite"/>
                                        <p:tgtEl>
                                          <p:spTgt spid="34"/>
                                        </p:tgtEl>
                                        <p:attrNameLst>
                                          <p:attrName>style.color</p:attrName>
                                        </p:attrNameLst>
                                      </p:cBhvr>
                                      <p:to>
                                        <p:clrVal>
                                          <a:srgbClr val="000000"/>
                                        </p:clrVal>
                                      </p:to>
                                    </p:set>
                                  </p:childTnLst>
                                </p:cTn>
                              </p:par>
                              <p:par>
                                <p:cTn id="396" presetID="3" presetClass="emph" presetSubtype="1" grpId="4" nodeType="withEffect">
                                  <p:stCondLst>
                                    <p:cond delay="6000"/>
                                  </p:stCondLst>
                                  <p:childTnLst>
                                    <p:set>
                                      <p:cBhvr override="childStyle">
                                        <p:cTn id="397" dur="indefinite"/>
                                        <p:tgtEl>
                                          <p:spTgt spid="37"/>
                                        </p:tgtEl>
                                        <p:attrNameLst>
                                          <p:attrName>style.color</p:attrName>
                                        </p:attrNameLst>
                                      </p:cBhvr>
                                      <p:to>
                                        <p:clrVal>
                                          <a:srgbClr val="FF0000"/>
                                        </p:clrVal>
                                      </p:to>
                                    </p:set>
                                  </p:childTnLst>
                                </p:cTn>
                              </p:par>
                              <p:par>
                                <p:cTn id="398" presetID="1" presetClass="exit" presetSubtype="0" fill="hold" grpId="5" nodeType="withEffect">
                                  <p:stCondLst>
                                    <p:cond delay="8000"/>
                                  </p:stCondLst>
                                  <p:childTnLst>
                                    <p:set>
                                      <p:cBhvr>
                                        <p:cTn id="399" dur="1" fill="hold">
                                          <p:stCondLst>
                                            <p:cond delay="0"/>
                                          </p:stCondLst>
                                        </p:cTn>
                                        <p:tgtEl>
                                          <p:spTgt spid="45"/>
                                        </p:tgtEl>
                                        <p:attrNameLst>
                                          <p:attrName>style.visibility</p:attrName>
                                        </p:attrNameLst>
                                      </p:cBhvr>
                                      <p:to>
                                        <p:strVal val="hidden"/>
                                      </p:to>
                                    </p:set>
                                  </p:childTnLst>
                                </p:cTn>
                              </p:par>
                              <p:par>
                                <p:cTn id="400" presetID="1" presetClass="entr" presetSubtype="0" fill="hold" grpId="4" nodeType="withEffect">
                                  <p:stCondLst>
                                    <p:cond delay="8000"/>
                                  </p:stCondLst>
                                  <p:childTnLst>
                                    <p:set>
                                      <p:cBhvr>
                                        <p:cTn id="401" dur="1" fill="hold">
                                          <p:stCondLst>
                                            <p:cond delay="0"/>
                                          </p:stCondLst>
                                        </p:cTn>
                                        <p:tgtEl>
                                          <p:spTgt spid="46"/>
                                        </p:tgtEl>
                                        <p:attrNameLst>
                                          <p:attrName>style.visibility</p:attrName>
                                        </p:attrNameLst>
                                      </p:cBhvr>
                                      <p:to>
                                        <p:strVal val="visible"/>
                                      </p:to>
                                    </p:set>
                                  </p:childTnLst>
                                </p:cTn>
                              </p:par>
                              <p:par>
                                <p:cTn id="402" presetID="3" presetClass="emph" presetSubtype="1" grpId="5" nodeType="withEffect">
                                  <p:stCondLst>
                                    <p:cond delay="8000"/>
                                  </p:stCondLst>
                                  <p:childTnLst>
                                    <p:set>
                                      <p:cBhvr override="childStyle">
                                        <p:cTn id="403" dur="indefinite"/>
                                        <p:tgtEl>
                                          <p:spTgt spid="37"/>
                                        </p:tgtEl>
                                        <p:attrNameLst>
                                          <p:attrName>style.color</p:attrName>
                                        </p:attrNameLst>
                                      </p:cBhvr>
                                      <p:to>
                                        <p:clrVal>
                                          <a:srgbClr val="000000"/>
                                        </p:clrVal>
                                      </p:to>
                                    </p:set>
                                  </p:childTnLst>
                                </p:cTn>
                              </p:par>
                              <p:par>
                                <p:cTn id="404" presetID="3" presetClass="emph" presetSubtype="1" grpId="4" nodeType="withEffect">
                                  <p:stCondLst>
                                    <p:cond delay="8000"/>
                                  </p:stCondLst>
                                  <p:childTnLst>
                                    <p:set>
                                      <p:cBhvr override="childStyle">
                                        <p:cTn id="405" dur="indefinite"/>
                                        <p:tgtEl>
                                          <p:spTgt spid="36"/>
                                        </p:tgtEl>
                                        <p:attrNameLst>
                                          <p:attrName>style.color</p:attrName>
                                        </p:attrNameLst>
                                      </p:cBhvr>
                                      <p:to>
                                        <p:clrVal>
                                          <a:srgbClr val="FF0000"/>
                                        </p:clrVal>
                                      </p:to>
                                    </p:set>
                                  </p:childTnLst>
                                </p:cTn>
                              </p:par>
                              <p:par>
                                <p:cTn id="406" presetID="1" presetClass="exit" presetSubtype="0" fill="hold" grpId="5" nodeType="withEffect">
                                  <p:stCondLst>
                                    <p:cond delay="10000"/>
                                  </p:stCondLst>
                                  <p:childTnLst>
                                    <p:set>
                                      <p:cBhvr>
                                        <p:cTn id="407" dur="1" fill="hold">
                                          <p:stCondLst>
                                            <p:cond delay="0"/>
                                          </p:stCondLst>
                                        </p:cTn>
                                        <p:tgtEl>
                                          <p:spTgt spid="46"/>
                                        </p:tgtEl>
                                        <p:attrNameLst>
                                          <p:attrName>style.visibility</p:attrName>
                                        </p:attrNameLst>
                                      </p:cBhvr>
                                      <p:to>
                                        <p:strVal val="hidden"/>
                                      </p:to>
                                    </p:set>
                                  </p:childTnLst>
                                </p:cTn>
                              </p:par>
                              <p:par>
                                <p:cTn id="408" presetID="1" presetClass="entr" presetSubtype="0" fill="hold" grpId="4" nodeType="withEffect">
                                  <p:stCondLst>
                                    <p:cond delay="10000"/>
                                  </p:stCondLst>
                                  <p:childTnLst>
                                    <p:set>
                                      <p:cBhvr>
                                        <p:cTn id="409" dur="1" fill="hold">
                                          <p:stCondLst>
                                            <p:cond delay="0"/>
                                          </p:stCondLst>
                                        </p:cTn>
                                        <p:tgtEl>
                                          <p:spTgt spid="47"/>
                                        </p:tgtEl>
                                        <p:attrNameLst>
                                          <p:attrName>style.visibility</p:attrName>
                                        </p:attrNameLst>
                                      </p:cBhvr>
                                      <p:to>
                                        <p:strVal val="visible"/>
                                      </p:to>
                                    </p:set>
                                  </p:childTnLst>
                                </p:cTn>
                              </p:par>
                              <p:par>
                                <p:cTn id="410" presetID="3" presetClass="emph" presetSubtype="1" grpId="5" nodeType="withEffect">
                                  <p:stCondLst>
                                    <p:cond delay="10000"/>
                                  </p:stCondLst>
                                  <p:childTnLst>
                                    <p:set>
                                      <p:cBhvr override="childStyle">
                                        <p:cTn id="411" dur="indefinite"/>
                                        <p:tgtEl>
                                          <p:spTgt spid="36"/>
                                        </p:tgtEl>
                                        <p:attrNameLst>
                                          <p:attrName>style.color</p:attrName>
                                        </p:attrNameLst>
                                      </p:cBhvr>
                                      <p:to>
                                        <p:clrVal>
                                          <a:srgbClr val="000000"/>
                                        </p:clrVal>
                                      </p:to>
                                    </p:set>
                                  </p:childTnLst>
                                </p:cTn>
                              </p:par>
                              <p:par>
                                <p:cTn id="412" presetID="3" presetClass="emph" presetSubtype="1" grpId="6" nodeType="withEffect">
                                  <p:stCondLst>
                                    <p:cond delay="10000"/>
                                  </p:stCondLst>
                                  <p:childTnLst>
                                    <p:set>
                                      <p:cBhvr override="childStyle">
                                        <p:cTn id="413" dur="indefinite"/>
                                        <p:tgtEl>
                                          <p:spTgt spid="39"/>
                                        </p:tgtEl>
                                        <p:attrNameLst>
                                          <p:attrName>style.color</p:attrName>
                                        </p:attrNameLst>
                                      </p:cBhvr>
                                      <p:to>
                                        <p:clrVal>
                                          <a:srgbClr val="FF0000"/>
                                        </p:clrVal>
                                      </p:to>
                                    </p:set>
                                  </p:childTnLst>
                                </p:cTn>
                              </p:par>
                              <p:par>
                                <p:cTn id="414" presetID="1" presetClass="exit" presetSubtype="0" fill="hold" grpId="5" nodeType="withEffect">
                                  <p:stCondLst>
                                    <p:cond delay="12000"/>
                                  </p:stCondLst>
                                  <p:childTnLst>
                                    <p:set>
                                      <p:cBhvr>
                                        <p:cTn id="415" dur="1" fill="hold">
                                          <p:stCondLst>
                                            <p:cond delay="0"/>
                                          </p:stCondLst>
                                        </p:cTn>
                                        <p:tgtEl>
                                          <p:spTgt spid="47"/>
                                        </p:tgtEl>
                                        <p:attrNameLst>
                                          <p:attrName>style.visibility</p:attrName>
                                        </p:attrNameLst>
                                      </p:cBhvr>
                                      <p:to>
                                        <p:strVal val="hidden"/>
                                      </p:to>
                                    </p:set>
                                  </p:childTnLst>
                                </p:cTn>
                              </p:par>
                              <p:par>
                                <p:cTn id="416" presetID="1" presetClass="entr" presetSubtype="0" fill="hold" grpId="4" nodeType="withEffect">
                                  <p:stCondLst>
                                    <p:cond delay="12000"/>
                                  </p:stCondLst>
                                  <p:childTnLst>
                                    <p:set>
                                      <p:cBhvr>
                                        <p:cTn id="417" dur="1" fill="hold">
                                          <p:stCondLst>
                                            <p:cond delay="0"/>
                                          </p:stCondLst>
                                        </p:cTn>
                                        <p:tgtEl>
                                          <p:spTgt spid="48"/>
                                        </p:tgtEl>
                                        <p:attrNameLst>
                                          <p:attrName>style.visibility</p:attrName>
                                        </p:attrNameLst>
                                      </p:cBhvr>
                                      <p:to>
                                        <p:strVal val="visible"/>
                                      </p:to>
                                    </p:set>
                                  </p:childTnLst>
                                </p:cTn>
                              </p:par>
                              <p:par>
                                <p:cTn id="418" presetID="3" presetClass="emph" presetSubtype="1" grpId="7" nodeType="withEffect">
                                  <p:stCondLst>
                                    <p:cond delay="12000"/>
                                  </p:stCondLst>
                                  <p:childTnLst>
                                    <p:set>
                                      <p:cBhvr override="childStyle">
                                        <p:cTn id="419" dur="indefinite"/>
                                        <p:tgtEl>
                                          <p:spTgt spid="39"/>
                                        </p:tgtEl>
                                        <p:attrNameLst>
                                          <p:attrName>style.color</p:attrName>
                                        </p:attrNameLst>
                                      </p:cBhvr>
                                      <p:to>
                                        <p:clrVal>
                                          <a:srgbClr val="000000"/>
                                        </p:clrVal>
                                      </p:to>
                                    </p:set>
                                  </p:childTnLst>
                                </p:cTn>
                              </p:par>
                              <p:par>
                                <p:cTn id="420" presetID="3" presetClass="emph" presetSubtype="1" grpId="4" nodeType="withEffect">
                                  <p:stCondLst>
                                    <p:cond delay="12000"/>
                                  </p:stCondLst>
                                  <p:childTnLst>
                                    <p:set>
                                      <p:cBhvr override="childStyle">
                                        <p:cTn id="421" dur="indefinite"/>
                                        <p:tgtEl>
                                          <p:spTgt spid="38"/>
                                        </p:tgtEl>
                                        <p:attrNameLst>
                                          <p:attrName>style.color</p:attrName>
                                        </p:attrNameLst>
                                      </p:cBhvr>
                                      <p:to>
                                        <p:clrVal>
                                          <a:srgbClr val="FF0000"/>
                                        </p:clrVal>
                                      </p:to>
                                    </p:set>
                                  </p:childTnLst>
                                </p:cTn>
                              </p:par>
                              <p:par>
                                <p:cTn id="422" presetID="1" presetClass="exit" presetSubtype="0" fill="hold" grpId="5" nodeType="withEffect">
                                  <p:stCondLst>
                                    <p:cond delay="14000"/>
                                  </p:stCondLst>
                                  <p:childTnLst>
                                    <p:set>
                                      <p:cBhvr>
                                        <p:cTn id="423" dur="1" fill="hold">
                                          <p:stCondLst>
                                            <p:cond delay="0"/>
                                          </p:stCondLst>
                                        </p:cTn>
                                        <p:tgtEl>
                                          <p:spTgt spid="48"/>
                                        </p:tgtEl>
                                        <p:attrNameLst>
                                          <p:attrName>style.visibility</p:attrName>
                                        </p:attrNameLst>
                                      </p:cBhvr>
                                      <p:to>
                                        <p:strVal val="hidden"/>
                                      </p:to>
                                    </p:set>
                                  </p:childTnLst>
                                </p:cTn>
                              </p:par>
                              <p:par>
                                <p:cTn id="424" presetID="1" presetClass="entr" presetSubtype="0" fill="hold" grpId="2" nodeType="withEffect">
                                  <p:stCondLst>
                                    <p:cond delay="14000"/>
                                  </p:stCondLst>
                                  <p:childTnLst>
                                    <p:set>
                                      <p:cBhvr>
                                        <p:cTn id="425" dur="1" fill="hold">
                                          <p:stCondLst>
                                            <p:cond delay="0"/>
                                          </p:stCondLst>
                                        </p:cTn>
                                        <p:tgtEl>
                                          <p:spTgt spid="49"/>
                                        </p:tgtEl>
                                        <p:attrNameLst>
                                          <p:attrName>style.visibility</p:attrName>
                                        </p:attrNameLst>
                                      </p:cBhvr>
                                      <p:to>
                                        <p:strVal val="visible"/>
                                      </p:to>
                                    </p:set>
                                  </p:childTnLst>
                                </p:cTn>
                              </p:par>
                              <p:par>
                                <p:cTn id="426" presetID="3" presetClass="emph" presetSubtype="1" grpId="5" nodeType="withEffect">
                                  <p:stCondLst>
                                    <p:cond delay="14000"/>
                                  </p:stCondLst>
                                  <p:childTnLst>
                                    <p:set>
                                      <p:cBhvr override="childStyle">
                                        <p:cTn id="427" dur="indefinite"/>
                                        <p:tgtEl>
                                          <p:spTgt spid="38"/>
                                        </p:tgtEl>
                                        <p:attrNameLst>
                                          <p:attrName>style.color</p:attrName>
                                        </p:attrNameLst>
                                      </p:cBhvr>
                                      <p:to>
                                        <p:clrVal>
                                          <a:srgbClr val="000000"/>
                                        </p:clrVal>
                                      </p:to>
                                    </p:set>
                                  </p:childTnLst>
                                </p:cTn>
                              </p:par>
                              <p:par>
                                <p:cTn id="428" presetID="3" presetClass="emph" presetSubtype="1" grpId="2" nodeType="withEffect">
                                  <p:stCondLst>
                                    <p:cond delay="14000"/>
                                  </p:stCondLst>
                                  <p:childTnLst>
                                    <p:set>
                                      <p:cBhvr override="childStyle">
                                        <p:cTn id="429" dur="indefinite"/>
                                        <p:tgtEl>
                                          <p:spTgt spid="41"/>
                                        </p:tgtEl>
                                        <p:attrNameLst>
                                          <p:attrName>style.color</p:attrName>
                                        </p:attrNameLst>
                                      </p:cBhvr>
                                      <p:to>
                                        <p:clrVal>
                                          <a:srgbClr val="FF0000"/>
                                        </p:clrVal>
                                      </p:to>
                                    </p:set>
                                  </p:childTnLst>
                                </p:cTn>
                              </p:par>
                              <p:par>
                                <p:cTn id="430" presetID="1" presetClass="exit" presetSubtype="0" fill="hold" grpId="3" nodeType="withEffect">
                                  <p:stCondLst>
                                    <p:cond delay="16000"/>
                                  </p:stCondLst>
                                  <p:childTnLst>
                                    <p:set>
                                      <p:cBhvr>
                                        <p:cTn id="431" dur="1" fill="hold">
                                          <p:stCondLst>
                                            <p:cond delay="0"/>
                                          </p:stCondLst>
                                        </p:cTn>
                                        <p:tgtEl>
                                          <p:spTgt spid="49"/>
                                        </p:tgtEl>
                                        <p:attrNameLst>
                                          <p:attrName>style.visibility</p:attrName>
                                        </p:attrNameLst>
                                      </p:cBhvr>
                                      <p:to>
                                        <p:strVal val="hidden"/>
                                      </p:to>
                                    </p:set>
                                  </p:childTnLst>
                                </p:cTn>
                              </p:par>
                              <p:par>
                                <p:cTn id="432" presetID="1" presetClass="entr" presetSubtype="0" fill="hold" grpId="0" nodeType="withEffect">
                                  <p:stCondLst>
                                    <p:cond delay="16000"/>
                                  </p:stCondLst>
                                  <p:childTnLst>
                                    <p:set>
                                      <p:cBhvr>
                                        <p:cTn id="433" dur="1" fill="hold">
                                          <p:stCondLst>
                                            <p:cond delay="0"/>
                                          </p:stCondLst>
                                        </p:cTn>
                                        <p:tgtEl>
                                          <p:spTgt spid="50"/>
                                        </p:tgtEl>
                                        <p:attrNameLst>
                                          <p:attrName>style.visibility</p:attrName>
                                        </p:attrNameLst>
                                      </p:cBhvr>
                                      <p:to>
                                        <p:strVal val="visible"/>
                                      </p:to>
                                    </p:set>
                                  </p:childTnLst>
                                </p:cTn>
                              </p:par>
                              <p:par>
                                <p:cTn id="434" presetID="3" presetClass="emph" presetSubtype="1" grpId="3" nodeType="withEffect">
                                  <p:stCondLst>
                                    <p:cond delay="16000"/>
                                  </p:stCondLst>
                                  <p:childTnLst>
                                    <p:set>
                                      <p:cBhvr override="childStyle">
                                        <p:cTn id="435" dur="indefinite"/>
                                        <p:tgtEl>
                                          <p:spTgt spid="41"/>
                                        </p:tgtEl>
                                        <p:attrNameLst>
                                          <p:attrName>style.color</p:attrName>
                                        </p:attrNameLst>
                                      </p:cBhvr>
                                      <p:to>
                                        <p:clrVal>
                                          <a:srgbClr val="000000"/>
                                        </p:clrVal>
                                      </p:to>
                                    </p:set>
                                  </p:childTnLst>
                                </p:cTn>
                              </p:par>
                              <p:par>
                                <p:cTn id="436" presetID="3" presetClass="emph" presetSubtype="1" grpId="0" nodeType="withEffect">
                                  <p:stCondLst>
                                    <p:cond delay="16000"/>
                                  </p:stCondLst>
                                  <p:childTnLst>
                                    <p:set>
                                      <p:cBhvr override="childStyle">
                                        <p:cTn id="437" dur="indefinite"/>
                                        <p:tgtEl>
                                          <p:spTgt spid="51"/>
                                        </p:tgtEl>
                                        <p:attrNameLst>
                                          <p:attrName>style.color</p:attrName>
                                        </p:attrNameLst>
                                      </p:cBhvr>
                                      <p:to>
                                        <p:clrVal>
                                          <a:srgbClr val="FF0000"/>
                                        </p:clrVal>
                                      </p:to>
                                    </p:set>
                                  </p:childTnLst>
                                </p:cTn>
                              </p:par>
                            </p:childTnLst>
                          </p:cTn>
                        </p:par>
                      </p:childTnLst>
                    </p:cTn>
                  </p:par>
                  <p:par>
                    <p:cTn id="438" fill="hold">
                      <p:stCondLst>
                        <p:cond delay="indefinite"/>
                      </p:stCondLst>
                      <p:childTnLst>
                        <p:par>
                          <p:cTn id="439" fill="hold">
                            <p:stCondLst>
                              <p:cond delay="0"/>
                            </p:stCondLst>
                            <p:childTnLst>
                              <p:par>
                                <p:cTn id="440" presetID="1" presetClass="exit" presetSubtype="0" fill="hold" grpId="1" nodeType="clickEffect">
                                  <p:stCondLst>
                                    <p:cond delay="0"/>
                                  </p:stCondLst>
                                  <p:childTnLst>
                                    <p:set>
                                      <p:cBhvr>
                                        <p:cTn id="441" dur="1" fill="hold">
                                          <p:stCondLst>
                                            <p:cond delay="0"/>
                                          </p:stCondLst>
                                        </p:cTn>
                                        <p:tgtEl>
                                          <p:spTgt spid="50"/>
                                        </p:tgtEl>
                                        <p:attrNameLst>
                                          <p:attrName>style.visibility</p:attrName>
                                        </p:attrNameLst>
                                      </p:cBhvr>
                                      <p:to>
                                        <p:strVal val="hidden"/>
                                      </p:to>
                                    </p:set>
                                  </p:childTnLst>
                                </p:cTn>
                              </p:par>
                              <p:par>
                                <p:cTn id="442" presetID="3" presetClass="emph" presetSubtype="1" grpId="1" nodeType="withEffect">
                                  <p:stCondLst>
                                    <p:cond delay="0"/>
                                  </p:stCondLst>
                                  <p:childTnLst>
                                    <p:set>
                                      <p:cBhvr override="childStyle">
                                        <p:cTn id="443" dur="indefinite"/>
                                        <p:tgtEl>
                                          <p:spTgt spid="51"/>
                                        </p:tgtEl>
                                        <p:attrNameLst>
                                          <p:attrName>style.color</p:attrName>
                                        </p:attrNameLst>
                                      </p:cBhvr>
                                      <p:to>
                                        <p:clrVal>
                                          <a:srgbClr val="000000"/>
                                        </p:clrVal>
                                      </p:to>
                                    </p:set>
                                  </p:childTnLst>
                                </p:cTn>
                              </p:par>
                            </p:childTnLst>
                          </p:cTn>
                        </p:par>
                      </p:childTnLst>
                    </p:cTn>
                  </p:par>
                  <p:par>
                    <p:cTn id="444" fill="hold">
                      <p:stCondLst>
                        <p:cond delay="indefinite"/>
                      </p:stCondLst>
                      <p:childTnLst>
                        <p:par>
                          <p:cTn id="445" fill="hold">
                            <p:stCondLst>
                              <p:cond delay="0"/>
                            </p:stCondLst>
                            <p:childTnLst>
                              <p:par>
                                <p:cTn id="446" presetID="3" presetClass="emph" presetSubtype="1" nodeType="clickEffect">
                                  <p:stCondLst>
                                    <p:cond delay="0"/>
                                  </p:stCondLst>
                                  <p:childTnLst>
                                    <p:set>
                                      <p:cBhvr override="childStyle">
                                        <p:cTn id="447" dur="indefinite"/>
                                        <p:tgtEl>
                                          <p:spTgt spid="3">
                                            <p:txEl>
                                              <p:pRg st="11" end="11"/>
                                            </p:txEl>
                                          </p:spTgt>
                                        </p:tgtEl>
                                        <p:attrNameLst>
                                          <p:attrName>style.color</p:attrName>
                                        </p:attrNameLst>
                                      </p:cBhvr>
                                      <p:to>
                                        <p:clrVal>
                                          <a:srgbClr val="A5A5A5"/>
                                        </p:clrVal>
                                      </p:to>
                                    </p:set>
                                  </p:childTnLst>
                                </p:cTn>
                              </p:par>
                              <p:par>
                                <p:cTn id="448" presetID="3" presetClass="emph" presetSubtype="1" nodeType="withEffect">
                                  <p:stCondLst>
                                    <p:cond delay="0"/>
                                  </p:stCondLst>
                                  <p:childTnLst>
                                    <p:set>
                                      <p:cBhvr override="childStyle">
                                        <p:cTn id="449" dur="indefinite"/>
                                        <p:tgtEl>
                                          <p:spTgt spid="3">
                                            <p:txEl>
                                              <p:pRg st="12" end="12"/>
                                            </p:txEl>
                                          </p:spTgt>
                                        </p:tgtEl>
                                        <p:attrNameLst>
                                          <p:attrName>style.color</p:attrName>
                                        </p:attrNameLst>
                                      </p:cBhvr>
                                      <p:to>
                                        <p:clrVal>
                                          <a:srgbClr val="A5A5A5"/>
                                        </p:clrVal>
                                      </p:to>
                                    </p:set>
                                  </p:childTnLst>
                                </p:cTn>
                              </p:par>
                              <p:par>
                                <p:cTn id="450" presetID="3" presetClass="emph" presetSubtype="1" grpId="5" nodeType="withEffect">
                                  <p:stCondLst>
                                    <p:cond delay="0"/>
                                  </p:stCondLst>
                                  <p:childTnLst>
                                    <p:set>
                                      <p:cBhvr override="childStyle">
                                        <p:cTn id="451" dur="indefinite"/>
                                        <p:tgtEl>
                                          <p:spTgt spid="5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3" grpId="0"/>
      <p:bldP spid="53" grpId="1"/>
      <p:bldP spid="53" grpId="2"/>
      <p:bldP spid="53" grpId="3"/>
      <p:bldP spid="53" grpId="4"/>
      <p:bldP spid="53" grpId="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itchFamily="18" charset="0"/>
                <a:cs typeface="Times New Roman" pitchFamily="18" charset="0"/>
              </a:rPr>
              <a:t>Operation on Array - </a:t>
            </a:r>
            <a:r>
              <a:rPr lang="en-US" sz="3600" b="1" dirty="0" smtClean="0">
                <a:latin typeface="Times New Roman" pitchFamily="18" charset="0"/>
                <a:cs typeface="Times New Roman" pitchFamily="18" charset="0"/>
              </a:rPr>
              <a:t>Deletion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Algorithm:</a:t>
            </a:r>
          </a:p>
          <a:p>
            <a:pPr algn="just"/>
            <a:r>
              <a:rPr lang="en-US" dirty="0" smtClean="0">
                <a:latin typeface="Times New Roman" panose="02020603050405020304" pitchFamily="18" charset="0"/>
                <a:cs typeface="Times New Roman" panose="02020603050405020304" pitchFamily="18" charset="0"/>
              </a:rPr>
              <a:t>Input: Array, #</a:t>
            </a:r>
            <a:r>
              <a:rPr lang="en-US" dirty="0" smtClean="0">
                <a:latin typeface="Times New Roman" panose="02020603050405020304" pitchFamily="18" charset="0"/>
                <a:cs typeface="Times New Roman" panose="02020603050405020304" pitchFamily="18" charset="0"/>
              </a:rPr>
              <a:t>elements, position (to delete)</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1 [Store the item]: </a:t>
            </a:r>
            <a:r>
              <a:rPr lang="en-US" dirty="0" smtClean="0">
                <a:latin typeface="Times New Roman" panose="02020603050405020304" pitchFamily="18" charset="0"/>
                <a:cs typeface="Times New Roman" panose="02020603050405020304" pitchFamily="18" charset="0"/>
              </a:rPr>
              <a:t> store the value  at position to a variable</a:t>
            </a:r>
          </a:p>
          <a:p>
            <a:pPr algn="just"/>
            <a:r>
              <a:rPr lang="en-US" b="1" dirty="0" smtClean="0">
                <a:latin typeface="Times New Roman" panose="02020603050405020304" pitchFamily="18" charset="0"/>
                <a:cs typeface="Times New Roman" panose="02020603050405020304" pitchFamily="18" charset="0"/>
              </a:rPr>
              <a:t>Step 2 [Shifting]: </a:t>
            </a:r>
            <a:r>
              <a:rPr lang="en-US" dirty="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is less than </a:t>
            </a:r>
            <a:r>
              <a:rPr lang="en-US" i="1"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elements-1 </a:t>
            </a:r>
            <a:r>
              <a:rPr lang="en-US" dirty="0">
                <a:latin typeface="Times New Roman" panose="02020603050405020304" pitchFamily="18" charset="0"/>
                <a:cs typeface="Times New Roman" panose="02020603050405020304" pitchFamily="18" charset="0"/>
              </a:rPr>
              <a:t>then </a:t>
            </a:r>
          </a:p>
          <a:p>
            <a:pPr lvl="6" algn="just"/>
            <a:r>
              <a:rPr lang="en-US" sz="2400" dirty="0">
                <a:latin typeface="Times New Roman" panose="02020603050405020304" pitchFamily="18" charset="0"/>
                <a:cs typeface="Times New Roman" panose="02020603050405020304" pitchFamily="18" charset="0"/>
              </a:rPr>
              <a:t>shift each element to </a:t>
            </a:r>
            <a:r>
              <a:rPr lang="en-US" sz="2400" dirty="0" smtClean="0">
                <a:latin typeface="Times New Roman" panose="02020603050405020304" pitchFamily="18" charset="0"/>
                <a:cs typeface="Times New Roman" panose="02020603050405020304" pitchFamily="18" charset="0"/>
              </a:rPr>
              <a:t>left by </a:t>
            </a:r>
            <a:r>
              <a:rPr lang="en-US" sz="2400" dirty="0">
                <a:latin typeface="Times New Roman" panose="02020603050405020304" pitchFamily="18" charset="0"/>
                <a:cs typeface="Times New Roman" panose="02020603050405020304" pitchFamily="18" charset="0"/>
              </a:rPr>
              <a:t>one position [starting from the </a:t>
            </a:r>
            <a:r>
              <a:rPr lang="en-US" sz="2400" dirty="0" smtClean="0">
                <a:latin typeface="Times New Roman" panose="02020603050405020304" pitchFamily="18" charset="0"/>
                <a:cs typeface="Times New Roman" panose="02020603050405020304" pitchFamily="18" charset="0"/>
              </a:rPr>
              <a:t>element at </a:t>
            </a:r>
            <a:r>
              <a:rPr lang="en-US" sz="2400" i="1" dirty="0" smtClean="0">
                <a:latin typeface="Times New Roman" panose="02020603050405020304" pitchFamily="18" charset="0"/>
                <a:cs typeface="Times New Roman" panose="02020603050405020304" pitchFamily="18" charset="0"/>
              </a:rPr>
              <a:t>position+1</a:t>
            </a:r>
            <a:r>
              <a:rPr lang="en-US" sz="2400" dirty="0" smtClean="0">
                <a:latin typeface="Times New Roman" panose="02020603050405020304" pitchFamily="18" charset="0"/>
                <a:cs typeface="Times New Roman" panose="02020603050405020304" pitchFamily="18" charset="0"/>
              </a:rPr>
              <a:t> till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last element]</a:t>
            </a:r>
            <a:endParaRPr lang="en-US" sz="2400"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Decrease </a:t>
            </a:r>
            <a:r>
              <a:rPr lang="en-US" i="1" dirty="0" smtClean="0">
                <a:latin typeface="Times New Roman" panose="02020603050405020304" pitchFamily="18" charset="0"/>
                <a:cs typeface="Times New Roman" panose="02020603050405020304" pitchFamily="18" charset="0"/>
              </a:rPr>
              <a:t>#elements </a:t>
            </a:r>
            <a:r>
              <a:rPr lang="en-US" dirty="0">
                <a:latin typeface="Times New Roman" panose="02020603050405020304" pitchFamily="18" charset="0"/>
                <a:cs typeface="Times New Roman" panose="02020603050405020304" pitchFamily="18" charset="0"/>
              </a:rPr>
              <a:t>by </a:t>
            </a:r>
            <a:r>
              <a:rPr lang="en-US" dirty="0" smtClean="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12</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72512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pPr algn="ctr"/>
            <a:r>
              <a:rPr lang="en-US" sz="3600" b="1" dirty="0" smtClean="0">
                <a:latin typeface="Times New Roman" pitchFamily="18" charset="0"/>
                <a:cs typeface="Times New Roman" pitchFamily="18" charset="0"/>
              </a:rPr>
              <a:t>Operation on Array - Deletion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63782"/>
            <a:ext cx="10515600" cy="5013181"/>
          </a:xfrm>
          <a:solidFill>
            <a:schemeClr val="bg1">
              <a:lumMod val="95000"/>
            </a:schemeClr>
          </a:solidFill>
        </p:spPr>
        <p:txBody>
          <a:bodyPr>
            <a:normAutofit fontScale="55000" lnSpcReduction="20000"/>
          </a:bodyPr>
          <a:lstStyle/>
          <a:p>
            <a:pPr marL="514350" indent="-514350">
              <a:buClr>
                <a:schemeClr val="tx1"/>
              </a:buClr>
              <a:buFont typeface="+mj-lt"/>
              <a:buAutoNum type="arabicPeriod"/>
            </a:pPr>
            <a:r>
              <a:rPr lang="en-US" dirty="0" err="1" smtClean="0">
                <a:solidFill>
                  <a:srgbClr val="00206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k,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n=8,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[10]={1, 2, 3, 4, 5, 6, 7, 8}; </a:t>
            </a:r>
            <a:r>
              <a:rPr lang="en-US" sz="2500" dirty="0" smtClean="0">
                <a:solidFill>
                  <a:schemeClr val="accent2">
                    <a:lumMod val="75000"/>
                  </a:schemeClr>
                </a:solidFill>
                <a:latin typeface="Courier New" panose="02070309020205020404" pitchFamily="49" charset="0"/>
                <a:cs typeface="Courier New" panose="02070309020205020404" pitchFamily="49" charset="0"/>
              </a:rPr>
              <a:t>//</a:t>
            </a:r>
            <a:r>
              <a:rPr lang="en-US" sz="2900" dirty="0">
                <a:solidFill>
                  <a:schemeClr val="accent2">
                    <a:lumMod val="75000"/>
                  </a:schemeClr>
                </a:solidFill>
                <a:latin typeface="Courier New" panose="02070309020205020404" pitchFamily="49" charset="0"/>
                <a:cs typeface="Courier New" panose="02070309020205020404" pitchFamily="49" charset="0"/>
              </a:rPr>
              <a:t>n=total </a:t>
            </a:r>
            <a:r>
              <a:rPr lang="en-US" sz="2900" dirty="0" smtClean="0">
                <a:solidFill>
                  <a:schemeClr val="accent2">
                    <a:lumMod val="75000"/>
                  </a:schemeClr>
                </a:solidFill>
                <a:latin typeface="Courier New" panose="02070309020205020404" pitchFamily="49" charset="0"/>
                <a:cs typeface="Courier New" panose="02070309020205020404" pitchFamily="49" charset="0"/>
              </a:rPr>
              <a:t>elements.</a:t>
            </a:r>
            <a:endParaRPr lang="en-US" sz="2900"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n--;         </a:t>
            </a:r>
            <a:r>
              <a:rPr lang="en-US" dirty="0" smtClean="0">
                <a:solidFill>
                  <a:schemeClr val="accent2">
                    <a:lumMod val="75000"/>
                  </a:schemeClr>
                </a:solidFill>
                <a:latin typeface="Courier New" panose="02070309020205020404" pitchFamily="49" charset="0"/>
                <a:cs typeface="Courier New" panose="02070309020205020404" pitchFamily="49" charset="0"/>
              </a:rPr>
              <a:t>// decrease n; last element 8 is no longer part of list.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chemeClr val="accent2">
                    <a:lumMod val="75000"/>
                  </a:schemeClr>
                </a:solidFill>
                <a:latin typeface="Courier New" panose="02070309020205020404" pitchFamily="49" charset="0"/>
                <a:cs typeface="Courier New" panose="02070309020205020404" pitchFamily="49" charset="0"/>
              </a:rPr>
              <a:t>// delete value 1 from the beginning of array.</a:t>
            </a:r>
            <a:endParaRPr lang="en-US" dirty="0" smtClean="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n--;         </a:t>
            </a:r>
            <a:r>
              <a:rPr lang="en-US" sz="2900" dirty="0" smtClean="0">
                <a:solidFill>
                  <a:schemeClr val="accent2">
                    <a:lumMod val="75000"/>
                  </a:schemeClr>
                </a:solidFill>
                <a:latin typeface="Courier New" panose="02070309020205020404" pitchFamily="49" charset="0"/>
                <a:cs typeface="Courier New" panose="02070309020205020404" pitchFamily="49" charset="0"/>
              </a:rPr>
              <a:t>// deleting the value 1 will decrease the total elements n by one.</a:t>
            </a: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//shift all the values one index backward. The value in index </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[i+1]; </a:t>
            </a:r>
            <a:r>
              <a:rPr lang="en-US" dirty="0" smtClean="0">
                <a:solidFill>
                  <a:schemeClr val="accent2">
                    <a:lumMod val="75000"/>
                  </a:schemeClr>
                </a:solidFill>
                <a:latin typeface="Courier New" panose="02070309020205020404" pitchFamily="49" charset="0"/>
                <a:cs typeface="Courier New" panose="02070309020205020404" pitchFamily="49" charset="0"/>
              </a:rPr>
              <a:t>//2 goes to 1, 3 goes to 2,…, n</a:t>
            </a:r>
            <a:r>
              <a:rPr lang="en-US" baseline="30000" dirty="0"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smtClean="0">
                <a:solidFill>
                  <a:schemeClr val="accent2">
                    <a:lumMod val="75000"/>
                  </a:schemeClr>
                </a:solidFill>
                <a:latin typeface="Courier New" panose="02070309020205020404" pitchFamily="49" charset="0"/>
                <a:cs typeface="Courier New" panose="02070309020205020404" pitchFamily="49" charset="0"/>
              </a:rPr>
              <a:t>th</a:t>
            </a:r>
            <a:r>
              <a:rPr lang="en-US" dirty="0" err="1" smtClean="0">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k = 2; </a:t>
            </a:r>
            <a:r>
              <a:rPr lang="en-US" dirty="0" smtClean="0">
                <a:solidFill>
                  <a:schemeClr val="accent2">
                    <a:lumMod val="75000"/>
                  </a:schemeClr>
                </a:solidFill>
                <a:latin typeface="Courier New" panose="02070309020205020404" pitchFamily="49" charset="0"/>
                <a:cs typeface="Courier New" panose="02070309020205020404" pitchFamily="49" charset="0"/>
              </a:rPr>
              <a:t>// delete value 4 from the middle (index k=2) of the array</a:t>
            </a:r>
            <a:endParaRPr lang="en-US" dirty="0" smtClean="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n--;         </a:t>
            </a:r>
            <a:r>
              <a:rPr lang="en-US" dirty="0" smtClean="0">
                <a:solidFill>
                  <a:schemeClr val="accent2">
                    <a:lumMod val="75000"/>
                  </a:schemeClr>
                </a:solidFill>
                <a:latin typeface="Courier New" panose="02070309020205020404" pitchFamily="49" charset="0"/>
                <a:cs typeface="Courier New" panose="02070309020205020404" pitchFamily="49" charset="0"/>
              </a:rPr>
              <a:t>// deleting the value 4 will decrease the total elements n by one.</a:t>
            </a: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=k;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[i-1]; </a:t>
            </a:r>
            <a:r>
              <a:rPr lang="en-US" dirty="0" smtClean="0">
                <a:solidFill>
                  <a:schemeClr val="accent2">
                    <a:lumMod val="75000"/>
                  </a:schemeClr>
                </a:solidFill>
                <a:latin typeface="Courier New" panose="02070309020205020404" pitchFamily="49" charset="0"/>
                <a:cs typeface="Courier New" panose="02070309020205020404" pitchFamily="49" charset="0"/>
              </a:rPr>
              <a:t>//in index k+1 goes to k,…, n</a:t>
            </a:r>
            <a:r>
              <a:rPr lang="en-US" baseline="30000" dirty="0" smtClean="0">
                <a:solidFill>
                  <a:schemeClr val="accent2">
                    <a:lumMod val="75000"/>
                  </a:schemeClr>
                </a:solidFill>
                <a:latin typeface="Courier New" panose="02070309020205020404" pitchFamily="49" charset="0"/>
                <a:cs typeface="Courier New" panose="02070309020205020404" pitchFamily="49" charset="0"/>
              </a:rPr>
              <a:t>th</a:t>
            </a:r>
            <a:r>
              <a:rPr lang="en-US" dirty="0" smtClean="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smtClean="0">
                <a:solidFill>
                  <a:schemeClr val="accent2">
                    <a:lumMod val="75000"/>
                  </a:schemeClr>
                </a:solidFill>
                <a:latin typeface="Courier New" panose="02070309020205020404" pitchFamily="49" charset="0"/>
                <a:cs typeface="Courier New" panose="02070309020205020404" pitchFamily="49" charset="0"/>
              </a:rPr>
              <a:t>th</a:t>
            </a:r>
            <a:r>
              <a:rPr lang="en-US" dirty="0" err="1" smtClean="0">
                <a:solidFill>
                  <a:schemeClr val="accent2">
                    <a:lumMod val="75000"/>
                  </a:schemeClr>
                </a:solidFill>
                <a:latin typeface="Courier New" panose="02070309020205020404" pitchFamily="49" charset="0"/>
                <a:cs typeface="Courier New" panose="02070309020205020404" pitchFamily="49" charset="0"/>
              </a:rPr>
              <a:t>.</a:t>
            </a:r>
            <a:endParaRPr lang="en-US" dirty="0" smtClean="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smtClean="0">
                <a:solidFill>
                  <a:srgbClr val="0000B0"/>
                </a:solidFill>
                <a:latin typeface="Courier New" panose="02070309020205020404" pitchFamily="49" charset="0"/>
                <a:cs typeface="Courier New" panose="02070309020205020404" pitchFamily="49" charset="0"/>
              </a:rPr>
              <a:t>for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p>
          <a:p>
            <a:pPr marL="0" indent="0">
              <a:buClr>
                <a:schemeClr val="tx1"/>
              </a:buClr>
              <a:buNone/>
            </a:pPr>
            <a:r>
              <a:rPr lang="en-US" b="1" dirty="0" smtClean="0">
                <a:solidFill>
                  <a:srgbClr val="FF0000"/>
                </a:solidFill>
                <a:latin typeface="Courier New" panose="02070309020205020404" pitchFamily="49" charset="0"/>
                <a:cs typeface="Courier New" panose="02070309020205020404" pitchFamily="49" charset="0"/>
              </a:rPr>
              <a:t>OUTPUT:</a:t>
            </a:r>
          </a:p>
          <a:p>
            <a:pPr marL="0" indent="0">
              <a:buClr>
                <a:schemeClr val="tx1"/>
              </a:buClr>
              <a:buNone/>
            </a:pPr>
            <a:r>
              <a:rPr lang="en-US" b="1" dirty="0" smtClean="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30352584"/>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gridCol w="478117"/>
                <a:gridCol w="478117"/>
                <a:gridCol w="478117"/>
                <a:gridCol w="478117"/>
                <a:gridCol w="478117"/>
                <a:gridCol w="478117"/>
                <a:gridCol w="478117"/>
                <a:gridCol w="478117"/>
                <a:gridCol w="478117"/>
                <a:gridCol w="478117"/>
                <a:gridCol w="208280"/>
                <a:gridCol w="444480"/>
                <a:gridCol w="208280"/>
                <a:gridCol w="452901"/>
              </a:tblGrid>
              <a:tr h="370840">
                <a:tc rowSpan="2">
                  <a:txBody>
                    <a:bodyPr/>
                    <a:lstStyle/>
                    <a:p>
                      <a:pPr algn="ctr"/>
                      <a:r>
                        <a:rPr lang="en-US" dirty="0" err="1" smtClean="0">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8</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9</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ln>
                            <a:noFill/>
                          </a:ln>
                          <a:solidFill>
                            <a:schemeClr val="tx1"/>
                          </a:solidFill>
                          <a:latin typeface="Courier New" panose="02070309020205020404" pitchFamily="49" charset="0"/>
                          <a:cs typeface="Courier New" panose="02070309020205020404" pitchFamily="49" charset="0"/>
                        </a:rPr>
                        <a:t>k</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smtClean="0"/>
              <a:t>1</a:t>
            </a:r>
            <a:endParaRPr lang="en-US" dirty="0"/>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smtClean="0"/>
              <a:t>3</a:t>
            </a:r>
            <a:endParaRPr lang="en-US" dirty="0"/>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smtClean="0"/>
              <a:t>4</a:t>
            </a:r>
            <a:endParaRPr lang="en-US" dirty="0"/>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smtClean="0"/>
              <a:t>5</a:t>
            </a:r>
            <a:endParaRPr lang="en-US" dirty="0"/>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smtClean="0"/>
              <a:t>2</a:t>
            </a:r>
            <a:endParaRPr lang="en-US" dirty="0"/>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smtClean="0"/>
              <a:t>6</a:t>
            </a:r>
            <a:endParaRPr lang="en-US" dirty="0"/>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smtClean="0"/>
              <a:t>8</a:t>
            </a:r>
            <a:endParaRPr lang="en-US" dirty="0"/>
          </a:p>
        </p:txBody>
      </p:sp>
      <p:sp>
        <p:nvSpPr>
          <p:cNvPr id="18" name="TextBox 17"/>
          <p:cNvSpPr txBox="1"/>
          <p:nvPr/>
        </p:nvSpPr>
        <p:spPr>
          <a:xfrm>
            <a:off x="9569765" y="5752889"/>
            <a:ext cx="478301" cy="369332"/>
          </a:xfrm>
          <a:prstGeom prst="rect">
            <a:avLst/>
          </a:prstGeom>
          <a:noFill/>
        </p:spPr>
        <p:txBody>
          <a:bodyPr wrap="square" rtlCol="0">
            <a:spAutoFit/>
          </a:bodyPr>
          <a:lstStyle/>
          <a:p>
            <a:pPr algn="ctr"/>
            <a:r>
              <a:rPr lang="en-US" dirty="0" smtClean="0"/>
              <a:t>5</a:t>
            </a:r>
            <a:endParaRPr lang="en-US" dirty="0"/>
          </a:p>
        </p:txBody>
      </p:sp>
      <p:sp>
        <p:nvSpPr>
          <p:cNvPr id="19" name="TextBox 18"/>
          <p:cNvSpPr txBox="1"/>
          <p:nvPr/>
        </p:nvSpPr>
        <p:spPr>
          <a:xfrm>
            <a:off x="4575516" y="5733431"/>
            <a:ext cx="478301" cy="369332"/>
          </a:xfrm>
          <a:prstGeom prst="rect">
            <a:avLst/>
          </a:prstGeom>
          <a:noFill/>
        </p:spPr>
        <p:txBody>
          <a:bodyPr wrap="square" rtlCol="0">
            <a:spAutoFit/>
          </a:bodyPr>
          <a:lstStyle/>
          <a:p>
            <a:pPr algn="ctr"/>
            <a:r>
              <a:rPr lang="en-US" dirty="0" smtClean="0"/>
              <a:t>2</a:t>
            </a:r>
            <a:endParaRPr lang="en-US" dirty="0"/>
          </a:p>
        </p:txBody>
      </p:sp>
      <p:sp>
        <p:nvSpPr>
          <p:cNvPr id="20" name="TextBox 19"/>
          <p:cNvSpPr txBox="1"/>
          <p:nvPr/>
        </p:nvSpPr>
        <p:spPr>
          <a:xfrm>
            <a:off x="5534442" y="5752139"/>
            <a:ext cx="478301" cy="369332"/>
          </a:xfrm>
          <a:prstGeom prst="rect">
            <a:avLst/>
          </a:prstGeom>
          <a:noFill/>
        </p:spPr>
        <p:txBody>
          <a:bodyPr wrap="square" rtlCol="0">
            <a:spAutoFit/>
          </a:bodyPr>
          <a:lstStyle/>
          <a:p>
            <a:pPr algn="ctr"/>
            <a:r>
              <a:rPr lang="en-US" dirty="0" smtClean="0"/>
              <a:t>5</a:t>
            </a:r>
            <a:endParaRPr lang="en-US" dirty="0"/>
          </a:p>
        </p:txBody>
      </p:sp>
      <p:sp>
        <p:nvSpPr>
          <p:cNvPr id="21" name="TextBox 20"/>
          <p:cNvSpPr txBox="1"/>
          <p:nvPr/>
        </p:nvSpPr>
        <p:spPr>
          <a:xfrm>
            <a:off x="6495736" y="5746558"/>
            <a:ext cx="478301" cy="369332"/>
          </a:xfrm>
          <a:prstGeom prst="rect">
            <a:avLst/>
          </a:prstGeom>
          <a:noFill/>
        </p:spPr>
        <p:txBody>
          <a:bodyPr wrap="square" rtlCol="0">
            <a:spAutoFit/>
          </a:bodyPr>
          <a:lstStyle/>
          <a:p>
            <a:pPr algn="ctr"/>
            <a:r>
              <a:rPr lang="en-US" dirty="0" smtClean="0"/>
              <a:t>6</a:t>
            </a:r>
            <a:endParaRPr lang="en-US" dirty="0"/>
          </a:p>
        </p:txBody>
      </p:sp>
      <p:sp>
        <p:nvSpPr>
          <p:cNvPr id="22" name="TextBox 21"/>
          <p:cNvSpPr txBox="1"/>
          <p:nvPr/>
        </p:nvSpPr>
        <p:spPr>
          <a:xfrm>
            <a:off x="6957669" y="5759838"/>
            <a:ext cx="478301" cy="369332"/>
          </a:xfrm>
          <a:prstGeom prst="rect">
            <a:avLst/>
          </a:prstGeom>
          <a:noFill/>
        </p:spPr>
        <p:txBody>
          <a:bodyPr wrap="square" rtlCol="0">
            <a:spAutoFit/>
          </a:bodyPr>
          <a:lstStyle/>
          <a:p>
            <a:pPr algn="ctr"/>
            <a:r>
              <a:rPr lang="en-US" dirty="0" smtClean="0"/>
              <a:t>7</a:t>
            </a:r>
            <a:endParaRPr lang="en-US" dirty="0"/>
          </a:p>
        </p:txBody>
      </p:sp>
      <p:sp>
        <p:nvSpPr>
          <p:cNvPr id="23" name="TextBox 22"/>
          <p:cNvSpPr txBox="1"/>
          <p:nvPr/>
        </p:nvSpPr>
        <p:spPr>
          <a:xfrm>
            <a:off x="5060853" y="5733431"/>
            <a:ext cx="478301" cy="369332"/>
          </a:xfrm>
          <a:prstGeom prst="rect">
            <a:avLst/>
          </a:prstGeom>
          <a:noFill/>
        </p:spPr>
        <p:txBody>
          <a:bodyPr wrap="square" rtlCol="0">
            <a:spAutoFit/>
          </a:bodyPr>
          <a:lstStyle/>
          <a:p>
            <a:pPr algn="ctr"/>
            <a:r>
              <a:rPr lang="en-US" dirty="0" smtClean="0"/>
              <a:t>3</a:t>
            </a:r>
            <a:endParaRPr lang="en-US" dirty="0"/>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smtClean="0"/>
              <a:t>7</a:t>
            </a:r>
            <a:endParaRPr lang="en-US" dirty="0"/>
          </a:p>
        </p:txBody>
      </p:sp>
      <p:sp>
        <p:nvSpPr>
          <p:cNvPr id="26" name="TextBox 25"/>
          <p:cNvSpPr txBox="1"/>
          <p:nvPr/>
        </p:nvSpPr>
        <p:spPr>
          <a:xfrm>
            <a:off x="9561537" y="5760920"/>
            <a:ext cx="478301" cy="369332"/>
          </a:xfrm>
          <a:prstGeom prst="rect">
            <a:avLst/>
          </a:prstGeom>
          <a:noFill/>
        </p:spPr>
        <p:txBody>
          <a:bodyPr wrap="square" rtlCol="0">
            <a:spAutoFit/>
          </a:bodyPr>
          <a:lstStyle/>
          <a:p>
            <a:pPr algn="ctr"/>
            <a:r>
              <a:rPr lang="en-US" dirty="0" smtClean="0"/>
              <a:t>7</a:t>
            </a:r>
            <a:endParaRPr lang="en-US" dirty="0"/>
          </a:p>
        </p:txBody>
      </p:sp>
      <p:sp>
        <p:nvSpPr>
          <p:cNvPr id="27" name="TextBox 26"/>
          <p:cNvSpPr txBox="1"/>
          <p:nvPr/>
        </p:nvSpPr>
        <p:spPr>
          <a:xfrm>
            <a:off x="10224960" y="5746959"/>
            <a:ext cx="478301" cy="369332"/>
          </a:xfrm>
          <a:prstGeom prst="rect">
            <a:avLst/>
          </a:prstGeom>
          <a:noFill/>
        </p:spPr>
        <p:txBody>
          <a:bodyPr wrap="square" rtlCol="0">
            <a:spAutoFit/>
          </a:bodyPr>
          <a:lstStyle/>
          <a:p>
            <a:pPr algn="ctr"/>
            <a:r>
              <a:rPr lang="en-US" b="1" dirty="0" smtClean="0">
                <a:solidFill>
                  <a:srgbClr val="FF0000"/>
                </a:solidFill>
              </a:rPr>
              <a:t>2</a:t>
            </a:r>
            <a:endParaRPr lang="en-US" b="1" dirty="0">
              <a:solidFill>
                <a:srgbClr val="FF0000"/>
              </a:solidFill>
            </a:endParaRPr>
          </a:p>
        </p:txBody>
      </p:sp>
      <p:sp>
        <p:nvSpPr>
          <p:cNvPr id="28" name="TextBox 27"/>
          <p:cNvSpPr txBox="1"/>
          <p:nvPr/>
        </p:nvSpPr>
        <p:spPr>
          <a:xfrm>
            <a:off x="6023318" y="5732623"/>
            <a:ext cx="478301" cy="369332"/>
          </a:xfrm>
          <a:prstGeom prst="rect">
            <a:avLst/>
          </a:prstGeom>
          <a:noFill/>
        </p:spPr>
        <p:txBody>
          <a:bodyPr wrap="square" rtlCol="0">
            <a:spAutoFit/>
          </a:bodyPr>
          <a:lstStyle/>
          <a:p>
            <a:pPr algn="ctr"/>
            <a:r>
              <a:rPr lang="en-US" dirty="0" smtClean="0"/>
              <a:t>5</a:t>
            </a:r>
            <a:endParaRPr lang="en-US" dirty="0"/>
          </a:p>
        </p:txBody>
      </p:sp>
      <p:sp>
        <p:nvSpPr>
          <p:cNvPr id="29" name="TextBox 28"/>
          <p:cNvSpPr txBox="1"/>
          <p:nvPr/>
        </p:nvSpPr>
        <p:spPr>
          <a:xfrm>
            <a:off x="6023318" y="5732623"/>
            <a:ext cx="478301" cy="369332"/>
          </a:xfrm>
          <a:prstGeom prst="rect">
            <a:avLst/>
          </a:prstGeom>
          <a:noFill/>
        </p:spPr>
        <p:txBody>
          <a:bodyPr wrap="square" rtlCol="0">
            <a:spAutoFit/>
          </a:bodyPr>
          <a:lstStyle/>
          <a:p>
            <a:pPr algn="ctr"/>
            <a:r>
              <a:rPr lang="en-US" dirty="0" smtClean="0"/>
              <a:t>6</a:t>
            </a:r>
            <a:endParaRPr lang="en-US" dirty="0"/>
          </a:p>
        </p:txBody>
      </p:sp>
      <p:sp>
        <p:nvSpPr>
          <p:cNvPr id="30" name="TextBox 29"/>
          <p:cNvSpPr txBox="1"/>
          <p:nvPr/>
        </p:nvSpPr>
        <p:spPr>
          <a:xfrm>
            <a:off x="6520377" y="5746558"/>
            <a:ext cx="478301" cy="369332"/>
          </a:xfrm>
          <a:prstGeom prst="rect">
            <a:avLst/>
          </a:prstGeom>
          <a:noFill/>
        </p:spPr>
        <p:txBody>
          <a:bodyPr wrap="square" rtlCol="0">
            <a:spAutoFit/>
          </a:bodyPr>
          <a:lstStyle/>
          <a:p>
            <a:pPr algn="ctr"/>
            <a:r>
              <a:rPr lang="en-US" dirty="0" smtClean="0"/>
              <a:t>7</a:t>
            </a:r>
            <a:endParaRPr lang="en-US" dirty="0"/>
          </a:p>
        </p:txBody>
      </p:sp>
      <p:sp>
        <p:nvSpPr>
          <p:cNvPr id="32" name="TextBox 31"/>
          <p:cNvSpPr txBox="1"/>
          <p:nvPr/>
        </p:nvSpPr>
        <p:spPr>
          <a:xfrm>
            <a:off x="5526259" y="5746558"/>
            <a:ext cx="478301" cy="369332"/>
          </a:xfrm>
          <a:prstGeom prst="rect">
            <a:avLst/>
          </a:prstGeom>
          <a:noFill/>
        </p:spPr>
        <p:txBody>
          <a:bodyPr wrap="square" rtlCol="0">
            <a:spAutoFit/>
          </a:bodyPr>
          <a:lstStyle/>
          <a:p>
            <a:pPr algn="ctr"/>
            <a:r>
              <a:rPr lang="en-US" dirty="0" smtClean="0"/>
              <a:t>4</a:t>
            </a:r>
            <a:endParaRPr lang="en-US" dirty="0"/>
          </a:p>
        </p:txBody>
      </p:sp>
      <p:sp>
        <p:nvSpPr>
          <p:cNvPr id="33" name="TextBox 32"/>
          <p:cNvSpPr txBox="1"/>
          <p:nvPr/>
        </p:nvSpPr>
        <p:spPr>
          <a:xfrm>
            <a:off x="9561537" y="5746558"/>
            <a:ext cx="478301" cy="369332"/>
          </a:xfrm>
          <a:prstGeom prst="rect">
            <a:avLst/>
          </a:prstGeom>
          <a:noFill/>
        </p:spPr>
        <p:txBody>
          <a:bodyPr wrap="square" rtlCol="0">
            <a:spAutoFit/>
          </a:bodyPr>
          <a:lstStyle/>
          <a:p>
            <a:pPr algn="ctr"/>
            <a:r>
              <a:rPr lang="en-US" dirty="0" smtClean="0"/>
              <a:t>6</a:t>
            </a:r>
            <a:endParaRPr lang="en-US" dirty="0"/>
          </a:p>
        </p:txBody>
      </p:sp>
      <p:sp>
        <p:nvSpPr>
          <p:cNvPr id="34" name="TextBox 33"/>
          <p:cNvSpPr txBox="1"/>
          <p:nvPr/>
        </p:nvSpPr>
        <p:spPr>
          <a:xfrm>
            <a:off x="7906043" y="5748108"/>
            <a:ext cx="478301" cy="369332"/>
          </a:xfrm>
          <a:prstGeom prst="rect">
            <a:avLst/>
          </a:prstGeom>
          <a:noFill/>
        </p:spPr>
        <p:txBody>
          <a:bodyPr wrap="square" rtlCol="0">
            <a:spAutoFit/>
          </a:bodyPr>
          <a:lstStyle/>
          <a:p>
            <a:pPr algn="ctr"/>
            <a:r>
              <a:rPr lang="en-US" dirty="0" smtClean="0"/>
              <a:t>8</a:t>
            </a:r>
            <a:endParaRPr lang="en-US" dirty="0"/>
          </a:p>
        </p:txBody>
      </p:sp>
      <p:sp>
        <p:nvSpPr>
          <p:cNvPr id="12" name="TextBox 11"/>
          <p:cNvSpPr txBox="1"/>
          <p:nvPr/>
        </p:nvSpPr>
        <p:spPr>
          <a:xfrm>
            <a:off x="6236684" y="4926389"/>
            <a:ext cx="463640" cy="369332"/>
          </a:xfrm>
          <a:prstGeom prst="rect">
            <a:avLst/>
          </a:prstGeom>
          <a:noFill/>
          <a:ln>
            <a:noFill/>
          </a:ln>
        </p:spPr>
        <p:txBody>
          <a:bodyPr wrap="square" rtlCol="0">
            <a:spAutoFit/>
          </a:bodyPr>
          <a:lstStyle/>
          <a:p>
            <a:pPr algn="ctr"/>
            <a:r>
              <a:rPr lang="en-US" dirty="0" smtClean="0"/>
              <a:t>0</a:t>
            </a:r>
            <a:endParaRPr lang="en-US" dirty="0"/>
          </a:p>
        </p:txBody>
      </p:sp>
      <p:sp>
        <p:nvSpPr>
          <p:cNvPr id="31" name="TextBox 30"/>
          <p:cNvSpPr txBox="1"/>
          <p:nvPr/>
        </p:nvSpPr>
        <p:spPr>
          <a:xfrm>
            <a:off x="6251041" y="4918647"/>
            <a:ext cx="463640" cy="369332"/>
          </a:xfrm>
          <a:prstGeom prst="rect">
            <a:avLst/>
          </a:prstGeom>
          <a:noFill/>
          <a:ln>
            <a:noFill/>
          </a:ln>
        </p:spPr>
        <p:txBody>
          <a:bodyPr wrap="square" rtlCol="0">
            <a:spAutoFit/>
          </a:bodyPr>
          <a:lstStyle/>
          <a:p>
            <a:pPr algn="ctr"/>
            <a:r>
              <a:rPr lang="en-US" dirty="0"/>
              <a:t>3</a:t>
            </a:r>
          </a:p>
        </p:txBody>
      </p:sp>
      <p:sp>
        <p:nvSpPr>
          <p:cNvPr id="35" name="TextBox 34"/>
          <p:cNvSpPr txBox="1"/>
          <p:nvPr/>
        </p:nvSpPr>
        <p:spPr>
          <a:xfrm>
            <a:off x="6248774" y="4911788"/>
            <a:ext cx="463640" cy="369332"/>
          </a:xfrm>
          <a:prstGeom prst="rect">
            <a:avLst/>
          </a:prstGeom>
          <a:noFill/>
          <a:ln>
            <a:noFill/>
          </a:ln>
        </p:spPr>
        <p:txBody>
          <a:bodyPr wrap="square" rtlCol="0">
            <a:spAutoFit/>
          </a:bodyPr>
          <a:lstStyle/>
          <a:p>
            <a:pPr algn="ctr"/>
            <a:r>
              <a:rPr lang="en-US" dirty="0" smtClean="0"/>
              <a:t>1</a:t>
            </a:r>
            <a:endParaRPr lang="en-US" dirty="0"/>
          </a:p>
        </p:txBody>
      </p:sp>
      <p:sp>
        <p:nvSpPr>
          <p:cNvPr id="36" name="TextBox 35"/>
          <p:cNvSpPr txBox="1"/>
          <p:nvPr/>
        </p:nvSpPr>
        <p:spPr>
          <a:xfrm>
            <a:off x="6263131" y="4929194"/>
            <a:ext cx="463640" cy="369332"/>
          </a:xfrm>
          <a:prstGeom prst="rect">
            <a:avLst/>
          </a:prstGeom>
          <a:noFill/>
          <a:ln>
            <a:noFill/>
          </a:ln>
        </p:spPr>
        <p:txBody>
          <a:bodyPr wrap="square" rtlCol="0">
            <a:spAutoFit/>
          </a:bodyPr>
          <a:lstStyle/>
          <a:p>
            <a:pPr algn="ctr"/>
            <a:r>
              <a:rPr lang="en-US" dirty="0" smtClean="0"/>
              <a:t>5</a:t>
            </a:r>
            <a:endParaRPr lang="en-US" dirty="0"/>
          </a:p>
        </p:txBody>
      </p:sp>
      <p:sp>
        <p:nvSpPr>
          <p:cNvPr id="37" name="TextBox 36"/>
          <p:cNvSpPr txBox="1"/>
          <p:nvPr/>
        </p:nvSpPr>
        <p:spPr>
          <a:xfrm>
            <a:off x="6251041" y="4915659"/>
            <a:ext cx="463640" cy="369332"/>
          </a:xfrm>
          <a:prstGeom prst="rect">
            <a:avLst/>
          </a:prstGeom>
          <a:noFill/>
          <a:ln>
            <a:noFill/>
          </a:ln>
        </p:spPr>
        <p:txBody>
          <a:bodyPr wrap="square" rtlCol="0">
            <a:spAutoFit/>
          </a:bodyPr>
          <a:lstStyle/>
          <a:p>
            <a:pPr algn="ctr"/>
            <a:r>
              <a:rPr lang="en-US" dirty="0" smtClean="0"/>
              <a:t>2</a:t>
            </a:r>
            <a:endParaRPr lang="en-US" dirty="0"/>
          </a:p>
        </p:txBody>
      </p:sp>
      <p:sp>
        <p:nvSpPr>
          <p:cNvPr id="38" name="TextBox 37"/>
          <p:cNvSpPr txBox="1"/>
          <p:nvPr/>
        </p:nvSpPr>
        <p:spPr>
          <a:xfrm>
            <a:off x="6222327" y="4915659"/>
            <a:ext cx="463640" cy="369332"/>
          </a:xfrm>
          <a:prstGeom prst="rect">
            <a:avLst/>
          </a:prstGeom>
          <a:noFill/>
          <a:ln>
            <a:noFill/>
          </a:ln>
        </p:spPr>
        <p:txBody>
          <a:bodyPr wrap="square" rtlCol="0">
            <a:spAutoFit/>
          </a:bodyPr>
          <a:lstStyle/>
          <a:p>
            <a:pPr algn="ctr"/>
            <a:r>
              <a:rPr lang="en-US" dirty="0"/>
              <a:t>6</a:t>
            </a:r>
          </a:p>
        </p:txBody>
      </p:sp>
      <p:sp>
        <p:nvSpPr>
          <p:cNvPr id="39" name="TextBox 38"/>
          <p:cNvSpPr txBox="1"/>
          <p:nvPr/>
        </p:nvSpPr>
        <p:spPr>
          <a:xfrm>
            <a:off x="6236684" y="4922518"/>
            <a:ext cx="463640" cy="369332"/>
          </a:xfrm>
          <a:prstGeom prst="rect">
            <a:avLst/>
          </a:prstGeom>
          <a:noFill/>
          <a:ln>
            <a:noFill/>
          </a:ln>
        </p:spPr>
        <p:txBody>
          <a:bodyPr wrap="square" rtlCol="0">
            <a:spAutoFit/>
          </a:bodyPr>
          <a:lstStyle/>
          <a:p>
            <a:pPr algn="ctr"/>
            <a:r>
              <a:rPr lang="en-US" dirty="0"/>
              <a:t>4</a:t>
            </a:r>
          </a:p>
        </p:txBody>
      </p:sp>
      <p:sp>
        <p:nvSpPr>
          <p:cNvPr id="13" name="TextBox 12"/>
          <p:cNvSpPr txBox="1"/>
          <p:nvPr/>
        </p:nvSpPr>
        <p:spPr>
          <a:xfrm>
            <a:off x="4586068" y="5363570"/>
            <a:ext cx="467749" cy="369332"/>
          </a:xfrm>
          <a:prstGeom prst="rect">
            <a:avLst/>
          </a:prstGeom>
          <a:noFill/>
        </p:spPr>
        <p:txBody>
          <a:bodyPr wrap="square" rtlCol="0">
            <a:spAutoFit/>
          </a:bodyPr>
          <a:lstStyle/>
          <a:p>
            <a:pPr algn="ctr"/>
            <a:r>
              <a:rPr lang="en-US" b="1" dirty="0" smtClean="0"/>
              <a:t>0</a:t>
            </a:r>
            <a:endParaRPr lang="en-US" b="1" dirty="0"/>
          </a:p>
        </p:txBody>
      </p:sp>
      <p:sp>
        <p:nvSpPr>
          <p:cNvPr id="42" name="TextBox 41"/>
          <p:cNvSpPr txBox="1"/>
          <p:nvPr/>
        </p:nvSpPr>
        <p:spPr>
          <a:xfrm>
            <a:off x="5066098" y="5366721"/>
            <a:ext cx="467749" cy="369332"/>
          </a:xfrm>
          <a:prstGeom prst="rect">
            <a:avLst/>
          </a:prstGeom>
          <a:noFill/>
        </p:spPr>
        <p:txBody>
          <a:bodyPr wrap="square" rtlCol="0">
            <a:spAutoFit/>
          </a:bodyPr>
          <a:lstStyle/>
          <a:p>
            <a:pPr algn="ctr"/>
            <a:r>
              <a:rPr lang="en-US" b="1" dirty="0" smtClean="0"/>
              <a:t>1</a:t>
            </a:r>
            <a:endParaRPr lang="en-US" b="1" dirty="0"/>
          </a:p>
        </p:txBody>
      </p:sp>
      <p:sp>
        <p:nvSpPr>
          <p:cNvPr id="43" name="TextBox 42"/>
          <p:cNvSpPr txBox="1"/>
          <p:nvPr/>
        </p:nvSpPr>
        <p:spPr>
          <a:xfrm>
            <a:off x="5545928" y="5370004"/>
            <a:ext cx="467749" cy="369332"/>
          </a:xfrm>
          <a:prstGeom prst="rect">
            <a:avLst/>
          </a:prstGeom>
          <a:noFill/>
        </p:spPr>
        <p:txBody>
          <a:bodyPr wrap="square" rtlCol="0">
            <a:spAutoFit/>
          </a:bodyPr>
          <a:lstStyle/>
          <a:p>
            <a:pPr algn="ctr"/>
            <a:r>
              <a:rPr lang="en-US" b="1" dirty="0" smtClean="0"/>
              <a:t>2</a:t>
            </a:r>
            <a:endParaRPr lang="en-US" b="1" dirty="0"/>
          </a:p>
        </p:txBody>
      </p:sp>
      <p:sp>
        <p:nvSpPr>
          <p:cNvPr id="44" name="TextBox 43"/>
          <p:cNvSpPr txBox="1"/>
          <p:nvPr/>
        </p:nvSpPr>
        <p:spPr>
          <a:xfrm>
            <a:off x="6025575" y="5371034"/>
            <a:ext cx="467749" cy="369332"/>
          </a:xfrm>
          <a:prstGeom prst="rect">
            <a:avLst/>
          </a:prstGeom>
          <a:noFill/>
        </p:spPr>
        <p:txBody>
          <a:bodyPr wrap="square" rtlCol="0">
            <a:spAutoFit/>
          </a:bodyPr>
          <a:lstStyle/>
          <a:p>
            <a:pPr algn="ctr"/>
            <a:r>
              <a:rPr lang="en-US" b="1" dirty="0" smtClean="0"/>
              <a:t>3</a:t>
            </a:r>
            <a:endParaRPr lang="en-US" b="1" dirty="0"/>
          </a:p>
        </p:txBody>
      </p:sp>
      <p:sp>
        <p:nvSpPr>
          <p:cNvPr id="45" name="TextBox 44"/>
          <p:cNvSpPr txBox="1"/>
          <p:nvPr/>
        </p:nvSpPr>
        <p:spPr>
          <a:xfrm>
            <a:off x="6505529" y="5373269"/>
            <a:ext cx="467749" cy="369332"/>
          </a:xfrm>
          <a:prstGeom prst="rect">
            <a:avLst/>
          </a:prstGeom>
          <a:noFill/>
        </p:spPr>
        <p:txBody>
          <a:bodyPr wrap="square" rtlCol="0">
            <a:spAutoFit/>
          </a:bodyPr>
          <a:lstStyle/>
          <a:p>
            <a:pPr algn="ctr"/>
            <a:r>
              <a:rPr lang="en-US" b="1" dirty="0" smtClean="0"/>
              <a:t>4</a:t>
            </a:r>
            <a:endParaRPr lang="en-US" b="1" dirty="0"/>
          </a:p>
        </p:txBody>
      </p:sp>
      <p:sp>
        <p:nvSpPr>
          <p:cNvPr id="46" name="TextBox 45"/>
          <p:cNvSpPr txBox="1"/>
          <p:nvPr/>
        </p:nvSpPr>
        <p:spPr>
          <a:xfrm>
            <a:off x="6971596" y="5377641"/>
            <a:ext cx="467749" cy="369332"/>
          </a:xfrm>
          <a:prstGeom prst="rect">
            <a:avLst/>
          </a:prstGeom>
          <a:noFill/>
        </p:spPr>
        <p:txBody>
          <a:bodyPr wrap="square" rtlCol="0">
            <a:spAutoFit/>
          </a:bodyPr>
          <a:lstStyle/>
          <a:p>
            <a:pPr algn="ctr"/>
            <a:r>
              <a:rPr lang="en-US" b="1" dirty="0" smtClean="0"/>
              <a:t>5</a:t>
            </a:r>
            <a:endParaRPr lang="en-US" b="1" dirty="0"/>
          </a:p>
        </p:txBody>
      </p:sp>
      <p:sp>
        <p:nvSpPr>
          <p:cNvPr id="47" name="TextBox 46"/>
          <p:cNvSpPr txBox="1"/>
          <p:nvPr/>
        </p:nvSpPr>
        <p:spPr>
          <a:xfrm>
            <a:off x="7464908" y="5377641"/>
            <a:ext cx="467749" cy="369332"/>
          </a:xfrm>
          <a:prstGeom prst="rect">
            <a:avLst/>
          </a:prstGeom>
          <a:noFill/>
        </p:spPr>
        <p:txBody>
          <a:bodyPr wrap="square" rtlCol="0">
            <a:spAutoFit/>
          </a:bodyPr>
          <a:lstStyle/>
          <a:p>
            <a:pPr algn="ctr"/>
            <a:r>
              <a:rPr lang="en-US" b="1" dirty="0" smtClean="0"/>
              <a:t>6</a:t>
            </a:r>
            <a:endParaRPr lang="en-US" b="1" dirty="0"/>
          </a:p>
        </p:txBody>
      </p:sp>
      <p:sp>
        <p:nvSpPr>
          <p:cNvPr id="48" name="TextBox 47"/>
          <p:cNvSpPr txBox="1"/>
          <p:nvPr/>
        </p:nvSpPr>
        <p:spPr>
          <a:xfrm>
            <a:off x="7932706" y="5391289"/>
            <a:ext cx="467749" cy="369332"/>
          </a:xfrm>
          <a:prstGeom prst="rect">
            <a:avLst/>
          </a:prstGeom>
          <a:noFill/>
        </p:spPr>
        <p:txBody>
          <a:bodyPr wrap="square" rtlCol="0">
            <a:spAutoFit/>
          </a:bodyPr>
          <a:lstStyle/>
          <a:p>
            <a:pPr algn="ctr"/>
            <a:r>
              <a:rPr lang="en-US" b="1" dirty="0" smtClean="0"/>
              <a:t>7</a:t>
            </a:r>
            <a:endParaRPr lang="en-US" b="1" dirty="0"/>
          </a:p>
        </p:txBody>
      </p:sp>
      <p:sp>
        <p:nvSpPr>
          <p:cNvPr id="14" name="TextBox 13"/>
          <p:cNvSpPr txBox="1"/>
          <p:nvPr/>
        </p:nvSpPr>
        <p:spPr>
          <a:xfrm>
            <a:off x="9577648" y="5363570"/>
            <a:ext cx="470073" cy="369332"/>
          </a:xfrm>
          <a:prstGeom prst="rect">
            <a:avLst/>
          </a:prstGeom>
          <a:noFill/>
        </p:spPr>
        <p:txBody>
          <a:bodyPr wrap="square" rtlCol="0">
            <a:spAutoFit/>
          </a:bodyPr>
          <a:lstStyle/>
          <a:p>
            <a:pPr algn="ctr"/>
            <a:r>
              <a:rPr lang="en-US" b="1" dirty="0" smtClean="0"/>
              <a:t>n</a:t>
            </a:r>
            <a:endParaRPr lang="en-US" b="1" dirty="0"/>
          </a:p>
        </p:txBody>
      </p:sp>
      <p:sp>
        <p:nvSpPr>
          <p:cNvPr id="49" name="TextBox 48"/>
          <p:cNvSpPr txBox="1"/>
          <p:nvPr/>
        </p:nvSpPr>
        <p:spPr>
          <a:xfrm>
            <a:off x="5788281" y="4901724"/>
            <a:ext cx="470073" cy="369332"/>
          </a:xfrm>
          <a:prstGeom prst="rect">
            <a:avLst/>
          </a:prstGeom>
          <a:noFill/>
          <a:ln>
            <a:noFill/>
          </a:ln>
        </p:spPr>
        <p:txBody>
          <a:bodyPr wrap="square" rtlCol="0">
            <a:spAutoFit/>
          </a:bodyPr>
          <a:lstStyle/>
          <a:p>
            <a:pPr algn="ctr"/>
            <a:r>
              <a:rPr lang="en-US" b="1" dirty="0" err="1" smtClean="0"/>
              <a:t>i</a:t>
            </a:r>
            <a:endParaRPr lang="en-US" b="1" dirty="0"/>
          </a:p>
        </p:txBody>
      </p:sp>
      <p:graphicFrame>
        <p:nvGraphicFramePr>
          <p:cNvPr id="25" name="Table 24"/>
          <p:cNvGraphicFramePr>
            <a:graphicFrameLocks noGrp="1"/>
          </p:cNvGraphicFramePr>
          <p:nvPr>
            <p:extLst>
              <p:ext uri="{D42A27DB-BD31-4B8C-83A1-F6EECF244321}">
                <p14:modId xmlns:p14="http://schemas.microsoft.com/office/powerpoint/2010/main" val="4177146780"/>
              </p:ext>
            </p:extLst>
          </p:nvPr>
        </p:nvGraphicFramePr>
        <p:xfrm>
          <a:off x="5784369" y="4922025"/>
          <a:ext cx="927280" cy="370840"/>
        </p:xfrm>
        <a:graphic>
          <a:graphicData uri="http://schemas.openxmlformats.org/drawingml/2006/table">
            <a:tbl>
              <a:tblPr firstRow="1" bandRow="1">
                <a:tableStyleId>{5C22544A-7EE6-4342-B048-85BDC9FD1C3A}</a:tableStyleId>
              </a:tblPr>
              <a:tblGrid>
                <a:gridCol w="463640"/>
                <a:gridCol w="46364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0" name="Date Placeholder 39"/>
          <p:cNvSpPr>
            <a:spLocks noGrp="1"/>
          </p:cNvSpPr>
          <p:nvPr>
            <p:ph type="dt" sz="half" idx="10"/>
          </p:nvPr>
        </p:nvSpPr>
        <p:spPr/>
        <p:txBody>
          <a:bodyPr/>
          <a:lstStyle/>
          <a:p>
            <a:r>
              <a:rPr lang="en-US" smtClean="0"/>
              <a:t>Dr. Ashraf Uddin</a:t>
            </a:r>
            <a:endParaRPr lang="en-US" dirty="0"/>
          </a:p>
        </p:txBody>
      </p:sp>
      <p:sp>
        <p:nvSpPr>
          <p:cNvPr id="41" name="Footer Placeholder 40"/>
          <p:cNvSpPr>
            <a:spLocks noGrp="1"/>
          </p:cNvSpPr>
          <p:nvPr>
            <p:ph type="ftr" sz="quarter" idx="11"/>
          </p:nvPr>
        </p:nvSpPr>
        <p:spPr/>
        <p:txBody>
          <a:bodyPr/>
          <a:lstStyle/>
          <a:p>
            <a:r>
              <a:rPr lang="en-US" smtClean="0"/>
              <a:t>Data Structures</a:t>
            </a:r>
            <a:endParaRPr lang="en-US" dirty="0"/>
          </a:p>
        </p:txBody>
      </p:sp>
      <p:sp>
        <p:nvSpPr>
          <p:cNvPr id="50" name="Slide Number Placeholder 49"/>
          <p:cNvSpPr>
            <a:spLocks noGrp="1"/>
          </p:cNvSpPr>
          <p:nvPr>
            <p:ph type="sldNum" sz="quarter" idx="12"/>
          </p:nvPr>
        </p:nvSpPr>
        <p:spPr/>
        <p:txBody>
          <a:bodyPr/>
          <a:lstStyle/>
          <a:p>
            <a:fld id="{4A983969-37C5-4618-A16D-59AABA52C744}" type="slidenum">
              <a:rPr lang="en-US" smtClean="0"/>
              <a:pPr/>
              <a:t>13</a:t>
            </a:fld>
            <a:endParaRPr lang="en-US" dirty="0"/>
          </a:p>
        </p:txBody>
      </p:sp>
    </p:spTree>
    <p:extLst>
      <p:ext uri="{BB962C8B-B14F-4D97-AF65-F5344CB8AC3E}">
        <p14:creationId xmlns:p14="http://schemas.microsoft.com/office/powerpoint/2010/main" val="27903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Multidimensional Array and Parallel Array</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marL="342900"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Multidimensional arrays have more than one dimension</a:t>
            </a:r>
          </a:p>
          <a:p>
            <a:pPr marL="800100" lvl="1"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All data rows stay together in memory</a:t>
            </a: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Parallel arrays are homogeneous </a:t>
            </a:r>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arrays </a:t>
            </a:r>
            <a:r>
              <a:rPr lang="en-US" dirty="0">
                <a:latin typeface="Times New Roman" panose="02020603050405020304" pitchFamily="18" charset="0"/>
                <a:cs typeface="Times New Roman" panose="02020603050405020304" pitchFamily="18" charset="0"/>
              </a:rPr>
              <a:t>for each field of the record, each having the same number of elements</a:t>
            </a:r>
            <a:r>
              <a:rPr lang="en-US" dirty="0" smtClean="0">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Data rows are implemented as separate arrays.</a:t>
            </a:r>
          </a:p>
          <a:p>
            <a:pPr algn="just"/>
            <a:r>
              <a:rPr lang="en-US" dirty="0" smtClean="0">
                <a:latin typeface="Times New Roman" panose="02020603050405020304" pitchFamily="18" charset="0"/>
                <a:cs typeface="Times New Roman" panose="02020603050405020304" pitchFamily="18" charset="0"/>
              </a:rPr>
              <a:t>Example of Parallel Array</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14</a:t>
            </a:fld>
            <a:endParaRPr lang="en-US"/>
          </a:p>
        </p:txBody>
      </p:sp>
      <p:sp>
        <p:nvSpPr>
          <p:cNvPr id="7" name="Date Placeholder 6"/>
          <p:cNvSpPr>
            <a:spLocks noGrp="1"/>
          </p:cNvSpPr>
          <p:nvPr>
            <p:ph type="dt" sz="half" idx="10"/>
          </p:nvPr>
        </p:nvSpPr>
        <p:spPr/>
        <p:txBody>
          <a:bodyPr/>
          <a:lstStyle/>
          <a:p>
            <a:r>
              <a:rPr lang="en-US" smtClean="0"/>
              <a:t>Dr. Ashraf Uddin</a:t>
            </a:r>
            <a:endParaRPr lang="en-US"/>
          </a:p>
        </p:txBody>
      </p:sp>
      <p:sp>
        <p:nvSpPr>
          <p:cNvPr id="8" name="TextBox 7"/>
          <p:cNvSpPr txBox="1"/>
          <p:nvPr/>
        </p:nvSpPr>
        <p:spPr>
          <a:xfrm>
            <a:off x="2045853" y="4267199"/>
            <a:ext cx="7358743" cy="2031325"/>
          </a:xfrm>
          <a:prstGeom prst="rect">
            <a:avLst/>
          </a:prstGeom>
          <a:noFill/>
        </p:spPr>
        <p:txBody>
          <a:bodyPr wrap="square" rtlCol="0">
            <a:spAutoFit/>
          </a:bodyPr>
          <a:lstStyle/>
          <a:p>
            <a:r>
              <a:rPr lang="en-US" dirty="0" err="1"/>
              <a:t>int</a:t>
            </a:r>
            <a:r>
              <a:rPr lang="en-US" dirty="0"/>
              <a:t> ages[] = {0, 17, 2, 52, 25}; </a:t>
            </a:r>
            <a:endParaRPr lang="en-US" dirty="0" smtClean="0"/>
          </a:p>
          <a:p>
            <a:r>
              <a:rPr lang="en-US" dirty="0" smtClean="0"/>
              <a:t>char </a:t>
            </a:r>
            <a:r>
              <a:rPr lang="en-US" dirty="0"/>
              <a:t>*names[] = {"None", "Mike", "Billy", "Tom", "Stan"}; </a:t>
            </a:r>
            <a:endParaRPr lang="en-US" dirty="0" smtClean="0"/>
          </a:p>
          <a:p>
            <a:r>
              <a:rPr lang="en-US" dirty="0" err="1" smtClean="0"/>
              <a:t>int</a:t>
            </a:r>
            <a:r>
              <a:rPr lang="en-US" dirty="0" smtClean="0"/>
              <a:t> </a:t>
            </a:r>
            <a:r>
              <a:rPr lang="en-US" dirty="0"/>
              <a:t>parent[] = {0 </a:t>
            </a:r>
            <a:r>
              <a:rPr lang="en-US" i="1" dirty="0"/>
              <a:t>/*None*/</a:t>
            </a:r>
            <a:r>
              <a:rPr lang="en-US" dirty="0"/>
              <a:t>, 3 </a:t>
            </a:r>
            <a:r>
              <a:rPr lang="en-US" i="1" dirty="0"/>
              <a:t>/*Tom*/</a:t>
            </a:r>
            <a:r>
              <a:rPr lang="en-US" dirty="0"/>
              <a:t>, 1 </a:t>
            </a:r>
            <a:r>
              <a:rPr lang="en-US" i="1" dirty="0"/>
              <a:t>/*Mike*/</a:t>
            </a:r>
            <a:r>
              <a:rPr lang="en-US" dirty="0"/>
              <a:t>, 0 </a:t>
            </a:r>
            <a:r>
              <a:rPr lang="en-US" i="1" dirty="0"/>
              <a:t>/*None*/</a:t>
            </a:r>
            <a:r>
              <a:rPr lang="en-US" dirty="0"/>
              <a:t>, 3 </a:t>
            </a:r>
            <a:r>
              <a:rPr lang="en-US" i="1" dirty="0"/>
              <a:t>/*Tom*/</a:t>
            </a:r>
            <a:r>
              <a:rPr lang="en-US" dirty="0"/>
              <a:t>}; </a:t>
            </a:r>
            <a:r>
              <a:rPr lang="en-US" b="1" dirty="0"/>
              <a:t>for</a:t>
            </a:r>
            <a:r>
              <a:rPr lang="en-US" dirty="0"/>
              <a:t>(i = 1; i &lt;= 4; i++) { </a:t>
            </a:r>
            <a:endParaRPr lang="en-US" dirty="0" smtClean="0"/>
          </a:p>
          <a:p>
            <a:r>
              <a:rPr lang="en-US" dirty="0"/>
              <a:t>	</a:t>
            </a:r>
            <a:r>
              <a:rPr lang="en-US" dirty="0" err="1" smtClean="0"/>
              <a:t>printf</a:t>
            </a:r>
            <a:r>
              <a:rPr lang="en-US" dirty="0"/>
              <a:t>("Name: %s, Age: %d, Parent: %s </a:t>
            </a:r>
            <a:r>
              <a:rPr lang="en-US" b="1" dirty="0"/>
              <a:t>\n</a:t>
            </a:r>
            <a:r>
              <a:rPr lang="en-US" dirty="0"/>
              <a:t>", names[i], ages[i], </a:t>
            </a:r>
            <a:r>
              <a:rPr lang="en-US" dirty="0" smtClean="0"/>
              <a:t>	names[parent[i</a:t>
            </a:r>
            <a:r>
              <a:rPr lang="en-US" dirty="0"/>
              <a:t>]]); </a:t>
            </a:r>
            <a:endParaRPr lang="en-US" dirty="0" smtClean="0"/>
          </a:p>
          <a:p>
            <a:r>
              <a:rPr lang="en-US" dirty="0" smtClean="0"/>
              <a:t>}</a:t>
            </a:r>
            <a:endParaRPr lang="en-US" dirty="0"/>
          </a:p>
        </p:txBody>
      </p:sp>
    </p:spTree>
    <p:extLst>
      <p:ext uri="{BB962C8B-B14F-4D97-AF65-F5344CB8AC3E}">
        <p14:creationId xmlns:p14="http://schemas.microsoft.com/office/powerpoint/2010/main" val="1158445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Two Dimensional (2D) Array</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fontScale="92500" lnSpcReduction="10000"/>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Two-dimensional arrays can be described as "arrays of arrays". For example, a 2D array can be imagined as a Two-dimensional table made of elements of same uniform data type.</a:t>
            </a: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dirty="0" err="1" smtClean="0">
                <a:latin typeface="Times New Roman" panose="02020603050405020304" pitchFamily="18" charset="0"/>
                <a:cs typeface="Times New Roman" panose="02020603050405020304" pitchFamily="18" charset="0"/>
              </a:rPr>
              <a:t>minu</a:t>
            </a:r>
            <a:r>
              <a:rPr lang="en-US" dirty="0">
                <a:latin typeface="Times New Roman" panose="02020603050405020304" pitchFamily="18" charset="0"/>
                <a:cs typeface="Times New Roman" panose="02020603050405020304" pitchFamily="18" charset="0"/>
              </a:rPr>
              <a:t> represents a Two-dimensional array of 3 per 5 elements of type int. The way to declare this array </a:t>
            </a:r>
            <a:r>
              <a:rPr lang="en-US" dirty="0" smtClean="0">
                <a:latin typeface="Times New Roman" panose="02020603050405020304" pitchFamily="18" charset="0"/>
                <a:cs typeface="Times New Roman" panose="02020603050405020304" pitchFamily="18" charset="0"/>
              </a:rPr>
              <a:t>would </a:t>
            </a:r>
            <a:r>
              <a:rPr lang="en-US" dirty="0">
                <a:latin typeface="Times New Roman" panose="02020603050405020304" pitchFamily="18" charset="0"/>
                <a:cs typeface="Times New Roman" panose="02020603050405020304" pitchFamily="18" charset="0"/>
              </a:rPr>
              <a:t>be: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minu</a:t>
            </a:r>
            <a:r>
              <a:rPr lang="en-US" dirty="0">
                <a:latin typeface="Times New Roman" panose="02020603050405020304" pitchFamily="18" charset="0"/>
                <a:cs typeface="Times New Roman" panose="02020603050405020304" pitchFamily="18" charset="0"/>
              </a:rPr>
              <a:t> [3][5];</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way to reference the 2nd element vertically and 4th horizontally or the (2 × 4) 8th element in an expression would be: </a:t>
            </a:r>
            <a:r>
              <a:rPr lang="en-US" dirty="0" err="1">
                <a:latin typeface="Times New Roman" panose="02020603050405020304" pitchFamily="18" charset="0"/>
                <a:cs typeface="Times New Roman" panose="02020603050405020304" pitchFamily="18" charset="0"/>
              </a:rPr>
              <a:t>minu</a:t>
            </a:r>
            <a:r>
              <a:rPr lang="en-US" dirty="0">
                <a:latin typeface="Times New Roman" panose="02020603050405020304" pitchFamily="18" charset="0"/>
                <a:cs typeface="Times New Roman" panose="02020603050405020304" pitchFamily="18" charset="0"/>
              </a:rPr>
              <a:t> [1][3];</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Generally, for two-dimensional array, 1st dimension is considered as row and the 2nd dimension is considered as column. Here, we have 3 rows and 5 columns. </a:t>
            </a: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15</a:t>
            </a:fld>
            <a:endParaRPr lang="en-US"/>
          </a:p>
        </p:txBody>
      </p:sp>
      <p:pic>
        <p:nvPicPr>
          <p:cNvPr id="6" name="Picture 5"/>
          <p:cNvPicPr>
            <a:picLocks noChangeAspect="1"/>
          </p:cNvPicPr>
          <p:nvPr/>
        </p:nvPicPr>
        <p:blipFill>
          <a:blip r:embed="rId3"/>
          <a:stretch>
            <a:fillRect/>
          </a:stretch>
        </p:blipFill>
        <p:spPr>
          <a:xfrm>
            <a:off x="1524000" y="2110904"/>
            <a:ext cx="9754445" cy="1926503"/>
          </a:xfrm>
          <a:prstGeom prst="rect">
            <a:avLst/>
          </a:prstGeom>
        </p:spPr>
      </p:pic>
      <p:sp>
        <p:nvSpPr>
          <p:cNvPr id="7" name="Date Placeholder 6"/>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4229215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2D Array: Access Element</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23582" y="1269242"/>
            <a:ext cx="9644418" cy="4885898"/>
          </a:xfrm>
        </p:spPr>
        <p:txBody>
          <a:bodyPr numCol="2">
            <a:normAutofit/>
          </a:bodyPr>
          <a:lstStyle/>
          <a:p>
            <a:pPr marL="182880" algn="just"/>
            <a:r>
              <a:rPr lang="en-US" sz="2000" dirty="0">
                <a:latin typeface="Times New Roman" panose="02020603050405020304" pitchFamily="18" charset="0"/>
                <a:cs typeface="Times New Roman" panose="02020603050405020304" pitchFamily="18" charset="0"/>
              </a:rPr>
              <a:t>Nested loop is used to take input and give output.</a:t>
            </a:r>
          </a:p>
          <a:p>
            <a:pPr marL="182880" algn="just"/>
            <a:r>
              <a:rPr lang="en-US" sz="2000" dirty="0">
                <a:latin typeface="Times New Roman" panose="02020603050405020304" pitchFamily="18" charset="0"/>
                <a:cs typeface="Times New Roman" panose="02020603050405020304" pitchFamily="18" charset="0"/>
              </a:rPr>
              <a:t>The input is taken in row (1st dimension) major. i.e. all the values of row 0 is scanned first, then the values of row 1, and values of row 2. For each row, value at column 0 is scanned first, then the value at column 1, and value at column 2.</a:t>
            </a:r>
          </a:p>
          <a:p>
            <a:pPr marL="182880" algn="just"/>
            <a:r>
              <a:rPr lang="en-US" sz="2000" dirty="0">
                <a:latin typeface="Times New Roman" panose="02020603050405020304" pitchFamily="18" charset="0"/>
                <a:cs typeface="Times New Roman" panose="02020603050405020304" pitchFamily="18" charset="0"/>
              </a:rPr>
              <a:t>In output, array a is used in row major. But array b is used in column (2nd dimension) major. i.e. all the values of column 0 is added first, then the values of column 1, and values of column 2. For each column, value at row 0 is added first, then the value at row 1, and value at row 2</a:t>
            </a:r>
            <a:r>
              <a:rPr lang="en-US" sz="2000" dirty="0" smtClean="0">
                <a:latin typeface="Times New Roman" panose="02020603050405020304" pitchFamily="18" charset="0"/>
                <a:cs typeface="Times New Roman" panose="02020603050405020304" pitchFamily="18" charset="0"/>
              </a:rPr>
              <a:t>.</a:t>
            </a:r>
          </a:p>
          <a:p>
            <a:pPr marL="182880" algn="just"/>
            <a:r>
              <a:rPr lang="en-US" sz="2000" dirty="0">
                <a:latin typeface="Times New Roman" panose="02020603050405020304" pitchFamily="18" charset="0"/>
                <a:cs typeface="Times New Roman" panose="02020603050405020304" pitchFamily="18" charset="0"/>
              </a:rPr>
              <a:t>Consider the following example (the dark rea at the end is the output of this program; the red colored text represents input given by the user):</a:t>
            </a:r>
          </a:p>
          <a:p>
            <a:pPr marL="182880" algn="just"/>
            <a:endParaRPr lang="en-US" sz="2000" dirty="0" smtClean="0">
              <a:latin typeface="Times New Roman" panose="02020603050405020304" pitchFamily="18" charset="0"/>
              <a:cs typeface="Times New Roman" panose="02020603050405020304" pitchFamily="18" charset="0"/>
            </a:endParaRPr>
          </a:p>
          <a:p>
            <a:pPr marL="182880" algn="just"/>
            <a:endParaRPr lang="en-US" sz="2000" dirty="0">
              <a:latin typeface="Times New Roman" panose="02020603050405020304" pitchFamily="18" charset="0"/>
              <a:cs typeface="Times New Roman" panose="02020603050405020304" pitchFamily="18" charset="0"/>
            </a:endParaRPr>
          </a:p>
          <a:p>
            <a:pPr marL="182880"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16</a:t>
            </a:fld>
            <a:endParaRPr lang="en-US"/>
          </a:p>
        </p:txBody>
      </p:sp>
      <p:pic>
        <p:nvPicPr>
          <p:cNvPr id="7" name="Picture 6"/>
          <p:cNvPicPr>
            <a:picLocks noChangeAspect="1"/>
          </p:cNvPicPr>
          <p:nvPr/>
        </p:nvPicPr>
        <p:blipFill>
          <a:blip r:embed="rId3"/>
          <a:stretch>
            <a:fillRect/>
          </a:stretch>
        </p:blipFill>
        <p:spPr>
          <a:xfrm>
            <a:off x="5845791" y="2210686"/>
            <a:ext cx="6136943" cy="3944454"/>
          </a:xfrm>
          <a:prstGeom prst="rect">
            <a:avLst/>
          </a:prstGeom>
        </p:spPr>
      </p:pic>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001883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8" name="Text Placeholder 7"/>
          <p:cNvSpPr>
            <a:spLocks noGrp="1"/>
          </p:cNvSpPr>
          <p:nvPr>
            <p:ph type="body" idx="1"/>
          </p:nvPr>
        </p:nvSpPr>
        <p:spPr>
          <a:xfrm>
            <a:off x="194332" y="2003611"/>
            <a:ext cx="5587903" cy="527377"/>
          </a:xfrm>
        </p:spPr>
        <p:txBody>
          <a:bodyPr/>
          <a:lstStyle/>
          <a:p>
            <a:r>
              <a:rPr lang="en-US" dirty="0" smtClean="0"/>
              <a:t>2D Array</a:t>
            </a:r>
            <a:endParaRPr lang="en-US" dirty="0"/>
          </a:p>
        </p:txBody>
      </p:sp>
      <p:sp>
        <p:nvSpPr>
          <p:cNvPr id="3" name="Content Placeholder 2"/>
          <p:cNvSpPr>
            <a:spLocks noGrp="1"/>
          </p:cNvSpPr>
          <p:nvPr>
            <p:ph sz="half" idx="2"/>
          </p:nvPr>
        </p:nvSpPr>
        <p:spPr>
          <a:xfrm>
            <a:off x="194332" y="2630210"/>
            <a:ext cx="5587903" cy="2027557"/>
          </a:xfrm>
        </p:spPr>
        <p:txBody>
          <a:bodyPr>
            <a:normAutofit fontScale="62500" lnSpcReduction="20000"/>
          </a:bodyPr>
          <a:lstStyle/>
          <a:p>
            <a:pPr marL="0" indent="0">
              <a:buNone/>
            </a:pPr>
            <a:r>
              <a:rPr lang="en-US" dirty="0" err="1" smtClean="0">
                <a:solidFill>
                  <a:srgbClr val="0000B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[3][5], H=3, W=5, n, m,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a:p>
            <a:pPr marL="0" indent="0">
              <a:buNone/>
            </a:pPr>
            <a:r>
              <a:rPr lang="en-US" dirty="0" smtClean="0">
                <a:solidFill>
                  <a:srgbClr val="0000B0"/>
                </a:solidFill>
                <a:latin typeface="Courier New" panose="02070309020205020404" pitchFamily="49" charset="0"/>
                <a:cs typeface="Courier New" panose="02070309020205020404" pitchFamily="49" charset="0"/>
              </a:rPr>
              <a:t>void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main (</a:t>
            </a:r>
            <a:r>
              <a:rPr lang="en-US" dirty="0">
                <a:solidFill>
                  <a:srgbClr val="0000B0"/>
                </a:solidFill>
                <a:latin typeface="Courier New" panose="02070309020205020404" pitchFamily="49" charset="0"/>
                <a:cs typeface="Courier New" panose="02070309020205020404" pitchFamily="49" charset="0"/>
              </a:rPr>
              <a:t>void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n=0; n&lt;H; 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m=0; m&lt;W; m++)</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[n][m</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3"/>
          </p:nvPr>
        </p:nvSpPr>
        <p:spPr>
          <a:xfrm>
            <a:off x="6131858" y="2003612"/>
            <a:ext cx="5786716" cy="527377"/>
          </a:xfrm>
        </p:spPr>
        <p:txBody>
          <a:bodyPr/>
          <a:lstStyle/>
          <a:p>
            <a:r>
              <a:rPr lang="en-US" dirty="0" smtClean="0"/>
              <a:t>1D array</a:t>
            </a:r>
            <a:endParaRPr lang="en-US" dirty="0"/>
          </a:p>
        </p:txBody>
      </p:sp>
      <p:sp>
        <p:nvSpPr>
          <p:cNvPr id="10" name="Content Placeholder 9"/>
          <p:cNvSpPr>
            <a:spLocks noGrp="1"/>
          </p:cNvSpPr>
          <p:nvPr>
            <p:ph sz="quarter" idx="4"/>
          </p:nvPr>
        </p:nvSpPr>
        <p:spPr>
          <a:xfrm>
            <a:off x="6131858" y="2630210"/>
            <a:ext cx="5788303" cy="2023076"/>
          </a:xfrm>
        </p:spPr>
        <p:txBody>
          <a:bodyPr>
            <a:normAutofit fontScale="62500" lnSpcReduction="20000"/>
          </a:bodyPr>
          <a:lstStyle/>
          <a:p>
            <a:pPr marL="0" indent="0">
              <a:buNone/>
            </a:pPr>
            <a:r>
              <a:rPr lang="en-US" dirty="0" err="1" smtClean="0">
                <a:solidFill>
                  <a:srgbClr val="0000B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[3 * 5], </a:t>
            </a:r>
            <a:r>
              <a:rPr lang="en-US" dirty="0">
                <a:latin typeface="Courier New" panose="02070309020205020404" pitchFamily="49" charset="0"/>
                <a:cs typeface="Courier New" panose="02070309020205020404" pitchFamily="49" charset="0"/>
              </a:rPr>
              <a:t>H=3, W=5, </a:t>
            </a:r>
            <a:r>
              <a:rPr lang="en-US" dirty="0" smtClean="0">
                <a:latin typeface="Courier New" panose="02070309020205020404" pitchFamily="49" charset="0"/>
                <a:cs typeface="Courier New" panose="02070309020205020404" pitchFamily="49" charset="0"/>
              </a:rPr>
              <a:t>n, m,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a:p>
            <a:pPr marL="0" indent="0">
              <a:buNone/>
            </a:pPr>
            <a:r>
              <a:rPr lang="en-US" dirty="0" smtClean="0">
                <a:solidFill>
                  <a:srgbClr val="0000B0"/>
                </a:solidFill>
                <a:latin typeface="Courier New" panose="02070309020205020404" pitchFamily="49" charset="0"/>
                <a:cs typeface="Courier New" panose="02070309020205020404" pitchFamily="49" charset="0"/>
              </a:rPr>
              <a:t>void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main (</a:t>
            </a:r>
            <a:r>
              <a:rPr lang="en-US" dirty="0">
                <a:solidFill>
                  <a:srgbClr val="0000B0"/>
                </a:solidFill>
                <a:latin typeface="Courier New" panose="02070309020205020404" pitchFamily="49" charset="0"/>
                <a:cs typeface="Courier New" panose="02070309020205020404" pitchFamily="49" charset="0"/>
              </a:rPr>
              <a:t>void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n=0; n&lt;H; 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m=0; m&lt;W; m++)</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W * n + m ] =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
        <p:nvSpPr>
          <p:cNvPr id="12" name="TextBox 11"/>
          <p:cNvSpPr txBox="1"/>
          <p:nvPr/>
        </p:nvSpPr>
        <p:spPr>
          <a:xfrm>
            <a:off x="147917" y="874061"/>
            <a:ext cx="1188720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Two-dimensional arrays are just an abstraction for programmers, since we can obtain the same results with a simple array just by putting a factor between its indices: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minu</a:t>
            </a:r>
            <a:r>
              <a:rPr lang="en-US" sz="2000" dirty="0">
                <a:latin typeface="Times New Roman" panose="02020603050405020304" pitchFamily="18" charset="0"/>
                <a:cs typeface="Times New Roman" panose="02020603050405020304" pitchFamily="18" charset="0"/>
              </a:rPr>
              <a:t> [3][5];   is equivalent to (3 * 5 = 15);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minu</a:t>
            </a:r>
            <a:r>
              <a:rPr lang="en-US" sz="2000" dirty="0">
                <a:latin typeface="Times New Roman" panose="02020603050405020304" pitchFamily="18" charset="0"/>
                <a:cs typeface="Times New Roman" panose="02020603050405020304" pitchFamily="18" charset="0"/>
              </a:rPr>
              <a:t> [15</a:t>
            </a:r>
            <a:r>
              <a:rPr lang="en-US" sz="20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nvPr>
        </p:nvGraphicFramePr>
        <p:xfrm>
          <a:off x="3798628" y="3073159"/>
          <a:ext cx="1835691" cy="1310640"/>
        </p:xfrm>
        <a:graphic>
          <a:graphicData uri="http://schemas.openxmlformats.org/drawingml/2006/table">
            <a:tbl>
              <a:tblPr firstRow="1" firstCol="1" bandRow="1">
                <a:tableStyleId>{2D5ABB26-0587-4C30-8999-92F81FD0307C}</a:tableStyleId>
              </a:tblPr>
              <a:tblGrid>
                <a:gridCol w="406267"/>
                <a:gridCol w="248222"/>
                <a:gridCol w="261938"/>
                <a:gridCol w="261938"/>
                <a:gridCol w="261938"/>
                <a:gridCol w="261938"/>
                <a:gridCol w="133450"/>
              </a:tblGrid>
              <a:tr h="224783">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r h="249759">
                <a:tc>
                  <a:txBody>
                    <a:bodyPr/>
                    <a:lstStyle/>
                    <a:p>
                      <a:pPr marL="0" marR="0" algn="ctr">
                        <a:spcBef>
                          <a:spcPts val="0"/>
                        </a:spcBef>
                        <a:spcAft>
                          <a:spcPts val="0"/>
                        </a:spcAft>
                      </a:pPr>
                      <a:r>
                        <a:rPr lang="en-US" sz="1600" b="1">
                          <a:effectLst/>
                          <a:latin typeface="Arial Narrow" panose="020B0606020202030204" pitchFamily="34" charset="0"/>
                        </a:rPr>
                        <a:t>0</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2</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3</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4</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5</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49759">
                <a:tc>
                  <a:txBody>
                    <a:bodyPr/>
                    <a:lstStyle/>
                    <a:p>
                      <a:pPr marL="0" marR="0" algn="ctr">
                        <a:spcBef>
                          <a:spcPts val="0"/>
                        </a:spcBef>
                        <a:spcAft>
                          <a:spcPts val="0"/>
                        </a:spcAft>
                      </a:pPr>
                      <a:r>
                        <a:rPr lang="en-US" sz="1600" b="1">
                          <a:effectLst/>
                          <a:latin typeface="Arial Narrow" panose="020B0606020202030204" pitchFamily="34" charset="0"/>
                        </a:rPr>
                        <a:t>1</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6</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7</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8</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9</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10</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49759">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11</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12</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13</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14</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15</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24783">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bl>
          </a:graphicData>
        </a:graphic>
      </p:graphicFrame>
      <p:graphicFrame>
        <p:nvGraphicFramePr>
          <p:cNvPr id="15" name="Table 14"/>
          <p:cNvGraphicFramePr>
            <a:graphicFrameLocks noGrp="1"/>
          </p:cNvGraphicFramePr>
          <p:nvPr>
            <p:extLst/>
          </p:nvPr>
        </p:nvGraphicFramePr>
        <p:xfrm>
          <a:off x="6131858" y="4656884"/>
          <a:ext cx="5562247" cy="762000"/>
        </p:xfrm>
        <a:graphic>
          <a:graphicData uri="http://schemas.openxmlformats.org/drawingml/2006/table">
            <a:tbl>
              <a:tblPr firstRow="1" firstCol="1" bandRow="1">
                <a:tableStyleId>{2D5ABB26-0587-4C30-8999-92F81FD0307C}</a:tableStyleId>
              </a:tblPr>
              <a:tblGrid>
                <a:gridCol w="73645"/>
                <a:gridCol w="336492"/>
                <a:gridCol w="355086"/>
                <a:gridCol w="355086"/>
                <a:gridCol w="355086"/>
                <a:gridCol w="355086"/>
                <a:gridCol w="355086"/>
                <a:gridCol w="355086"/>
                <a:gridCol w="355086"/>
                <a:gridCol w="355086"/>
                <a:gridCol w="355086"/>
                <a:gridCol w="355086"/>
                <a:gridCol w="355086"/>
                <a:gridCol w="355086"/>
                <a:gridCol w="355086"/>
                <a:gridCol w="355086"/>
                <a:gridCol w="180906"/>
              </a:tblGrid>
              <a:tr h="224783">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5</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6</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7</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8</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9</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smtClean="0">
                          <a:effectLst/>
                          <a:latin typeface="Arial Narrow" panose="020B0606020202030204" pitchFamily="34" charset="0"/>
                          <a:ea typeface="Times New Roman" panose="02020603050405020304" pitchFamily="18" charset="0"/>
                        </a:rPr>
                        <a:t>14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r h="249759">
                <a:tc>
                  <a:txBody>
                    <a:bodyPr/>
                    <a:lstStyle/>
                    <a:p>
                      <a:pPr marL="0" marR="0" algn="ctr">
                        <a:spcBef>
                          <a:spcPts val="0"/>
                        </a:spcBef>
                        <a:spcAft>
                          <a:spcPts val="0"/>
                        </a:spcAft>
                      </a:pP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2</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3</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4</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5</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6</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7</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8</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9</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10</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11</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12</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13</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14</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smtClean="0">
                          <a:effectLst/>
                          <a:latin typeface="Arial Narrow" panose="020B0606020202030204" pitchFamily="34" charset="0"/>
                          <a:ea typeface="Times New Roman" panose="02020603050405020304" pitchFamily="18" charset="0"/>
                        </a:rPr>
                        <a:t>15</a:t>
                      </a:r>
                      <a:endParaRPr lang="en-US" sz="1800" dirty="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tr>
              <a:tr h="224783">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r>
            </a:tbl>
          </a:graphicData>
        </a:graphic>
      </p:graphicFrame>
      <p:sp>
        <p:nvSpPr>
          <p:cNvPr id="17" name="Rectangle 16"/>
          <p:cNvSpPr/>
          <p:nvPr/>
        </p:nvSpPr>
        <p:spPr>
          <a:xfrm>
            <a:off x="4194415" y="3311514"/>
            <a:ext cx="1295400" cy="268941"/>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185647" y="4890863"/>
            <a:ext cx="1775009" cy="282387"/>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99965" y="3584937"/>
            <a:ext cx="1295400" cy="26894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199965" y="3868392"/>
            <a:ext cx="1295400" cy="268941"/>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74106" y="4891239"/>
            <a:ext cx="1742042" cy="28201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49118" y="4895533"/>
            <a:ext cx="1757080" cy="277717"/>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71653" y="5498637"/>
            <a:ext cx="822960" cy="369332"/>
          </a:xfrm>
          <a:prstGeom prst="rect">
            <a:avLst/>
          </a:prstGeom>
          <a:noFill/>
          <a:ln>
            <a:solidFill>
              <a:schemeClr val="tx1"/>
            </a:solidFill>
          </a:ln>
        </p:spPr>
        <p:txBody>
          <a:bodyPr wrap="square" rtlCol="0">
            <a:spAutoFit/>
          </a:bodyPr>
          <a:lstStyle/>
          <a:p>
            <a:pPr algn="ctr"/>
            <a:r>
              <a:rPr lang="en-US" dirty="0" smtClean="0"/>
              <a:t>Height</a:t>
            </a:r>
            <a:endParaRPr lang="en-US" dirty="0"/>
          </a:p>
        </p:txBody>
      </p:sp>
      <p:sp>
        <p:nvSpPr>
          <p:cNvPr id="24" name="TextBox 23"/>
          <p:cNvSpPr txBox="1"/>
          <p:nvPr/>
        </p:nvSpPr>
        <p:spPr>
          <a:xfrm>
            <a:off x="8489562" y="5504761"/>
            <a:ext cx="821566" cy="369332"/>
          </a:xfrm>
          <a:prstGeom prst="rect">
            <a:avLst/>
          </a:prstGeom>
          <a:noFill/>
          <a:ln>
            <a:solidFill>
              <a:schemeClr val="tx1"/>
            </a:solidFill>
          </a:ln>
        </p:spPr>
        <p:txBody>
          <a:bodyPr wrap="square" rtlCol="0">
            <a:spAutoFit/>
          </a:bodyPr>
          <a:lstStyle/>
          <a:p>
            <a:pPr algn="ctr"/>
            <a:r>
              <a:rPr lang="en-US" dirty="0" smtClean="0"/>
              <a:t>Width</a:t>
            </a:r>
            <a:endParaRPr lang="en-US" dirty="0"/>
          </a:p>
        </p:txBody>
      </p:sp>
      <p:sp>
        <p:nvSpPr>
          <p:cNvPr id="25" name="TextBox 24"/>
          <p:cNvSpPr txBox="1"/>
          <p:nvPr/>
        </p:nvSpPr>
        <p:spPr>
          <a:xfrm>
            <a:off x="9310064" y="5503694"/>
            <a:ext cx="365760" cy="369332"/>
          </a:xfrm>
          <a:prstGeom prst="rect">
            <a:avLst/>
          </a:prstGeom>
          <a:noFill/>
          <a:ln>
            <a:solidFill>
              <a:schemeClr val="tx1"/>
            </a:solidFill>
          </a:ln>
        </p:spPr>
        <p:txBody>
          <a:bodyPr wrap="square" rtlCol="0">
            <a:spAutoFit/>
          </a:bodyPr>
          <a:lstStyle/>
          <a:p>
            <a:pPr algn="ctr"/>
            <a:r>
              <a:rPr lang="en-US" dirty="0" smtClean="0"/>
              <a:t>n</a:t>
            </a:r>
            <a:endParaRPr lang="en-US" dirty="0"/>
          </a:p>
        </p:txBody>
      </p:sp>
      <p:sp>
        <p:nvSpPr>
          <p:cNvPr id="26" name="TextBox 25"/>
          <p:cNvSpPr txBox="1"/>
          <p:nvPr/>
        </p:nvSpPr>
        <p:spPr>
          <a:xfrm>
            <a:off x="9679108" y="5497507"/>
            <a:ext cx="365760" cy="369332"/>
          </a:xfrm>
          <a:prstGeom prst="rect">
            <a:avLst/>
          </a:prstGeom>
          <a:noFill/>
          <a:ln>
            <a:solidFill>
              <a:schemeClr val="tx1"/>
            </a:solidFill>
          </a:ln>
        </p:spPr>
        <p:txBody>
          <a:bodyPr wrap="square" rtlCol="0">
            <a:spAutoFit/>
          </a:bodyPr>
          <a:lstStyle/>
          <a:p>
            <a:pPr algn="ctr"/>
            <a:r>
              <a:rPr lang="en-US" dirty="0" smtClean="0"/>
              <a:t>m</a:t>
            </a:r>
            <a:endParaRPr lang="en-US" dirty="0"/>
          </a:p>
        </p:txBody>
      </p:sp>
      <p:sp>
        <p:nvSpPr>
          <p:cNvPr id="27" name="TextBox 26"/>
          <p:cNvSpPr txBox="1"/>
          <p:nvPr/>
        </p:nvSpPr>
        <p:spPr>
          <a:xfrm>
            <a:off x="7671653" y="5867969"/>
            <a:ext cx="822960" cy="369332"/>
          </a:xfrm>
          <a:prstGeom prst="rect">
            <a:avLst/>
          </a:prstGeom>
          <a:noFill/>
          <a:ln>
            <a:solidFill>
              <a:schemeClr val="tx1"/>
            </a:solidFill>
          </a:ln>
        </p:spPr>
        <p:txBody>
          <a:bodyPr wrap="square" rtlCol="0">
            <a:spAutoFit/>
          </a:bodyPr>
          <a:lstStyle/>
          <a:p>
            <a:pPr algn="ctr"/>
            <a:r>
              <a:rPr lang="en-US" dirty="0" smtClean="0"/>
              <a:t>3</a:t>
            </a:r>
            <a:endParaRPr lang="en-US" dirty="0"/>
          </a:p>
        </p:txBody>
      </p:sp>
      <p:sp>
        <p:nvSpPr>
          <p:cNvPr id="28" name="TextBox 27"/>
          <p:cNvSpPr txBox="1"/>
          <p:nvPr/>
        </p:nvSpPr>
        <p:spPr>
          <a:xfrm>
            <a:off x="8489562" y="5874093"/>
            <a:ext cx="821566" cy="369332"/>
          </a:xfrm>
          <a:prstGeom prst="rect">
            <a:avLst/>
          </a:prstGeom>
          <a:noFill/>
          <a:ln>
            <a:solidFill>
              <a:schemeClr val="tx1"/>
            </a:solidFill>
          </a:ln>
        </p:spPr>
        <p:txBody>
          <a:bodyPr wrap="square" rtlCol="0">
            <a:spAutoFit/>
          </a:bodyPr>
          <a:lstStyle/>
          <a:p>
            <a:pPr algn="ctr"/>
            <a:r>
              <a:rPr lang="en-US" dirty="0" smtClean="0"/>
              <a:t>5</a:t>
            </a:r>
            <a:endParaRPr lang="en-US" dirty="0"/>
          </a:p>
        </p:txBody>
      </p:sp>
      <p:sp>
        <p:nvSpPr>
          <p:cNvPr id="29" name="TextBox 28"/>
          <p:cNvSpPr txBox="1"/>
          <p:nvPr/>
        </p:nvSpPr>
        <p:spPr>
          <a:xfrm>
            <a:off x="9310064" y="5873026"/>
            <a:ext cx="365760" cy="369332"/>
          </a:xfrm>
          <a:prstGeom prst="rect">
            <a:avLst/>
          </a:prstGeom>
          <a:noFill/>
          <a:ln>
            <a:noFill/>
          </a:ln>
        </p:spPr>
        <p:txBody>
          <a:bodyPr wrap="square" rtlCol="0">
            <a:spAutoFit/>
          </a:bodyPr>
          <a:lstStyle/>
          <a:p>
            <a:pPr algn="ctr"/>
            <a:r>
              <a:rPr lang="en-US" dirty="0" smtClean="0"/>
              <a:t>0</a:t>
            </a:r>
            <a:endParaRPr lang="en-US" dirty="0"/>
          </a:p>
        </p:txBody>
      </p:sp>
      <p:sp>
        <p:nvSpPr>
          <p:cNvPr id="30" name="TextBox 29"/>
          <p:cNvSpPr txBox="1"/>
          <p:nvPr/>
        </p:nvSpPr>
        <p:spPr>
          <a:xfrm>
            <a:off x="9665661" y="5880286"/>
            <a:ext cx="365760" cy="369332"/>
          </a:xfrm>
          <a:prstGeom prst="rect">
            <a:avLst/>
          </a:prstGeom>
          <a:noFill/>
          <a:ln>
            <a:noFill/>
          </a:ln>
        </p:spPr>
        <p:txBody>
          <a:bodyPr wrap="square" rtlCol="0">
            <a:spAutoFit/>
          </a:bodyPr>
          <a:lstStyle/>
          <a:p>
            <a:pPr algn="ctr"/>
            <a:r>
              <a:rPr lang="en-US" dirty="0" smtClean="0"/>
              <a:t>0</a:t>
            </a:r>
            <a:endParaRPr lang="en-US" dirty="0"/>
          </a:p>
        </p:txBody>
      </p:sp>
      <p:sp>
        <p:nvSpPr>
          <p:cNvPr id="31" name="TextBox 30"/>
          <p:cNvSpPr txBox="1"/>
          <p:nvPr/>
        </p:nvSpPr>
        <p:spPr>
          <a:xfrm>
            <a:off x="10035983" y="5497507"/>
            <a:ext cx="1621550" cy="369332"/>
          </a:xfrm>
          <a:prstGeom prst="rect">
            <a:avLst/>
          </a:prstGeom>
          <a:noFill/>
          <a:ln>
            <a:solidFill>
              <a:schemeClr val="tx1"/>
            </a:solidFill>
          </a:ln>
        </p:spPr>
        <p:txBody>
          <a:bodyPr wrap="square" rtlCol="0">
            <a:spAutoFit/>
          </a:bodyPr>
          <a:lstStyle/>
          <a:p>
            <a:pPr algn="ctr"/>
            <a:r>
              <a:rPr lang="en-US" dirty="0" smtClean="0"/>
              <a:t>Width * n + m</a:t>
            </a:r>
            <a:endParaRPr lang="en-US" dirty="0"/>
          </a:p>
        </p:txBody>
      </p:sp>
      <p:sp>
        <p:nvSpPr>
          <p:cNvPr id="32" name="TextBox 31"/>
          <p:cNvSpPr txBox="1"/>
          <p:nvPr/>
        </p:nvSpPr>
        <p:spPr>
          <a:xfrm>
            <a:off x="10030357" y="5882700"/>
            <a:ext cx="1621550" cy="369332"/>
          </a:xfrm>
          <a:prstGeom prst="rect">
            <a:avLst/>
          </a:prstGeom>
          <a:noFill/>
          <a:ln>
            <a:noFill/>
          </a:ln>
        </p:spPr>
        <p:txBody>
          <a:bodyPr wrap="square" rtlCol="0">
            <a:spAutoFit/>
          </a:bodyPr>
          <a:lstStyle/>
          <a:p>
            <a:pPr algn="ctr"/>
            <a:r>
              <a:rPr lang="en-US" dirty="0" smtClean="0"/>
              <a:t>0</a:t>
            </a:r>
            <a:endParaRPr lang="en-US" dirty="0"/>
          </a:p>
        </p:txBody>
      </p:sp>
      <p:sp>
        <p:nvSpPr>
          <p:cNvPr id="34" name="TextBox 33"/>
          <p:cNvSpPr txBox="1"/>
          <p:nvPr/>
        </p:nvSpPr>
        <p:spPr>
          <a:xfrm>
            <a:off x="9654438" y="5882324"/>
            <a:ext cx="365760" cy="369332"/>
          </a:xfrm>
          <a:prstGeom prst="rect">
            <a:avLst/>
          </a:prstGeom>
          <a:noFill/>
          <a:ln>
            <a:noFill/>
          </a:ln>
        </p:spPr>
        <p:txBody>
          <a:bodyPr wrap="square" rtlCol="0">
            <a:spAutoFit/>
          </a:bodyPr>
          <a:lstStyle/>
          <a:p>
            <a:pPr algn="ctr"/>
            <a:r>
              <a:rPr lang="en-US" dirty="0" smtClean="0"/>
              <a:t>3</a:t>
            </a:r>
            <a:endParaRPr lang="en-US" dirty="0"/>
          </a:p>
        </p:txBody>
      </p:sp>
      <p:sp>
        <p:nvSpPr>
          <p:cNvPr id="35" name="TextBox 34"/>
          <p:cNvSpPr txBox="1"/>
          <p:nvPr/>
        </p:nvSpPr>
        <p:spPr>
          <a:xfrm>
            <a:off x="10019134" y="5884738"/>
            <a:ext cx="1621550" cy="369332"/>
          </a:xfrm>
          <a:prstGeom prst="rect">
            <a:avLst/>
          </a:prstGeom>
          <a:noFill/>
          <a:ln>
            <a:noFill/>
          </a:ln>
        </p:spPr>
        <p:txBody>
          <a:bodyPr wrap="square" rtlCol="0">
            <a:spAutoFit/>
          </a:bodyPr>
          <a:lstStyle/>
          <a:p>
            <a:pPr algn="ctr"/>
            <a:r>
              <a:rPr lang="en-US" dirty="0" smtClean="0"/>
              <a:t>3</a:t>
            </a:r>
            <a:endParaRPr lang="en-US" dirty="0"/>
          </a:p>
        </p:txBody>
      </p:sp>
      <p:sp>
        <p:nvSpPr>
          <p:cNvPr id="37" name="TextBox 36"/>
          <p:cNvSpPr txBox="1"/>
          <p:nvPr/>
        </p:nvSpPr>
        <p:spPr>
          <a:xfrm>
            <a:off x="9664483" y="5888552"/>
            <a:ext cx="365760" cy="369332"/>
          </a:xfrm>
          <a:prstGeom prst="rect">
            <a:avLst/>
          </a:prstGeom>
          <a:noFill/>
          <a:ln>
            <a:noFill/>
          </a:ln>
        </p:spPr>
        <p:txBody>
          <a:bodyPr wrap="square" rtlCol="0">
            <a:spAutoFit/>
          </a:bodyPr>
          <a:lstStyle/>
          <a:p>
            <a:pPr algn="ctr"/>
            <a:r>
              <a:rPr lang="en-US" dirty="0" smtClean="0"/>
              <a:t>4</a:t>
            </a:r>
            <a:endParaRPr lang="en-US" dirty="0"/>
          </a:p>
        </p:txBody>
      </p:sp>
      <p:sp>
        <p:nvSpPr>
          <p:cNvPr id="38" name="TextBox 37"/>
          <p:cNvSpPr txBox="1"/>
          <p:nvPr/>
        </p:nvSpPr>
        <p:spPr>
          <a:xfrm>
            <a:off x="10029179" y="5890966"/>
            <a:ext cx="1621550" cy="369332"/>
          </a:xfrm>
          <a:prstGeom prst="rect">
            <a:avLst/>
          </a:prstGeom>
          <a:noFill/>
          <a:ln>
            <a:noFill/>
          </a:ln>
        </p:spPr>
        <p:txBody>
          <a:bodyPr wrap="square" rtlCol="0">
            <a:spAutoFit/>
          </a:bodyPr>
          <a:lstStyle/>
          <a:p>
            <a:pPr algn="ctr"/>
            <a:r>
              <a:rPr lang="en-US" dirty="0" smtClean="0"/>
              <a:t>4</a:t>
            </a:r>
            <a:endParaRPr lang="en-US" dirty="0"/>
          </a:p>
        </p:txBody>
      </p:sp>
      <p:sp>
        <p:nvSpPr>
          <p:cNvPr id="39" name="TextBox 38"/>
          <p:cNvSpPr txBox="1"/>
          <p:nvPr/>
        </p:nvSpPr>
        <p:spPr>
          <a:xfrm>
            <a:off x="9310064" y="5874272"/>
            <a:ext cx="365760" cy="369332"/>
          </a:xfrm>
          <a:prstGeom prst="rect">
            <a:avLst/>
          </a:prstGeom>
          <a:noFill/>
          <a:ln>
            <a:noFill/>
          </a:ln>
        </p:spPr>
        <p:txBody>
          <a:bodyPr wrap="square" rtlCol="0">
            <a:spAutoFit/>
          </a:bodyPr>
          <a:lstStyle/>
          <a:p>
            <a:pPr algn="ctr"/>
            <a:r>
              <a:rPr lang="en-US" dirty="0" smtClean="0"/>
              <a:t>2</a:t>
            </a:r>
            <a:endParaRPr lang="en-US" dirty="0"/>
          </a:p>
        </p:txBody>
      </p:sp>
      <p:sp>
        <p:nvSpPr>
          <p:cNvPr id="40" name="TextBox 39"/>
          <p:cNvSpPr txBox="1"/>
          <p:nvPr/>
        </p:nvSpPr>
        <p:spPr>
          <a:xfrm>
            <a:off x="9654438" y="5876846"/>
            <a:ext cx="365760" cy="369332"/>
          </a:xfrm>
          <a:prstGeom prst="rect">
            <a:avLst/>
          </a:prstGeom>
          <a:noFill/>
          <a:ln>
            <a:noFill/>
          </a:ln>
        </p:spPr>
        <p:txBody>
          <a:bodyPr wrap="square" rtlCol="0">
            <a:spAutoFit/>
          </a:bodyPr>
          <a:lstStyle/>
          <a:p>
            <a:pPr algn="ctr"/>
            <a:r>
              <a:rPr lang="en-US" dirty="0" smtClean="0"/>
              <a:t>2</a:t>
            </a:r>
            <a:endParaRPr lang="en-US" dirty="0"/>
          </a:p>
        </p:txBody>
      </p:sp>
      <p:sp>
        <p:nvSpPr>
          <p:cNvPr id="41" name="TextBox 40"/>
          <p:cNvSpPr txBox="1"/>
          <p:nvPr/>
        </p:nvSpPr>
        <p:spPr>
          <a:xfrm>
            <a:off x="10019134" y="5879260"/>
            <a:ext cx="1621550" cy="369332"/>
          </a:xfrm>
          <a:prstGeom prst="rect">
            <a:avLst/>
          </a:prstGeom>
          <a:noFill/>
          <a:ln>
            <a:noFill/>
          </a:ln>
        </p:spPr>
        <p:txBody>
          <a:bodyPr wrap="square" rtlCol="0">
            <a:spAutoFit/>
          </a:bodyPr>
          <a:lstStyle/>
          <a:p>
            <a:pPr algn="ctr"/>
            <a:r>
              <a:rPr lang="en-US" dirty="0" smtClean="0"/>
              <a:t>2</a:t>
            </a:r>
            <a:endParaRPr lang="en-US" dirty="0"/>
          </a:p>
        </p:txBody>
      </p:sp>
      <p:sp>
        <p:nvSpPr>
          <p:cNvPr id="42" name="TextBox 41"/>
          <p:cNvSpPr txBox="1"/>
          <p:nvPr/>
        </p:nvSpPr>
        <p:spPr>
          <a:xfrm>
            <a:off x="9312385" y="5879786"/>
            <a:ext cx="365760" cy="369332"/>
          </a:xfrm>
          <a:prstGeom prst="rect">
            <a:avLst/>
          </a:prstGeom>
          <a:noFill/>
          <a:ln>
            <a:noFill/>
          </a:ln>
        </p:spPr>
        <p:txBody>
          <a:bodyPr wrap="square" rtlCol="0">
            <a:spAutoFit/>
          </a:bodyPr>
          <a:lstStyle/>
          <a:p>
            <a:pPr algn="ctr"/>
            <a:r>
              <a:rPr lang="en-US" dirty="0" smtClean="0"/>
              <a:t>1</a:t>
            </a:r>
            <a:endParaRPr lang="en-US" dirty="0"/>
          </a:p>
        </p:txBody>
      </p:sp>
      <p:sp>
        <p:nvSpPr>
          <p:cNvPr id="43" name="TextBox 42"/>
          <p:cNvSpPr txBox="1"/>
          <p:nvPr/>
        </p:nvSpPr>
        <p:spPr>
          <a:xfrm>
            <a:off x="9665661" y="5886624"/>
            <a:ext cx="365760" cy="369332"/>
          </a:xfrm>
          <a:prstGeom prst="rect">
            <a:avLst/>
          </a:prstGeom>
          <a:noFill/>
          <a:ln>
            <a:noFill/>
          </a:ln>
        </p:spPr>
        <p:txBody>
          <a:bodyPr wrap="square" rtlCol="0">
            <a:spAutoFit/>
          </a:bodyPr>
          <a:lstStyle/>
          <a:p>
            <a:pPr algn="ctr"/>
            <a:r>
              <a:rPr lang="en-US" dirty="0" smtClean="0"/>
              <a:t>1</a:t>
            </a:r>
            <a:endParaRPr lang="en-US" dirty="0"/>
          </a:p>
        </p:txBody>
      </p:sp>
      <p:sp>
        <p:nvSpPr>
          <p:cNvPr id="44" name="TextBox 43"/>
          <p:cNvSpPr txBox="1"/>
          <p:nvPr/>
        </p:nvSpPr>
        <p:spPr>
          <a:xfrm>
            <a:off x="10030357" y="5889038"/>
            <a:ext cx="1621550" cy="369332"/>
          </a:xfrm>
          <a:prstGeom prst="rect">
            <a:avLst/>
          </a:prstGeom>
          <a:noFill/>
          <a:ln>
            <a:noFill/>
          </a:ln>
        </p:spPr>
        <p:txBody>
          <a:bodyPr wrap="square" rtlCol="0">
            <a:spAutoFit/>
          </a:bodyPr>
          <a:lstStyle/>
          <a:p>
            <a:pPr algn="ctr"/>
            <a:r>
              <a:rPr lang="en-US" dirty="0" smtClean="0"/>
              <a:t>1</a:t>
            </a:r>
            <a:endParaRPr lang="en-US" dirty="0"/>
          </a:p>
        </p:txBody>
      </p:sp>
      <p:sp>
        <p:nvSpPr>
          <p:cNvPr id="46" name="TextBox 45"/>
          <p:cNvSpPr txBox="1"/>
          <p:nvPr/>
        </p:nvSpPr>
        <p:spPr>
          <a:xfrm>
            <a:off x="10023083" y="5885612"/>
            <a:ext cx="1621550" cy="369332"/>
          </a:xfrm>
          <a:prstGeom prst="rect">
            <a:avLst/>
          </a:prstGeom>
          <a:noFill/>
          <a:ln>
            <a:noFill/>
          </a:ln>
        </p:spPr>
        <p:txBody>
          <a:bodyPr wrap="square" rtlCol="0">
            <a:spAutoFit/>
          </a:bodyPr>
          <a:lstStyle/>
          <a:p>
            <a:pPr algn="ctr"/>
            <a:r>
              <a:rPr lang="en-US" dirty="0" smtClean="0"/>
              <a:t>8</a:t>
            </a:r>
            <a:endParaRPr lang="en-US" dirty="0"/>
          </a:p>
        </p:txBody>
      </p:sp>
      <p:sp>
        <p:nvSpPr>
          <p:cNvPr id="47" name="TextBox 46"/>
          <p:cNvSpPr txBox="1"/>
          <p:nvPr/>
        </p:nvSpPr>
        <p:spPr>
          <a:xfrm>
            <a:off x="10024489" y="5881416"/>
            <a:ext cx="1621550" cy="369332"/>
          </a:xfrm>
          <a:prstGeom prst="rect">
            <a:avLst/>
          </a:prstGeom>
          <a:noFill/>
          <a:ln>
            <a:noFill/>
          </a:ln>
        </p:spPr>
        <p:txBody>
          <a:bodyPr wrap="square" rtlCol="0">
            <a:spAutoFit/>
          </a:bodyPr>
          <a:lstStyle/>
          <a:p>
            <a:pPr algn="ctr"/>
            <a:r>
              <a:rPr lang="en-US" dirty="0" smtClean="0"/>
              <a:t>9</a:t>
            </a:r>
            <a:endParaRPr lang="en-US" dirty="0"/>
          </a:p>
        </p:txBody>
      </p:sp>
      <p:sp>
        <p:nvSpPr>
          <p:cNvPr id="48" name="TextBox 47"/>
          <p:cNvSpPr txBox="1"/>
          <p:nvPr/>
        </p:nvSpPr>
        <p:spPr>
          <a:xfrm>
            <a:off x="10028131" y="5891071"/>
            <a:ext cx="1621550" cy="369332"/>
          </a:xfrm>
          <a:prstGeom prst="rect">
            <a:avLst/>
          </a:prstGeom>
          <a:noFill/>
          <a:ln>
            <a:noFill/>
          </a:ln>
        </p:spPr>
        <p:txBody>
          <a:bodyPr wrap="square" rtlCol="0">
            <a:spAutoFit/>
          </a:bodyPr>
          <a:lstStyle/>
          <a:p>
            <a:pPr algn="ctr"/>
            <a:r>
              <a:rPr lang="en-US" dirty="0" smtClean="0"/>
              <a:t>11</a:t>
            </a:r>
            <a:endParaRPr lang="en-US" dirty="0"/>
          </a:p>
        </p:txBody>
      </p:sp>
      <p:sp>
        <p:nvSpPr>
          <p:cNvPr id="49" name="TextBox 48"/>
          <p:cNvSpPr txBox="1"/>
          <p:nvPr/>
        </p:nvSpPr>
        <p:spPr>
          <a:xfrm>
            <a:off x="10016069" y="5892889"/>
            <a:ext cx="1621550" cy="369332"/>
          </a:xfrm>
          <a:prstGeom prst="rect">
            <a:avLst/>
          </a:prstGeom>
          <a:noFill/>
          <a:ln>
            <a:noFill/>
          </a:ln>
        </p:spPr>
        <p:txBody>
          <a:bodyPr wrap="square" rtlCol="0">
            <a:spAutoFit/>
          </a:bodyPr>
          <a:lstStyle/>
          <a:p>
            <a:pPr algn="ctr"/>
            <a:r>
              <a:rPr lang="en-US" dirty="0" smtClean="0"/>
              <a:t>12</a:t>
            </a:r>
            <a:endParaRPr lang="en-US" dirty="0"/>
          </a:p>
        </p:txBody>
      </p:sp>
      <p:sp>
        <p:nvSpPr>
          <p:cNvPr id="50" name="TextBox 49"/>
          <p:cNvSpPr txBox="1"/>
          <p:nvPr/>
        </p:nvSpPr>
        <p:spPr>
          <a:xfrm>
            <a:off x="10028709" y="5881292"/>
            <a:ext cx="1621550" cy="369332"/>
          </a:xfrm>
          <a:prstGeom prst="rect">
            <a:avLst/>
          </a:prstGeom>
          <a:noFill/>
          <a:ln>
            <a:noFill/>
          </a:ln>
        </p:spPr>
        <p:txBody>
          <a:bodyPr wrap="square" rtlCol="0">
            <a:spAutoFit/>
          </a:bodyPr>
          <a:lstStyle/>
          <a:p>
            <a:pPr algn="ctr"/>
            <a:r>
              <a:rPr lang="en-US" dirty="0" smtClean="0"/>
              <a:t>6</a:t>
            </a:r>
            <a:endParaRPr lang="en-US" dirty="0"/>
          </a:p>
        </p:txBody>
      </p:sp>
      <p:sp>
        <p:nvSpPr>
          <p:cNvPr id="51" name="TextBox 50"/>
          <p:cNvSpPr txBox="1"/>
          <p:nvPr/>
        </p:nvSpPr>
        <p:spPr>
          <a:xfrm>
            <a:off x="10016069" y="5892889"/>
            <a:ext cx="1621550" cy="369332"/>
          </a:xfrm>
          <a:prstGeom prst="rect">
            <a:avLst/>
          </a:prstGeom>
          <a:noFill/>
          <a:ln>
            <a:noFill/>
          </a:ln>
        </p:spPr>
        <p:txBody>
          <a:bodyPr wrap="square" rtlCol="0">
            <a:spAutoFit/>
          </a:bodyPr>
          <a:lstStyle/>
          <a:p>
            <a:pPr algn="ctr"/>
            <a:r>
              <a:rPr lang="en-US" dirty="0" smtClean="0"/>
              <a:t>10</a:t>
            </a:r>
            <a:endParaRPr lang="en-US" dirty="0"/>
          </a:p>
        </p:txBody>
      </p:sp>
      <p:sp>
        <p:nvSpPr>
          <p:cNvPr id="52" name="TextBox 51"/>
          <p:cNvSpPr txBox="1"/>
          <p:nvPr/>
        </p:nvSpPr>
        <p:spPr>
          <a:xfrm>
            <a:off x="10035306" y="5887719"/>
            <a:ext cx="1621550" cy="369332"/>
          </a:xfrm>
          <a:prstGeom prst="rect">
            <a:avLst/>
          </a:prstGeom>
          <a:noFill/>
          <a:ln>
            <a:noFill/>
          </a:ln>
        </p:spPr>
        <p:txBody>
          <a:bodyPr wrap="square" rtlCol="0">
            <a:spAutoFit/>
          </a:bodyPr>
          <a:lstStyle/>
          <a:p>
            <a:pPr algn="ctr"/>
            <a:r>
              <a:rPr lang="en-US" dirty="0" smtClean="0"/>
              <a:t>13</a:t>
            </a:r>
            <a:endParaRPr lang="en-US" dirty="0"/>
          </a:p>
        </p:txBody>
      </p:sp>
      <p:sp>
        <p:nvSpPr>
          <p:cNvPr id="53" name="TextBox 52"/>
          <p:cNvSpPr txBox="1"/>
          <p:nvPr/>
        </p:nvSpPr>
        <p:spPr>
          <a:xfrm>
            <a:off x="10017956" y="5881494"/>
            <a:ext cx="1621550" cy="369332"/>
          </a:xfrm>
          <a:prstGeom prst="rect">
            <a:avLst/>
          </a:prstGeom>
          <a:noFill/>
          <a:ln>
            <a:noFill/>
          </a:ln>
        </p:spPr>
        <p:txBody>
          <a:bodyPr wrap="square" rtlCol="0">
            <a:spAutoFit/>
          </a:bodyPr>
          <a:lstStyle/>
          <a:p>
            <a:pPr algn="ctr"/>
            <a:r>
              <a:rPr lang="en-US" dirty="0" smtClean="0"/>
              <a:t>5</a:t>
            </a:r>
            <a:endParaRPr lang="en-US" dirty="0"/>
          </a:p>
        </p:txBody>
      </p:sp>
      <p:sp>
        <p:nvSpPr>
          <p:cNvPr id="54" name="TextBox 53"/>
          <p:cNvSpPr txBox="1"/>
          <p:nvPr/>
        </p:nvSpPr>
        <p:spPr>
          <a:xfrm>
            <a:off x="10029843" y="5885325"/>
            <a:ext cx="1621550" cy="369332"/>
          </a:xfrm>
          <a:prstGeom prst="rect">
            <a:avLst/>
          </a:prstGeom>
          <a:noFill/>
          <a:ln>
            <a:noFill/>
          </a:ln>
        </p:spPr>
        <p:txBody>
          <a:bodyPr wrap="square" rtlCol="0">
            <a:spAutoFit/>
          </a:bodyPr>
          <a:lstStyle/>
          <a:p>
            <a:pPr algn="ctr"/>
            <a:r>
              <a:rPr lang="en-US" dirty="0" smtClean="0"/>
              <a:t>7</a:t>
            </a:r>
            <a:endParaRPr lang="en-US" dirty="0"/>
          </a:p>
        </p:txBody>
      </p:sp>
      <p:sp>
        <p:nvSpPr>
          <p:cNvPr id="56" name="TextBox 55"/>
          <p:cNvSpPr txBox="1"/>
          <p:nvPr/>
        </p:nvSpPr>
        <p:spPr>
          <a:xfrm>
            <a:off x="10029843" y="5887719"/>
            <a:ext cx="1621550" cy="369332"/>
          </a:xfrm>
          <a:prstGeom prst="rect">
            <a:avLst/>
          </a:prstGeom>
          <a:noFill/>
          <a:ln>
            <a:noFill/>
          </a:ln>
        </p:spPr>
        <p:txBody>
          <a:bodyPr wrap="square" rtlCol="0">
            <a:spAutoFit/>
          </a:bodyPr>
          <a:lstStyle/>
          <a:p>
            <a:pPr algn="ctr"/>
            <a:r>
              <a:rPr lang="en-US" dirty="0" smtClean="0"/>
              <a:t>14</a:t>
            </a:r>
            <a:endParaRPr lang="en-US" dirty="0"/>
          </a:p>
        </p:txBody>
      </p:sp>
      <p:graphicFrame>
        <p:nvGraphicFramePr>
          <p:cNvPr id="57" name="Table 56"/>
          <p:cNvGraphicFramePr>
            <a:graphicFrameLocks noGrp="1"/>
          </p:cNvGraphicFramePr>
          <p:nvPr>
            <p:extLst/>
          </p:nvPr>
        </p:nvGraphicFramePr>
        <p:xfrm>
          <a:off x="9310064" y="5882559"/>
          <a:ext cx="2341919" cy="370840"/>
        </p:xfrm>
        <a:graphic>
          <a:graphicData uri="http://schemas.openxmlformats.org/drawingml/2006/table">
            <a:tbl>
              <a:tblPr firstRow="1" bandRow="1">
                <a:tableStyleId>{5C22544A-7EE6-4342-B048-85BDC9FD1C3A}</a:tableStyleId>
              </a:tblPr>
              <a:tblGrid>
                <a:gridCol w="365201"/>
                <a:gridCol w="363071"/>
                <a:gridCol w="1613647"/>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5" name="TextBox 54"/>
          <p:cNvSpPr txBox="1"/>
          <p:nvPr/>
        </p:nvSpPr>
        <p:spPr>
          <a:xfrm>
            <a:off x="174419" y="4653286"/>
            <a:ext cx="5876747" cy="1415772"/>
          </a:xfrm>
          <a:prstGeom prst="rect">
            <a:avLst/>
          </a:prstGeom>
          <a:noFill/>
        </p:spPr>
        <p:txBody>
          <a:bodyPr wrap="square" rtlCol="0">
            <a:spAutoFit/>
          </a:bodyPr>
          <a:lstStyle/>
          <a:p>
            <a:pPr algn="just"/>
            <a:r>
              <a:rPr lang="en-US" i="1" dirty="0"/>
              <a:t>A</a:t>
            </a:r>
            <a:r>
              <a:rPr lang="en-US" i="1" dirty="0" smtClean="0"/>
              <a:t>s </a:t>
            </a:r>
            <a:r>
              <a:rPr lang="en-US" i="1" dirty="0"/>
              <a:t>memory is flat, in both codes the values are actually stored sequentially in the memory (just like the </a:t>
            </a:r>
            <a:r>
              <a:rPr lang="en-US" i="1" dirty="0" smtClean="0"/>
              <a:t>1D array). </a:t>
            </a:r>
            <a:r>
              <a:rPr lang="en-US" i="1" dirty="0"/>
              <a:t>The access for the two-dimensional array in that case is just as the indexing of the </a:t>
            </a:r>
            <a:r>
              <a:rPr lang="en-US" i="1" dirty="0" smtClean="0"/>
              <a:t>array,</a:t>
            </a:r>
          </a:p>
          <a:p>
            <a:pPr algn="just"/>
            <a:r>
              <a:rPr lang="en-US" sz="1400" dirty="0">
                <a:solidFill>
                  <a:srgbClr val="FF0000"/>
                </a:solidFill>
                <a:latin typeface="Courier New" panose="02070309020205020404" pitchFamily="49" charset="0"/>
                <a:cs typeface="Courier New" panose="02070309020205020404" pitchFamily="49" charset="0"/>
              </a:rPr>
              <a:t>[(</a:t>
            </a:r>
            <a:r>
              <a:rPr lang="en-US" sz="1400" dirty="0" err="1" smtClean="0">
                <a:solidFill>
                  <a:srgbClr val="FF0000"/>
                </a:solidFill>
                <a:latin typeface="Courier New" panose="02070309020205020404" pitchFamily="49" charset="0"/>
                <a:cs typeface="Courier New" panose="02070309020205020404" pitchFamily="49" charset="0"/>
              </a:rPr>
              <a:t>row_index</a:t>
            </a:r>
            <a:r>
              <a:rPr lang="en-US" sz="1400" dirty="0">
                <a:solidFill>
                  <a:srgbClr val="FF0000"/>
                </a:solidFill>
                <a:latin typeface="Courier New" panose="02070309020205020404" pitchFamily="49" charset="0"/>
                <a:cs typeface="Courier New" panose="02070309020205020404" pitchFamily="49" charset="0"/>
              </a:rPr>
              <a:t>) * (</a:t>
            </a:r>
            <a:r>
              <a:rPr lang="en-US" sz="1400" dirty="0" err="1" smtClean="0">
                <a:solidFill>
                  <a:srgbClr val="FF0000"/>
                </a:solidFill>
                <a:latin typeface="Courier New" panose="02070309020205020404" pitchFamily="49" charset="0"/>
                <a:cs typeface="Courier New" panose="02070309020205020404" pitchFamily="49" charset="0"/>
              </a:rPr>
              <a:t>Total_column</a:t>
            </a:r>
            <a:r>
              <a:rPr lang="en-US" sz="1400" dirty="0">
                <a:solidFill>
                  <a:srgbClr val="FF0000"/>
                </a:solidFill>
                <a:latin typeface="Courier New" panose="02070309020205020404" pitchFamily="49" charset="0"/>
                <a:cs typeface="Courier New" panose="02070309020205020404" pitchFamily="49" charset="0"/>
              </a:rPr>
              <a:t>) + (</a:t>
            </a:r>
            <a:r>
              <a:rPr lang="en-US" sz="1400" dirty="0" err="1" smtClean="0">
                <a:solidFill>
                  <a:srgbClr val="FF0000"/>
                </a:solidFill>
                <a:latin typeface="Courier New" panose="02070309020205020404" pitchFamily="49" charset="0"/>
                <a:cs typeface="Courier New" panose="02070309020205020404" pitchFamily="49" charset="0"/>
              </a:rPr>
              <a:t>column_index</a:t>
            </a:r>
            <a:r>
              <a:rPr lang="en-US" sz="1400" dirty="0">
                <a:solidFill>
                  <a:srgbClr val="FF0000"/>
                </a:solidFill>
                <a:latin typeface="Courier New" panose="02070309020205020404" pitchFamily="49" charset="0"/>
                <a:cs typeface="Courier New" panose="02070309020205020404" pitchFamily="49" charset="0"/>
              </a:rPr>
              <a:t>)]</a:t>
            </a:r>
          </a:p>
        </p:txBody>
      </p:sp>
      <p:sp>
        <p:nvSpPr>
          <p:cNvPr id="11" name="Footer Placeholder 10"/>
          <p:cNvSpPr>
            <a:spLocks noGrp="1"/>
          </p:cNvSpPr>
          <p:nvPr>
            <p:ph type="ftr" sz="quarter" idx="11"/>
          </p:nvPr>
        </p:nvSpPr>
        <p:spPr/>
        <p:txBody>
          <a:bodyPr/>
          <a:lstStyle/>
          <a:p>
            <a:r>
              <a:rPr lang="en-US" smtClean="0"/>
              <a:t>Data Structures</a:t>
            </a:r>
            <a:endParaRPr lang="en-US"/>
          </a:p>
        </p:txBody>
      </p:sp>
      <p:sp>
        <p:nvSpPr>
          <p:cNvPr id="13" name="Slide Number Placeholder 12"/>
          <p:cNvSpPr>
            <a:spLocks noGrp="1"/>
          </p:cNvSpPr>
          <p:nvPr>
            <p:ph type="sldNum" sz="quarter" idx="12"/>
          </p:nvPr>
        </p:nvSpPr>
        <p:spPr/>
        <p:txBody>
          <a:bodyPr/>
          <a:lstStyle/>
          <a:p>
            <a:r>
              <a:rPr lang="en-US" dirty="0" smtClean="0"/>
              <a:t> </a:t>
            </a:r>
            <a:fld id="{4A983969-37C5-4618-A16D-59AABA52C744}" type="slidenum">
              <a:rPr lang="en-US" smtClean="0"/>
              <a:pPr/>
              <a:t>17</a:t>
            </a:fld>
            <a:endParaRPr lang="en-US" dirty="0"/>
          </a:p>
        </p:txBody>
      </p:sp>
      <p:sp>
        <p:nvSpPr>
          <p:cNvPr id="2" name="Date Placeholder 1"/>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100088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858130"/>
            <a:ext cx="11976100" cy="5377570"/>
          </a:xfrm>
        </p:spPr>
        <p:txBody>
          <a:bodyPr>
            <a:normAutofit/>
          </a:bodyPr>
          <a:lstStyle/>
          <a:p>
            <a:r>
              <a:rPr lang="en-US" sz="1800" dirty="0" smtClean="0">
                <a:latin typeface="Times New Roman" panose="02020603050405020304" pitchFamily="18" charset="0"/>
                <a:cs typeface="Times New Roman" panose="02020603050405020304" pitchFamily="18" charset="0"/>
              </a:rPr>
              <a:t>Memory of each element of an array can be accessed using the </a:t>
            </a:r>
            <a:r>
              <a:rPr lang="en-US" sz="1800" b="1" dirty="0" smtClean="0">
                <a:latin typeface="Times New Roman" panose="02020603050405020304" pitchFamily="18" charset="0"/>
                <a:cs typeface="Times New Roman" panose="02020603050405020304" pitchFamily="18" charset="0"/>
              </a:rPr>
              <a:t>&amp;</a:t>
            </a:r>
            <a:r>
              <a:rPr lang="en-US" sz="1800" dirty="0" smtClean="0">
                <a:latin typeface="Times New Roman" panose="02020603050405020304" pitchFamily="18" charset="0"/>
                <a:cs typeface="Times New Roman" panose="02020603050405020304" pitchFamily="18" charset="0"/>
              </a:rPr>
              <a:t> operator.</a:t>
            </a:r>
          </a:p>
          <a:p>
            <a:r>
              <a:rPr lang="en-US" sz="1800" b="1" dirty="0" smtClean="0">
                <a:latin typeface="Times New Roman" panose="02020603050405020304" pitchFamily="18" charset="0"/>
                <a:cs typeface="Times New Roman" panose="02020603050405020304" pitchFamily="18" charset="0"/>
              </a:rPr>
              <a:t>&amp;</a:t>
            </a:r>
            <a:r>
              <a:rPr lang="en-US" sz="1800" b="1" dirty="0" err="1" smtClean="0">
                <a:latin typeface="Times New Roman" panose="02020603050405020304" pitchFamily="18" charset="0"/>
                <a:cs typeface="Times New Roman" panose="02020603050405020304" pitchFamily="18" charset="0"/>
              </a:rPr>
              <a:t>mimo</a:t>
            </a:r>
            <a:r>
              <a:rPr lang="en-US" sz="1800" b="1"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gives the memory location of the 3</a:t>
            </a:r>
            <a:r>
              <a:rPr lang="en-US" sz="1800" baseline="30000" dirty="0" smtClean="0">
                <a:latin typeface="Times New Roman" panose="02020603050405020304" pitchFamily="18" charset="0"/>
                <a:cs typeface="Times New Roman" panose="02020603050405020304" pitchFamily="18" charset="0"/>
              </a:rPr>
              <a:t>rd</a:t>
            </a:r>
            <a:r>
              <a:rPr lang="en-US" sz="1800" dirty="0" smtClean="0">
                <a:latin typeface="Times New Roman" panose="02020603050405020304" pitchFamily="18" charset="0"/>
                <a:cs typeface="Times New Roman" panose="02020603050405020304" pitchFamily="18" charset="0"/>
              </a:rPr>
              <a:t> element of the array </a:t>
            </a:r>
            <a:r>
              <a:rPr lang="en-US" sz="1800" b="1" dirty="0" err="1" smtClean="0">
                <a:latin typeface="Times New Roman" panose="02020603050405020304" pitchFamily="18" charset="0"/>
                <a:cs typeface="Times New Roman" panose="02020603050405020304" pitchFamily="18" charset="0"/>
              </a:rPr>
              <a:t>mimo</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If the element is more than a byte, it gives the starting byte of the element.</a:t>
            </a:r>
          </a:p>
          <a:p>
            <a:r>
              <a:rPr lang="en-US" sz="1800" dirty="0" smtClean="0">
                <a:latin typeface="Times New Roman" panose="02020603050405020304" pitchFamily="18" charset="0"/>
                <a:cs typeface="Times New Roman" panose="02020603050405020304" pitchFamily="18" charset="0"/>
              </a:rPr>
              <a:t>Let consider the starting address of </a:t>
            </a:r>
            <a:r>
              <a:rPr lang="en-US" sz="1800" b="1" dirty="0" err="1" smtClean="0">
                <a:latin typeface="Times New Roman" panose="02020603050405020304" pitchFamily="18" charset="0"/>
                <a:cs typeface="Times New Roman" panose="02020603050405020304" pitchFamily="18" charset="0"/>
              </a:rPr>
              <a:t>int</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mimo</a:t>
            </a:r>
            <a:r>
              <a:rPr lang="en-US" sz="1800" b="1" dirty="0" smtClean="0">
                <a:latin typeface="Times New Roman" panose="02020603050405020304" pitchFamily="18" charset="0"/>
                <a:cs typeface="Times New Roman" panose="02020603050405020304" pitchFamily="18" charset="0"/>
              </a:rPr>
              <a:t>[5]</a:t>
            </a:r>
            <a:r>
              <a:rPr lang="en-US" sz="1800" dirty="0" smtClean="0">
                <a:latin typeface="Times New Roman" panose="02020603050405020304" pitchFamily="18" charset="0"/>
                <a:cs typeface="Times New Roman" panose="02020603050405020304" pitchFamily="18" charset="0"/>
              </a:rPr>
              <a:t> is </a:t>
            </a:r>
            <a:r>
              <a:rPr lang="en-US" sz="1800" b="1" dirty="0" smtClean="0">
                <a:latin typeface="Times New Roman" panose="02020603050405020304" pitchFamily="18" charset="0"/>
                <a:cs typeface="Times New Roman" panose="02020603050405020304" pitchFamily="18" charset="0"/>
              </a:rPr>
              <a:t>567</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a:spcBef>
                <a:spcPts val="800"/>
              </a:spcBef>
            </a:pPr>
            <a:r>
              <a:rPr lang="en-US" sz="1800" b="1" dirty="0" smtClean="0">
                <a:latin typeface="Times New Roman" panose="02020603050405020304" pitchFamily="18" charset="0"/>
                <a:cs typeface="Times New Roman" panose="02020603050405020304" pitchFamily="18" charset="0"/>
              </a:rPr>
              <a:t>&amp;</a:t>
            </a:r>
            <a:r>
              <a:rPr lang="en-US" sz="1800" b="1" dirty="0" err="1" smtClean="0">
                <a:latin typeface="Times New Roman" panose="02020603050405020304" pitchFamily="18" charset="0"/>
                <a:cs typeface="Times New Roman" panose="02020603050405020304" pitchFamily="18" charset="0"/>
              </a:rPr>
              <a:t>mimo</a:t>
            </a:r>
            <a:r>
              <a:rPr lang="en-US" sz="1800" b="1" dirty="0" smtClean="0">
                <a:latin typeface="Times New Roman" panose="02020603050405020304" pitchFamily="18" charset="0"/>
                <a:cs typeface="Times New Roman" panose="02020603050405020304" pitchFamily="18" charset="0"/>
              </a:rPr>
              <a:t>[2] </a:t>
            </a:r>
            <a:r>
              <a:rPr lang="en-US" sz="1800" dirty="0" smtClean="0">
                <a:latin typeface="Times New Roman" panose="02020603050405020304" pitchFamily="18" charset="0"/>
                <a:cs typeface="Times New Roman" panose="02020603050405020304" pitchFamily="18" charset="0"/>
              </a:rPr>
              <a:t>will give us the memory location </a:t>
            </a:r>
            <a:r>
              <a:rPr lang="en-US" sz="1800" b="1" dirty="0" smtClean="0">
                <a:latin typeface="Times New Roman" panose="02020603050405020304" pitchFamily="18" charset="0"/>
                <a:cs typeface="Times New Roman" panose="02020603050405020304" pitchFamily="18" charset="0"/>
              </a:rPr>
              <a:t>575</a:t>
            </a:r>
            <a:r>
              <a:rPr lang="en-US" sz="1800" dirty="0" smtClean="0">
                <a:latin typeface="Times New Roman" panose="02020603050405020304" pitchFamily="18" charset="0"/>
                <a:cs typeface="Times New Roman" panose="02020603050405020304" pitchFamily="18" charset="0"/>
              </a:rPr>
              <a:t>.</a:t>
            </a:r>
          </a:p>
          <a:p>
            <a:r>
              <a:rPr lang="en-US" sz="1800" b="1" dirty="0" err="1" smtClean="0">
                <a:latin typeface="Times New Roman" panose="02020603050405020304" pitchFamily="18" charset="0"/>
                <a:cs typeface="Times New Roman" panose="02020603050405020304" pitchFamily="18" charset="0"/>
              </a:rPr>
              <a:t>mimo</a:t>
            </a:r>
            <a:r>
              <a:rPr lang="en-US" sz="1800" b="1" dirty="0" smtClean="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will give us 4 bytes (</a:t>
            </a:r>
            <a:r>
              <a:rPr lang="en-US" sz="1800" b="1"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of information starting from </a:t>
            </a:r>
            <a:r>
              <a:rPr lang="en-US" sz="1800" b="1" dirty="0" smtClean="0">
                <a:latin typeface="Times New Roman" panose="02020603050405020304" pitchFamily="18" charset="0"/>
                <a:cs typeface="Times New Roman" panose="02020603050405020304" pitchFamily="18" charset="0"/>
              </a:rPr>
              <a:t>575</a:t>
            </a:r>
            <a:r>
              <a:rPr lang="en-US" sz="1800" dirty="0" smtClean="0">
                <a:latin typeface="Times New Roman" panose="02020603050405020304" pitchFamily="18" charset="0"/>
                <a:cs typeface="Times New Roman" panose="02020603050405020304" pitchFamily="18" charset="0"/>
              </a:rPr>
              <a:t> to </a:t>
            </a:r>
            <a:r>
              <a:rPr lang="en-US" sz="1800" b="1" dirty="0" smtClean="0">
                <a:latin typeface="Times New Roman" panose="02020603050405020304" pitchFamily="18" charset="0"/>
                <a:cs typeface="Times New Roman" panose="02020603050405020304" pitchFamily="18" charset="0"/>
              </a:rPr>
              <a:t>579</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name of an array always refer to the starting location of the array. i.e. the first element of the array. So, </a:t>
            </a:r>
            <a:r>
              <a:rPr lang="en-US" sz="1800" b="1" dirty="0" err="1">
                <a:latin typeface="Times New Roman" panose="02020603050405020304" pitchFamily="18" charset="0"/>
                <a:cs typeface="Times New Roman" panose="02020603050405020304" pitchFamily="18" charset="0"/>
              </a:rPr>
              <a:t>mimo</a:t>
            </a:r>
            <a:r>
              <a:rPr lang="en-US" sz="1800" b="1" dirty="0">
                <a:latin typeface="Times New Roman" panose="02020603050405020304" pitchFamily="18" charset="0"/>
                <a:cs typeface="Times New Roman" panose="02020603050405020304" pitchFamily="18" charset="0"/>
              </a:rPr>
              <a:t> = &amp;</a:t>
            </a:r>
            <a:r>
              <a:rPr lang="en-US" sz="1800" b="1" dirty="0" err="1">
                <a:latin typeface="Times New Roman" panose="02020603050405020304" pitchFamily="18" charset="0"/>
                <a:cs typeface="Times New Roman" panose="02020603050405020304" pitchFamily="18" charset="0"/>
              </a:rPr>
              <a:t>mimo</a:t>
            </a:r>
            <a:r>
              <a:rPr lang="en-US" sz="1800" b="1" dirty="0">
                <a:latin typeface="Times New Roman" panose="02020603050405020304" pitchFamily="18" charset="0"/>
                <a:cs typeface="Times New Roman" panose="02020603050405020304" pitchFamily="18" charset="0"/>
              </a:rPr>
              <a:t>[0</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91021156"/>
              </p:ext>
            </p:extLst>
          </p:nvPr>
        </p:nvGraphicFramePr>
        <p:xfrm>
          <a:off x="287729" y="2634018"/>
          <a:ext cx="11612918" cy="1502073"/>
        </p:xfrm>
        <a:graphic>
          <a:graphicData uri="http://schemas.openxmlformats.org/drawingml/2006/table">
            <a:tbl>
              <a:tblPr firstRow="1" firstCol="1" bandRow="1">
                <a:tableStyleId>{5C22544A-7EE6-4342-B048-85BDC9FD1C3A}</a:tableStyleId>
              </a:tblPr>
              <a:tblGrid>
                <a:gridCol w="882555"/>
                <a:gridCol w="499840"/>
                <a:gridCol w="542160"/>
                <a:gridCol w="531945"/>
                <a:gridCol w="551692"/>
                <a:gridCol w="484859"/>
                <a:gridCol w="493564"/>
                <a:gridCol w="513173"/>
                <a:gridCol w="533306"/>
                <a:gridCol w="483497"/>
                <a:gridCol w="531944"/>
                <a:gridCol w="531944"/>
                <a:gridCol w="533306"/>
                <a:gridCol w="484859"/>
                <a:gridCol w="532284"/>
                <a:gridCol w="529902"/>
                <a:gridCol w="534327"/>
                <a:gridCol w="523772"/>
                <a:gridCol w="512882"/>
                <a:gridCol w="502418"/>
                <a:gridCol w="445363"/>
                <a:gridCol w="433326"/>
              </a:tblGrid>
              <a:tr h="501313">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 </a:t>
                      </a:r>
                      <a:r>
                        <a:rPr lang="en-US" sz="1800" b="1" dirty="0" smtClean="0">
                          <a:solidFill>
                            <a:schemeClr val="tx1"/>
                          </a:solidFill>
                          <a:effectLst/>
                          <a:latin typeface="Courier New" panose="02070309020205020404" pitchFamily="49" charset="0"/>
                          <a:cs typeface="Courier New" panose="02070309020205020404" pitchFamily="49" charset="0"/>
                        </a:rPr>
                        <a:t>567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569</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571</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573</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575</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577</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579</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581</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583</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585</a:t>
                      </a: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cs typeface="Courier New" panose="02070309020205020404" pitchFamily="49" charset="0"/>
                        </a:rPr>
                        <a:t>587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570</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574</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578</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582</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t>586</a:t>
                      </a:r>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2" name="Straight Connector 11"/>
          <p:cNvCxnSpPr/>
          <p:nvPr/>
        </p:nvCxnSpPr>
        <p:spPr>
          <a:xfrm>
            <a:off x="5317588" y="3140889"/>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138969"/>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smtClean="0"/>
              <a:t>Data Structures</a:t>
            </a:r>
            <a:endParaRPr lang="en-US" dirty="0"/>
          </a:p>
        </p:txBody>
      </p:sp>
      <p:sp>
        <p:nvSpPr>
          <p:cNvPr id="10" name="Slide Number Placeholder 9"/>
          <p:cNvSpPr>
            <a:spLocks noGrp="1"/>
          </p:cNvSpPr>
          <p:nvPr>
            <p:ph type="sldNum" sz="quarter" idx="12"/>
          </p:nvPr>
        </p:nvSpPr>
        <p:spPr/>
        <p:txBody>
          <a:bodyPr/>
          <a:lstStyle/>
          <a:p>
            <a:fld id="{4A983969-37C5-4618-A16D-59AABA52C744}" type="slidenum">
              <a:rPr lang="en-US" smtClean="0"/>
              <a:pPr/>
              <a:t>18</a:t>
            </a:fld>
            <a:endParaRPr lang="en-US" dirty="0"/>
          </a:p>
        </p:txBody>
      </p:sp>
      <p:sp>
        <p:nvSpPr>
          <p:cNvPr id="11"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2" name="Date Placeholder 1"/>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91121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299"/>
            <a:ext cx="10515600" cy="4948664"/>
          </a:xfrm>
        </p:spPr>
        <p:txBody>
          <a:bodyPr>
            <a:normAutofit/>
          </a:bodyPr>
          <a:lstStyle/>
          <a:p>
            <a:r>
              <a:rPr lang="en-US" sz="2000" dirty="0">
                <a:latin typeface="Times New Roman" panose="02020603050405020304" pitchFamily="18" charset="0"/>
                <a:cs typeface="Times New Roman" panose="02020603050405020304" pitchFamily="18" charset="0"/>
              </a:rPr>
              <a:t>&amp;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[2] will give us the memory location 575.</a:t>
            </a:r>
          </a:p>
          <a:p>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[2] will give us 4 bytes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of information starting from 575 to </a:t>
            </a:r>
            <a:r>
              <a:rPr lang="en-US" sz="2000" dirty="0" smtClean="0">
                <a:latin typeface="Times New Roman" panose="02020603050405020304" pitchFamily="18" charset="0"/>
                <a:cs typeface="Times New Roman" panose="02020603050405020304" pitchFamily="18" charset="0"/>
              </a:rPr>
              <a:t>578.</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name of an array always refer to the starting location of the array. i.e. the first element of the array. So,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 = &amp;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[0].</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&amp;array[index]=</a:t>
            </a:r>
            <a:r>
              <a:rPr lang="en-US" sz="2000" dirty="0" err="1" smtClean="0">
                <a:latin typeface="Times New Roman" panose="02020603050405020304" pitchFamily="18" charset="0"/>
                <a:cs typeface="Times New Roman" panose="02020603050405020304" pitchFamily="18" charset="0"/>
              </a:rPr>
              <a:t>start_location_array</a:t>
            </a:r>
            <a:r>
              <a:rPr lang="en-US" sz="2000" dirty="0" smtClean="0">
                <a:latin typeface="Times New Roman" panose="02020603050405020304" pitchFamily="18" charset="0"/>
                <a:cs typeface="Times New Roman" panose="02020603050405020304" pitchFamily="18" charset="0"/>
              </a:rPr>
              <a:t> + index * </a:t>
            </a:r>
            <a:r>
              <a:rPr lang="en-US" sz="2000" dirty="0" err="1" smtClean="0">
                <a:latin typeface="Times New Roman" panose="02020603050405020304" pitchFamily="18" charset="0"/>
                <a:cs typeface="Times New Roman" panose="02020603050405020304" pitchFamily="18" charset="0"/>
              </a:rPr>
              <a:t>size_of_data</a:t>
            </a:r>
            <a:endParaRPr lang="en-US" sz="2000" dirty="0" smtClean="0">
              <a:latin typeface="Times New Roman" panose="02020603050405020304" pitchFamily="18" charset="0"/>
              <a:cs typeface="Times New Roman" panose="02020603050405020304" pitchFamily="18" charset="0"/>
            </a:endParaRPr>
          </a:p>
          <a:p>
            <a:pPr>
              <a:buFont typeface="Symbol" panose="05050102010706020507" pitchFamily="18" charset="2"/>
              <a:buChar char="Þ"/>
            </a:pPr>
            <a:r>
              <a:rPr lang="en-US" sz="2000" dirty="0" smtClean="0">
                <a:latin typeface="Times New Roman" panose="02020603050405020304" pitchFamily="18" charset="0"/>
                <a:cs typeface="Times New Roman" panose="02020603050405020304" pitchFamily="18" charset="0"/>
              </a:rPr>
              <a:t>&amp;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[ 2 ] = </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 (or &amp;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[0])  +  2    * </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a:t>
            </a:r>
          </a:p>
          <a:p>
            <a:pPr>
              <a:buFont typeface="Symbol" panose="05050102010706020507" pitchFamily="18" charset="2"/>
              <a:buChar char="Þ"/>
            </a:pPr>
            <a:r>
              <a:rPr lang="en-US" sz="2000" dirty="0" smtClean="0">
                <a:latin typeface="Times New Roman" panose="02020603050405020304" pitchFamily="18" charset="0"/>
                <a:cs typeface="Times New Roman" panose="02020603050405020304" pitchFamily="18" charset="0"/>
              </a:rPr>
              <a:t>&amp;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[ 2 ] = 567 + 2 * 4 = 575</a:t>
            </a:r>
          </a:p>
          <a:p>
            <a:endParaRPr lang="en-US" sz="2000" dirty="0" smtClean="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72179400"/>
              </p:ext>
            </p:extLst>
          </p:nvPr>
        </p:nvGraphicFramePr>
        <p:xfrm>
          <a:off x="287729" y="3015759"/>
          <a:ext cx="11612918" cy="1275080"/>
        </p:xfrm>
        <a:graphic>
          <a:graphicData uri="http://schemas.openxmlformats.org/drawingml/2006/table">
            <a:tbl>
              <a:tblPr firstRow="1" firstCol="1" bandRow="1">
                <a:tableStyleId>{5C22544A-7EE6-4342-B048-85BDC9FD1C3A}</a:tableStyleId>
              </a:tblPr>
              <a:tblGrid>
                <a:gridCol w="882555"/>
                <a:gridCol w="499840"/>
                <a:gridCol w="542160"/>
                <a:gridCol w="531945"/>
                <a:gridCol w="551692"/>
                <a:gridCol w="484859"/>
                <a:gridCol w="493564"/>
                <a:gridCol w="513173"/>
                <a:gridCol w="533306"/>
                <a:gridCol w="483497"/>
                <a:gridCol w="531944"/>
                <a:gridCol w="531944"/>
                <a:gridCol w="533306"/>
                <a:gridCol w="484859"/>
                <a:gridCol w="532284"/>
                <a:gridCol w="529902"/>
                <a:gridCol w="534327"/>
                <a:gridCol w="523772"/>
                <a:gridCol w="512882"/>
                <a:gridCol w="502418"/>
                <a:gridCol w="445363"/>
                <a:gridCol w="433326"/>
              </a:tblGrid>
              <a:tr h="16416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a:t>
                      </a:r>
                      <a:r>
                        <a:rPr lang="en-US" sz="1800" b="1" dirty="0" smtClean="0">
                          <a:solidFill>
                            <a:schemeClr val="tx1"/>
                          </a:solidFill>
                          <a:effectLst/>
                          <a:latin typeface="+mn-lt"/>
                          <a:cs typeface="Courier New" panose="02070309020205020404" pitchFamily="49" charset="0"/>
                        </a:rPr>
                        <a:t>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569</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573</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577</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581</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585</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568</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570</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572</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574</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576</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578</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580</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582</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584</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586</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2" name="Straight Connector 11"/>
          <p:cNvCxnSpPr/>
          <p:nvPr/>
        </p:nvCxnSpPr>
        <p:spPr>
          <a:xfrm>
            <a:off x="5317588" y="3295637"/>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293717"/>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smtClean="0"/>
              <a:t>Data Structures</a:t>
            </a:r>
            <a:endParaRPr lang="en-US" dirty="0"/>
          </a:p>
        </p:txBody>
      </p:sp>
      <p:sp>
        <p:nvSpPr>
          <p:cNvPr id="10" name="Slide Number Placeholder 9"/>
          <p:cNvSpPr>
            <a:spLocks noGrp="1"/>
          </p:cNvSpPr>
          <p:nvPr>
            <p:ph type="sldNum" sz="quarter" idx="12"/>
          </p:nvPr>
        </p:nvSpPr>
        <p:spPr/>
        <p:txBody>
          <a:bodyPr/>
          <a:lstStyle/>
          <a:p>
            <a:fld id="{4A983969-37C5-4618-A16D-59AABA52C744}" type="slidenum">
              <a:rPr lang="en-US" smtClean="0"/>
              <a:pPr/>
              <a:t>19</a:t>
            </a:fld>
            <a:endParaRPr lang="en-US" dirty="0"/>
          </a:p>
        </p:txBody>
      </p:sp>
      <p:sp>
        <p:nvSpPr>
          <p:cNvPr id="11"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2" name="Date Placeholder 1"/>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3879551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fontScale="92500" lnSpcReduction="20000"/>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 array can hold a series of elements of the same type placed in contiguous memory locations. </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Each of these elements can be individually referenced by using an index to a unique identifier. </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other words, arrays are a convenient way of grouping a lot of values of same type under a single variable name. </a:t>
            </a:r>
          </a:p>
          <a:p>
            <a:pPr marL="342900" indent="-34290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For example, an array to contain 5 integer values of type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called </a:t>
            </a:r>
            <a:r>
              <a:rPr lang="en-US" dirty="0" err="1" smtClean="0">
                <a:latin typeface="Times New Roman" panose="02020603050405020304" pitchFamily="18" charset="0"/>
                <a:cs typeface="Times New Roman" panose="02020603050405020304" pitchFamily="18" charset="0"/>
              </a:rPr>
              <a:t>mimo</a:t>
            </a:r>
            <a:r>
              <a:rPr lang="en-US" dirty="0" smtClean="0">
                <a:latin typeface="Times New Roman" panose="02020603050405020304" pitchFamily="18" charset="0"/>
                <a:cs typeface="Times New Roman" panose="02020603050405020304" pitchFamily="18" charset="0"/>
              </a:rPr>
              <a:t> could be represented like this:</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rPr>
              <a:t>each blank panel represents an element of the array, that in this case are integer values of type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with size 4 bytes. These elements are numbered/indexed from 0 to 4 since in arrays the first index is always 0, independently of its length. </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2</a:t>
            </a:fld>
            <a:endParaRPr lang="en-US"/>
          </a:p>
        </p:txBody>
      </p:sp>
      <p:pic>
        <p:nvPicPr>
          <p:cNvPr id="6" name="Picture 5"/>
          <p:cNvPicPr>
            <a:picLocks noChangeAspect="1"/>
          </p:cNvPicPr>
          <p:nvPr/>
        </p:nvPicPr>
        <p:blipFill>
          <a:blip r:embed="rId3"/>
          <a:stretch>
            <a:fillRect/>
          </a:stretch>
        </p:blipFill>
        <p:spPr>
          <a:xfrm>
            <a:off x="1693196" y="3493827"/>
            <a:ext cx="9242337" cy="1201016"/>
          </a:xfrm>
          <a:prstGeom prst="rect">
            <a:avLst/>
          </a:prstGeom>
        </p:spPr>
      </p:pic>
      <p:sp>
        <p:nvSpPr>
          <p:cNvPr id="7" name="Date Placeholder 6"/>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800436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05154" y="1090612"/>
            <a:ext cx="8078234" cy="2524785"/>
          </a:xfrm>
        </p:spPr>
        <p:txBody>
          <a:bodyPr>
            <a:normAutofit/>
          </a:bodyPr>
          <a:lstStyle/>
          <a:p>
            <a:pPr algn="just">
              <a:buFont typeface="Wingdings 2" panose="05020102010507070707" pitchFamily="18" charset="2"/>
              <a:buChar char="ñ"/>
            </a:pPr>
            <a:r>
              <a:rPr lang="en-US" sz="2000" dirty="0">
                <a:latin typeface="Times New Roman" panose="02020603050405020304" pitchFamily="18" charset="0"/>
                <a:cs typeface="Times New Roman" panose="02020603050405020304" pitchFamily="18" charset="0"/>
              </a:rPr>
              <a:t>Consider a 2D array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[R][C] each element addressed by &amp;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][j], where R=total element in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dimension, C=total element in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dimension, 0</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&lt; 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 </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000" dirty="0" smtClean="0">
                <a:latin typeface="Times New Roman" panose="02020603050405020304" pitchFamily="18" charset="0"/>
                <a:cs typeface="Times New Roman" panose="02020603050405020304" pitchFamily="18" charset="0"/>
              </a:rPr>
              <a:t>j &lt; C</a:t>
            </a:r>
            <a:r>
              <a:rPr lang="en-US" sz="2000" dirty="0">
                <a:latin typeface="Times New Roman" panose="02020603050405020304" pitchFamily="18" charset="0"/>
                <a:cs typeface="Times New Roman" panose="02020603050405020304" pitchFamily="18" charset="0"/>
              </a:rPr>
              <a:t>. </a:t>
            </a:r>
          </a:p>
          <a:p>
            <a:pPr algn="just">
              <a:buFont typeface="Wingdings 2" panose="05020102010507070707" pitchFamily="18" charset="2"/>
              <a:buChar char="ñ"/>
            </a:pPr>
            <a:r>
              <a:rPr lang="en-US" sz="2000" dirty="0">
                <a:latin typeface="Times New Roman" panose="02020603050405020304" pitchFamily="18" charset="0"/>
                <a:cs typeface="Times New Roman" panose="02020603050405020304" pitchFamily="18" charset="0"/>
              </a:rPr>
              <a:t>Let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[4][3</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 or &amp;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[0][0] gives us the starting memory location </a:t>
            </a:r>
            <a:r>
              <a:rPr lang="en-US" sz="2000" dirty="0" smtClean="0">
                <a:latin typeface="Times New Roman" panose="02020603050405020304" pitchFamily="18" charset="0"/>
                <a:cs typeface="Times New Roman" panose="02020603050405020304" pitchFamily="18" charset="0"/>
              </a:rPr>
              <a:t>567.</a:t>
            </a:r>
            <a:endParaRPr lang="en-US" sz="2000" dirty="0">
              <a:latin typeface="Times New Roman" panose="02020603050405020304" pitchFamily="18" charset="0"/>
              <a:cs typeface="Times New Roman" panose="02020603050405020304" pitchFamily="18" charset="0"/>
            </a:endParaRPr>
          </a:p>
          <a:p>
            <a:pPr algn="just">
              <a:buFont typeface="Wingdings 2" panose="05020102010507070707" pitchFamily="18" charset="2"/>
              <a:buChar char="ñ"/>
            </a:pP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[1][1] will give us 4 bytes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of information starting from </a:t>
            </a:r>
            <a:r>
              <a:rPr lang="en-US" sz="2000" dirty="0" smtClean="0">
                <a:latin typeface="Times New Roman" panose="02020603050405020304" pitchFamily="18" charset="0"/>
                <a:cs typeface="Times New Roman" panose="02020603050405020304" pitchFamily="18" charset="0"/>
              </a:rPr>
              <a:t>583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587.</a:t>
            </a:r>
            <a:endParaRPr lang="en-US" sz="20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half" idx="2"/>
          </p:nvPr>
        </p:nvSpPr>
        <p:spPr>
          <a:xfrm>
            <a:off x="205154" y="4923692"/>
            <a:ext cx="11766452" cy="1211067"/>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&amp;array[</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][j]=</a:t>
            </a:r>
            <a:r>
              <a:rPr lang="en-US" sz="2000" dirty="0" err="1" smtClean="0">
                <a:latin typeface="Times New Roman" panose="02020603050405020304" pitchFamily="18" charset="0"/>
                <a:cs typeface="Times New Roman" panose="02020603050405020304" pitchFamily="18" charset="0"/>
              </a:rPr>
              <a:t>start_location</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(C * </a:t>
            </a:r>
            <a:r>
              <a:rPr lang="en-US" sz="2000" dirty="0" err="1" smtClean="0">
                <a:latin typeface="Times New Roman" panose="02020603050405020304" pitchFamily="18" charset="0"/>
                <a:cs typeface="Times New Roman" panose="02020603050405020304" pitchFamily="18" charset="0"/>
              </a:rPr>
              <a:t>size_of_data</a:t>
            </a:r>
            <a:r>
              <a:rPr lang="en-US" sz="2000" dirty="0" smtClean="0">
                <a:latin typeface="Times New Roman" panose="02020603050405020304" pitchFamily="18" charset="0"/>
                <a:cs typeface="Times New Roman" panose="02020603050405020304" pitchFamily="18" charset="0"/>
              </a:rPr>
              <a:t>)) + (j * </a:t>
            </a:r>
            <a:r>
              <a:rPr lang="en-US" sz="2000" dirty="0" err="1" smtClean="0">
                <a:latin typeface="Times New Roman" panose="02020603050405020304" pitchFamily="18" charset="0"/>
                <a:cs typeface="Times New Roman" panose="02020603050405020304" pitchFamily="18" charset="0"/>
              </a:rPr>
              <a:t>size_of_data</a:t>
            </a:r>
            <a:r>
              <a:rPr lang="en-US" sz="2000" dirty="0" smtClean="0">
                <a:latin typeface="Times New Roman" panose="02020603050405020304" pitchFamily="18" charset="0"/>
                <a:cs typeface="Times New Roman" panose="02020603050405020304" pitchFamily="18" charset="0"/>
              </a:rPr>
              <a:t>)</a:t>
            </a:r>
          </a:p>
          <a:p>
            <a:pPr>
              <a:buFont typeface="Symbol" panose="05050102010706020507" pitchFamily="18" charset="2"/>
              <a:buChar char="Þ"/>
            </a:pPr>
            <a:r>
              <a:rPr lang="en-US" sz="2000" dirty="0" smtClean="0">
                <a:latin typeface="Times New Roman" panose="02020603050405020304" pitchFamily="18" charset="0"/>
                <a:cs typeface="Times New Roman" panose="02020603050405020304" pitchFamily="18" charset="0"/>
              </a:rPr>
              <a:t>&amp;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[1][1] = </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 + (1 * (3 * </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 (1 * </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a:t>
            </a:r>
          </a:p>
          <a:p>
            <a:pPr>
              <a:buFont typeface="Symbol" panose="05050102010706020507" pitchFamily="18" charset="2"/>
              <a:buChar char="Þ"/>
            </a:pPr>
            <a:r>
              <a:rPr lang="en-US" sz="2000" dirty="0" smtClean="0">
                <a:latin typeface="Times New Roman" panose="02020603050405020304" pitchFamily="18" charset="0"/>
                <a:cs typeface="Times New Roman" panose="02020603050405020304" pitchFamily="18" charset="0"/>
              </a:rPr>
              <a:t>&amp;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[1][1] = 567 + (1 * 3 * 4) + (1 * 4) = 583</a:t>
            </a:r>
            <a:endParaRPr lang="en-US" sz="20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15433008"/>
              </p:ext>
            </p:extLst>
          </p:nvPr>
        </p:nvGraphicFramePr>
        <p:xfrm>
          <a:off x="205154" y="3427021"/>
          <a:ext cx="11612918" cy="1275080"/>
        </p:xfrm>
        <a:graphic>
          <a:graphicData uri="http://schemas.openxmlformats.org/drawingml/2006/table">
            <a:tbl>
              <a:tblPr firstRow="1" firstCol="1" bandRow="1">
                <a:tableStyleId>{5C22544A-7EE6-4342-B048-85BDC9FD1C3A}</a:tableStyleId>
              </a:tblPr>
              <a:tblGrid>
                <a:gridCol w="882555"/>
                <a:gridCol w="499840"/>
                <a:gridCol w="542160"/>
                <a:gridCol w="531945"/>
                <a:gridCol w="551692"/>
                <a:gridCol w="484859"/>
                <a:gridCol w="493564"/>
                <a:gridCol w="513173"/>
                <a:gridCol w="533306"/>
                <a:gridCol w="483497"/>
                <a:gridCol w="531944"/>
                <a:gridCol w="531944"/>
                <a:gridCol w="533306"/>
                <a:gridCol w="484859"/>
                <a:gridCol w="532284"/>
                <a:gridCol w="529902"/>
                <a:gridCol w="534327"/>
                <a:gridCol w="523772"/>
                <a:gridCol w="512882"/>
                <a:gridCol w="502418"/>
                <a:gridCol w="445363"/>
                <a:gridCol w="433326"/>
              </a:tblGrid>
              <a:tr h="250407">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a:t>
                      </a:r>
                      <a:r>
                        <a:rPr lang="en-US" sz="1800" b="1" dirty="0" smtClean="0">
                          <a:solidFill>
                            <a:schemeClr val="tx1"/>
                          </a:solidFill>
                          <a:effectLst/>
                          <a:latin typeface="+mn-lt"/>
                          <a:cs typeface="Courier New" panose="02070309020205020404" pitchFamily="49" charset="0"/>
                        </a:rPr>
                        <a:t>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569</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573</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577</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581</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585</a:t>
                      </a:r>
                      <a:endParaRPr lang="en-US" b="1" dirty="0">
                        <a:latin typeface="+mn-lt"/>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50407">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568</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570</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572</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574</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576</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578</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580</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582</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smtClean="0">
                          <a:solidFill>
                            <a:schemeClr val="tx1"/>
                          </a:solidFill>
                          <a:effectLst/>
                          <a:latin typeface="+mn-lt"/>
                          <a:ea typeface="Times New Roman" panose="02020603050405020304" pitchFamily="18" charset="0"/>
                          <a:cs typeface="Courier New" panose="02070309020205020404" pitchFamily="49" charset="0"/>
                        </a:rPr>
                        <a:t>584</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smtClean="0">
                          <a:latin typeface="+mn-lt"/>
                          <a:cs typeface="Courier New" panose="02070309020205020404" pitchFamily="49" charset="0"/>
                        </a:rPr>
                        <a:t>586</a:t>
                      </a:r>
                      <a:endParaRPr lang="en-US" b="1" dirty="0">
                        <a:latin typeface="+mn-lt"/>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1" name="Straight Connector 10"/>
          <p:cNvCxnSpPr/>
          <p:nvPr/>
        </p:nvCxnSpPr>
        <p:spPr>
          <a:xfrm>
            <a:off x="9422693" y="3846275"/>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409246" y="3832828"/>
            <a:ext cx="2002105"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nvPr>
        </p:nvGraphicFramePr>
        <p:xfrm>
          <a:off x="8256495" y="557107"/>
          <a:ext cx="3378592" cy="2711827"/>
        </p:xfrm>
        <a:graphic>
          <a:graphicData uri="http://schemas.openxmlformats.org/drawingml/2006/table">
            <a:tbl>
              <a:tblPr firstRow="1" bandRow="1">
                <a:tableStyleId>{2D5ABB26-0587-4C30-8999-92F81FD0307C}</a:tableStyleId>
              </a:tblPr>
              <a:tblGrid>
                <a:gridCol w="643964"/>
                <a:gridCol w="208280"/>
                <a:gridCol w="208280"/>
                <a:gridCol w="208280"/>
                <a:gridCol w="208280"/>
                <a:gridCol w="208280"/>
                <a:gridCol w="208280"/>
                <a:gridCol w="208280"/>
                <a:gridCol w="208280"/>
                <a:gridCol w="208280"/>
                <a:gridCol w="208280"/>
                <a:gridCol w="208280"/>
                <a:gridCol w="235268"/>
                <a:gridCol w="208280"/>
              </a:tblGrid>
              <a:tr h="294838">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567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400" b="1" dirty="0" smtClean="0"/>
                        <a:t>571</a:t>
                      </a:r>
                      <a:endParaRPr lang="en-US" sz="14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400" b="1" dirty="0" smtClean="0"/>
                        <a:t>575</a:t>
                      </a:r>
                      <a:endParaRPr lang="en-US" sz="14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400" b="1" dirty="0" smtClean="0"/>
                        <a:t>579</a:t>
                      </a:r>
                      <a:endParaRPr lang="en-US" sz="14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034">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400" b="1" dirty="0" smtClean="0"/>
                        <a:t>0</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smtClean="0"/>
                        <a:t>1</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smtClean="0"/>
                        <a:t>2</a:t>
                      </a: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33085">
                <a:tc rowSpan="2">
                  <a:txBody>
                    <a:bodyPr/>
                    <a:lstStyle/>
                    <a:p>
                      <a:pPr algn="ctr"/>
                      <a:r>
                        <a:rPr lang="en-US" sz="1600" dirty="0" smtClean="0"/>
                        <a:t>0</a:t>
                      </a:r>
                      <a:endParaRPr 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rowSpan="2">
                  <a:txBody>
                    <a:bodyPr/>
                    <a:lstStyle/>
                    <a:p>
                      <a:pPr algn="ctr"/>
                      <a:r>
                        <a:rPr lang="en-US" sz="1600" dirty="0" smtClean="0"/>
                        <a:t>1</a:t>
                      </a:r>
                      <a:endParaRPr 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4553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400" dirty="0" smtClean="0">
                          <a:sym typeface="Wingdings" panose="05000000000000000000" pitchFamily="2" charset="2"/>
                        </a:rPr>
                        <a:t></a:t>
                      </a:r>
                      <a:r>
                        <a:rPr lang="en-US" sz="1400" b="1" dirty="0" smtClean="0"/>
                        <a:t>583</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400" dirty="0" smtClean="0">
                          <a:sym typeface="Wingdings" panose="05000000000000000000" pitchFamily="2" charset="2"/>
                        </a:rPr>
                        <a:t></a:t>
                      </a:r>
                      <a:r>
                        <a:rPr lang="en-US" sz="1400" b="1" dirty="0" smtClean="0">
                          <a:sym typeface="Wingdings" panose="05000000000000000000" pitchFamily="2" charset="2"/>
                        </a:rPr>
                        <a:t>587</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rowSpan="2">
                  <a:txBody>
                    <a:bodyPr/>
                    <a:lstStyle/>
                    <a:p>
                      <a:pPr algn="ctr"/>
                      <a:r>
                        <a:rPr lang="en-US" sz="1400" b="1" dirty="0" smtClean="0"/>
                        <a:t>579</a:t>
                      </a:r>
                      <a:r>
                        <a:rPr lang="en-US" sz="1400" b="1" dirty="0" smtClean="0">
                          <a:sym typeface="Wingdings" panose="05000000000000000000" pitchFamily="2" charset="2"/>
                        </a:rPr>
                        <a:t></a:t>
                      </a:r>
                      <a:endParaRPr lang="en-US" sz="14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23222">
                <a:tc rowSpan="2">
                  <a:txBody>
                    <a:bodyPr/>
                    <a:lstStyle/>
                    <a:p>
                      <a:pPr algn="ctr"/>
                      <a:r>
                        <a:rPr lang="en-US" sz="1600" dirty="0" smtClean="0"/>
                        <a:t>2</a:t>
                      </a:r>
                      <a:endParaRPr 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10072">
                <a:tc>
                  <a:txBody>
                    <a:bodyPr/>
                    <a:lstStyle/>
                    <a:p>
                      <a:pPr algn="ctr"/>
                      <a:r>
                        <a:rPr lang="en-US" sz="1600" dirty="0" smtClean="0"/>
                        <a:t>3</a:t>
                      </a:r>
                      <a:endParaRPr lang="en-US" sz="16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Rectangle 1"/>
          <p:cNvSpPr/>
          <p:nvPr/>
        </p:nvSpPr>
        <p:spPr>
          <a:xfrm>
            <a:off x="9731829" y="1513114"/>
            <a:ext cx="816428" cy="533400"/>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12"/>
          <p:cNvSpPr>
            <a:spLocks noGrp="1"/>
          </p:cNvSpPr>
          <p:nvPr>
            <p:ph type="ftr" sz="quarter" idx="11"/>
          </p:nvPr>
        </p:nvSpPr>
        <p:spPr/>
        <p:txBody>
          <a:bodyPr/>
          <a:lstStyle/>
          <a:p>
            <a:r>
              <a:rPr lang="en-US" smtClean="0"/>
              <a:t>Data Structures</a:t>
            </a:r>
            <a:endParaRPr lang="en-US"/>
          </a:p>
        </p:txBody>
      </p:sp>
      <p:sp>
        <p:nvSpPr>
          <p:cNvPr id="15" name="Slide Number Placeholder 14"/>
          <p:cNvSpPr>
            <a:spLocks noGrp="1"/>
          </p:cNvSpPr>
          <p:nvPr>
            <p:ph type="sldNum" sz="quarter" idx="12"/>
          </p:nvPr>
        </p:nvSpPr>
        <p:spPr/>
        <p:txBody>
          <a:bodyPr/>
          <a:lstStyle/>
          <a:p>
            <a:fld id="{4A983969-37C5-4618-A16D-59AABA52C744}" type="slidenum">
              <a:rPr lang="en-US" smtClean="0"/>
              <a:pPr/>
              <a:t>20</a:t>
            </a:fld>
            <a:endParaRPr lang="en-US" dirty="0"/>
          </a:p>
        </p:txBody>
      </p:sp>
      <p:sp>
        <p:nvSpPr>
          <p:cNvPr id="16"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3" name="Date Placeholder 2"/>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172385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1487606"/>
            <a:ext cx="10515600" cy="4689357"/>
          </a:xfrm>
        </p:spPr>
        <p:txBody>
          <a:bodyPr>
            <a:normAutofit/>
          </a:bodyPr>
          <a:lstStyle/>
          <a:p>
            <a:r>
              <a:rPr lang="en-US" sz="2000" dirty="0" smtClean="0">
                <a:latin typeface="Times New Roman" panose="02020603050405020304" pitchFamily="18" charset="0"/>
                <a:cs typeface="Times New Roman" panose="02020603050405020304" pitchFamily="18" charset="0"/>
              </a:rPr>
              <a:t>There is a general way to access the memory location of a 2 dimensional array.</a:t>
            </a:r>
          </a:p>
          <a:p>
            <a:r>
              <a:rPr lang="en-US" sz="2000" dirty="0" smtClean="0">
                <a:latin typeface="Times New Roman" panose="02020603050405020304" pitchFamily="18" charset="0"/>
                <a:cs typeface="Times New Roman" panose="02020603050405020304" pitchFamily="18" charset="0"/>
              </a:rPr>
              <a:t>For an array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[R][C]; and </a:t>
            </a:r>
            <a:r>
              <a:rPr lang="en-US" sz="2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smtClean="0">
                <a:latin typeface="Times New Roman" panose="02020603050405020304" pitchFamily="18" charset="0"/>
                <a:cs typeface="Times New Roman" panose="02020603050405020304" pitchFamily="18" charset="0"/>
              </a:rPr>
              <a:t>i&lt;R; </a:t>
            </a:r>
            <a:r>
              <a:rPr lang="en-US" sz="2000" dirty="0">
                <a:latin typeface="Times New Roman" panose="02020603050405020304" pitchFamily="18" charset="0"/>
                <a:cs typeface="Times New Roman" panose="02020603050405020304" pitchFamily="18" charset="0"/>
              </a:rPr>
              <a:t>0</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000" dirty="0" smtClean="0">
                <a:latin typeface="Times New Roman" panose="02020603050405020304" pitchFamily="18" charset="0"/>
                <a:cs typeface="Times New Roman" panose="02020603050405020304" pitchFamily="18" charset="0"/>
              </a:rPr>
              <a:t>j&lt;C.</a:t>
            </a:r>
          </a:p>
          <a:p>
            <a:pPr lvl="1"/>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&amp;</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[0][j] represents the starting address of </a:t>
            </a:r>
            <a:r>
              <a:rPr lang="en-US" sz="2000" dirty="0" err="1" smtClean="0">
                <a:latin typeface="Times New Roman" panose="02020603050405020304" pitchFamily="18" charset="0"/>
                <a:cs typeface="Times New Roman" panose="02020603050405020304" pitchFamily="18" charset="0"/>
              </a:rPr>
              <a:t>i</a:t>
            </a:r>
            <a:r>
              <a:rPr lang="en-US" sz="2000" baseline="30000" dirty="0" err="1"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row.</a:t>
            </a:r>
          </a:p>
          <a:p>
            <a:pPr lvl="1"/>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skips </a:t>
            </a:r>
            <a:r>
              <a:rPr lang="en-US" sz="2000" b="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number of rows </a:t>
            </a:r>
            <a:r>
              <a:rPr lang="en-US" sz="2000" dirty="0" smtClean="0">
                <a:latin typeface="Times New Roman" panose="02020603050405020304" pitchFamily="18" charset="0"/>
                <a:cs typeface="Times New Roman" panose="02020603050405020304" pitchFamily="18" charset="0"/>
              </a:rPr>
              <a:t>each with </a:t>
            </a:r>
            <a:r>
              <a:rPr lang="en-US" sz="2000" b="1"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 number of elements from the </a:t>
            </a:r>
            <a:r>
              <a:rPr lang="en-US" sz="2000" b="1" dirty="0" err="1" smtClean="0">
                <a:latin typeface="Times New Roman" panose="02020603050405020304" pitchFamily="18" charset="0"/>
                <a:cs typeface="Times New Roman" panose="02020603050405020304" pitchFamily="18" charset="0"/>
              </a:rPr>
              <a:t>start_location</a:t>
            </a:r>
            <a:r>
              <a:rPr lang="en-US" sz="2000" dirty="0" smtClean="0">
                <a:latin typeface="Times New Roman" panose="02020603050405020304" pitchFamily="18" charset="0"/>
                <a:cs typeface="Times New Roman" panose="02020603050405020304" pitchFamily="18" charset="0"/>
              </a:rPr>
              <a:t> of the array.</a:t>
            </a:r>
          </a:p>
          <a:p>
            <a:pPr lvl="1"/>
            <a:r>
              <a:rPr lang="en-US" sz="2000" dirty="0">
                <a:latin typeface="Times New Roman" panose="02020603050405020304" pitchFamily="18" charset="0"/>
                <a:cs typeface="Times New Roman" panose="02020603050405020304" pitchFamily="18" charset="0"/>
              </a:rPr>
              <a:t>So,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start_location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C </a:t>
            </a:r>
            <a:r>
              <a:rPr lang="en-US" sz="2000" dirty="0" smtClean="0">
                <a:latin typeface="Times New Roman" panose="02020603050405020304" pitchFamily="18" charset="0"/>
                <a:cs typeface="Times New Roman" panose="02020603050405020304" pitchFamily="18" charset="0"/>
              </a:rPr>
              <a:t>elements), where </a:t>
            </a:r>
            <a:r>
              <a:rPr lang="en-US" sz="2000" dirty="0">
                <a:latin typeface="Times New Roman" panose="02020603050405020304" pitchFamily="18" charset="0"/>
                <a:cs typeface="Times New Roman" panose="02020603050405020304" pitchFamily="18" charset="0"/>
              </a:rPr>
              <a:t>C elements </a:t>
            </a:r>
            <a:r>
              <a:rPr lang="en-US" sz="2000" dirty="0" smtClean="0">
                <a:latin typeface="Times New Roman" panose="02020603050405020304" pitchFamily="18" charset="0"/>
                <a:cs typeface="Times New Roman" panose="02020603050405020304" pitchFamily="18" charset="0"/>
              </a:rPr>
              <a:t>are counted in bytes based on the </a:t>
            </a:r>
            <a:r>
              <a:rPr lang="en-US" sz="2000" b="1" dirty="0" err="1" smtClean="0">
                <a:latin typeface="Times New Roman" panose="02020603050405020304" pitchFamily="18" charset="0"/>
                <a:cs typeface="Times New Roman" panose="02020603050405020304" pitchFamily="18" charset="0"/>
              </a:rPr>
              <a:t>size_of_data</a:t>
            </a:r>
            <a:r>
              <a:rPr lang="en-US" sz="2000" dirty="0" smtClean="0">
                <a:latin typeface="Times New Roman" panose="02020603050405020304" pitchFamily="18" charset="0"/>
                <a:cs typeface="Times New Roman" panose="02020603050405020304" pitchFamily="18" charset="0"/>
              </a:rPr>
              <a:t>, here int.</a:t>
            </a:r>
          </a:p>
          <a:p>
            <a:pPr lvl="1"/>
            <a:r>
              <a:rPr lang="en-US" sz="2000" dirty="0" smtClean="0">
                <a:latin typeface="Times New Roman" panose="02020603050405020304" pitchFamily="18" charset="0"/>
                <a:cs typeface="Times New Roman" panose="02020603050405020304" pitchFamily="18" charset="0"/>
              </a:rPr>
              <a:t>So,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start_location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(C </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size_of_data</a:t>
            </a:r>
            <a:r>
              <a:rPr lang="en-US" sz="2000" dirty="0" smtClean="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So, </a:t>
            </a:r>
            <a:r>
              <a:rPr lang="en-US" sz="2000" dirty="0" err="1" smtClean="0">
                <a:latin typeface="Times New Roman" panose="02020603050405020304" pitchFamily="18" charset="0"/>
                <a:cs typeface="Times New Roman" panose="02020603050405020304" pitchFamily="18" charset="0"/>
              </a:rPr>
              <a:t>mimo</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(or &amp;</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[0][0]) +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(C *</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A 2D array is also referred as an array of arrays. i.e. </a:t>
            </a: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n array of which each element is another array.</a:t>
            </a:r>
            <a:endParaRPr lang="en-US"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Data Structures</a:t>
            </a:r>
            <a:endParaRPr lang="en-US" dirty="0"/>
          </a:p>
        </p:txBody>
      </p:sp>
      <p:sp>
        <p:nvSpPr>
          <p:cNvPr id="4" name="Slide Number Placeholder 3"/>
          <p:cNvSpPr>
            <a:spLocks noGrp="1"/>
          </p:cNvSpPr>
          <p:nvPr>
            <p:ph type="sldNum" sz="quarter" idx="12"/>
          </p:nvPr>
        </p:nvSpPr>
        <p:spPr/>
        <p:txBody>
          <a:bodyPr/>
          <a:lstStyle/>
          <a:p>
            <a:fld id="{4A983969-37C5-4618-A16D-59AABA52C744}" type="slidenum">
              <a:rPr lang="en-US" smtClean="0"/>
              <a:pPr/>
              <a:t>21</a:t>
            </a:fld>
            <a:endParaRPr lang="en-US" dirty="0"/>
          </a:p>
        </p:txBody>
      </p:sp>
      <p:sp>
        <p:nvSpPr>
          <p:cNvPr id="10" name="Title 6"/>
          <p:cNvSpPr>
            <a:spLocks noGrp="1"/>
          </p:cNvSpPr>
          <p:nvPr>
            <p:ph type="title"/>
          </p:nvPr>
        </p:nvSpPr>
        <p:spPr>
          <a:xfrm>
            <a:off x="147917" y="190314"/>
            <a:ext cx="11887200" cy="70998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Memory Access</a:t>
            </a:r>
            <a:endParaRPr lang="en-US" sz="3600" dirty="0"/>
          </a:p>
        </p:txBody>
      </p:sp>
      <p:sp>
        <p:nvSpPr>
          <p:cNvPr id="2" name="Date Placeholder 1"/>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473512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 Declaration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Like a regular variable, an array must be declared before it is used. A typical declaration for an array </a:t>
            </a:r>
            <a:r>
              <a:rPr lang="en-US" sz="2000" dirty="0" smtClean="0">
                <a:latin typeface="Times New Roman" panose="02020603050405020304" pitchFamily="18" charset="0"/>
                <a:cs typeface="Times New Roman" panose="02020603050405020304" pitchFamily="18" charset="0"/>
              </a:rPr>
              <a:t>is as follows: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type</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70C0"/>
                </a:solidFill>
                <a:latin typeface="Times New Roman" panose="02020603050405020304" pitchFamily="18" charset="0"/>
                <a:cs typeface="Times New Roman" panose="02020603050405020304" pitchFamily="18" charset="0"/>
              </a:rPr>
              <a:t>name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solidFill>
                  <a:srgbClr val="00B050"/>
                </a:solidFill>
                <a:latin typeface="Times New Roman" panose="02020603050405020304" pitchFamily="18" charset="0"/>
                <a:cs typeface="Times New Roman" panose="02020603050405020304" pitchFamily="18" charset="0"/>
              </a:rPr>
              <a:t>total_number_of_elements</a:t>
            </a:r>
            <a:r>
              <a:rPr lang="en-US"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where type is a valid data type (like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float …), name is a valid identifier and the elements field (which is always enclosed in square brackets []), specifies how many of these elements the array can contain.</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Therefore, in order to declare an array called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 as the one shown in the above diagram it is as simple as:</a:t>
            </a:r>
          </a:p>
          <a:p>
            <a:pPr algn="just"/>
            <a:r>
              <a:rPr lang="en-US" sz="2000" dirty="0">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int</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mimo</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solidFill>
                  <a:srgbClr val="00B050"/>
                </a:solidFill>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elements field within brackets [] which represents the number of elements the array is going to hold, must be a constant integer value, since arrays are blocks of non-dynamic memory whose size must be determined before execution.</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3</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1811124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 Initialization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When declaring a regular array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mimo</a:t>
            </a:r>
            <a:r>
              <a:rPr lang="en-US" dirty="0">
                <a:latin typeface="Times New Roman" panose="02020603050405020304" pitchFamily="18" charset="0"/>
                <a:cs typeface="Times New Roman" panose="02020603050405020304" pitchFamily="18" charset="0"/>
              </a:rPr>
              <a:t>[5];) of local scope (within a function, for example) its elements will not be initialized to any value by default, so their content will be </a:t>
            </a:r>
            <a:r>
              <a:rPr lang="en-US" b="1" dirty="0">
                <a:solidFill>
                  <a:srgbClr val="FF0000"/>
                </a:solidFill>
                <a:latin typeface="Times New Roman" panose="02020603050405020304" pitchFamily="18" charset="0"/>
                <a:cs typeface="Times New Roman" panose="02020603050405020304" pitchFamily="18" charset="0"/>
              </a:rPr>
              <a:t>undetermined</a:t>
            </a:r>
            <a:r>
              <a:rPr lang="en-US" dirty="0">
                <a:latin typeface="Times New Roman" panose="02020603050405020304" pitchFamily="18" charset="0"/>
                <a:cs typeface="Times New Roman" panose="02020603050405020304" pitchFamily="18" charset="0"/>
              </a:rPr>
              <a:t> until we store some value in them.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we declare an array, we have the possibility to assign initial values to each one of its elements by enclosing the values in braces { } separated by comas.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mimo</a:t>
            </a:r>
            <a:r>
              <a:rPr lang="en-US" dirty="0">
                <a:latin typeface="Times New Roman" panose="02020603050405020304" pitchFamily="18" charset="0"/>
                <a:cs typeface="Times New Roman" panose="02020603050405020304" pitchFamily="18" charset="0"/>
              </a:rPr>
              <a:t>[5] = { 16, 2, 77, 40, 12071 };</a:t>
            </a:r>
          </a:p>
          <a:p>
            <a:pPr algn="just"/>
            <a:r>
              <a:rPr lang="en-US" dirty="0">
                <a:latin typeface="Times New Roman" panose="02020603050405020304" pitchFamily="18" charset="0"/>
                <a:cs typeface="Times New Roman" panose="02020603050405020304" pitchFamily="18" charset="0"/>
              </a:rPr>
              <a:t>This declaration would have created an array like this: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number of values between braces { } must not be larger than the number of elements that we declare for the array between square brackets [ ].</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4</a:t>
            </a:fld>
            <a:endParaRPr lang="en-US"/>
          </a:p>
        </p:txBody>
      </p:sp>
      <p:pic>
        <p:nvPicPr>
          <p:cNvPr id="6" name="Picture 5"/>
          <p:cNvPicPr>
            <a:picLocks noChangeAspect="1"/>
          </p:cNvPicPr>
          <p:nvPr/>
        </p:nvPicPr>
        <p:blipFill>
          <a:blip r:embed="rId3"/>
          <a:stretch>
            <a:fillRect/>
          </a:stretch>
        </p:blipFill>
        <p:spPr>
          <a:xfrm>
            <a:off x="1819285" y="4101615"/>
            <a:ext cx="8553429" cy="865707"/>
          </a:xfrm>
          <a:prstGeom prst="rect">
            <a:avLst/>
          </a:prstGeom>
        </p:spPr>
      </p:pic>
      <p:sp>
        <p:nvSpPr>
          <p:cNvPr id="7" name="Date Placeholder 6"/>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3379874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 Initialization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r>
              <a:rPr lang="en-US" sz="2000" dirty="0">
                <a:latin typeface="Times New Roman" panose="02020603050405020304" pitchFamily="18" charset="0"/>
                <a:cs typeface="Times New Roman" panose="02020603050405020304" pitchFamily="18" charset="0"/>
              </a:rPr>
              <a:t>An array can also be partially initialized. i.e. we assign values to some of the initial elements. For example: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[9] = { 16, 2, 77, 40, 12071 };</a:t>
            </a:r>
          </a:p>
          <a:p>
            <a:pPr algn="just"/>
            <a:r>
              <a:rPr lang="en-US" sz="2000" dirty="0">
                <a:latin typeface="Times New Roman" panose="02020603050405020304" pitchFamily="18" charset="0"/>
                <a:cs typeface="Times New Roman" panose="02020603050405020304" pitchFamily="18" charset="0"/>
              </a:rPr>
              <a:t>This declaration would have created an array like this: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the first 5 values are assigned sequentially. The rest 4 elements are unassigned.</a:t>
            </a:r>
          </a:p>
          <a:p>
            <a:pPr algn="just"/>
            <a:r>
              <a:rPr lang="en-US" sz="2000" dirty="0">
                <a:latin typeface="Times New Roman" panose="02020603050405020304" pitchFamily="18" charset="0"/>
                <a:cs typeface="Times New Roman" panose="02020603050405020304" pitchFamily="18" charset="0"/>
              </a:rPr>
              <a:t>Some more initialization – </a:t>
            </a:r>
          </a:p>
          <a:p>
            <a:pPr algn="just"/>
            <a:r>
              <a:rPr lang="en-US" sz="2000" dirty="0">
                <a:latin typeface="Times New Roman" panose="02020603050405020304" pitchFamily="18" charset="0"/>
                <a:cs typeface="Times New Roman" panose="02020603050405020304" pitchFamily="18" charset="0"/>
              </a:rPr>
              <a:t>float x[5] = {5.6, 5.7, 5.8, 5.9, 6.1};</a:t>
            </a:r>
          </a:p>
          <a:p>
            <a:pPr algn="just"/>
            <a:r>
              <a:rPr lang="en-US" sz="2000" dirty="0">
                <a:latin typeface="Times New Roman" panose="02020603050405020304" pitchFamily="18" charset="0"/>
                <a:cs typeface="Times New Roman" panose="02020603050405020304" pitchFamily="18" charset="0"/>
              </a:rPr>
              <a:t>char  vowel[6] = {'a', 'e',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'o', 'u', ‘\0'};</a:t>
            </a:r>
          </a:p>
          <a:p>
            <a:pPr algn="just"/>
            <a:r>
              <a:rPr lang="en-US" sz="2000" dirty="0">
                <a:latin typeface="Times New Roman" panose="02020603050405020304" pitchFamily="18" charset="0"/>
                <a:cs typeface="Times New Roman" panose="02020603050405020304" pitchFamily="18" charset="0"/>
              </a:rPr>
              <a:t>is equivalent to string declaration: char vowel[6] = "</a:t>
            </a:r>
            <a:r>
              <a:rPr lang="en-US" sz="2000" dirty="0" err="1">
                <a:latin typeface="Times New Roman" panose="02020603050405020304" pitchFamily="18" charset="0"/>
                <a:cs typeface="Times New Roman" panose="02020603050405020304" pitchFamily="18" charset="0"/>
              </a:rPr>
              <a:t>aeiou</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5</a:t>
            </a:fld>
            <a:endParaRPr lang="en-US"/>
          </a:p>
        </p:txBody>
      </p:sp>
      <p:pic>
        <p:nvPicPr>
          <p:cNvPr id="7" name="Picture 6"/>
          <p:cNvPicPr>
            <a:picLocks noChangeAspect="1"/>
          </p:cNvPicPr>
          <p:nvPr/>
        </p:nvPicPr>
        <p:blipFill>
          <a:blip r:embed="rId3"/>
          <a:stretch>
            <a:fillRect/>
          </a:stretch>
        </p:blipFill>
        <p:spPr>
          <a:xfrm>
            <a:off x="957297" y="2559947"/>
            <a:ext cx="10277405" cy="1152244"/>
          </a:xfrm>
          <a:prstGeom prst="rect">
            <a:avLst/>
          </a:prstGeom>
        </p:spPr>
      </p:pic>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678485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Array: Accessing Element</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number in the square brackets [ </a:t>
            </a:r>
            <a:r>
              <a:rPr lang="en-US" sz="2000" dirty="0" smtClean="0">
                <a:latin typeface="Times New Roman" panose="02020603050405020304" pitchFamily="18" charset="0"/>
                <a:cs typeface="Times New Roman" panose="02020603050405020304" pitchFamily="18" charset="0"/>
              </a:rPr>
              <a:t>] of </a:t>
            </a:r>
            <a:r>
              <a:rPr lang="en-US" sz="2000" dirty="0">
                <a:latin typeface="Times New Roman" panose="02020603050405020304" pitchFamily="18" charset="0"/>
                <a:cs typeface="Times New Roman" panose="02020603050405020304" pitchFamily="18" charset="0"/>
              </a:rPr>
              <a:t>the array is referred to as the 'index' (plural: indices) or 'subscript' of the array and it must be an integer number 0 to one less than the declared number of elements. </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can access the value of any of its elements individually as if it was a normal variable, thus being able to both read and modify its value. The format is as simple as: name[index]</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 the declaration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[5]; the five (5) elements in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 is referred in the program by writing: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[0]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mimo</a:t>
            </a:r>
            <a:r>
              <a:rPr lang="en-US" sz="2000" dirty="0">
                <a:latin typeface="Times New Roman" panose="02020603050405020304" pitchFamily="18" charset="0"/>
                <a:cs typeface="Times New Roman" panose="02020603050405020304" pitchFamily="18" charset="0"/>
              </a:rPr>
              <a:t>[4]</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Each of the above array elements is an integer and each of them also acts as an integer variable. That is, whatever operation we can perform with an integer variable we can do the same with these array elements using same set of rules. </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6</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833267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anose="02020603050405020304" pitchFamily="18" charset="0"/>
                <a:cs typeface="Times New Roman" panose="02020603050405020304" pitchFamily="18" charset="0"/>
              </a:rPr>
              <a:t>Array : Accessing Element</a:t>
            </a:r>
          </a:p>
        </p:txBody>
      </p:sp>
      <p:sp>
        <p:nvSpPr>
          <p:cNvPr id="3" name="Subtitle 2"/>
          <p:cNvSpPr>
            <a:spLocks noGrp="1"/>
          </p:cNvSpPr>
          <p:nvPr>
            <p:ph type="subTitle" idx="1"/>
          </p:nvPr>
        </p:nvSpPr>
        <p:spPr>
          <a:xfrm>
            <a:off x="1524000" y="1269242"/>
            <a:ext cx="9144000" cy="4885898"/>
          </a:xfrm>
        </p:spPr>
        <p:txBody>
          <a:bodyPr>
            <a:norm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Arrays have a natural partner in programs: </a:t>
            </a:r>
            <a:r>
              <a:rPr lang="en-US" sz="2000" b="1" dirty="0">
                <a:solidFill>
                  <a:srgbClr val="FF0000"/>
                </a:solidFill>
                <a:latin typeface="Times New Roman" panose="02020603050405020304" pitchFamily="18" charset="0"/>
                <a:cs typeface="Times New Roman" panose="02020603050405020304" pitchFamily="18" charset="0"/>
              </a:rPr>
              <a:t>the for loop</a:t>
            </a:r>
            <a:r>
              <a:rPr lang="en-US" sz="2000" dirty="0">
                <a:latin typeface="Times New Roman" panose="02020603050405020304" pitchFamily="18" charset="0"/>
                <a:cs typeface="Times New Roman" panose="02020603050405020304" pitchFamily="18" charset="0"/>
              </a:rPr>
              <a:t>. The for loop provides a simple way of counting through the numbers of an index in a controlled way. The for loop can be used to work on an array sequentially at any time during a program.</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It is important to be able to clearly distinguish between the two uses that brackets [ ] have related to arrays. </a:t>
            </a:r>
          </a:p>
          <a:p>
            <a:pPr marL="800100" lvl="1"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 is to specify the size of arrays when they are declared - char array[5]; Here the index (5) is always an integer constant.</a:t>
            </a:r>
          </a:p>
          <a:p>
            <a:pPr marL="800100" lvl="1"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second one is to specify indices for concrete array elements - array[3] = '*'; Here the index (3) is always an integer or an integer expression</a:t>
            </a:r>
            <a:r>
              <a:rPr lang="en-US"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Consider the following example:</a:t>
            </a:r>
          </a:p>
          <a:p>
            <a:pPr algn="just"/>
            <a:r>
              <a:rPr lang="en-US" sz="2000" dirty="0" smtClean="0">
                <a:latin typeface="Times New Roman" panose="02020603050405020304" pitchFamily="18" charset="0"/>
                <a:cs typeface="Times New Roman" panose="02020603050405020304" pitchFamily="18" charset="0"/>
              </a:rPr>
              <a:t>	char </a:t>
            </a:r>
            <a:r>
              <a:rPr lang="en-US" sz="2000" dirty="0">
                <a:latin typeface="Times New Roman" panose="02020603050405020304" pitchFamily="18" charset="0"/>
                <a:cs typeface="Times New Roman" panose="02020603050405020304" pitchFamily="18" charset="0"/>
              </a:rPr>
              <a:t>array[5];</a:t>
            </a:r>
          </a:p>
          <a:p>
            <a:pPr algn="just"/>
            <a:r>
              <a:rPr lang="en-US" sz="2000" dirty="0" smtClean="0">
                <a:latin typeface="Times New Roman" panose="02020603050405020304" pitchFamily="18" charset="0"/>
                <a:cs typeface="Times New Roman" panose="02020603050405020304" pitchFamily="18" charset="0"/>
              </a:rPr>
              <a:t>	array[7</a:t>
            </a:r>
            <a:r>
              <a:rPr lang="en-US" sz="2000" dirty="0">
                <a:latin typeface="Times New Roman" panose="02020603050405020304" pitchFamily="18" charset="0"/>
                <a:cs typeface="Times New Roman" panose="02020603050405020304" pitchFamily="18" charset="0"/>
              </a:rPr>
              <a:t>] = '*';</a:t>
            </a:r>
          </a:p>
          <a:p>
            <a:pPr algn="just"/>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assignment of array[7] is clearly wrong as index 7 or element 8 in array[5] does not exists.</a:t>
            </a:r>
          </a:p>
          <a:p>
            <a:pPr marL="342900" indent="-342900"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7</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383121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anose="02020603050405020304" pitchFamily="18" charset="0"/>
                <a:cs typeface="Times New Roman" panose="02020603050405020304" pitchFamily="18" charset="0"/>
              </a:rPr>
              <a:t>Array : Accessing </a:t>
            </a:r>
            <a:r>
              <a:rPr lang="en-US" sz="3600" b="1" dirty="0" smtClean="0">
                <a:latin typeface="Times New Roman" panose="02020603050405020304" pitchFamily="18" charset="0"/>
                <a:cs typeface="Times New Roman" panose="02020603050405020304" pitchFamily="18" charset="0"/>
              </a:rPr>
              <a:t>Element (Example)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fontScale="62500" lnSpcReduction="20000"/>
          </a:bodyPr>
          <a:lstStyle/>
          <a:p>
            <a:pPr marL="514350" indent="-514350" algn="just">
              <a:buClr>
                <a:schemeClr val="tx1"/>
              </a:buClr>
              <a:buFont typeface="+mj-lt"/>
              <a:buAutoNum type="arabicPeriod"/>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a, b,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 declaration of a new array</a:t>
            </a: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75;         </a:t>
            </a:r>
            <a:r>
              <a:rPr lang="en-US" dirty="0">
                <a:solidFill>
                  <a:schemeClr val="accent2">
                    <a:lumMod val="75000"/>
                  </a:schemeClr>
                </a:solidFill>
                <a:latin typeface="Courier New" panose="02070309020205020404" pitchFamily="49" charset="0"/>
                <a:cs typeface="Courier New" panose="02070309020205020404" pitchFamily="49" charset="0"/>
              </a:rPr>
              <a:t>// store 75 in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copy/assign a with the third value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"%d"</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read a value for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lgn="just">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read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lgn="just">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sz="2800" dirty="0">
                <a:solidFill>
                  <a:srgbClr val="FF0000"/>
                </a:solidFill>
                <a:latin typeface="Courier New" panose="02070309020205020404" pitchFamily="49" charset="0"/>
                <a:cs typeface="Courier New" panose="02070309020205020404" pitchFamily="49" charset="0"/>
              </a:rPr>
              <a:t>"%d"</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514350" indent="-514350" algn="just">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print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lgn="just">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sz="2800" dirty="0">
                <a:solidFill>
                  <a:srgbClr val="FF0000"/>
                </a:solidFill>
                <a:latin typeface="Courier New" panose="02070309020205020404" pitchFamily="49" charset="0"/>
                <a:cs typeface="Courier New" panose="02070309020205020404" pitchFamily="49" charset="0"/>
              </a:rPr>
              <a:t>"%d\n"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514350" indent="-514350" algn="just">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some more interesting accesses</a:t>
            </a: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a = 4;</a:t>
            </a: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a;</a:t>
            </a: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3;</a:t>
            </a:r>
          </a:p>
          <a:p>
            <a:pPr marL="514350" indent="-514350" algn="just">
              <a:buClr>
                <a:schemeClr val="tx1"/>
              </a:buClr>
              <a:buFont typeface="+mj-lt"/>
              <a:buAutoNum type="arabicPeriod"/>
            </a:pPr>
            <a:r>
              <a:rPr lang="en-US" dirty="0">
                <a:latin typeface="Courier New" panose="02070309020205020404" pitchFamily="49" charset="0"/>
                <a:cs typeface="Courier New" panose="02070309020205020404" pitchFamily="49" charset="0"/>
              </a:rPr>
              <a:t>b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[a-2] + 2;	</a:t>
            </a:r>
            <a:r>
              <a:rPr lang="en-US" sz="2800" dirty="0">
                <a:solidFill>
                  <a:schemeClr val="accent2">
                    <a:lumMod val="75000"/>
                  </a:schemeClr>
                </a:solidFill>
                <a:latin typeface="Courier New" panose="02070309020205020404" pitchFamily="49" charset="0"/>
                <a:cs typeface="Courier New" panose="02070309020205020404" pitchFamily="49" charset="0"/>
              </a:rPr>
              <a:t>//use of expression in index</a:t>
            </a:r>
          </a:p>
          <a:p>
            <a:pPr marL="514350" indent="-514350" algn="just">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b;</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8</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3816266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a:latin typeface="Times New Roman" pitchFamily="18" charset="0"/>
                <a:cs typeface="Times New Roman" pitchFamily="18" charset="0"/>
              </a:rPr>
              <a:t>Operation on Array - </a:t>
            </a:r>
            <a:r>
              <a:rPr lang="en-US" sz="3600" b="1" dirty="0" smtClean="0">
                <a:latin typeface="Times New Roman" pitchFamily="18" charset="0"/>
                <a:cs typeface="Times New Roman" pitchFamily="18" charset="0"/>
              </a:rPr>
              <a:t>Searching</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Algorithm:</a:t>
            </a:r>
          </a:p>
          <a:p>
            <a:pPr algn="just"/>
            <a:r>
              <a:rPr lang="en-US" dirty="0" smtClean="0">
                <a:latin typeface="Times New Roman" panose="02020603050405020304" pitchFamily="18" charset="0"/>
                <a:cs typeface="Times New Roman" panose="02020603050405020304" pitchFamily="18" charset="0"/>
              </a:rPr>
              <a:t>Input: Array, #elements, item (to search)</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Start with the element at </a:t>
            </a:r>
            <a:r>
              <a:rPr lang="en-US" dirty="0" smtClean="0">
                <a:latin typeface="Times New Roman" panose="02020603050405020304" pitchFamily="18" charset="0"/>
                <a:cs typeface="Times New Roman" panose="02020603050405020304" pitchFamily="18" charset="0"/>
              </a:rPr>
              <a:t>index = 0</a:t>
            </a: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Step 1: </a:t>
            </a:r>
            <a:r>
              <a:rPr lang="en-US" dirty="0" smtClean="0">
                <a:latin typeface="Times New Roman" panose="02020603050405020304" pitchFamily="18" charset="0"/>
                <a:cs typeface="Times New Roman" panose="02020603050405020304" pitchFamily="18" charset="0"/>
              </a:rPr>
              <a:t>Compare the element </a:t>
            </a:r>
            <a:r>
              <a:rPr lang="en-US" dirty="0">
                <a:latin typeface="Times New Roman" panose="02020603050405020304" pitchFamily="18" charset="0"/>
                <a:cs typeface="Times New Roman" panose="02020603050405020304" pitchFamily="18" charset="0"/>
              </a:rPr>
              <a:t>at </a:t>
            </a:r>
            <a:r>
              <a:rPr lang="en-US" i="1" dirty="0" smtClean="0">
                <a:latin typeface="Times New Roman" panose="02020603050405020304" pitchFamily="18" charset="0"/>
                <a:cs typeface="Times New Roman" panose="02020603050405020304" pitchFamily="18" charset="0"/>
              </a:rPr>
              <a:t>index </a:t>
            </a:r>
            <a:r>
              <a:rPr lang="en-US" dirty="0" smtClean="0">
                <a:latin typeface="Times New Roman" panose="02020603050405020304" pitchFamily="18" charset="0"/>
                <a:cs typeface="Times New Roman" panose="02020603050405020304" pitchFamily="18" charset="0"/>
              </a:rPr>
              <a:t>with item. </a:t>
            </a:r>
            <a:r>
              <a:rPr lang="en-US" dirty="0" smtClean="0">
                <a:latin typeface="Times New Roman" panose="02020603050405020304" pitchFamily="18" charset="0"/>
                <a:cs typeface="Times New Roman" panose="02020603050405020304" pitchFamily="18" charset="0"/>
              </a:rPr>
              <a:t>If its equal to item then </a:t>
            </a:r>
            <a:r>
              <a:rPr lang="en-US" dirty="0" smtClean="0">
                <a:latin typeface="Times New Roman" panose="02020603050405020304" pitchFamily="18" charset="0"/>
                <a:cs typeface="Times New Roman" panose="02020603050405020304" pitchFamily="18" charset="0"/>
              </a:rPr>
              <a:t>return </a:t>
            </a:r>
            <a:r>
              <a:rPr lang="en-US" i="1" dirty="0" smtClean="0">
                <a:latin typeface="Times New Roman" panose="02020603050405020304" pitchFamily="18" charset="0"/>
                <a:cs typeface="Times New Roman" panose="02020603050405020304" pitchFamily="18" charset="0"/>
              </a:rPr>
              <a:t>index</a:t>
            </a:r>
            <a:r>
              <a:rPr lang="en-US" dirty="0" smtClean="0">
                <a:latin typeface="Times New Roman" panose="02020603050405020304" pitchFamily="18" charset="0"/>
                <a:cs typeface="Times New Roman" panose="02020603050405020304" pitchFamily="18" charset="0"/>
              </a:rPr>
              <a:t> with </a:t>
            </a:r>
            <a:r>
              <a:rPr lang="en-US" dirty="0" smtClean="0">
                <a:latin typeface="Times New Roman" panose="02020603050405020304" pitchFamily="18" charset="0"/>
                <a:cs typeface="Times New Roman" panose="02020603050405020304" pitchFamily="18" charset="0"/>
              </a:rPr>
              <a:t>status “</a:t>
            </a:r>
            <a:r>
              <a:rPr lang="en-US" b="1" dirty="0">
                <a:latin typeface="Times New Roman" panose="02020603050405020304" pitchFamily="18" charset="0"/>
                <a:cs typeface="Times New Roman" panose="02020603050405020304" pitchFamily="18" charset="0"/>
              </a:rPr>
              <a:t>F</a:t>
            </a:r>
            <a:r>
              <a:rPr lang="en-US" b="1" dirty="0" smtClean="0">
                <a:latin typeface="Times New Roman" panose="02020603050405020304" pitchFamily="18" charset="0"/>
                <a:cs typeface="Times New Roman" panose="02020603050405020304" pitchFamily="18" charset="0"/>
              </a:rPr>
              <a:t>ound</a:t>
            </a:r>
            <a:r>
              <a:rPr lang="en-US" dirty="0" smtClean="0">
                <a:latin typeface="Times New Roman" panose="02020603050405020304" pitchFamily="18" charset="0"/>
                <a:cs typeface="Times New Roman" panose="02020603050405020304" pitchFamily="18" charset="0"/>
              </a:rPr>
              <a:t>” otherwise go to step 2.</a:t>
            </a:r>
          </a:p>
          <a:p>
            <a:pPr algn="just"/>
            <a:r>
              <a:rPr lang="en-US" b="1"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Increase index by 1. If index is less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han #elements go to step 1 otherwise </a:t>
            </a:r>
            <a:r>
              <a:rPr lang="en-US" dirty="0" smtClean="0">
                <a:latin typeface="Times New Roman" panose="02020603050405020304" pitchFamily="18" charset="0"/>
                <a:cs typeface="Times New Roman" panose="02020603050405020304" pitchFamily="18" charset="0"/>
              </a:rPr>
              <a:t>return -1 with </a:t>
            </a:r>
            <a:r>
              <a:rPr lang="en-US" dirty="0" smtClean="0">
                <a:latin typeface="Times New Roman" panose="02020603050405020304" pitchFamily="18" charset="0"/>
                <a:cs typeface="Times New Roman" panose="02020603050405020304" pitchFamily="18" charset="0"/>
              </a:rPr>
              <a:t>status “</a:t>
            </a:r>
            <a:r>
              <a:rPr lang="en-US" b="1" dirty="0" smtClean="0">
                <a:latin typeface="Times New Roman" panose="02020603050405020304" pitchFamily="18" charset="0"/>
                <a:cs typeface="Times New Roman" panose="02020603050405020304" pitchFamily="18" charset="0"/>
              </a:rPr>
              <a:t>Not found</a:t>
            </a:r>
            <a:r>
              <a:rPr lang="en-US" dirty="0" smtClean="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9</a:t>
            </a:fld>
            <a:endParaRPr lang="en-US"/>
          </a:p>
        </p:txBody>
      </p:sp>
      <p:sp>
        <p:nvSpPr>
          <p:cNvPr id="6" name="Date Placeholder 5"/>
          <p:cNvSpPr>
            <a:spLocks noGrp="1"/>
          </p:cNvSpPr>
          <p:nvPr>
            <p:ph type="dt" sz="half" idx="10"/>
          </p:nvPr>
        </p:nvSpPr>
        <p:spPr/>
        <p:txBody>
          <a:bodyPr/>
          <a:lstStyle/>
          <a:p>
            <a:r>
              <a:rPr lang="en-US" smtClean="0"/>
              <a:t>Dr. Ashraf Uddin</a:t>
            </a:r>
            <a:endParaRPr lang="en-US"/>
          </a:p>
        </p:txBody>
      </p:sp>
    </p:spTree>
    <p:extLst>
      <p:ext uri="{BB962C8B-B14F-4D97-AF65-F5344CB8AC3E}">
        <p14:creationId xmlns:p14="http://schemas.microsoft.com/office/powerpoint/2010/main" val="233482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2782</Words>
  <Application>Microsoft Office PowerPoint</Application>
  <PresentationFormat>Custom</PresentationFormat>
  <Paragraphs>748</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Array</vt:lpstr>
      <vt:lpstr>Array</vt:lpstr>
      <vt:lpstr>Array: Declaration</vt:lpstr>
      <vt:lpstr>Array: Initialization</vt:lpstr>
      <vt:lpstr>Array: Initialization</vt:lpstr>
      <vt:lpstr>Array: Accessing Element</vt:lpstr>
      <vt:lpstr>Array : Accessing Element</vt:lpstr>
      <vt:lpstr>Array : Accessing Element (Example)</vt:lpstr>
      <vt:lpstr>Operation on Array - Searching</vt:lpstr>
      <vt:lpstr>Operation on Array - Insertion</vt:lpstr>
      <vt:lpstr>Operation on Array - Insertion</vt:lpstr>
      <vt:lpstr>Operation on Array - Deletion</vt:lpstr>
      <vt:lpstr>Operation on Array - Deletion</vt:lpstr>
      <vt:lpstr>Multidimensional Array and Parallel Array</vt:lpstr>
      <vt:lpstr>Two Dimensional (2D) Array</vt:lpstr>
      <vt:lpstr>2D Array: Access Element</vt:lpstr>
      <vt:lpstr>Memory Access</vt:lpstr>
      <vt:lpstr>Memory Access</vt:lpstr>
      <vt:lpstr>Memory Access</vt:lpstr>
      <vt:lpstr>Memory Access</vt:lpstr>
      <vt:lpstr>Memory Access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 DATA STRUCTURE</dc:title>
  <dc:creator>ashraf</dc:creator>
  <cp:lastModifiedBy>Windows User</cp:lastModifiedBy>
  <cp:revision>132</cp:revision>
  <dcterms:created xsi:type="dcterms:W3CDTF">2018-09-13T14:31:13Z</dcterms:created>
  <dcterms:modified xsi:type="dcterms:W3CDTF">2019-05-14T05:18:31Z</dcterms:modified>
</cp:coreProperties>
</file>