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19" r:id="rId2"/>
    <p:sldId id="320" r:id="rId3"/>
    <p:sldId id="321" r:id="rId4"/>
    <p:sldId id="322" r:id="rId5"/>
    <p:sldId id="281" r:id="rId6"/>
    <p:sldId id="290" r:id="rId7"/>
    <p:sldId id="291" r:id="rId8"/>
    <p:sldId id="292"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282" r:id="rId23"/>
    <p:sldId id="308" r:id="rId24"/>
    <p:sldId id="309" r:id="rId25"/>
    <p:sldId id="310" r:id="rId26"/>
    <p:sldId id="311" r:id="rId27"/>
    <p:sldId id="312" r:id="rId28"/>
    <p:sldId id="313" r:id="rId29"/>
    <p:sldId id="314" r:id="rId30"/>
    <p:sldId id="315" r:id="rId31"/>
    <p:sldId id="316"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23280-D858-4962-B5D4-E905ED1AC135}" type="datetimeFigureOut">
              <a:rPr lang="en-US" smtClean="0"/>
              <a:t>09-Sep-19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5AE46-6FBC-41E2-8CAA-B037FA50AC9B}" type="slidenum">
              <a:rPr lang="en-US" smtClean="0"/>
              <a:t>‹#›</a:t>
            </a:fld>
            <a:endParaRPr lang="en-US"/>
          </a:p>
        </p:txBody>
      </p:sp>
    </p:spTree>
    <p:extLst>
      <p:ext uri="{BB962C8B-B14F-4D97-AF65-F5344CB8AC3E}">
        <p14:creationId xmlns:p14="http://schemas.microsoft.com/office/powerpoint/2010/main" val="47845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a:t>
            </a:fld>
            <a:endParaRPr lang="en-US"/>
          </a:p>
        </p:txBody>
      </p:sp>
    </p:spTree>
    <p:extLst>
      <p:ext uri="{BB962C8B-B14F-4D97-AF65-F5344CB8AC3E}">
        <p14:creationId xmlns:p14="http://schemas.microsoft.com/office/powerpoint/2010/main" val="47034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17</a:t>
            </a:fld>
            <a:endParaRPr lang="en-US"/>
          </a:p>
        </p:txBody>
      </p:sp>
    </p:spTree>
    <p:extLst>
      <p:ext uri="{BB962C8B-B14F-4D97-AF65-F5344CB8AC3E}">
        <p14:creationId xmlns:p14="http://schemas.microsoft.com/office/powerpoint/2010/main" val="416191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18</a:t>
            </a:fld>
            <a:endParaRPr lang="en-US"/>
          </a:p>
        </p:txBody>
      </p:sp>
    </p:spTree>
    <p:extLst>
      <p:ext uri="{BB962C8B-B14F-4D97-AF65-F5344CB8AC3E}">
        <p14:creationId xmlns:p14="http://schemas.microsoft.com/office/powerpoint/2010/main" val="2332933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22</a:t>
            </a:fld>
            <a:endParaRPr lang="en-US"/>
          </a:p>
        </p:txBody>
      </p:sp>
    </p:spTree>
    <p:extLst>
      <p:ext uri="{BB962C8B-B14F-4D97-AF65-F5344CB8AC3E}">
        <p14:creationId xmlns:p14="http://schemas.microsoft.com/office/powerpoint/2010/main" val="1066661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25</a:t>
            </a:fld>
            <a:endParaRPr lang="en-US"/>
          </a:p>
        </p:txBody>
      </p:sp>
    </p:spTree>
    <p:extLst>
      <p:ext uri="{BB962C8B-B14F-4D97-AF65-F5344CB8AC3E}">
        <p14:creationId xmlns:p14="http://schemas.microsoft.com/office/powerpoint/2010/main" val="3598532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31</a:t>
            </a:fld>
            <a:endParaRPr lang="en-US"/>
          </a:p>
        </p:txBody>
      </p:sp>
    </p:spTree>
    <p:extLst>
      <p:ext uri="{BB962C8B-B14F-4D97-AF65-F5344CB8AC3E}">
        <p14:creationId xmlns:p14="http://schemas.microsoft.com/office/powerpoint/2010/main" val="212949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32</a:t>
            </a:fld>
            <a:endParaRPr lang="en-US"/>
          </a:p>
        </p:txBody>
      </p:sp>
    </p:spTree>
    <p:extLst>
      <p:ext uri="{BB962C8B-B14F-4D97-AF65-F5344CB8AC3E}">
        <p14:creationId xmlns:p14="http://schemas.microsoft.com/office/powerpoint/2010/main" val="42834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2</a:t>
            </a:fld>
            <a:endParaRPr lang="en-US"/>
          </a:p>
        </p:txBody>
      </p:sp>
    </p:spTree>
    <p:extLst>
      <p:ext uri="{BB962C8B-B14F-4D97-AF65-F5344CB8AC3E}">
        <p14:creationId xmlns:p14="http://schemas.microsoft.com/office/powerpoint/2010/main" val="106791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3</a:t>
            </a:fld>
            <a:endParaRPr lang="en-US"/>
          </a:p>
        </p:txBody>
      </p:sp>
    </p:spTree>
    <p:extLst>
      <p:ext uri="{BB962C8B-B14F-4D97-AF65-F5344CB8AC3E}">
        <p14:creationId xmlns:p14="http://schemas.microsoft.com/office/powerpoint/2010/main" val="78483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4</a:t>
            </a:fld>
            <a:endParaRPr lang="en-US"/>
          </a:p>
        </p:txBody>
      </p:sp>
    </p:spTree>
    <p:extLst>
      <p:ext uri="{BB962C8B-B14F-4D97-AF65-F5344CB8AC3E}">
        <p14:creationId xmlns:p14="http://schemas.microsoft.com/office/powerpoint/2010/main" val="125769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5</a:t>
            </a:fld>
            <a:endParaRPr lang="en-US"/>
          </a:p>
        </p:txBody>
      </p:sp>
    </p:spTree>
    <p:extLst>
      <p:ext uri="{BB962C8B-B14F-4D97-AF65-F5344CB8AC3E}">
        <p14:creationId xmlns:p14="http://schemas.microsoft.com/office/powerpoint/2010/main" val="1482518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6</a:t>
            </a:fld>
            <a:endParaRPr lang="en-US"/>
          </a:p>
        </p:txBody>
      </p:sp>
    </p:spTree>
    <p:extLst>
      <p:ext uri="{BB962C8B-B14F-4D97-AF65-F5344CB8AC3E}">
        <p14:creationId xmlns:p14="http://schemas.microsoft.com/office/powerpoint/2010/main" val="1049620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11</a:t>
            </a:fld>
            <a:endParaRPr lang="en-US"/>
          </a:p>
        </p:txBody>
      </p:sp>
    </p:spTree>
    <p:extLst>
      <p:ext uri="{BB962C8B-B14F-4D97-AF65-F5344CB8AC3E}">
        <p14:creationId xmlns:p14="http://schemas.microsoft.com/office/powerpoint/2010/main" val="1722265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B5AE46-6FBC-41E2-8CAA-B037FA50AC9B}" type="slidenum">
              <a:rPr lang="en-US" smtClean="0"/>
              <a:t>14</a:t>
            </a:fld>
            <a:endParaRPr lang="en-US"/>
          </a:p>
        </p:txBody>
      </p:sp>
    </p:spTree>
    <p:extLst>
      <p:ext uri="{BB962C8B-B14F-4D97-AF65-F5344CB8AC3E}">
        <p14:creationId xmlns:p14="http://schemas.microsoft.com/office/powerpoint/2010/main" val="199764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15</a:t>
            </a:fld>
            <a:endParaRPr lang="en-US"/>
          </a:p>
        </p:txBody>
      </p:sp>
    </p:spTree>
    <p:extLst>
      <p:ext uri="{BB962C8B-B14F-4D97-AF65-F5344CB8AC3E}">
        <p14:creationId xmlns:p14="http://schemas.microsoft.com/office/powerpoint/2010/main" val="382553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18005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390932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10967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507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74093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3798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Dr. Ashraf Uddin</a:t>
            </a:r>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15428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Dr. Ashraf Uddin</a:t>
            </a:r>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219047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Dr. Ashraf Uddin</a:t>
            </a:r>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475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18369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a:t>
            </a:fld>
            <a:endParaRPr lang="en-US"/>
          </a:p>
        </p:txBody>
      </p:sp>
    </p:spTree>
    <p:extLst>
      <p:ext uri="{BB962C8B-B14F-4D97-AF65-F5344CB8AC3E}">
        <p14:creationId xmlns:p14="http://schemas.microsoft.com/office/powerpoint/2010/main" val="147200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Dr. Ashraf Uddin</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9710A-46C5-4484-885B-F822572B29B7}" type="slidenum">
              <a:rPr lang="en-US" smtClean="0"/>
              <a:t>‹#›</a:t>
            </a:fld>
            <a:endParaRPr lang="en-US"/>
          </a:p>
        </p:txBody>
      </p:sp>
    </p:spTree>
    <p:extLst>
      <p:ext uri="{BB962C8B-B14F-4D97-AF65-F5344CB8AC3E}">
        <p14:creationId xmlns:p14="http://schemas.microsoft.com/office/powerpoint/2010/main" val="340033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Introduction to Data Structure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endParaRPr lang="en-US" dirty="0" smtClean="0">
              <a:latin typeface="Sitka Display" panose="02000505000000020004" pitchFamily="2" charset="0"/>
              <a:cs typeface="Times New Roman" panose="02020603050405020304" pitchFamily="18" charset="0"/>
            </a:endParaRPr>
          </a:p>
          <a:p>
            <a:pPr algn="just"/>
            <a:endParaRPr lang="en-US" dirty="0">
              <a:latin typeface="Sitka Display" panose="02000505000000020004" pitchFamily="2" charset="0"/>
              <a:cs typeface="Times New Roman" panose="02020603050405020304" pitchFamily="18" charset="0"/>
            </a:endParaRPr>
          </a:p>
          <a:p>
            <a:pPr algn="just"/>
            <a:r>
              <a:rPr lang="en-US" dirty="0" smtClean="0">
                <a:latin typeface="Sitka Display" panose="02000505000000020004" pitchFamily="2" charset="0"/>
                <a:cs typeface="Times New Roman" panose="02020603050405020304" pitchFamily="18" charset="0"/>
              </a:rPr>
              <a:t>A </a:t>
            </a:r>
            <a:r>
              <a:rPr lang="en-US" dirty="0">
                <a:latin typeface="Sitka Display" panose="02000505000000020004" pitchFamily="2" charset="0"/>
                <a:cs typeface="Times New Roman" panose="02020603050405020304" pitchFamily="18" charset="0"/>
              </a:rPr>
              <a:t>data structure is defined by</a:t>
            </a:r>
          </a:p>
          <a:p>
            <a:pPr algn="just"/>
            <a:r>
              <a:rPr lang="en-US" dirty="0">
                <a:latin typeface="Sitka Display" panose="02000505000000020004" pitchFamily="2" charset="0"/>
                <a:cs typeface="Times New Roman" panose="02020603050405020304" pitchFamily="18" charset="0"/>
              </a:rPr>
              <a:t>(1) the logical arrangement of data elements, combined with</a:t>
            </a:r>
          </a:p>
          <a:p>
            <a:pPr algn="just"/>
            <a:r>
              <a:rPr lang="en-US" dirty="0">
                <a:latin typeface="Sitka Display" panose="02000505000000020004" pitchFamily="2" charset="0"/>
                <a:cs typeface="Times New Roman" panose="02020603050405020304" pitchFamily="18" charset="0"/>
              </a:rPr>
              <a:t>(2) the set of operations we need to access the elements.</a:t>
            </a: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1</a:t>
            </a:fld>
            <a:endParaRPr lang="en-US"/>
          </a:p>
        </p:txBody>
      </p:sp>
    </p:spTree>
    <p:extLst>
      <p:ext uri="{BB962C8B-B14F-4D97-AF65-F5344CB8AC3E}">
        <p14:creationId xmlns:p14="http://schemas.microsoft.com/office/powerpoint/2010/main" val="326669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514"/>
          </a:xfrm>
        </p:spPr>
        <p:txBody>
          <a:bodyPr>
            <a:normAutofit fontScale="90000"/>
          </a:bodyPr>
          <a:lstStyle/>
          <a:p>
            <a:pPr algn="ctr"/>
            <a:r>
              <a:rPr lang="en-US" sz="3200" b="1" dirty="0" smtClean="0">
                <a:latin typeface="Times New Roman" panose="02020603050405020304" pitchFamily="18" charset="0"/>
                <a:cs typeface="Times New Roman" panose="02020603050405020304" pitchFamily="18" charset="0"/>
              </a:rPr>
              <a:t>Dynamic Memory Allocation</a:t>
            </a:r>
            <a:r>
              <a:rPr lang="en-US" sz="3600" b="1" dirty="0" smtClean="0">
                <a:latin typeface="Times New Roman" panose="02020603050405020304" pitchFamily="18" charset="0"/>
                <a:cs typeface="Times New Roman" panose="02020603050405020304" pitchFamily="18" charset="0"/>
              </a:rPr>
              <a:t> - </a:t>
            </a:r>
            <a:r>
              <a:rPr lang="en-US" sz="3600" b="1" dirty="0">
                <a:latin typeface="Times New Roman" panose="02020603050405020304" pitchFamily="18" charset="0"/>
                <a:cs typeface="Times New Roman" panose="02020603050405020304" pitchFamily="18" charset="0"/>
              </a:rPr>
              <a:t>Operators </a:t>
            </a:r>
            <a:r>
              <a:rPr lang="en-US" sz="3600" b="1" cap="none" dirty="0">
                <a:latin typeface="Times New Roman" panose="02020603050405020304" pitchFamily="18" charset="0"/>
                <a:cs typeface="Times New Roman" panose="02020603050405020304" pitchFamily="18" charset="0"/>
              </a:rPr>
              <a:t>new</a:t>
            </a:r>
            <a:r>
              <a:rPr lang="en-US" sz="3600" b="1" dirty="0">
                <a:latin typeface="Times New Roman" panose="02020603050405020304" pitchFamily="18" charset="0"/>
                <a:cs typeface="Times New Roman" panose="02020603050405020304" pitchFamily="18" charset="0"/>
              </a:rPr>
              <a:t> and </a:t>
            </a:r>
            <a:r>
              <a:rPr lang="en-US" sz="3600" b="1" cap="none" dirty="0">
                <a:latin typeface="Times New Roman" panose="02020603050405020304" pitchFamily="18" charset="0"/>
                <a:cs typeface="Times New Roman" panose="02020603050405020304" pitchFamily="18" charset="0"/>
              </a:rPr>
              <a:t>new[]</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order to request dynamic memory we use the operator new. new is followed by a data type </a:t>
            </a:r>
            <a:r>
              <a:rPr lang="en-US" sz="2000" dirty="0" err="1">
                <a:latin typeface="Times New Roman" panose="02020603050405020304" pitchFamily="18" charset="0"/>
                <a:cs typeface="Times New Roman" panose="02020603050405020304" pitchFamily="18" charset="0"/>
              </a:rPr>
              <a:t>specifier</a:t>
            </a:r>
            <a:r>
              <a:rPr lang="en-US" sz="2000" dirty="0">
                <a:latin typeface="Times New Roman" panose="02020603050405020304" pitchFamily="18" charset="0"/>
                <a:cs typeface="Times New Roman" panose="02020603050405020304" pitchFamily="18" charset="0"/>
              </a:rPr>
              <a:t>. If a sequence of more than one memory block is required, the data type </a:t>
            </a:r>
            <a:r>
              <a:rPr lang="en-US" sz="2000" dirty="0" err="1">
                <a:latin typeface="Times New Roman" panose="02020603050405020304" pitchFamily="18" charset="0"/>
                <a:cs typeface="Times New Roman" panose="02020603050405020304" pitchFamily="18" charset="0"/>
              </a:rPr>
              <a:t>specifier</a:t>
            </a:r>
            <a:r>
              <a:rPr lang="en-US" sz="2000" dirty="0">
                <a:latin typeface="Times New Roman" panose="02020603050405020304" pitchFamily="18" charset="0"/>
                <a:cs typeface="Times New Roman" panose="02020603050405020304" pitchFamily="18" charset="0"/>
              </a:rPr>
              <a:t> is followed by the number of these memory blocks within brackets []. It returns a pointer to the beginning of the new block of memory allocated. </a:t>
            </a:r>
            <a:r>
              <a:rPr lang="en-US" sz="2000" dirty="0" smtClean="0">
                <a:latin typeface="Times New Roman" panose="02020603050405020304" pitchFamily="18" charset="0"/>
                <a:cs typeface="Times New Roman" panose="02020603050405020304" pitchFamily="18" charset="0"/>
              </a:rPr>
              <a:t>Syntax:</a:t>
            </a:r>
          </a:p>
          <a:p>
            <a:pPr algn="just">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first expression is used to allocate memory to contain one single element of type </a:t>
            </a:r>
            <a:r>
              <a:rPr lang="en-US" sz="2000" dirty="0" err="1">
                <a:latin typeface="Times New Roman" panose="02020603050405020304" pitchFamily="18" charset="0"/>
                <a:cs typeface="Times New Roman" panose="02020603050405020304" pitchFamily="18" charset="0"/>
              </a:rPr>
              <a:t>vtype</a:t>
            </a:r>
            <a:r>
              <a:rPr lang="en-US" sz="2000" dirty="0">
                <a:latin typeface="Times New Roman" panose="02020603050405020304" pitchFamily="18" charset="0"/>
                <a:cs typeface="Times New Roman" panose="02020603050405020304" pitchFamily="18" charset="0"/>
              </a:rPr>
              <a:t>. The second one is used to assign a block (an array) of elements of type </a:t>
            </a:r>
            <a:r>
              <a:rPr lang="en-US" sz="2000" dirty="0" err="1">
                <a:latin typeface="Times New Roman" panose="02020603050405020304" pitchFamily="18" charset="0"/>
                <a:cs typeface="Times New Roman" panose="02020603050405020304" pitchFamily="18" charset="0"/>
              </a:rPr>
              <a:t>vtype</a:t>
            </a:r>
            <a:r>
              <a:rPr lang="en-US" sz="2000" dirty="0">
                <a:latin typeface="Times New Roman" panose="02020603050405020304" pitchFamily="18" charset="0"/>
                <a:cs typeface="Times New Roman" panose="02020603050405020304" pitchFamily="18" charset="0"/>
              </a:rPr>
              <a:t>, where </a:t>
            </a:r>
            <a:r>
              <a:rPr lang="en-US" sz="2000" dirty="0" err="1">
                <a:latin typeface="Times New Roman" panose="02020603050405020304" pitchFamily="18" charset="0"/>
                <a:cs typeface="Times New Roman" panose="02020603050405020304" pitchFamily="18" charset="0"/>
              </a:rPr>
              <a:t>number_of_elements</a:t>
            </a:r>
            <a:r>
              <a:rPr lang="en-US" sz="2000" dirty="0">
                <a:latin typeface="Times New Roman" panose="02020603050405020304" pitchFamily="18" charset="0"/>
                <a:cs typeface="Times New Roman" panose="02020603050405020304" pitchFamily="18" charset="0"/>
              </a:rPr>
              <a:t> is an integer value representing the amount of these.</a:t>
            </a:r>
          </a:p>
        </p:txBody>
      </p:sp>
      <p:graphicFrame>
        <p:nvGraphicFramePr>
          <p:cNvPr id="10" name="Table 9"/>
          <p:cNvGraphicFramePr>
            <a:graphicFrameLocks noGrp="1"/>
          </p:cNvGraphicFramePr>
          <p:nvPr>
            <p:extLst>
              <p:ext uri="{D42A27DB-BD31-4B8C-83A1-F6EECF244321}">
                <p14:modId xmlns:p14="http://schemas.microsoft.com/office/powerpoint/2010/main" val="1669410450"/>
              </p:ext>
            </p:extLst>
          </p:nvPr>
        </p:nvGraphicFramePr>
        <p:xfrm>
          <a:off x="2506439" y="3281204"/>
          <a:ext cx="6788658" cy="720090"/>
        </p:xfrm>
        <a:graphic>
          <a:graphicData uri="http://schemas.openxmlformats.org/drawingml/2006/table">
            <a:tbl>
              <a:tblPr firstRow="1" firstCol="1" bandRow="1">
                <a:tableStyleId>{2D5ABB26-0587-4C30-8999-92F81FD0307C}</a:tableStyleId>
              </a:tblPr>
              <a:tblGrid>
                <a:gridCol w="368808"/>
                <a:gridCol w="641985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smtClean="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new</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vtype</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smtClean="0">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smtClean="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r>
            </a:tbl>
          </a:graphicData>
        </a:graphic>
      </p:graphicFrame>
      <p:sp>
        <p:nvSpPr>
          <p:cNvPr id="4" name="Date Placeholder 3"/>
          <p:cNvSpPr>
            <a:spLocks noGrp="1"/>
          </p:cNvSpPr>
          <p:nvPr>
            <p:ph type="dt" sz="half" idx="10"/>
          </p:nvPr>
        </p:nvSpPr>
        <p:spPr/>
        <p:txBody>
          <a:bodyPr/>
          <a:lstStyle/>
          <a:p>
            <a:r>
              <a:rPr lang="en-US" smtClean="0"/>
              <a:t>Dr. Ashraf Uddin</a:t>
            </a:r>
            <a:endParaRPr lang="en-US" dirty="0"/>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10</a:t>
            </a:fld>
            <a:endParaRPr lang="en-US"/>
          </a:p>
        </p:txBody>
      </p:sp>
    </p:spTree>
    <p:extLst>
      <p:ext uri="{BB962C8B-B14F-4D97-AF65-F5344CB8AC3E}">
        <p14:creationId xmlns:p14="http://schemas.microsoft.com/office/powerpoint/2010/main" val="3322719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fontScale="90000"/>
          </a:bodyPr>
          <a:lstStyle/>
          <a:p>
            <a:pPr algn="ctr"/>
            <a:r>
              <a:rPr lang="en-US" sz="2800" b="1" dirty="0" smtClean="0">
                <a:latin typeface="Times New Roman" panose="02020603050405020304" pitchFamily="18" charset="0"/>
                <a:cs typeface="Times New Roman" panose="02020603050405020304" pitchFamily="18" charset="0"/>
              </a:rPr>
              <a:t>Dynamic Memory Allocation </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Operators </a:t>
            </a:r>
            <a:r>
              <a:rPr lang="en-US" sz="3600" b="1" cap="none" dirty="0" smtClean="0">
                <a:latin typeface="Times New Roman" panose="02020603050405020304" pitchFamily="18" charset="0"/>
                <a:cs typeface="Times New Roman" panose="02020603050405020304" pitchFamily="18" charset="0"/>
              </a:rPr>
              <a:t>delete</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and </a:t>
            </a:r>
            <a:r>
              <a:rPr lang="en-US" sz="3600" b="1" cap="none" dirty="0" smtClean="0">
                <a:latin typeface="Times New Roman" panose="02020603050405020304" pitchFamily="18" charset="0"/>
                <a:cs typeface="Times New Roman" panose="02020603050405020304" pitchFamily="18" charset="0"/>
              </a:rPr>
              <a:t>delete[]</a:t>
            </a:r>
            <a:endParaRPr lang="en-US" sz="3600"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Since the necessity of dynamic memory is usually limited to specific moments within a program, once it is no longer needed it should be freed so that the memory becomes available again for other requests of dynamic memory. This is the purpose of the operator delete, whose format is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first expression should be used to delete memory allocated for a single element, and the second one for memory allocated for arrays of elements.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value passed as argument to delete must be either a pointer to a memory block previously allocated with new, or a null pointer (in the case of a null pointer, delete produces no effect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447870882"/>
              </p:ext>
            </p:extLst>
          </p:nvPr>
        </p:nvGraphicFramePr>
        <p:xfrm>
          <a:off x="2488692" y="3018794"/>
          <a:ext cx="6121908" cy="720090"/>
        </p:xfrm>
        <a:graphic>
          <a:graphicData uri="http://schemas.openxmlformats.org/drawingml/2006/table">
            <a:tbl>
              <a:tblPr firstRow="1" firstCol="1" bandRow="1">
                <a:tableStyleId>{2D5ABB26-0587-4C30-8999-92F81FD0307C}</a:tableStyleId>
              </a:tblPr>
              <a:tblGrid>
                <a:gridCol w="368808"/>
                <a:gridCol w="5753100"/>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smtClean="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smtClean="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smtClean="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tr>
            </a:tbl>
          </a:graphicData>
        </a:graphic>
      </p:graphicFrame>
      <p:sp>
        <p:nvSpPr>
          <p:cNvPr id="4" name="Date Placeholder 3"/>
          <p:cNvSpPr>
            <a:spLocks noGrp="1"/>
          </p:cNvSpPr>
          <p:nvPr>
            <p:ph type="dt" sz="half" idx="10"/>
          </p:nvPr>
        </p:nvSpPr>
        <p:spPr/>
        <p:txBody>
          <a:bodyPr/>
          <a:lstStyle/>
          <a:p>
            <a:r>
              <a:rPr lang="en-US" smtClean="0"/>
              <a:t>Dr. Ashraf Uddin</a:t>
            </a:r>
            <a:endParaRPr lang="en-US" dirty="0"/>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11</a:t>
            </a:fld>
            <a:endParaRPr lang="en-US"/>
          </a:p>
        </p:txBody>
      </p:sp>
    </p:spTree>
    <p:extLst>
      <p:ext uri="{BB962C8B-B14F-4D97-AF65-F5344CB8AC3E}">
        <p14:creationId xmlns:p14="http://schemas.microsoft.com/office/powerpoint/2010/main" val="1246685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2" y="127912"/>
            <a:ext cx="11794435" cy="484134"/>
          </a:xfrm>
        </p:spPr>
        <p:txBody>
          <a:bodyPr>
            <a:normAutofit fontScale="90000"/>
          </a:bodyPr>
          <a:lstStyle/>
          <a:p>
            <a:pPr algn="ctr"/>
            <a:r>
              <a:rPr lang="en-US" sz="3600" dirty="0" smtClean="0">
                <a:latin typeface="Times New Roman" panose="02020603050405020304" pitchFamily="18" charset="0"/>
                <a:cs typeface="Times New Roman" panose="02020603050405020304" pitchFamily="18" charset="0"/>
              </a:rPr>
              <a:t>Dynamic Memory Allocation</a:t>
            </a:r>
            <a:endParaRPr lang="en-US" sz="36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198782" y="824103"/>
          <a:ext cx="7144068" cy="4895850"/>
        </p:xfrm>
        <a:graphic>
          <a:graphicData uri="http://schemas.openxmlformats.org/drawingml/2006/table">
            <a:tbl>
              <a:tblPr firstRow="1" firstCol="1" bandRow="1">
                <a:tableStyleId>{2D5ABB26-0587-4C30-8999-92F81FD0307C}</a:tableStyleId>
              </a:tblPr>
              <a:tblGrid>
                <a:gridCol w="412432"/>
                <a:gridCol w="4634548"/>
                <a:gridCol w="2097088"/>
              </a:tblGrid>
              <a:tr h="2093909">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50000"/>
                            </a:schemeClr>
                          </a:solidFill>
                          <a:effectLst/>
                          <a:latin typeface="Courier New" panose="02070309020205020404" pitchFamily="49" charset="0"/>
                          <a:cs typeface="Courier New" panose="02070309020205020404" pitchFamily="49" charset="0"/>
                        </a:rPr>
                        <a:t>1</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2</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3</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4</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5</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6</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7</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8</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9</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10</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11</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12</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13</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14</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15</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16</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17</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a:solidFill>
                            <a:schemeClr val="bg1">
                              <a:lumMod val="50000"/>
                            </a:schemeClr>
                          </a:solidFill>
                          <a:effectLst/>
                          <a:latin typeface="Courier New" panose="02070309020205020404" pitchFamily="49" charset="0"/>
                          <a:cs typeface="Courier New" panose="02070309020205020404" pitchFamily="49" charset="0"/>
                        </a:rPr>
                        <a:t>18</a:t>
                      </a:r>
                      <a:br>
                        <a:rPr lang="en-US" sz="1600" dirty="0">
                          <a:solidFill>
                            <a:schemeClr val="bg1">
                              <a:lumMod val="50000"/>
                            </a:schemeClr>
                          </a:solidFill>
                          <a:effectLst/>
                          <a:latin typeface="Courier New" panose="02070309020205020404" pitchFamily="49" charset="0"/>
                          <a:cs typeface="Courier New" panose="02070309020205020404" pitchFamily="49" charset="0"/>
                        </a:rPr>
                      </a:br>
                      <a:r>
                        <a:rPr lang="en-US" sz="1600" dirty="0" smtClean="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bg1">
                              <a:lumMod val="50000"/>
                            </a:schemeClr>
                          </a:solidFill>
                          <a:effectLst/>
                          <a:latin typeface="Courier New" panose="02070309020205020404" pitchFamily="49" charset="0"/>
                          <a:cs typeface="Courier New" panose="02070309020205020404" pitchFamily="49" charset="0"/>
                        </a:rPr>
                        <a:t>20</a:t>
                      </a:r>
                      <a:endParaRPr lang="en-US" sz="1600" dirty="0">
                        <a:solidFill>
                          <a:schemeClr val="bg1">
                            <a:lumMod val="50000"/>
                          </a:schemeClr>
                        </a:solidFill>
                        <a:effectLst/>
                        <a:latin typeface="Courier New" panose="02070309020205020404" pitchFamily="49" charset="0"/>
                        <a:cs typeface="Courier New" panose="02070309020205020404" pitchFamily="49" charset="0"/>
                      </a:endParaRPr>
                    </a:p>
                  </a:txBody>
                  <a:tcPr marL="18288" marR="27432" marT="9525" marB="9525"/>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accent4">
                              <a:lumMod val="75000"/>
                            </a:schemeClr>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0000B0"/>
                          </a:solidFill>
                          <a:effectLst/>
                          <a:latin typeface="Courier New" panose="02070309020205020404" pitchFamily="49" charset="0"/>
                          <a:cs typeface="Courier New" panose="02070309020205020404" pitchFamily="49" charset="0"/>
                        </a:rPr>
                        <a:t>void</a:t>
                      </a:r>
                      <a:r>
                        <a:rPr lang="en-US" sz="1600" dirty="0" smtClean="0">
                          <a:effectLst/>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main(</a:t>
                      </a:r>
                      <a:r>
                        <a:rPr lang="en-US" sz="1600" dirty="0">
                          <a:solidFill>
                            <a:srgbClr val="0000B0"/>
                          </a:solidFill>
                          <a:effectLst/>
                          <a:latin typeface="Courier New" panose="02070309020205020404" pitchFamily="49" charset="0"/>
                          <a:cs typeface="Courier New" panose="02070309020205020404" pitchFamily="49" charset="0"/>
                        </a:rPr>
                        <a:t>void</a:t>
                      </a:r>
                      <a:r>
                        <a:rPr lang="en-US" sz="1600" dirty="0" smtClean="0">
                          <a:effectLst/>
                          <a:latin typeface="Courier New" panose="02070309020205020404" pitchFamily="49" charset="0"/>
                          <a:cs typeface="Courier New" panose="02070309020205020404" pitchFamily="49" charset="0"/>
                        </a:rPr>
                        <a:t>){</a:t>
                      </a:r>
                      <a:endParaRPr lang="en-US" sz="16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 n</a:t>
                      </a:r>
                      <a:r>
                        <a:rPr lang="en-US" sz="1600" dirty="0" smtClean="0">
                          <a:effectLst/>
                          <a:latin typeface="Courier New" panose="02070309020205020404" pitchFamily="49" charset="0"/>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ptr</a:t>
                      </a:r>
                      <a:r>
                        <a:rPr lang="en-US" sz="1600" dirty="0" smtClean="0">
                          <a:effectLst/>
                          <a:latin typeface="Courier New" panose="02070309020205020404" pitchFamily="49" charset="0"/>
                          <a:cs typeface="Courier New" panose="02070309020205020404" pitchFamily="49" charset="0"/>
                        </a:rPr>
                        <a:t>, sum=0</a:t>
                      </a:r>
                      <a:r>
                        <a:rPr lang="en-US" sz="16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solidFill>
                            <a:srgbClr val="0000B0"/>
                          </a:solidFill>
                          <a:effectLst/>
                          <a:latin typeface="Courier New" panose="02070309020205020404" pitchFamily="49" charset="0"/>
                          <a:cs typeface="Courier New" panose="02070309020205020404" pitchFamily="49" charset="0"/>
                        </a:rPr>
                        <a:t>cout</a:t>
                      </a:r>
                      <a:r>
                        <a:rPr lang="en-US" sz="1600" dirty="0" smtClean="0">
                          <a:effectLst/>
                          <a:latin typeface="Courier New" panose="02070309020205020404" pitchFamily="49" charset="0"/>
                          <a:cs typeface="Courier New" panose="02070309020205020404" pitchFamily="49" charset="0"/>
                        </a:rPr>
                        <a:t> &lt;&lt; </a:t>
                      </a:r>
                      <a:r>
                        <a:rPr lang="en-US" sz="1600" dirty="0" smtClean="0">
                          <a:solidFill>
                            <a:srgbClr val="FF0000"/>
                          </a:solidFill>
                          <a:effectLst/>
                          <a:latin typeface="Courier New" panose="02070309020205020404" pitchFamily="49" charset="0"/>
                          <a:cs typeface="Courier New" panose="02070309020205020404" pitchFamily="49" charset="0"/>
                        </a:rPr>
                        <a:t>"# </a:t>
                      </a:r>
                      <a:r>
                        <a:rPr lang="en-US" sz="1600" dirty="0">
                          <a:solidFill>
                            <a:srgbClr val="FF0000"/>
                          </a:solidFill>
                          <a:effectLst/>
                          <a:latin typeface="Courier New" panose="02070309020205020404" pitchFamily="49" charset="0"/>
                          <a:cs typeface="Courier New" panose="02070309020205020404" pitchFamily="49" charset="0"/>
                        </a:rPr>
                        <a:t>of elements: "</a:t>
                      </a:r>
                      <a:r>
                        <a:rPr lang="en-US" sz="16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solidFill>
                            <a:srgbClr val="0000B0"/>
                          </a:solidFill>
                          <a:effectLst/>
                          <a:latin typeface="Courier New" panose="02070309020205020404" pitchFamily="49" charset="0"/>
                          <a:cs typeface="Courier New" panose="02070309020205020404" pitchFamily="49" charset="0"/>
                        </a:rPr>
                        <a:t>cin</a:t>
                      </a:r>
                      <a:r>
                        <a:rPr lang="en-US" sz="1600" dirty="0" smtClean="0">
                          <a:effectLst/>
                          <a:latin typeface="Courier New" panose="02070309020205020404" pitchFamily="49" charset="0"/>
                          <a:cs typeface="Courier New" panose="02070309020205020404" pitchFamily="49" charset="0"/>
                        </a:rPr>
                        <a:t> &gt;&gt; n;         </a:t>
                      </a:r>
                      <a:r>
                        <a:rPr lang="en-US" sz="16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600" dirty="0">
                          <a:solidFill>
                            <a:schemeClr val="accent4">
                              <a:lumMod val="75000"/>
                            </a:schemeClr>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ptr</a:t>
                      </a:r>
                      <a:r>
                        <a:rPr lang="en-US" sz="1600" dirty="0" smtClean="0">
                          <a:effectLst/>
                          <a:latin typeface="Courier New" panose="02070309020205020404" pitchFamily="49" charset="0"/>
                          <a:cs typeface="Courier New" panose="02070309020205020404" pitchFamily="49" charset="0"/>
                        </a:rPr>
                        <a:t> = </a:t>
                      </a:r>
                      <a:r>
                        <a:rPr lang="en-US" sz="1600" dirty="0" smtClean="0">
                          <a:solidFill>
                            <a:srgbClr val="0000B0"/>
                          </a:solidFill>
                          <a:effectLst/>
                          <a:latin typeface="Courier New" panose="02070309020205020404" pitchFamily="49" charset="0"/>
                          <a:cs typeface="Courier New" panose="02070309020205020404" pitchFamily="49" charset="0"/>
                        </a:rPr>
                        <a:t>new</a:t>
                      </a:r>
                      <a:r>
                        <a:rPr lang="en-US" sz="1600" dirty="0" smtClean="0">
                          <a:effectLst/>
                          <a:latin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cs typeface="Courier New" panose="02070309020205020404" pitchFamily="49" charset="0"/>
                        </a:rPr>
                        <a:t>int</a:t>
                      </a:r>
                      <a:r>
                        <a:rPr lang="en-US" sz="16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if</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ptr</a:t>
                      </a:r>
                      <a:r>
                        <a:rPr lang="en-US" sz="1600" dirty="0">
                          <a:effectLst/>
                          <a:latin typeface="Courier New" panose="02070309020205020404" pitchFamily="49" charset="0"/>
                          <a:cs typeface="Courier New" panose="02070309020205020404" pitchFamily="49" charset="0"/>
                        </a:rPr>
                        <a:t>==NULL</a:t>
                      </a:r>
                      <a:r>
                        <a:rPr lang="en-US" sz="1600" dirty="0" smtClean="0">
                          <a:effectLst/>
                          <a:latin typeface="Courier New" panose="02070309020205020404" pitchFamily="49" charset="0"/>
                          <a:cs typeface="Courier New" panose="02070309020205020404" pitchFamily="49" charset="0"/>
                        </a:rPr>
                        <a:t>){  </a:t>
                      </a:r>
                      <a:r>
                        <a:rPr lang="en-US" sz="16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6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600" dirty="0">
                          <a:solidFill>
                            <a:schemeClr val="accent4">
                              <a:lumMod val="75000"/>
                            </a:schemeClr>
                          </a:solidFill>
                          <a:effectLst/>
                          <a:latin typeface="Courier New" panose="02070309020205020404" pitchFamily="49" charset="0"/>
                          <a:cs typeface="Courier New" panose="02070309020205020404" pitchFamily="49" charset="0"/>
                        </a:rPr>
                        <a:t>==</a:t>
                      </a:r>
                      <a:r>
                        <a:rPr lang="en-US" sz="1600" dirty="0" smtClean="0">
                          <a:solidFill>
                            <a:schemeClr val="accent4">
                              <a:lumMod val="75000"/>
                            </a:schemeClr>
                          </a:solidFill>
                          <a:effectLst/>
                          <a:latin typeface="Courier New" panose="02070309020205020404" pitchFamily="49" charset="0"/>
                          <a:cs typeface="Courier New" panose="02070309020205020404" pitchFamily="49" charset="0"/>
                        </a:rPr>
                        <a:t>0</a:t>
                      </a:r>
                      <a:endParaRPr lang="en-US" sz="1600" dirty="0" smtClean="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effectLst/>
                          <a:latin typeface="Courier New" panose="02070309020205020404" pitchFamily="49" charset="0"/>
                          <a:cs typeface="Courier New" panose="02070309020205020404" pitchFamily="49" charset="0"/>
                        </a:rPr>
                        <a:t>	</a:t>
                      </a:r>
                      <a:r>
                        <a:rPr lang="en-US" sz="1600" dirty="0" err="1" smtClean="0">
                          <a:solidFill>
                            <a:srgbClr val="0000B0"/>
                          </a:solidFill>
                          <a:effectLst/>
                          <a:latin typeface="Courier New" panose="02070309020205020404" pitchFamily="49" charset="0"/>
                          <a:cs typeface="Courier New" panose="02070309020205020404" pitchFamily="49" charset="0"/>
                        </a:rPr>
                        <a:t>cout</a:t>
                      </a:r>
                      <a:r>
                        <a:rPr lang="en-US" sz="1600" dirty="0" smtClean="0">
                          <a:effectLst/>
                          <a:latin typeface="Courier New" panose="02070309020205020404" pitchFamily="49" charset="0"/>
                          <a:cs typeface="Courier New" panose="02070309020205020404" pitchFamily="49" charset="0"/>
                        </a:rPr>
                        <a:t> &lt;&lt; </a:t>
                      </a:r>
                      <a:r>
                        <a:rPr lang="en-US" sz="1600" dirty="0" smtClean="0">
                          <a:solidFill>
                            <a:srgbClr val="FF0000"/>
                          </a:solidFill>
                          <a:effectLst/>
                          <a:latin typeface="Courier New" panose="02070309020205020404" pitchFamily="49" charset="0"/>
                          <a:cs typeface="Courier New" panose="02070309020205020404" pitchFamily="49" charset="0"/>
                        </a:rPr>
                        <a:t>"Error! not allocated."</a:t>
                      </a:r>
                      <a:r>
                        <a:rPr lang="en-US" sz="1600" dirty="0" smtClean="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effectLst/>
                          <a:latin typeface="Courier New" panose="02070309020205020404" pitchFamily="49" charset="0"/>
                          <a:cs typeface="Courier New" panose="02070309020205020404" pitchFamily="49" charset="0"/>
                        </a:rPr>
                        <a:t>	</a:t>
                      </a:r>
                      <a:r>
                        <a:rPr lang="en-US" sz="1600" dirty="0" smtClean="0">
                          <a:solidFill>
                            <a:srgbClr val="0000B0"/>
                          </a:solidFill>
                          <a:effectLst/>
                          <a:latin typeface="Courier New" panose="02070309020205020404" pitchFamily="49" charset="0"/>
                          <a:cs typeface="Courier New" panose="02070309020205020404" pitchFamily="49" charset="0"/>
                        </a:rPr>
                        <a:t>exit</a:t>
                      </a:r>
                      <a:r>
                        <a:rPr lang="en-US" sz="1600" dirty="0" smtClean="0">
                          <a:effectLst/>
                          <a:latin typeface="Courier New" panose="02070309020205020404" pitchFamily="49" charset="0"/>
                          <a:cs typeface="Courier New" panose="02070309020205020404" pitchFamily="49" charset="0"/>
                        </a:rPr>
                        <a:t>(0</a:t>
                      </a:r>
                      <a:r>
                        <a:rPr lang="en-US" sz="16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solidFill>
                            <a:srgbClr val="0000B0"/>
                          </a:solidFill>
                          <a:effectLst/>
                          <a:latin typeface="Courier New" panose="02070309020205020404" pitchFamily="49" charset="0"/>
                          <a:cs typeface="Courier New" panose="02070309020205020404" pitchFamily="49" charset="0"/>
                        </a:rPr>
                        <a:t>cout</a:t>
                      </a:r>
                      <a:r>
                        <a:rPr lang="en-US" sz="1600" dirty="0" smtClean="0">
                          <a:effectLst/>
                          <a:latin typeface="Courier New" panose="02070309020205020404" pitchFamily="49" charset="0"/>
                          <a:cs typeface="Courier New" panose="02070309020205020404" pitchFamily="49" charset="0"/>
                        </a:rPr>
                        <a:t> &lt;&lt; </a:t>
                      </a:r>
                      <a:r>
                        <a:rPr lang="en-US" sz="1600" dirty="0" smtClean="0">
                          <a:solidFill>
                            <a:srgbClr val="FF0000"/>
                          </a:solidFill>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Enter elements:\n"</a:t>
                      </a:r>
                      <a:r>
                        <a:rPr lang="en-US" sz="16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for</a:t>
                      </a:r>
                      <a:r>
                        <a:rPr lang="en-US" sz="1600" dirty="0">
                          <a:effectLst/>
                          <a:latin typeface="Courier New" panose="02070309020205020404" pitchFamily="49" charset="0"/>
                          <a:cs typeface="Courier New" panose="02070309020205020404" pitchFamily="49" charset="0"/>
                        </a:rPr>
                        <a:t>(</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=0;i&lt;n;++</a:t>
                      </a:r>
                      <a:r>
                        <a:rPr lang="en-US" sz="1600" dirty="0" err="1">
                          <a:effectLst/>
                          <a:latin typeface="Courier New" panose="02070309020205020404" pitchFamily="49" charset="0"/>
                          <a:cs typeface="Courier New" panose="02070309020205020404" pitchFamily="49" charset="0"/>
                        </a:rPr>
                        <a:t>i</a:t>
                      </a:r>
                      <a:r>
                        <a:rPr lang="en-US" sz="16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   </a:t>
                      </a:r>
                      <a:r>
                        <a:rPr lang="en-US" sz="1600" dirty="0">
                          <a:solidFill>
                            <a:schemeClr val="accent4">
                              <a:lumMod val="75000"/>
                            </a:schemeClr>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solidFill>
                            <a:srgbClr val="0000B0"/>
                          </a:solidFill>
                          <a:effectLst/>
                          <a:latin typeface="Courier New" panose="02070309020205020404" pitchFamily="49" charset="0"/>
                          <a:cs typeface="Courier New" panose="02070309020205020404" pitchFamily="49" charset="0"/>
                        </a:rPr>
                        <a:t>cin</a:t>
                      </a:r>
                      <a:r>
                        <a:rPr lang="en-US" sz="1600" dirty="0" smtClean="0">
                          <a:effectLst/>
                          <a:latin typeface="Courier New" panose="02070309020205020404" pitchFamily="49" charset="0"/>
                          <a:cs typeface="Courier New" panose="02070309020205020404" pitchFamily="49" charset="0"/>
                        </a:rPr>
                        <a:t> &gt;&gt; (</a:t>
                      </a:r>
                      <a:r>
                        <a:rPr lang="en-US" sz="1600" dirty="0" err="1">
                          <a:effectLst/>
                          <a:latin typeface="Courier New" panose="02070309020205020404" pitchFamily="49" charset="0"/>
                          <a:cs typeface="Courier New" panose="02070309020205020404" pitchFamily="49" charset="0"/>
                        </a:rPr>
                        <a:t>ptr+i</a:t>
                      </a:r>
                      <a:r>
                        <a:rPr lang="en-US" sz="1600" dirty="0">
                          <a:effectLst/>
                          <a:latin typeface="Courier New" panose="02070309020205020404" pitchFamily="49" charset="0"/>
                          <a:cs typeface="Courier New" panose="02070309020205020404" pitchFamily="49" charset="0"/>
                        </a:rPr>
                        <a:t>);  </a:t>
                      </a:r>
                      <a:r>
                        <a:rPr lang="en-US" sz="1600" dirty="0" smtClean="0">
                          <a:effectLst/>
                          <a:latin typeface="Courier New" panose="02070309020205020404" pitchFamily="49" charset="0"/>
                          <a:cs typeface="Courier New" panose="02070309020205020404" pitchFamily="49" charset="0"/>
                        </a:rPr>
                        <a:t> </a:t>
                      </a:r>
                      <a:r>
                        <a:rPr lang="en-US" sz="16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6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600" dirty="0">
                          <a:solidFill>
                            <a:schemeClr val="accent4">
                              <a:lumMod val="75000"/>
                            </a:schemeClr>
                          </a:solidFill>
                          <a:effectLst/>
                          <a:latin typeface="Courier New" panose="02070309020205020404" pitchFamily="49" charset="0"/>
                          <a:cs typeface="Courier New" panose="02070309020205020404" pitchFamily="49" charset="0"/>
                        </a:rPr>
                        <a:t>[</a:t>
                      </a:r>
                      <a:r>
                        <a:rPr lang="en-US" sz="1600" dirty="0" err="1">
                          <a:solidFill>
                            <a:schemeClr val="accent4">
                              <a:lumMod val="75000"/>
                            </a:schemeClr>
                          </a:solidFill>
                          <a:effectLst/>
                          <a:latin typeface="Courier New" panose="02070309020205020404" pitchFamily="49" charset="0"/>
                          <a:cs typeface="Courier New" panose="02070309020205020404" pitchFamily="49" charset="0"/>
                        </a:rPr>
                        <a:t>i</a:t>
                      </a:r>
                      <a:r>
                        <a:rPr lang="en-US" sz="1600" dirty="0">
                          <a:solidFill>
                            <a:schemeClr val="accent4">
                              <a:lumMod val="75000"/>
                            </a:schemeClr>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smtClean="0">
                          <a:effectLst/>
                          <a:latin typeface="Courier New" panose="02070309020205020404" pitchFamily="49" charset="0"/>
                          <a:cs typeface="Courier New" panose="02070309020205020404" pitchFamily="49" charset="0"/>
                        </a:rPr>
                        <a:t>sum += *(</a:t>
                      </a:r>
                      <a:r>
                        <a:rPr lang="en-US" sz="1600" dirty="0" err="1">
                          <a:effectLst/>
                          <a:latin typeface="Courier New" panose="02070309020205020404" pitchFamily="49" charset="0"/>
                          <a:cs typeface="Courier New" panose="02070309020205020404" pitchFamily="49" charset="0"/>
                        </a:rPr>
                        <a:t>ptr+i</a:t>
                      </a:r>
                      <a:r>
                        <a:rPr lang="en-US" sz="1600" dirty="0">
                          <a:effectLst/>
                          <a:latin typeface="Courier New" panose="02070309020205020404" pitchFamily="49" charset="0"/>
                          <a:cs typeface="Courier New" panose="02070309020205020404" pitchFamily="49" charset="0"/>
                        </a:rPr>
                        <a:t>); </a:t>
                      </a:r>
                      <a:r>
                        <a:rPr lang="en-US" sz="1600" dirty="0" smtClean="0">
                          <a:effectLst/>
                          <a:latin typeface="Courier New" panose="02070309020205020404" pitchFamily="49" charset="0"/>
                          <a:cs typeface="Courier New" panose="02070309020205020404" pitchFamily="49" charset="0"/>
                        </a:rPr>
                        <a:t> </a:t>
                      </a:r>
                      <a:r>
                        <a:rPr lang="en-US" sz="1600" dirty="0" smtClean="0">
                          <a:solidFill>
                            <a:schemeClr val="accent4">
                              <a:lumMod val="75000"/>
                            </a:schemeClr>
                          </a:solidFill>
                          <a:effectLst/>
                          <a:latin typeface="Courier New" panose="02070309020205020404" pitchFamily="49" charset="0"/>
                          <a:cs typeface="Courier New" panose="02070309020205020404" pitchFamily="49" charset="0"/>
                        </a:rPr>
                        <a:t>//</a:t>
                      </a:r>
                      <a:r>
                        <a:rPr lang="en-US" sz="16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600" dirty="0">
                          <a:solidFill>
                            <a:schemeClr val="accent4">
                              <a:lumMod val="75000"/>
                            </a:schemeClr>
                          </a:solidFill>
                          <a:effectLst/>
                          <a:latin typeface="Courier New" panose="02070309020205020404" pitchFamily="49" charset="0"/>
                          <a:cs typeface="Courier New" panose="02070309020205020404" pitchFamily="49" charset="0"/>
                        </a:rPr>
                        <a:t>[</a:t>
                      </a:r>
                      <a:r>
                        <a:rPr lang="en-US" sz="1600" dirty="0" err="1">
                          <a:solidFill>
                            <a:schemeClr val="accent4">
                              <a:lumMod val="75000"/>
                            </a:schemeClr>
                          </a:solidFill>
                          <a:effectLst/>
                          <a:latin typeface="Courier New" panose="02070309020205020404" pitchFamily="49" charset="0"/>
                          <a:cs typeface="Courier New" panose="02070309020205020404" pitchFamily="49" charset="0"/>
                        </a:rPr>
                        <a:t>i</a:t>
                      </a:r>
                      <a:r>
                        <a:rPr lang="en-US" sz="1600" dirty="0">
                          <a:solidFill>
                            <a:schemeClr val="accent4">
                              <a:lumMod val="75000"/>
                            </a:schemeClr>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err="1" smtClean="0">
                          <a:solidFill>
                            <a:srgbClr val="0000B0"/>
                          </a:solidFill>
                          <a:effectLst/>
                          <a:latin typeface="Courier New" panose="02070309020205020404" pitchFamily="49" charset="0"/>
                          <a:cs typeface="Courier New" panose="02070309020205020404" pitchFamily="49" charset="0"/>
                        </a:rPr>
                        <a:t>cout</a:t>
                      </a:r>
                      <a:r>
                        <a:rPr lang="en-US" sz="1600" dirty="0" smtClean="0">
                          <a:effectLst/>
                          <a:latin typeface="Courier New" panose="02070309020205020404" pitchFamily="49" charset="0"/>
                          <a:cs typeface="Courier New" panose="02070309020205020404" pitchFamily="49" charset="0"/>
                        </a:rPr>
                        <a:t> &lt;&lt; </a:t>
                      </a:r>
                      <a:r>
                        <a:rPr lang="en-US" sz="1600" dirty="0" smtClean="0">
                          <a:solidFill>
                            <a:srgbClr val="FF0000"/>
                          </a:solidFill>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Sum = </a:t>
                      </a:r>
                      <a:r>
                        <a:rPr lang="en-US" sz="1600" dirty="0" smtClean="0">
                          <a:solidFill>
                            <a:srgbClr val="FF0000"/>
                          </a:solidFill>
                          <a:effectLst/>
                          <a:latin typeface="Courier New" panose="02070309020205020404" pitchFamily="49" charset="0"/>
                          <a:cs typeface="Courier New" panose="02070309020205020404" pitchFamily="49" charset="0"/>
                        </a:rPr>
                        <a:t>" </a:t>
                      </a:r>
                      <a:r>
                        <a:rPr lang="en-US" sz="1600" dirty="0" smtClean="0">
                          <a:effectLst/>
                          <a:latin typeface="Courier New" panose="02070309020205020404" pitchFamily="49" charset="0"/>
                          <a:cs typeface="Courier New" panose="02070309020205020404" pitchFamily="49" charset="0"/>
                        </a:rPr>
                        <a:t>&lt;&lt; sum</a:t>
                      </a:r>
                      <a:r>
                        <a:rPr lang="en-US" sz="16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a:t>
                      </a:r>
                      <a:r>
                        <a:rPr lang="en-US" sz="1600" dirty="0">
                          <a:solidFill>
                            <a:srgbClr val="0000B0"/>
                          </a:solidFill>
                          <a:effectLst/>
                          <a:latin typeface="Courier New" panose="02070309020205020404" pitchFamily="49" charset="0"/>
                          <a:cs typeface="Courier New" panose="02070309020205020404" pitchFamily="49" charset="0"/>
                        </a:rPr>
                        <a:t>delete</a:t>
                      </a:r>
                      <a:r>
                        <a:rPr lang="en-US" sz="1600" dirty="0">
                          <a:effectLst/>
                          <a:latin typeface="Courier New" panose="02070309020205020404" pitchFamily="49" charset="0"/>
                          <a:cs typeface="Courier New" panose="02070309020205020404" pitchFamily="49" charset="0"/>
                        </a:rPr>
                        <a:t> [] (</a:t>
                      </a:r>
                      <a:r>
                        <a:rPr lang="en-US" sz="1600" dirty="0" err="1">
                          <a:effectLst/>
                          <a:latin typeface="Courier New" panose="02070309020205020404" pitchFamily="49" charset="0"/>
                          <a:cs typeface="Courier New" panose="02070309020205020404" pitchFamily="49" charset="0"/>
                        </a:rPr>
                        <a:t>ptr</a:t>
                      </a:r>
                      <a:r>
                        <a:rPr lang="en-US" sz="1600" dirty="0">
                          <a:effectLst/>
                          <a:latin typeface="Courier New" panose="02070309020205020404" pitchFamily="49" charset="0"/>
                          <a:cs typeface="Courier New" panose="02070309020205020404" pitchFamily="49" charset="0"/>
                        </a:rPr>
                        <a:t>); </a:t>
                      </a:r>
                      <a:endParaRPr lang="en-US" sz="1600" dirty="0" smtClean="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chemeClr val="accent4">
                              <a:lumMod val="75000"/>
                            </a:schemeClr>
                          </a:solidFill>
                          <a:effectLst/>
                          <a:latin typeface="Courier New" panose="02070309020205020404" pitchFamily="49" charset="0"/>
                          <a:cs typeface="Courier New" panose="02070309020205020404" pitchFamily="49" charset="0"/>
                        </a:rPr>
                        <a:t>    //</a:t>
                      </a:r>
                      <a:r>
                        <a:rPr lang="en-US" sz="1600" dirty="0">
                          <a:solidFill>
                            <a:schemeClr val="accent4">
                              <a:lumMod val="75000"/>
                            </a:schemeClr>
                          </a:solidFill>
                          <a:effectLst/>
                          <a:latin typeface="Courier New" panose="02070309020205020404" pitchFamily="49" charset="0"/>
                          <a:cs typeface="Courier New" panose="02070309020205020404" pitchFamily="49" charset="0"/>
                        </a:rPr>
                        <a:t>memory </a:t>
                      </a:r>
                      <a:r>
                        <a:rPr lang="en-US" sz="1600" dirty="0" smtClean="0">
                          <a:solidFill>
                            <a:schemeClr val="accent4">
                              <a:lumMod val="75000"/>
                            </a:schemeClr>
                          </a:solidFill>
                          <a:effectLst/>
                          <a:latin typeface="Courier New" panose="02070309020205020404" pitchFamily="49" charset="0"/>
                          <a:cs typeface="Courier New" panose="02070309020205020404" pitchFamily="49" charset="0"/>
                        </a:rPr>
                        <a:t>de-allocated</a:t>
                      </a:r>
                      <a:endParaRPr lang="en-US" sz="1600" dirty="0">
                        <a:solidFill>
                          <a:schemeClr val="accent4">
                            <a:lumMod val="75000"/>
                          </a:schemeClr>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a:t>
                      </a:r>
                      <a:endParaRPr lang="en-US" sz="16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ourier New" panose="02070309020205020404" pitchFamily="49" charset="0"/>
                          <a:cs typeface="Courier New" panose="02070309020205020404" pitchFamily="49" charset="0"/>
                        </a:rPr>
                        <a:t>Sum = 22</a:t>
                      </a:r>
                      <a:endParaRPr lang="en-US" sz="16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50000"/>
                      </a:schemeClr>
                    </a:solidFill>
                  </a:tcPr>
                </a:tc>
              </a:tr>
              <a:tr h="245889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noFill/>
                  </a:tcPr>
                </a:tc>
              </a:tr>
            </a:tbl>
          </a:graphicData>
        </a:graphic>
      </p:graphicFrame>
      <p:graphicFrame>
        <p:nvGraphicFramePr>
          <p:cNvPr id="8" name="Table 7"/>
          <p:cNvGraphicFramePr>
            <a:graphicFrameLocks noGrp="1"/>
          </p:cNvGraphicFramePr>
          <p:nvPr>
            <p:extLst/>
          </p:nvPr>
        </p:nvGraphicFramePr>
        <p:xfrm>
          <a:off x="7588622" y="758784"/>
          <a:ext cx="4231340" cy="1971040"/>
        </p:xfrm>
        <a:graphic>
          <a:graphicData uri="http://schemas.openxmlformats.org/drawingml/2006/table">
            <a:tbl>
              <a:tblPr firstRow="1" bandRow="1">
                <a:tableStyleId>{2D5ABB26-0587-4C30-8999-92F81FD0307C}</a:tableStyleId>
              </a:tblPr>
              <a:tblGrid>
                <a:gridCol w="846268"/>
                <a:gridCol w="846268"/>
                <a:gridCol w="846268"/>
                <a:gridCol w="846268"/>
                <a:gridCol w="846268"/>
              </a:tblGrid>
              <a:tr h="370840">
                <a:tc>
                  <a:txBody>
                    <a:bodyPr/>
                    <a:lstStyle/>
                    <a:p>
                      <a:pPr algn="ct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ptr</a:t>
                      </a:r>
                      <a:endParaRPr lang="en-US" dirty="0">
                        <a:latin typeface="Courier New" panose="02070309020205020404" pitchFamily="49" charset="0"/>
                        <a:cs typeface="Courier New" panose="02070309020205020404" pitchFamily="49" charset="0"/>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dirty="0" smtClean="0">
                          <a:latin typeface="Courier New" panose="02070309020205020404" pitchFamily="49" charset="0"/>
                          <a:cs typeface="Courier New" panose="02070309020205020404" pitchFamily="49" charset="0"/>
                        </a:rPr>
                        <a:t>n</a:t>
                      </a:r>
                      <a:endParaRPr lang="en-US" dirty="0">
                        <a:latin typeface="Courier New" panose="02070309020205020404" pitchFamily="49" charset="0"/>
                        <a:cs typeface="Courier New" panose="02070309020205020404" pitchFamily="49" charset="0"/>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dirty="0" smtClean="0">
                          <a:latin typeface="Courier New" panose="02070309020205020404" pitchFamily="49" charset="0"/>
                          <a:cs typeface="Courier New" panose="02070309020205020404" pitchFamily="49" charset="0"/>
                        </a:rPr>
                        <a:t>Sum</a:t>
                      </a:r>
                      <a:endParaRPr lang="en-US" dirty="0">
                        <a:latin typeface="Courier New" panose="02070309020205020404" pitchFamily="49" charset="0"/>
                        <a:cs typeface="Courier New" panose="02070309020205020404" pitchFamily="49" charset="0"/>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dirty="0" err="1" smtClean="0">
                          <a:latin typeface="Courier New" panose="02070309020205020404" pitchFamily="49" charset="0"/>
                          <a:cs typeface="Courier New" panose="02070309020205020404" pitchFamily="49" charset="0"/>
                        </a:rPr>
                        <a:t>i</a:t>
                      </a:r>
                      <a:endParaRPr lang="en-US" dirty="0">
                        <a:latin typeface="Courier New" panose="02070309020205020404" pitchFamily="49" charset="0"/>
                        <a:cs typeface="Courier New" panose="02070309020205020404" pitchFamily="49" charset="0"/>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0">
                <a:tc>
                  <a:txBody>
                    <a:bodyPr/>
                    <a:lstStyle/>
                    <a:p>
                      <a:pPr algn="ctr"/>
                      <a:endParaRPr lang="en-US" sz="10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370840">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370840">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r>
              <a:tr h="370840">
                <a:tc>
                  <a:txBody>
                    <a:bodyPr/>
                    <a:lstStyle/>
                    <a:p>
                      <a:pPr algn="ctr"/>
                      <a:r>
                        <a:rPr lang="en-US" dirty="0" smtClean="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Courier New" panose="02070309020205020404" pitchFamily="49" charset="0"/>
                          <a:cs typeface="Courier New" panose="02070309020205020404" pitchFamily="49" charset="0"/>
                        </a:rPr>
                        <a:t>4</a:t>
                      </a:r>
                      <a:endParaRPr lang="en-US" dirty="0">
                        <a:latin typeface="Courier New" panose="02070309020205020404" pitchFamily="49" charset="0"/>
                        <a:cs typeface="Courier New" panose="02070309020205020404" pitchFamily="49"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r h="370840">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Courier New" panose="02070309020205020404" pitchFamily="49" charset="0"/>
                        <a:cs typeface="Courier New" panose="02070309020205020404" pitchFamily="49"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
        <p:nvSpPr>
          <p:cNvPr id="10" name="Rectangle 9"/>
          <p:cNvSpPr/>
          <p:nvPr/>
        </p:nvSpPr>
        <p:spPr>
          <a:xfrm>
            <a:off x="8442560" y="1254807"/>
            <a:ext cx="832104" cy="32918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11" name="Rectangle 10"/>
          <p:cNvSpPr/>
          <p:nvPr/>
        </p:nvSpPr>
        <p:spPr>
          <a:xfrm>
            <a:off x="9281429" y="1253140"/>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12" name="Rectangle 11"/>
          <p:cNvSpPr/>
          <p:nvPr/>
        </p:nvSpPr>
        <p:spPr>
          <a:xfrm>
            <a:off x="7584947" y="2369318"/>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3" name="Rectangle 12"/>
          <p:cNvSpPr/>
          <p:nvPr/>
        </p:nvSpPr>
        <p:spPr>
          <a:xfrm>
            <a:off x="8431090" y="2369318"/>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endParaRPr lang="en-US" dirty="0"/>
          </a:p>
        </p:txBody>
      </p:sp>
      <p:sp>
        <p:nvSpPr>
          <p:cNvPr id="14" name="Rectangle 13"/>
          <p:cNvSpPr/>
          <p:nvPr/>
        </p:nvSpPr>
        <p:spPr>
          <a:xfrm>
            <a:off x="9281429" y="2369318"/>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15" name="Rectangle 14"/>
          <p:cNvSpPr/>
          <p:nvPr/>
        </p:nvSpPr>
        <p:spPr>
          <a:xfrm>
            <a:off x="10131768" y="2369318"/>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16" name="Rectangle 15"/>
          <p:cNvSpPr/>
          <p:nvPr/>
        </p:nvSpPr>
        <p:spPr>
          <a:xfrm>
            <a:off x="10979112" y="2369318"/>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17" name="Rectangle 16"/>
          <p:cNvSpPr/>
          <p:nvPr/>
        </p:nvSpPr>
        <p:spPr>
          <a:xfrm>
            <a:off x="9280344" y="1255317"/>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18" name="Rectangle 17"/>
          <p:cNvSpPr/>
          <p:nvPr/>
        </p:nvSpPr>
        <p:spPr>
          <a:xfrm>
            <a:off x="9279513" y="1260698"/>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US" dirty="0"/>
          </a:p>
        </p:txBody>
      </p:sp>
      <p:sp>
        <p:nvSpPr>
          <p:cNvPr id="19" name="Rectangle 18"/>
          <p:cNvSpPr/>
          <p:nvPr/>
        </p:nvSpPr>
        <p:spPr>
          <a:xfrm>
            <a:off x="9277597" y="1255317"/>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15</a:t>
            </a:r>
            <a:endParaRPr lang="en-US" dirty="0"/>
          </a:p>
        </p:txBody>
      </p:sp>
      <p:sp>
        <p:nvSpPr>
          <p:cNvPr id="20" name="Rectangle 19"/>
          <p:cNvSpPr/>
          <p:nvPr/>
        </p:nvSpPr>
        <p:spPr>
          <a:xfrm>
            <a:off x="9277597" y="1246706"/>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a:t>
            </a:r>
            <a:endParaRPr lang="en-US" dirty="0"/>
          </a:p>
        </p:txBody>
      </p:sp>
      <p:sp>
        <p:nvSpPr>
          <p:cNvPr id="21" name="Rectangle 20"/>
          <p:cNvSpPr/>
          <p:nvPr/>
        </p:nvSpPr>
        <p:spPr>
          <a:xfrm>
            <a:off x="9277597" y="1246706"/>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US" dirty="0"/>
          </a:p>
        </p:txBody>
      </p:sp>
      <p:sp>
        <p:nvSpPr>
          <p:cNvPr id="22" name="Rectangle 21"/>
          <p:cNvSpPr/>
          <p:nvPr/>
        </p:nvSpPr>
        <p:spPr>
          <a:xfrm>
            <a:off x="10124449" y="1245499"/>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23" name="Rectangle 22"/>
          <p:cNvSpPr/>
          <p:nvPr/>
        </p:nvSpPr>
        <p:spPr>
          <a:xfrm>
            <a:off x="10122408" y="1243584"/>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24" name="Rectangle 23"/>
          <p:cNvSpPr/>
          <p:nvPr/>
        </p:nvSpPr>
        <p:spPr>
          <a:xfrm>
            <a:off x="10122408" y="1243584"/>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5" name="Rectangle 24"/>
          <p:cNvSpPr/>
          <p:nvPr/>
        </p:nvSpPr>
        <p:spPr>
          <a:xfrm>
            <a:off x="10122408" y="1243584"/>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26" name="Rectangle 25"/>
          <p:cNvSpPr/>
          <p:nvPr/>
        </p:nvSpPr>
        <p:spPr>
          <a:xfrm>
            <a:off x="10122408" y="1243584"/>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cxnSp>
        <p:nvCxnSpPr>
          <p:cNvPr id="28" name="Elbow Connector 27"/>
          <p:cNvCxnSpPr/>
          <p:nvPr/>
        </p:nvCxnSpPr>
        <p:spPr>
          <a:xfrm rot="5400000">
            <a:off x="7285623" y="1721535"/>
            <a:ext cx="955265" cy="3048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10122408" y="1243584"/>
            <a:ext cx="832104" cy="34747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9" name="Rectangle 8"/>
          <p:cNvSpPr/>
          <p:nvPr/>
        </p:nvSpPr>
        <p:spPr>
          <a:xfrm>
            <a:off x="7569730" y="2056706"/>
            <a:ext cx="4289612" cy="80682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ight Arrow 30"/>
          <p:cNvSpPr/>
          <p:nvPr/>
        </p:nvSpPr>
        <p:spPr>
          <a:xfrm>
            <a:off x="689811" y="1348176"/>
            <a:ext cx="288758" cy="1876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ight Arrow 31"/>
          <p:cNvSpPr/>
          <p:nvPr/>
        </p:nvSpPr>
        <p:spPr>
          <a:xfrm>
            <a:off x="689811" y="3492384"/>
            <a:ext cx="288758" cy="1876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p:cNvSpPr/>
          <p:nvPr/>
        </p:nvSpPr>
        <p:spPr>
          <a:xfrm>
            <a:off x="689811" y="4957566"/>
            <a:ext cx="288758" cy="1876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ight Arrow 38"/>
          <p:cNvSpPr/>
          <p:nvPr/>
        </p:nvSpPr>
        <p:spPr>
          <a:xfrm>
            <a:off x="689811" y="1808210"/>
            <a:ext cx="288758" cy="1876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ight Arrow 39"/>
          <p:cNvSpPr/>
          <p:nvPr/>
        </p:nvSpPr>
        <p:spPr>
          <a:xfrm>
            <a:off x="689811" y="2071789"/>
            <a:ext cx="288758" cy="1876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Dr. Ashraf Uddin</a:t>
            </a:r>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27" name="Slide Number Placeholder 26"/>
          <p:cNvSpPr>
            <a:spLocks noGrp="1"/>
          </p:cNvSpPr>
          <p:nvPr>
            <p:ph type="sldNum" sz="quarter" idx="12"/>
          </p:nvPr>
        </p:nvSpPr>
        <p:spPr/>
        <p:txBody>
          <a:bodyPr/>
          <a:lstStyle/>
          <a:p>
            <a:fld id="{DFE9710A-46C5-4484-885B-F822572B29B7}" type="slidenum">
              <a:rPr lang="en-US" smtClean="0"/>
              <a:t>12</a:t>
            </a:fld>
            <a:endParaRPr lang="en-US"/>
          </a:p>
        </p:txBody>
      </p:sp>
    </p:spTree>
    <p:extLst>
      <p:ext uri="{BB962C8B-B14F-4D97-AF65-F5344CB8AC3E}">
        <p14:creationId xmlns:p14="http://schemas.microsoft.com/office/powerpoint/2010/main" val="252605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98426"/>
            <a:ext cx="11976100" cy="454008"/>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Pointer &amp; Function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15790" y="689810"/>
            <a:ext cx="6049210" cy="5027596"/>
          </a:xfrm>
        </p:spPr>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Passing arguments to functions by value, there is no direct way for the called function to alter a variable in the calling function.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Pointer </a:t>
            </a:r>
            <a:r>
              <a:rPr lang="en-US" sz="2000" dirty="0">
                <a:latin typeface="Times New Roman" panose="02020603050405020304" pitchFamily="18" charset="0"/>
                <a:cs typeface="Times New Roman" panose="02020603050405020304" pitchFamily="18" charset="0"/>
              </a:rPr>
              <a:t>arguments enable a function to access and change objects in the function that called it. Let’s consider </a:t>
            </a:r>
            <a:r>
              <a:rPr lang="en-US" sz="2000" dirty="0" smtClean="0">
                <a:latin typeface="Times New Roman" panose="02020603050405020304" pitchFamily="18" charset="0"/>
                <a:cs typeface="Times New Roman" panose="02020603050405020304" pitchFamily="18" charset="0"/>
              </a:rPr>
              <a:t>the example on the left.</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program starts with function main getting the control and creating two variables num1 and num2 with values 5 and 10 respectively (line </a:t>
            </a:r>
            <a:r>
              <a:rPr lang="en-US" sz="2000" dirty="0" smtClean="0">
                <a:latin typeface="Times New Roman" panose="02020603050405020304" pitchFamily="18" charset="0"/>
                <a:cs typeface="Times New Roman" panose="02020603050405020304" pitchFamily="18" charset="0"/>
              </a:rPr>
              <a:t>4)</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values are interchanged</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88900" y="681736"/>
          <a:ext cx="5926889" cy="5674614"/>
        </p:xfrm>
        <a:graphic>
          <a:graphicData uri="http://schemas.openxmlformats.org/drawingml/2006/table">
            <a:tbl>
              <a:tblPr firstRow="1" firstCol="1" bandRow="1">
                <a:tableStyleId>{2D5ABB26-0587-4C30-8999-92F81FD0307C}</a:tableStyleId>
              </a:tblPr>
              <a:tblGrid>
                <a:gridCol w="344234"/>
                <a:gridCol w="5582655"/>
              </a:tblGrid>
              <a:tr h="446207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00B0"/>
                          </a:solidFill>
                          <a:effectLst/>
                          <a:latin typeface="Courier New" panose="02070309020205020404" pitchFamily="49" charset="0"/>
                          <a:cs typeface="Courier New" panose="02070309020205020404" pitchFamily="49" charset="0"/>
                        </a:rPr>
                        <a:t>void</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main(</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int</a:t>
                      </a:r>
                      <a:r>
                        <a:rPr lang="en-US" sz="1800" dirty="0" smtClean="0">
                          <a:solidFill>
                            <a:schemeClr val="tx1"/>
                          </a:solidFill>
                          <a:effectLst/>
                          <a:latin typeface="Courier New" panose="02070309020205020404" pitchFamily="49" charset="0"/>
                          <a:cs typeface="Courier New" panose="02070309020205020404" pitchFamily="49" charset="0"/>
                        </a:rPr>
                        <a:t> </a:t>
                      </a:r>
                      <a:r>
                        <a:rPr lang="en-US" sz="1800" dirty="0">
                          <a:solidFill>
                            <a:schemeClr val="tx1"/>
                          </a:solidFill>
                          <a:effectLst/>
                          <a:latin typeface="Courier New" panose="02070309020205020404" pitchFamily="49" charset="0"/>
                          <a:cs typeface="Courier New" panose="02070309020205020404" pitchFamily="49" charset="0"/>
                        </a:rPr>
                        <a:t>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swap</a:t>
                      </a:r>
                      <a:r>
                        <a:rPr lang="en-US" sz="1800" dirty="0">
                          <a:effectLst/>
                          <a:latin typeface="Courier New" panose="02070309020205020404" pitchFamily="49" charset="0"/>
                          <a:cs typeface="Courier New" panose="02070309020205020404" pitchFamily="49" charset="0"/>
                        </a:rPr>
                        <a:t>(&amp;num1,&amp;num2);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solidFill>
                            <a:schemeClr val="accent2">
                              <a:lumMod val="75000"/>
                            </a:schemeClr>
                          </a:solidFill>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address of </a:t>
                      </a:r>
                      <a:r>
                        <a:rPr lang="en-US" sz="1800" dirty="0" smtClean="0">
                          <a:solidFill>
                            <a:schemeClr val="accent2">
                              <a:lumMod val="75000"/>
                            </a:schemeClr>
                          </a:solidFill>
                          <a:effectLst/>
                          <a:latin typeface="Courier New" panose="02070309020205020404" pitchFamily="49" charset="0"/>
                          <a:cs typeface="Courier New" panose="02070309020205020404" pitchFamily="49" charset="0"/>
                        </a:rPr>
                        <a:t>num1,</a:t>
                      </a:r>
                      <a:r>
                        <a:rPr lang="en-US" sz="1800" baseline="0" dirty="0" smtClean="0">
                          <a:solidFill>
                            <a:schemeClr val="accent2">
                              <a:lumMod val="75000"/>
                            </a:schemeClr>
                          </a:solidFill>
                          <a:effectLst/>
                          <a:latin typeface="Courier New" panose="02070309020205020404" pitchFamily="49" charset="0"/>
                          <a:cs typeface="Courier New" panose="02070309020205020404" pitchFamily="49" charset="0"/>
                        </a:rPr>
                        <a:t> </a:t>
                      </a:r>
                      <a:r>
                        <a:rPr lang="en-US" sz="1800" dirty="0" smtClean="0">
                          <a:solidFill>
                            <a:schemeClr val="accent2">
                              <a:lumMod val="75000"/>
                            </a:schemeClr>
                          </a:solidFill>
                          <a:effectLst/>
                          <a:latin typeface="Courier New" panose="02070309020205020404" pitchFamily="49" charset="0"/>
                          <a:cs typeface="Courier New" panose="02070309020205020404" pitchFamily="49" charset="0"/>
                        </a:rPr>
                        <a:t>num2 </a:t>
                      </a:r>
                      <a:r>
                        <a:rPr lang="en-US" sz="1800" dirty="0">
                          <a:solidFill>
                            <a:schemeClr val="accent2">
                              <a:lumMod val="75000"/>
                            </a:schemeClr>
                          </a:solidFill>
                          <a:effectLst/>
                          <a:latin typeface="Courier New" panose="02070309020205020404" pitchFamily="49" charset="0"/>
                          <a:cs typeface="Courier New" panose="02070309020205020404" pitchFamily="49" charset="0"/>
                        </a:rPr>
                        <a:t>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"Number1 = "</a:t>
                      </a:r>
                      <a:r>
                        <a:rPr lang="en-US" sz="1800" dirty="0">
                          <a:effectLst/>
                          <a:latin typeface="Courier New" panose="02070309020205020404" pitchFamily="49" charset="0"/>
                          <a:cs typeface="Courier New" panose="02070309020205020404" pitchFamily="49" charset="0"/>
                        </a:rPr>
                        <a:t>&lt;&lt;num1&lt;&lt;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"Number2 = "</a:t>
                      </a:r>
                      <a:r>
                        <a:rPr lang="en-US" sz="18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swap(</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a:t>
                      </a:r>
                      <a:r>
                        <a:rPr lang="en-US" sz="1800" dirty="0" err="1" smtClean="0">
                          <a:solidFill>
                            <a:schemeClr val="accent2">
                              <a:lumMod val="75000"/>
                            </a:schemeClr>
                          </a:solidFill>
                          <a:effectLst/>
                          <a:latin typeface="Courier New" panose="02070309020205020404" pitchFamily="49" charset="0"/>
                          <a:cs typeface="Courier New" panose="02070309020205020404" pitchFamily="49" charset="0"/>
                        </a:rPr>
                        <a:t>a,b</a:t>
                      </a:r>
                      <a:r>
                        <a:rPr lang="en-US" sz="1800" dirty="0" smtClean="0">
                          <a:solidFill>
                            <a:schemeClr val="accent2">
                              <a:lumMod val="75000"/>
                            </a:schemeClr>
                          </a:solidFill>
                          <a:effectLst/>
                          <a:latin typeface="Courier New" panose="02070309020205020404" pitchFamily="49" charset="0"/>
                          <a:cs typeface="Courier New" panose="02070309020205020404" pitchFamily="49" charset="0"/>
                        </a:rPr>
                        <a:t> </a:t>
                      </a:r>
                      <a:r>
                        <a:rPr lang="en-US" sz="1800" dirty="0">
                          <a:solidFill>
                            <a:schemeClr val="accent2">
                              <a:lumMod val="75000"/>
                            </a:schemeClr>
                          </a:solidFill>
                          <a:effectLst/>
                          <a:latin typeface="Courier New" panose="02070309020205020404" pitchFamily="49" charset="0"/>
                          <a:cs typeface="Courier New" panose="02070309020205020404" pitchFamily="49" charset="0"/>
                        </a:rPr>
                        <a:t>points to &amp;</a:t>
                      </a:r>
                      <a:r>
                        <a:rPr lang="en-US" sz="1800" dirty="0" smtClean="0">
                          <a:solidFill>
                            <a:schemeClr val="accent2">
                              <a:lumMod val="75000"/>
                            </a:schemeClr>
                          </a:solidFill>
                          <a:effectLst/>
                          <a:latin typeface="Courier New" panose="02070309020205020404" pitchFamily="49" charset="0"/>
                          <a:cs typeface="Courier New" panose="02070309020205020404" pitchFamily="49" charset="0"/>
                        </a:rPr>
                        <a:t>num1,&amp;num2 </a:t>
                      </a:r>
                      <a:r>
                        <a:rPr lang="en-US" sz="1800" dirty="0">
                          <a:solidFill>
                            <a:schemeClr val="accent2">
                              <a:lumMod val="75000"/>
                            </a:schemeClr>
                          </a:solidFill>
                          <a:effectLst/>
                          <a:latin typeface="Courier New" panose="02070309020205020404" pitchFamily="49" charset="0"/>
                          <a:cs typeface="Courier New" panose="02070309020205020404" pitchFamily="49" charset="0"/>
                        </a:rPr>
                        <a:t>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int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t </a:t>
                      </a:r>
                      <a:r>
                        <a:rPr lang="en-US" sz="1800" dirty="0">
                          <a:effectLst/>
                          <a:latin typeface="Courier New" panose="02070309020205020404" pitchFamily="49" charset="0"/>
                          <a:cs typeface="Courier New" panose="02070309020205020404" pitchFamily="49" charset="0"/>
                        </a:rPr>
                        <a:t>=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525">
                    <a:solidFill>
                      <a:schemeClr val="bg1">
                        <a:lumMod val="75000"/>
                      </a:schemeClr>
                    </a:solidFill>
                  </a:tcPr>
                </a:tc>
              </a:tr>
              <a:tr h="39992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27432" marT="9144" marB="9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smtClean="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200" dirty="0" smtClean="0">
                          <a:solidFill>
                            <a:schemeClr val="tx1"/>
                          </a:solidFill>
                          <a:effectLst/>
                          <a:latin typeface="Courier New" panose="02070309020205020404" pitchFamily="49" charset="0"/>
                          <a:ea typeface="+mn-ea"/>
                          <a:cs typeface="Courier New" panose="02070309020205020404" pitchFamily="49" charset="0"/>
                        </a:rPr>
                        <a:t>Number2 = 5</a:t>
                      </a:r>
                    </a:p>
                  </a:txBody>
                  <a:tcPr marL="18288" marR="27432" marT="9144" marB="9525">
                    <a:solidFill>
                      <a:schemeClr val="bg1">
                        <a:lumMod val="50000"/>
                      </a:schemeClr>
                    </a:solidFill>
                  </a:tcPr>
                </a:tc>
              </a:tr>
            </a:tbl>
          </a:graphicData>
        </a:graphic>
      </p:graphicFrame>
      <p:graphicFrame>
        <p:nvGraphicFramePr>
          <p:cNvPr id="8" name="Table 7"/>
          <p:cNvGraphicFramePr>
            <a:graphicFrameLocks noGrp="1"/>
          </p:cNvGraphicFramePr>
          <p:nvPr>
            <p:extLst/>
          </p:nvPr>
        </p:nvGraphicFramePr>
        <p:xfrm>
          <a:off x="7048500" y="5564902"/>
          <a:ext cx="3932134" cy="662146"/>
        </p:xfrm>
        <a:graphic>
          <a:graphicData uri="http://schemas.openxmlformats.org/drawingml/2006/table">
            <a:tbl>
              <a:tblPr firstRow="1" firstCol="1" bandRow="1">
                <a:tableStyleId>{2D5ABB26-0587-4C30-8999-92F81FD0307C}</a:tableStyleId>
              </a:tblPr>
              <a:tblGrid>
                <a:gridCol w="956310"/>
                <a:gridCol w="332028"/>
                <a:gridCol w="1321898"/>
                <a:gridCol w="1321898"/>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num1</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num2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5</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4" name="Date Placeholder 3"/>
          <p:cNvSpPr>
            <a:spLocks noGrp="1"/>
          </p:cNvSpPr>
          <p:nvPr>
            <p:ph type="dt" sz="half" idx="10"/>
          </p:nvPr>
        </p:nvSpPr>
        <p:spPr/>
        <p:txBody>
          <a:bodyPr/>
          <a:lstStyle/>
          <a:p>
            <a:r>
              <a:rPr lang="en-US" smtClean="0"/>
              <a:t>Dr. Ashraf Uddin</a:t>
            </a:r>
            <a:endParaRPr lang="en-US" dirty="0"/>
          </a:p>
        </p:txBody>
      </p:sp>
      <p:sp>
        <p:nvSpPr>
          <p:cNvPr id="9" name="Footer Placeholder 8"/>
          <p:cNvSpPr>
            <a:spLocks noGrp="1"/>
          </p:cNvSpPr>
          <p:nvPr>
            <p:ph type="ftr" sz="quarter" idx="11"/>
          </p:nvPr>
        </p:nvSpPr>
        <p:spPr/>
        <p:txBody>
          <a:bodyPr/>
          <a:lstStyle/>
          <a:p>
            <a:r>
              <a:rPr lang="en-US" smtClean="0"/>
              <a:t>Data Structures</a:t>
            </a:r>
            <a:endParaRPr lang="en-US"/>
          </a:p>
        </p:txBody>
      </p:sp>
      <p:sp>
        <p:nvSpPr>
          <p:cNvPr id="10" name="Slide Number Placeholder 9"/>
          <p:cNvSpPr>
            <a:spLocks noGrp="1"/>
          </p:cNvSpPr>
          <p:nvPr>
            <p:ph type="sldNum" sz="quarter" idx="12"/>
          </p:nvPr>
        </p:nvSpPr>
        <p:spPr/>
        <p:txBody>
          <a:bodyPr/>
          <a:lstStyle/>
          <a:p>
            <a:fld id="{DFE9710A-46C5-4484-885B-F822572B29B7}" type="slidenum">
              <a:rPr lang="en-US" smtClean="0"/>
              <a:t>13</a:t>
            </a:fld>
            <a:endParaRPr lang="en-US"/>
          </a:p>
        </p:txBody>
      </p:sp>
    </p:spTree>
    <p:extLst>
      <p:ext uri="{BB962C8B-B14F-4D97-AF65-F5344CB8AC3E}">
        <p14:creationId xmlns:p14="http://schemas.microsoft.com/office/powerpoint/2010/main" val="4522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02602"/>
            <a:ext cx="10515600" cy="470596"/>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Pointer, Array &amp; Function</a:t>
            </a:r>
            <a:endParaRPr lang="en-US" sz="36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858000" y="873761"/>
            <a:ext cx="5207000" cy="3682999"/>
          </a:xfrm>
        </p:spPr>
        <p:txBody>
          <a:bodyPr>
            <a:normAutofit/>
          </a:bodyPr>
          <a:lstStyle/>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we start with the function main where two arrays, </a:t>
            </a:r>
            <a:r>
              <a:rPr lang="en-US" sz="2000" dirty="0" err="1">
                <a:latin typeface="Times New Roman" panose="02020603050405020304" pitchFamily="18" charset="0"/>
                <a:cs typeface="Times New Roman" panose="02020603050405020304" pitchFamily="18" charset="0"/>
              </a:rPr>
              <a:t>FirstArray</a:t>
            </a:r>
            <a:r>
              <a:rPr lang="en-US" sz="2000" dirty="0">
                <a:latin typeface="Times New Roman" panose="02020603050405020304" pitchFamily="18" charset="0"/>
                <a:cs typeface="Times New Roman" panose="02020603050405020304" pitchFamily="18" charset="0"/>
              </a:rPr>
              <a:t> with 3 elements and </a:t>
            </a:r>
            <a:r>
              <a:rPr lang="en-US" sz="2000" dirty="0" err="1">
                <a:latin typeface="Times New Roman" panose="02020603050405020304" pitchFamily="18" charset="0"/>
                <a:cs typeface="Times New Roman" panose="02020603050405020304" pitchFamily="18" charset="0"/>
              </a:rPr>
              <a:t>SecondArray</a:t>
            </a:r>
            <a:r>
              <a:rPr lang="en-US" sz="2000" dirty="0">
                <a:latin typeface="Times New Roman" panose="02020603050405020304" pitchFamily="18" charset="0"/>
                <a:cs typeface="Times New Roman" panose="02020603050405020304" pitchFamily="18" charset="0"/>
              </a:rPr>
              <a:t> with 5 elements, are </a:t>
            </a:r>
            <a:r>
              <a:rPr lang="en-US" sz="2000" dirty="0" smtClean="0">
                <a:latin typeface="Times New Roman" panose="02020603050405020304" pitchFamily="18" charset="0"/>
                <a:cs typeface="Times New Roman" panose="02020603050405020304" pitchFamily="18" charset="0"/>
              </a:rPr>
              <a:t>declared, created, and </a:t>
            </a:r>
            <a:r>
              <a:rPr lang="en-US" sz="2000" dirty="0">
                <a:latin typeface="Times New Roman" panose="02020603050405020304" pitchFamily="18" charset="0"/>
                <a:cs typeface="Times New Roman" panose="02020603050405020304" pitchFamily="18" charset="0"/>
              </a:rPr>
              <a:t>initialized (line </a:t>
            </a:r>
            <a:r>
              <a:rPr lang="en-US" sz="2000" dirty="0" smtClean="0">
                <a:latin typeface="Times New Roman" panose="02020603050405020304" pitchFamily="18" charset="0"/>
                <a:cs typeface="Times New Roman" panose="02020603050405020304" pitchFamily="18" charset="0"/>
              </a:rPr>
              <a:t>11-12). </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these identifiers will hold the starting address/location of their elements.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FirstArray</a:t>
            </a:r>
            <a:r>
              <a:rPr lang="en-US" sz="2000" dirty="0">
                <a:latin typeface="Times New Roman" panose="02020603050405020304" pitchFamily="18" charset="0"/>
                <a:cs typeface="Times New Roman" panose="02020603050405020304" pitchFamily="18" charset="0"/>
              </a:rPr>
              <a:t> holds the location of the first element, &amp;</a:t>
            </a:r>
            <a:r>
              <a:rPr lang="en-US" sz="2000" dirty="0" err="1">
                <a:latin typeface="Times New Roman" panose="02020603050405020304" pitchFamily="18" charset="0"/>
                <a:cs typeface="Times New Roman" panose="02020603050405020304" pitchFamily="18" charset="0"/>
              </a:rPr>
              <a:t>FirstArray</a:t>
            </a:r>
            <a:r>
              <a:rPr lang="en-US" sz="2000" dirty="0">
                <a:latin typeface="Times New Roman" panose="02020603050405020304" pitchFamily="18" charset="0"/>
                <a:cs typeface="Times New Roman" panose="02020603050405020304" pitchFamily="18" charset="0"/>
              </a:rPr>
              <a:t>[0] and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err="1" smtClean="0">
                <a:latin typeface="Times New Roman" panose="02020603050405020304" pitchFamily="18" charset="0"/>
                <a:cs typeface="Times New Roman" panose="02020603050405020304" pitchFamily="18" charset="0"/>
              </a:rPr>
              <a:t>SecondArray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holds the location of the first element, &amp;</a:t>
            </a:r>
            <a:r>
              <a:rPr lang="en-US" sz="2000" dirty="0" err="1">
                <a:latin typeface="Times New Roman" panose="02020603050405020304" pitchFamily="18" charset="0"/>
                <a:cs typeface="Times New Roman" panose="02020603050405020304" pitchFamily="18" charset="0"/>
              </a:rPr>
              <a:t>SecondArray</a:t>
            </a:r>
            <a:r>
              <a:rPr lang="en-US" sz="2000" dirty="0">
                <a:latin typeface="Times New Roman" panose="02020603050405020304" pitchFamily="18" charset="0"/>
                <a:cs typeface="Times New Roman" panose="02020603050405020304" pitchFamily="18" charset="0"/>
              </a:rPr>
              <a:t>[0]</a:t>
            </a:r>
          </a:p>
        </p:txBody>
      </p:sp>
      <p:graphicFrame>
        <p:nvGraphicFramePr>
          <p:cNvPr id="8" name="Table 7"/>
          <p:cNvGraphicFramePr>
            <a:graphicFrameLocks noGrp="1"/>
          </p:cNvGraphicFramePr>
          <p:nvPr>
            <p:extLst/>
          </p:nvPr>
        </p:nvGraphicFramePr>
        <p:xfrm>
          <a:off x="4175" y="965200"/>
          <a:ext cx="6689393" cy="5066102"/>
        </p:xfrm>
        <a:graphic>
          <a:graphicData uri="http://schemas.openxmlformats.org/drawingml/2006/table">
            <a:tbl>
              <a:tblPr firstRow="1" firstCol="1" bandRow="1">
                <a:tableStyleId>{2D5ABB26-0587-4C30-8999-92F81FD0307C}</a:tableStyleId>
              </a:tblPr>
              <a:tblGrid>
                <a:gridCol w="437690"/>
                <a:gridCol w="6251703"/>
              </a:tblGrid>
              <a:tr h="49442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1800" dirty="0">
                        <a:solidFill>
                          <a:schemeClr val="bg1">
                            <a:lumMod val="50000"/>
                          </a:schemeClr>
                        </a:solidFill>
                        <a:effectLst/>
                        <a:latin typeface="Courier New" panose="02070309020205020404" pitchFamily="49" charset="0"/>
                        <a:cs typeface="Courier New" panose="02070309020205020404" pitchFamily="49" charset="0"/>
                      </a:endParaRPr>
                    </a:p>
                  </a:txBody>
                  <a:tcPr marL="9307" marR="9307" marT="9307" marB="9307"/>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accent2">
                              <a:lumMod val="75000"/>
                            </a:schemeClr>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00B0"/>
                          </a:solidFill>
                          <a:effectLst/>
                          <a:latin typeface="Courier New" panose="02070309020205020404" pitchFamily="49" charset="0"/>
                          <a:cs typeface="Courier New" panose="02070309020205020404" pitchFamily="49" charset="0"/>
                        </a:rPr>
                        <a:t>void</a:t>
                      </a:r>
                      <a:r>
                        <a:rPr lang="en-US" sz="1800" dirty="0" smtClean="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 </a:t>
                      </a:r>
                      <a:r>
                        <a:rPr lang="en-US" sz="18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a:t>
                      </a:r>
                      <a:r>
                        <a:rPr lang="en-US" sz="1800" dirty="0" smtClean="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arg</a:t>
                      </a:r>
                      <a:r>
                        <a:rPr lang="en-US" sz="1800" dirty="0" smtClean="0">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PrintArray</a:t>
                      </a:r>
                      <a:r>
                        <a:rPr lang="en-US" sz="1800" dirty="0" smtClean="0">
                          <a:effectLst/>
                          <a:latin typeface="Courier New" panose="02070309020205020404" pitchFamily="49" charset="0"/>
                          <a:cs typeface="Courier New" panose="02070309020205020404" pitchFamily="49" charset="0"/>
                        </a:rPr>
                        <a:t>(</a:t>
                      </a:r>
                      <a:r>
                        <a:rPr lang="en-US" sz="1800" dirty="0" err="1" smtClean="0">
                          <a:solidFill>
                            <a:srgbClr val="0000B0"/>
                          </a:solidFill>
                          <a:effectLst/>
                          <a:latin typeface="Courier New" panose="02070309020205020404" pitchFamily="49" charset="0"/>
                          <a:cs typeface="Courier New" panose="02070309020205020404" pitchFamily="49" charset="0"/>
                        </a:rPr>
                        <a:t>const</a:t>
                      </a:r>
                      <a:r>
                        <a:rPr lang="en-US" sz="1800" dirty="0" smtClean="0">
                          <a:solidFill>
                            <a:srgbClr val="0000B0"/>
                          </a:solidFill>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solidFill>
                            <a:srgbClr val="0000B0"/>
                          </a:solidFill>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length</a:t>
                      </a:r>
                      <a:r>
                        <a:rPr lang="en-US" sz="18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a:solidFill>
                            <a:srgbClr val="0000B0"/>
                          </a:solidFill>
                          <a:effectLst/>
                          <a:latin typeface="Courier New" panose="02070309020205020404" pitchFamily="49" charset="0"/>
                          <a:cs typeface="Courier New" panose="02070309020205020404" pitchFamily="49" charset="0"/>
                        </a:rPr>
                        <a:t>for</a:t>
                      </a: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printf</a:t>
                      </a:r>
                      <a:r>
                        <a:rPr lang="en-US" sz="1800" dirty="0">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"%d "</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arg</a:t>
                      </a:r>
                      <a:r>
                        <a:rPr lang="en-US" sz="18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printf</a:t>
                      </a:r>
                      <a:r>
                        <a:rPr lang="en-US" sz="1800" dirty="0">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00B0"/>
                          </a:solidFill>
                          <a:effectLst/>
                          <a:latin typeface="Courier New" panose="02070309020205020404" pitchFamily="49" charset="0"/>
                          <a:cs typeface="Courier New" panose="02070309020205020404" pitchFamily="49" charset="0"/>
                        </a:rPr>
                        <a:t>void</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main (</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smtClean="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FirstArray</a:t>
                      </a:r>
                      <a:r>
                        <a:rPr lang="en-US" sz="18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SecondArray</a:t>
                      </a:r>
                      <a:r>
                        <a:rPr lang="en-US" sz="18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TwiceArray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a:effectLst/>
                          <a:latin typeface="Courier New" panose="02070309020205020404" pitchFamily="49" charset="0"/>
                          <a:cs typeface="Courier New" panose="02070309020205020404" pitchFamily="49" charset="0"/>
                        </a:rPr>
                        <a:t>PrintArray</a:t>
                      </a:r>
                      <a:r>
                        <a:rPr lang="en-US" sz="18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7432" marR="9307" marT="9307" marB="9307">
                    <a:solidFill>
                      <a:schemeClr val="bg1">
                        <a:lumMod val="85000"/>
                      </a:schemeClr>
                    </a:solidFill>
                  </a:tcPr>
                </a:tc>
              </a:tr>
            </a:tbl>
          </a:graphicData>
        </a:graphic>
      </p:graphicFrame>
      <p:graphicFrame>
        <p:nvGraphicFramePr>
          <p:cNvPr id="2" name="Table 1"/>
          <p:cNvGraphicFramePr>
            <a:graphicFrameLocks noGrp="1"/>
          </p:cNvGraphicFramePr>
          <p:nvPr>
            <p:extLst/>
          </p:nvPr>
        </p:nvGraphicFramePr>
        <p:xfrm>
          <a:off x="6858000" y="4336027"/>
          <a:ext cx="5207000" cy="1884828"/>
        </p:xfrm>
        <a:graphic>
          <a:graphicData uri="http://schemas.openxmlformats.org/drawingml/2006/table">
            <a:tbl>
              <a:tblPr firstRow="1" firstCol="1" bandRow="1">
                <a:tableStyleId>{2D5ABB26-0587-4C30-8999-92F81FD0307C}</a:tableStyleId>
              </a:tblPr>
              <a:tblGrid>
                <a:gridCol w="1032387"/>
                <a:gridCol w="181613"/>
                <a:gridCol w="60806"/>
                <a:gridCol w="406510"/>
                <a:gridCol w="412955"/>
                <a:gridCol w="466806"/>
                <a:gridCol w="71412"/>
                <a:gridCol w="63634"/>
                <a:gridCol w="386290"/>
                <a:gridCol w="471948"/>
                <a:gridCol w="516194"/>
                <a:gridCol w="619432"/>
                <a:gridCol w="517013"/>
              </a:tblGrid>
              <a:tr h="275969">
                <a:tc gridSpan="2">
                  <a:txBody>
                    <a:bodyPr/>
                    <a:lstStyle/>
                    <a:p>
                      <a:pPr marL="0" marR="0" algn="ctr">
                        <a:spcBef>
                          <a:spcPts val="0"/>
                        </a:spcBef>
                        <a:spcAft>
                          <a:spcPts val="0"/>
                        </a:spcAft>
                      </a:pPr>
                      <a:r>
                        <a:rPr lang="en-US" sz="1400" dirty="0" err="1">
                          <a:effectLst/>
                        </a:rPr>
                        <a:t>TwiceArray</a:t>
                      </a:r>
                      <a:endParaRPr lang="en-US" sz="14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969">
                <a:tc gridSpan="2">
                  <a:txBody>
                    <a:bodyPr/>
                    <a:lstStyle/>
                    <a:p>
                      <a:pPr marL="0" marR="0" algn="ctr">
                        <a:spcBef>
                          <a:spcPts val="0"/>
                        </a:spcBef>
                        <a:spcAft>
                          <a:spcPts val="0"/>
                        </a:spcAft>
                      </a:pPr>
                      <a:r>
                        <a:rPr lang="en-US" sz="1400" b="1" dirty="0">
                          <a:effectLst/>
                        </a:rPr>
                        <a:t>&amp;</a:t>
                      </a:r>
                      <a:r>
                        <a:rPr lang="en-US" sz="1400" b="1" dirty="0" err="1" smtClean="0">
                          <a:effectLst/>
                        </a:rPr>
                        <a:t>TwiceArray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969">
                <a:tc gridSpan="2">
                  <a:txBody>
                    <a:bodyPr/>
                    <a:lstStyle/>
                    <a:p>
                      <a:pPr marL="0" marR="0" algn="ctr">
                        <a:spcBef>
                          <a:spcPts val="300"/>
                        </a:spcBef>
                        <a:spcAft>
                          <a:spcPts val="0"/>
                        </a:spcAft>
                      </a:pPr>
                      <a:r>
                        <a:rPr lang="en-US" sz="1400">
                          <a:effectLst/>
                        </a:rPr>
                        <a:t>PrintArray</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969">
                <a:tc gridSpan="2">
                  <a:txBody>
                    <a:bodyPr/>
                    <a:lstStyle/>
                    <a:p>
                      <a:pPr marL="0" marR="0" algn="ctr">
                        <a:spcBef>
                          <a:spcPts val="0"/>
                        </a:spcBef>
                        <a:spcAft>
                          <a:spcPts val="0"/>
                        </a:spcAft>
                      </a:pPr>
                      <a:r>
                        <a:rPr lang="en-US" sz="1400" b="1" dirty="0">
                          <a:effectLst/>
                        </a:rPr>
                        <a:t>&amp;</a:t>
                      </a:r>
                      <a:r>
                        <a:rPr lang="en-US" sz="1400" b="1" dirty="0" err="1">
                          <a:effectLst/>
                        </a:rPr>
                        <a:t>PrintArray</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971">
                <a:tc gridSpan="2">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400">
                          <a:effectLst/>
                        </a:rPr>
                        <a:t>FirstArray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400">
                          <a:effectLst/>
                        </a:rPr>
                        <a:t>SecondArray</a:t>
                      </a:r>
                      <a:endParaRPr lang="en-US" sz="14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971">
                <a:tc gridSpan="2">
                  <a:txBody>
                    <a:bodyPr/>
                    <a:lstStyle/>
                    <a:p>
                      <a:pPr marL="0" marR="0" algn="ctr">
                        <a:spcBef>
                          <a:spcPts val="300"/>
                        </a:spcBef>
                        <a:spcAft>
                          <a:spcPts val="0"/>
                        </a:spcAft>
                      </a:pPr>
                      <a:r>
                        <a:rPr lang="en-US" sz="1400">
                          <a:effectLst/>
                        </a:rPr>
                        <a:t>main</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400">
                          <a:effectLst/>
                        </a:rPr>
                        <a:t>int FirstArray[3]</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400">
                          <a:effectLst/>
                        </a:rPr>
                        <a:t>int SecondArray[5]</a:t>
                      </a:r>
                      <a:endParaRPr lang="en-US" sz="14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5010">
                <a:tc>
                  <a:txBody>
                    <a:bodyPr/>
                    <a:lstStyle/>
                    <a:p>
                      <a:pPr marL="0" marR="0" algn="ctr"/>
                      <a:r>
                        <a:rPr lang="en-US" sz="1400" b="1" dirty="0">
                          <a:effectLst/>
                        </a:rPr>
                        <a:t>&amp;main</a:t>
                      </a:r>
                      <a:endParaRPr lang="en-US" sz="14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rPr>
                        <a:t>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15</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a:effectLst/>
                        </a:rPr>
                        <a:t> </a:t>
                      </a:r>
                      <a:endParaRPr lang="en-US" sz="14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400" dirty="0">
                          <a:effectLst/>
                        </a:rPr>
                        <a:t>2</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rPr>
                        <a:t>4</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6</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8</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rPr>
                        <a:t>10</a:t>
                      </a:r>
                      <a:endParaRPr lang="en-US" sz="14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0" name="Straight Arrow Connector 9"/>
          <p:cNvCxnSpPr/>
          <p:nvPr/>
        </p:nvCxnSpPr>
        <p:spPr>
          <a:xfrm>
            <a:off x="80968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9544665" y="5663381"/>
            <a:ext cx="0" cy="26547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 name="Date Placeholder 2"/>
          <p:cNvSpPr>
            <a:spLocks noGrp="1"/>
          </p:cNvSpPr>
          <p:nvPr>
            <p:ph type="dt" sz="half" idx="10"/>
          </p:nvPr>
        </p:nvSpPr>
        <p:spPr/>
        <p:txBody>
          <a:bodyPr/>
          <a:lstStyle/>
          <a:p>
            <a:r>
              <a:rPr lang="en-US" smtClean="0"/>
              <a:t>Dr. Ashraf Uddin</a:t>
            </a:r>
            <a:endParaRPr lang="en-US" dirty="0"/>
          </a:p>
        </p:txBody>
      </p:sp>
      <p:sp>
        <p:nvSpPr>
          <p:cNvPr id="9" name="Footer Placeholder 8"/>
          <p:cNvSpPr>
            <a:spLocks noGrp="1"/>
          </p:cNvSpPr>
          <p:nvPr>
            <p:ph type="ftr" sz="quarter" idx="11"/>
          </p:nvPr>
        </p:nvSpPr>
        <p:spPr/>
        <p:txBody>
          <a:bodyPr/>
          <a:lstStyle/>
          <a:p>
            <a:r>
              <a:rPr lang="en-US" smtClean="0"/>
              <a:t>Data Structures</a:t>
            </a:r>
            <a:endParaRPr lang="en-US"/>
          </a:p>
        </p:txBody>
      </p:sp>
      <p:sp>
        <p:nvSpPr>
          <p:cNvPr id="12" name="Slide Number Placeholder 11"/>
          <p:cNvSpPr>
            <a:spLocks noGrp="1"/>
          </p:cNvSpPr>
          <p:nvPr>
            <p:ph type="sldNum" sz="quarter" idx="12"/>
          </p:nvPr>
        </p:nvSpPr>
        <p:spPr/>
        <p:txBody>
          <a:bodyPr/>
          <a:lstStyle/>
          <a:p>
            <a:fld id="{DFE9710A-46C5-4484-885B-F822572B29B7}" type="slidenum">
              <a:rPr lang="en-US" smtClean="0"/>
              <a:t>14</a:t>
            </a:fld>
            <a:endParaRPr lang="en-US"/>
          </a:p>
        </p:txBody>
      </p:sp>
    </p:spTree>
    <p:extLst>
      <p:ext uri="{BB962C8B-B14F-4D97-AF65-F5344CB8AC3E}">
        <p14:creationId xmlns:p14="http://schemas.microsoft.com/office/powerpoint/2010/main" val="176486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576571"/>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Structure</a:t>
            </a:r>
            <a:endParaRPr lang="en-US" sz="3600"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normAutofit/>
          </a:bodyPr>
          <a:lstStyle/>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array </a:t>
            </a:r>
            <a:r>
              <a:rPr lang="en-US" sz="2000" dirty="0" smtClean="0">
                <a:latin typeface="Times New Roman" panose="02020603050405020304" pitchFamily="18" charset="0"/>
                <a:cs typeface="Times New Roman" panose="02020603050405020304" pitchFamily="18" charset="0"/>
              </a:rPr>
              <a:t>takes </a:t>
            </a:r>
            <a:r>
              <a:rPr lang="en-US" sz="2000" dirty="0">
                <a:latin typeface="Times New Roman" panose="02020603050405020304" pitchFamily="18" charset="0"/>
                <a:cs typeface="Times New Roman" panose="02020603050405020304" pitchFamily="18" charset="0"/>
              </a:rPr>
              <a:t>simple data types like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char or double and </a:t>
            </a:r>
            <a:r>
              <a:rPr lang="en-US" sz="2000" dirty="0" smtClean="0">
                <a:latin typeface="Times New Roman" panose="02020603050405020304" pitchFamily="18" charset="0"/>
                <a:cs typeface="Times New Roman" panose="02020603050405020304" pitchFamily="18" charset="0"/>
              </a:rPr>
              <a:t>organizes </a:t>
            </a:r>
            <a:r>
              <a:rPr lang="en-US" sz="2000" dirty="0">
                <a:latin typeface="Times New Roman" panose="02020603050405020304" pitchFamily="18" charset="0"/>
                <a:cs typeface="Times New Roman" panose="02020603050405020304" pitchFamily="18" charset="0"/>
              </a:rPr>
              <a:t>them into a linear array of </a:t>
            </a:r>
            <a:r>
              <a:rPr lang="en-US" sz="2000" dirty="0" smtClean="0">
                <a:latin typeface="Times New Roman" panose="02020603050405020304" pitchFamily="18" charset="0"/>
                <a:cs typeface="Times New Roman" panose="02020603050405020304" pitchFamily="18" charset="0"/>
              </a:rPr>
              <a:t>elements all </a:t>
            </a:r>
            <a:r>
              <a:rPr lang="en-US" sz="2000" dirty="0">
                <a:latin typeface="Times New Roman" panose="02020603050405020304" pitchFamily="18" charset="0"/>
                <a:cs typeface="Times New Roman" panose="02020603050405020304" pitchFamily="18" charset="0"/>
              </a:rPr>
              <a:t>of the same type.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Now, consider a </a:t>
            </a:r>
            <a:r>
              <a:rPr lang="en-US" sz="2000" dirty="0">
                <a:latin typeface="Times New Roman" panose="02020603050405020304" pitchFamily="18" charset="0"/>
                <a:cs typeface="Times New Roman" panose="02020603050405020304" pitchFamily="18" charset="0"/>
              </a:rPr>
              <a:t>record card which records </a:t>
            </a:r>
            <a:r>
              <a:rPr lang="en-US" sz="2000" i="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The name would have to be stored as a </a:t>
            </a:r>
            <a:r>
              <a:rPr lang="en-US" sz="2000" i="1" dirty="0" smtClean="0">
                <a:latin typeface="Times New Roman" panose="02020603050405020304" pitchFamily="18" charset="0"/>
                <a:cs typeface="Times New Roman" panose="02020603050405020304" pitchFamily="18" charset="0"/>
              </a:rPr>
              <a:t>string</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age </a:t>
            </a:r>
            <a:r>
              <a:rPr lang="en-US" sz="2000" dirty="0" smtClean="0">
                <a:latin typeface="Times New Roman" panose="02020603050405020304" pitchFamily="18" charset="0"/>
                <a:cs typeface="Times New Roman" panose="02020603050405020304" pitchFamily="18" charset="0"/>
              </a:rPr>
              <a:t>could be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salary could be </a:t>
            </a:r>
            <a:r>
              <a:rPr lang="en-US" sz="2000" dirty="0" smtClean="0">
                <a:latin typeface="Times New Roman" panose="02020603050405020304" pitchFamily="18" charset="0"/>
                <a:cs typeface="Times New Roman" panose="02020603050405020304" pitchFamily="18" charset="0"/>
              </a:rPr>
              <a:t>float. As this record is about one person, it would be best if they are all stored under one variable.</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At the moment the only way we can work with this collection of data is as separate variables. This isn't as convenient as a single data structure using a single name and </a:t>
            </a:r>
            <a:r>
              <a:rPr lang="en-US" sz="2000" dirty="0" smtClean="0">
                <a:latin typeface="Times New Roman" panose="02020603050405020304" pitchFamily="18" charset="0"/>
                <a:cs typeface="Times New Roman" panose="02020603050405020304" pitchFamily="18" charset="0"/>
              </a:rPr>
              <a:t>so </a:t>
            </a:r>
            <a:r>
              <a:rPr lang="en-US" sz="2000" dirty="0">
                <a:latin typeface="Times New Roman" panose="02020603050405020304" pitchFamily="18" charset="0"/>
                <a:cs typeface="Times New Roman" panose="02020603050405020304" pitchFamily="18" charset="0"/>
              </a:rPr>
              <a:t>the C language provides </a:t>
            </a:r>
            <a:r>
              <a:rPr lang="en-US" sz="2000" i="1" dirty="0" smtClean="0">
                <a:latin typeface="Times New Roman" panose="02020603050405020304" pitchFamily="18" charset="0"/>
                <a:cs typeface="Times New Roman" panose="02020603050405020304" pitchFamily="18" charset="0"/>
              </a:rPr>
              <a:t>structure</a:t>
            </a:r>
            <a:r>
              <a:rPr lang="en-US" sz="2000" dirty="0" smtClean="0">
                <a:latin typeface="Times New Roman" panose="02020603050405020304" pitchFamily="18" charset="0"/>
                <a:cs typeface="Times New Roman" panose="02020603050405020304" pitchFamily="18" charset="0"/>
              </a:rPr>
              <a:t>. </a:t>
            </a:r>
          </a:p>
          <a:p>
            <a:pPr marL="396875" lvl="1" indent="-396875" algn="just">
              <a:buFont typeface="Wingdings" panose="05000000000000000000" pitchFamily="2" charset="2"/>
              <a:buChar char="v"/>
            </a:pPr>
            <a:r>
              <a:rPr lang="en-US" altLang="en-US" sz="2000" dirty="0">
                <a:latin typeface="Times New Roman" panose="02020603050405020304" pitchFamily="18" charset="0"/>
                <a:cs typeface="Times New Roman" panose="02020603050405020304" pitchFamily="18" charset="0"/>
              </a:rPr>
              <a:t>A </a:t>
            </a:r>
            <a:r>
              <a:rPr lang="en-US" altLang="en-US" sz="2000" i="1" dirty="0">
                <a:latin typeface="Times New Roman" panose="02020603050405020304" pitchFamily="18" charset="0"/>
                <a:cs typeface="Times New Roman" panose="02020603050405020304" pitchFamily="18" charset="0"/>
              </a:rPr>
              <a:t>structure</a:t>
            </a:r>
            <a:r>
              <a:rPr lang="en-US" altLang="en-US" sz="2000" dirty="0">
                <a:latin typeface="Times New Roman" panose="02020603050405020304" pitchFamily="18" charset="0"/>
                <a:cs typeface="Times New Roman" panose="02020603050405020304" pitchFamily="18" charset="0"/>
              </a:rPr>
              <a:t> is an aggregate data type built using elements of other </a:t>
            </a:r>
            <a:r>
              <a:rPr lang="en-US" altLang="en-US" sz="2000" dirty="0" smtClean="0">
                <a:latin typeface="Times New Roman" panose="02020603050405020304" pitchFamily="18" charset="0"/>
                <a:cs typeface="Times New Roman" panose="02020603050405020304" pitchFamily="18" charset="0"/>
              </a:rPr>
              <a:t>types</a:t>
            </a:r>
            <a:r>
              <a:rPr lang="en-US" altLang="en-US" sz="2000" dirty="0">
                <a:latin typeface="Times New Roman" panose="02020603050405020304" pitchFamily="18" charset="0"/>
                <a:cs typeface="Times New Roman" panose="02020603050405020304" pitchFamily="18" charset="0"/>
              </a:rPr>
              <a:t>.</a:t>
            </a:r>
          </a:p>
        </p:txBody>
      </p:sp>
      <p:sp>
        <p:nvSpPr>
          <p:cNvPr id="6" name="Date Placeholder 5"/>
          <p:cNvSpPr>
            <a:spLocks noGrp="1"/>
          </p:cNvSpPr>
          <p:nvPr>
            <p:ph type="dt" sz="half" idx="10"/>
          </p:nvPr>
        </p:nvSpPr>
        <p:spPr/>
        <p:txBody>
          <a:bodyPr/>
          <a:lstStyle/>
          <a:p>
            <a:r>
              <a:rPr lang="en-US" smtClean="0"/>
              <a:t>Dr. Ashraf Uddin</a:t>
            </a:r>
            <a:endParaRPr lang="en-US" dirty="0"/>
          </a:p>
        </p:txBody>
      </p:sp>
      <p:sp>
        <p:nvSpPr>
          <p:cNvPr id="2" name="Footer Placeholder 1"/>
          <p:cNvSpPr>
            <a:spLocks noGrp="1"/>
          </p:cNvSpPr>
          <p:nvPr>
            <p:ph type="ftr" sz="quarter" idx="11"/>
          </p:nvPr>
        </p:nvSpPr>
        <p:spPr/>
        <p:txBody>
          <a:bodyPr/>
          <a:lstStyle/>
          <a:p>
            <a:r>
              <a:rPr lang="en-US" smtClean="0"/>
              <a:t>Data Structures</a:t>
            </a:r>
            <a:endParaRPr lang="en-US"/>
          </a:p>
        </p:txBody>
      </p:sp>
      <p:sp>
        <p:nvSpPr>
          <p:cNvPr id="3" name="Slide Number Placeholder 2"/>
          <p:cNvSpPr>
            <a:spLocks noGrp="1"/>
          </p:cNvSpPr>
          <p:nvPr>
            <p:ph type="sldNum" sz="quarter" idx="12"/>
          </p:nvPr>
        </p:nvSpPr>
        <p:spPr/>
        <p:txBody>
          <a:bodyPr/>
          <a:lstStyle/>
          <a:p>
            <a:fld id="{DFE9710A-46C5-4484-885B-F822572B29B7}" type="slidenum">
              <a:rPr lang="en-US" smtClean="0"/>
              <a:t>15</a:t>
            </a:fld>
            <a:endParaRPr lang="en-US"/>
          </a:p>
        </p:txBody>
      </p:sp>
    </p:spTree>
    <p:extLst>
      <p:ext uri="{BB962C8B-B14F-4D97-AF65-F5344CB8AC3E}">
        <p14:creationId xmlns:p14="http://schemas.microsoft.com/office/powerpoint/2010/main" val="3648497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979"/>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Defining Structure in C/C++</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t>I</a:t>
            </a:r>
            <a:r>
              <a:rPr lang="en-US" sz="2400" dirty="0" smtClean="0"/>
              <a:t>n </a:t>
            </a:r>
            <a:r>
              <a:rPr lang="en-US" sz="2400" dirty="0"/>
              <a:t>general </a:t>
            </a:r>
            <a:r>
              <a:rPr lang="en-US" sz="2400" dirty="0" smtClean="0"/>
              <a:t>“structure” in C/C++ is defined as follows:</a:t>
            </a:r>
            <a:endParaRPr lang="en-US" sz="2400" dirty="0"/>
          </a:p>
          <a:p>
            <a:pPr marL="398463" lvl="1" indent="0">
              <a:buNone/>
            </a:pPr>
            <a:r>
              <a:rPr lang="en-US" sz="1900" dirty="0" err="1">
                <a:solidFill>
                  <a:srgbClr val="0000B0"/>
                </a:solidFill>
                <a:latin typeface="Courier New" panose="02070309020205020404" pitchFamily="49" charset="0"/>
                <a:cs typeface="Courier New" panose="02070309020205020404" pitchFamily="49" charset="0"/>
              </a:rPr>
              <a:t>struct</a:t>
            </a:r>
            <a:r>
              <a:rPr lang="en-US" sz="1900" dirty="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name{</a:t>
            </a:r>
            <a:endParaRPr lang="en-US" sz="1900" dirty="0">
              <a:latin typeface="Courier New" panose="02070309020205020404" pitchFamily="49" charset="0"/>
              <a:cs typeface="Courier New" panose="02070309020205020404" pitchFamily="49" charset="0"/>
            </a:endParaRPr>
          </a:p>
          <a:p>
            <a:pPr marL="398463" lvl="1" indent="0">
              <a:buNone/>
            </a:pPr>
            <a:r>
              <a:rPr lang="en-US" sz="1900" dirty="0">
                <a:latin typeface="Courier New" panose="02070309020205020404" pitchFamily="49" charset="0"/>
                <a:cs typeface="Courier New" panose="02070309020205020404" pitchFamily="49" charset="0"/>
              </a:rPr>
              <a:t>  list of component variables</a:t>
            </a:r>
          </a:p>
          <a:p>
            <a:pPr marL="398463" lvl="1" indent="0">
              <a:buNone/>
            </a:pP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r>
              <a:rPr lang="en-US" sz="2400" dirty="0" smtClean="0"/>
              <a:t>For </a:t>
            </a:r>
            <a:r>
              <a:rPr lang="en-US" sz="2400" dirty="0"/>
              <a:t>example, suppose we need to store a </a:t>
            </a:r>
            <a:r>
              <a:rPr lang="en-US" sz="2400" dirty="0">
                <a:latin typeface="Courier New" panose="02070309020205020404" pitchFamily="49" charset="0"/>
                <a:cs typeface="Courier New" panose="02070309020205020404" pitchFamily="49" charset="0"/>
              </a:rPr>
              <a:t>name</a:t>
            </a:r>
            <a:r>
              <a:rPr lang="en-US" sz="2400" dirty="0"/>
              <a:t>, </a:t>
            </a:r>
            <a:r>
              <a:rPr lang="en-US" sz="2400" dirty="0">
                <a:latin typeface="Courier New" panose="02070309020205020404" pitchFamily="49" charset="0"/>
                <a:cs typeface="Courier New" panose="02070309020205020404" pitchFamily="49" charset="0"/>
              </a:rPr>
              <a:t>age</a:t>
            </a:r>
            <a:r>
              <a:rPr lang="en-US" sz="2400" dirty="0"/>
              <a:t> and </a:t>
            </a:r>
            <a:r>
              <a:rPr lang="en-US" sz="2400" dirty="0">
                <a:latin typeface="Courier New" panose="02070309020205020404" pitchFamily="49" charset="0"/>
                <a:cs typeface="Courier New" panose="02070309020205020404" pitchFamily="49" charset="0"/>
              </a:rPr>
              <a:t>salary</a:t>
            </a:r>
            <a:r>
              <a:rPr lang="en-US" sz="2400" dirty="0"/>
              <a:t> as a single structure. You would first define the new data type using</a:t>
            </a:r>
            <a:r>
              <a:rPr lang="en-US" sz="2400" dirty="0" smtClean="0"/>
              <a:t>:</a:t>
            </a:r>
            <a:endParaRPr lang="en-US" sz="2400" dirty="0"/>
          </a:p>
          <a:p>
            <a:pPr marL="398463" lvl="1" indent="0">
              <a:buNone/>
            </a:pPr>
            <a:r>
              <a:rPr lang="en-US" sz="1800"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EmployeeRecord</a:t>
            </a:r>
            <a:r>
              <a:rPr lang="en-US" sz="1800" dirty="0" smtClean="0">
                <a:latin typeface="Courier New" panose="02070309020205020404" pitchFamily="49" charset="0"/>
                <a:cs typeface="Courier New" panose="02070309020205020404" pitchFamily="49" charset="0"/>
              </a:rPr>
              <a:t>{</a:t>
            </a:r>
          </a:p>
          <a:p>
            <a:pPr marL="398463" lvl="1" indent="0">
              <a:buNone/>
            </a:pPr>
            <a:r>
              <a:rPr lang="en-US" sz="1800" dirty="0" smtClean="0">
                <a:latin typeface="Courier New" panose="02070309020205020404" pitchFamily="49" charset="0"/>
                <a:cs typeface="Courier New" panose="02070309020205020404" pitchFamily="49" charset="0"/>
              </a:rPr>
              <a:t>   </a:t>
            </a:r>
            <a:r>
              <a:rPr lang="en-US" sz="1800" dirty="0" smtClean="0">
                <a:solidFill>
                  <a:srgbClr val="0000B0"/>
                </a:solidFill>
                <a:latin typeface="Courier New" panose="02070309020205020404" pitchFamily="49" charset="0"/>
                <a:cs typeface="Courier New" panose="02070309020205020404" pitchFamily="49" charset="0"/>
              </a:rPr>
              <a:t>char</a:t>
            </a:r>
            <a:r>
              <a:rPr lang="en-US" sz="1800" dirty="0" smtClean="0">
                <a:latin typeface="Courier New" panose="02070309020205020404" pitchFamily="49" charset="0"/>
                <a:cs typeface="Courier New" panose="02070309020205020404" pitchFamily="49" charset="0"/>
              </a:rPr>
              <a:t> name[5];</a:t>
            </a:r>
          </a:p>
          <a:p>
            <a:pPr marL="398463" lvl="1" indent="0">
              <a:buNone/>
            </a:pPr>
            <a:r>
              <a:rPr lang="en-US" sz="1800" dirty="0" smtClean="0">
                <a:latin typeface="Courier New" panose="02070309020205020404" pitchFamily="49" charset="0"/>
                <a:cs typeface="Courier New" panose="02070309020205020404" pitchFamily="49" charset="0"/>
              </a:rPr>
              <a:t>   </a:t>
            </a:r>
            <a:r>
              <a:rPr lang="en-US" sz="1800"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398463" lvl="1" indent="0">
              <a:buNone/>
            </a:pPr>
            <a:r>
              <a:rPr lang="en-US" sz="1800" dirty="0">
                <a:latin typeface="Courier New" panose="02070309020205020404" pitchFamily="49" charset="0"/>
                <a:cs typeface="Courier New" panose="02070309020205020404" pitchFamily="49" charset="0"/>
              </a:rPr>
              <a:t>   </a:t>
            </a:r>
            <a:r>
              <a:rPr lang="en-US" sz="1800" dirty="0" smtClean="0">
                <a:solidFill>
                  <a:srgbClr val="0000B0"/>
                </a:solidFill>
                <a:latin typeface="Courier New" panose="02070309020205020404" pitchFamily="49" charset="0"/>
                <a:cs typeface="Courier New" panose="02070309020205020404" pitchFamily="49" charset="0"/>
              </a:rPr>
              <a:t>float</a:t>
            </a:r>
            <a:r>
              <a:rPr lang="en-US" sz="1800" dirty="0" smtClean="0">
                <a:latin typeface="Courier New" panose="02070309020205020404" pitchFamily="49" charset="0"/>
                <a:cs typeface="Courier New" panose="02070309020205020404" pitchFamily="49" charset="0"/>
              </a:rPr>
              <a:t> salary;</a:t>
            </a:r>
          </a:p>
          <a:p>
            <a:pPr marL="398463" lvl="1"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8" name="TextBox 7"/>
          <p:cNvSpPr txBox="1"/>
          <p:nvPr/>
        </p:nvSpPr>
        <p:spPr>
          <a:xfrm>
            <a:off x="7783395" y="887104"/>
            <a:ext cx="4408605" cy="2246769"/>
          </a:xfrm>
          <a:prstGeom prst="rect">
            <a:avLst/>
          </a:prstGeom>
          <a:solidFill>
            <a:schemeClr val="accent2">
              <a:lumMod val="20000"/>
              <a:lumOff val="80000"/>
            </a:schemeClr>
          </a:solidFill>
          <a:ln>
            <a:no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Here </a:t>
            </a:r>
            <a:r>
              <a:rPr lang="en-US" sz="2000" dirty="0" err="1">
                <a:solidFill>
                  <a:srgbClr val="0000B0"/>
                </a:solidFill>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is the key word, name is an identifier defining the structure name, list of component variables declares as much different type of variables as needed. The structure name works as the </a:t>
            </a:r>
            <a:r>
              <a:rPr lang="en-US" sz="2000" i="1" dirty="0">
                <a:latin typeface="Times New Roman" panose="02020603050405020304" pitchFamily="18" charset="0"/>
                <a:cs typeface="Times New Roman" panose="02020603050405020304" pitchFamily="18" charset="0"/>
              </a:rPr>
              <a:t>new data type </a:t>
            </a:r>
            <a:r>
              <a:rPr lang="en-US" sz="2000" dirty="0">
                <a:latin typeface="Times New Roman" panose="02020603050405020304" pitchFamily="18" charset="0"/>
                <a:cs typeface="Times New Roman" panose="02020603050405020304" pitchFamily="18" charset="0"/>
              </a:rPr>
              <a:t>defined by the </a:t>
            </a:r>
            <a:r>
              <a:rPr lang="en-US" sz="2000" i="1" dirty="0">
                <a:latin typeface="Times New Roman" panose="02020603050405020304" pitchFamily="18" charset="0"/>
                <a:cs typeface="Times New Roman" panose="02020603050405020304" pitchFamily="18" charset="0"/>
              </a:rPr>
              <a:t>user</a:t>
            </a:r>
            <a:r>
              <a:rPr lang="en-US" sz="2000" dirty="0" smtClean="0">
                <a:latin typeface="Times New Roman" panose="02020603050405020304" pitchFamily="18" charset="0"/>
                <a:cs typeface="Times New Roman" panose="02020603050405020304" pitchFamily="18" charset="0"/>
              </a:rPr>
              <a:t>. Definition ends with a semicolon.</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222638" y="4019887"/>
            <a:ext cx="6401179" cy="2246769"/>
          </a:xfrm>
          <a:prstGeom prst="rect">
            <a:avLst/>
          </a:prstGeom>
          <a:solidFill>
            <a:schemeClr val="accent2">
              <a:lumMod val="20000"/>
              <a:lumOff val="80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So </a:t>
            </a:r>
            <a:r>
              <a:rPr lang="en-US" sz="2000" dirty="0" err="1">
                <a:latin typeface="Times New Roman" panose="02020603050405020304" pitchFamily="18" charset="0"/>
                <a:cs typeface="Times New Roman" panose="02020603050405020304" pitchFamily="18" charset="0"/>
              </a:rPr>
              <a:t>EmployeeRecord</a:t>
            </a:r>
            <a:r>
              <a:rPr lang="en-US" sz="2000" dirty="0">
                <a:latin typeface="Times New Roman" panose="02020603050405020304" pitchFamily="18" charset="0"/>
                <a:cs typeface="Times New Roman" panose="02020603050405020304" pitchFamily="18" charset="0"/>
              </a:rPr>
              <a:t> is the new user defined data type </a:t>
            </a:r>
            <a:r>
              <a:rPr lang="en-US" sz="2000" dirty="0" smtClean="0">
                <a:latin typeface="Times New Roman" panose="02020603050405020304" pitchFamily="18" charset="0"/>
                <a:cs typeface="Times New Roman" panose="02020603050405020304" pitchFamily="18" charset="0"/>
              </a:rPr>
              <a:t>and a variable b of type </a:t>
            </a:r>
            <a:r>
              <a:rPr lang="en-US" sz="2000" dirty="0" err="1">
                <a:latin typeface="Times New Roman" panose="02020603050405020304" pitchFamily="18" charset="0"/>
                <a:cs typeface="Times New Roman" panose="02020603050405020304" pitchFamily="18" charset="0"/>
              </a:rPr>
              <a:t>EmployeeRecord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hold total 22 </a:t>
            </a:r>
            <a:r>
              <a:rPr lang="en-US" sz="2000" dirty="0" smtClean="0">
                <a:latin typeface="Times New Roman" panose="02020603050405020304" pitchFamily="18" charset="0"/>
                <a:cs typeface="Times New Roman" panose="02020603050405020304" pitchFamily="18" charset="0"/>
              </a:rPr>
              <a:t>bytes of information [5 </a:t>
            </a:r>
            <a:r>
              <a:rPr lang="en-US" sz="2000" dirty="0">
                <a:latin typeface="Times New Roman" panose="02020603050405020304" pitchFamily="18" charset="0"/>
                <a:cs typeface="Times New Roman" panose="02020603050405020304" pitchFamily="18" charset="0"/>
              </a:rPr>
              <a:t>consecutive characters </a:t>
            </a:r>
            <a:r>
              <a:rPr lang="en-US" sz="2000" dirty="0" smtClean="0">
                <a:latin typeface="Times New Roman" panose="02020603050405020304" pitchFamily="18" charset="0"/>
                <a:cs typeface="Times New Roman" panose="02020603050405020304" pitchFamily="18" charset="0"/>
              </a:rPr>
              <a:t>(5*2=10 </a:t>
            </a:r>
            <a:r>
              <a:rPr lang="en-US" sz="2000" dirty="0">
                <a:latin typeface="Times New Roman" panose="02020603050405020304" pitchFamily="18" charset="0"/>
                <a:cs typeface="Times New Roman" panose="02020603050405020304" pitchFamily="18" charset="0"/>
              </a:rPr>
              <a:t>bytes), followed by </a:t>
            </a:r>
            <a:r>
              <a:rPr lang="en-US" sz="2000" dirty="0" smtClean="0">
                <a:latin typeface="Times New Roman" panose="02020603050405020304" pitchFamily="18" charset="0"/>
                <a:cs typeface="Times New Roman" panose="02020603050405020304" pitchFamily="18" charset="0"/>
              </a:rPr>
              <a:t>an integer (</a:t>
            </a:r>
            <a:r>
              <a:rPr lang="en-US" sz="2000" dirty="0">
                <a:latin typeface="Times New Roman" panose="02020603050405020304" pitchFamily="18" charset="0"/>
                <a:cs typeface="Times New Roman" panose="02020603050405020304" pitchFamily="18" charset="0"/>
              </a:rPr>
              <a:t>4 bytes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floating point </a:t>
            </a:r>
            <a:r>
              <a:rPr lang="en-US" sz="2000" dirty="0" smtClean="0">
                <a:latin typeface="Times New Roman" panose="02020603050405020304" pitchFamily="18" charset="0"/>
                <a:cs typeface="Times New Roman" panose="02020603050405020304" pitchFamily="18" charset="0"/>
              </a:rPr>
              <a:t>number (</a:t>
            </a:r>
            <a:r>
              <a:rPr lang="en-US" sz="2000" dirty="0">
                <a:latin typeface="Times New Roman" panose="02020603050405020304" pitchFamily="18" charset="0"/>
                <a:cs typeface="Times New Roman" panose="02020603050405020304" pitchFamily="18" charset="0"/>
              </a:rPr>
              <a:t>8 </a:t>
            </a:r>
            <a:r>
              <a:rPr lang="en-US" sz="2000" dirty="0" smtClean="0">
                <a:latin typeface="Times New Roman" panose="02020603050405020304" pitchFamily="18" charset="0"/>
                <a:cs typeface="Times New Roman" panose="02020603050405020304" pitchFamily="18" charset="0"/>
              </a:rPr>
              <a:t>bytes)]. </a:t>
            </a:r>
          </a:p>
          <a:p>
            <a:pPr algn="just"/>
            <a:r>
              <a:rPr lang="en-US" sz="2000" dirty="0">
                <a:latin typeface="Times New Roman" panose="02020603050405020304" pitchFamily="18" charset="0"/>
                <a:cs typeface="Times New Roman" panose="02020603050405020304" pitchFamily="18" charset="0"/>
              </a:rPr>
              <a:t>Just like when we say </a:t>
            </a:r>
            <a:r>
              <a:rPr lang="en-US" sz="2000" dirty="0" err="1">
                <a:solidFill>
                  <a:srgbClr val="0000B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is a compiler defined data type and </a:t>
            </a:r>
            <a:r>
              <a:rPr lang="en-US" sz="2000" dirty="0" smtClean="0">
                <a:latin typeface="Times New Roman" panose="02020603050405020304" pitchFamily="18" charset="0"/>
                <a:cs typeface="Times New Roman" panose="02020603050405020304" pitchFamily="18" charset="0"/>
              </a:rPr>
              <a:t>a variable x of type </a:t>
            </a:r>
            <a:r>
              <a:rPr lang="en-US" sz="2000" dirty="0" err="1" smtClean="0">
                <a:solidFill>
                  <a:srgbClr val="0000B0"/>
                </a:solidFill>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can </a:t>
            </a:r>
            <a:r>
              <a:rPr lang="en-US" sz="2000" dirty="0">
                <a:latin typeface="Times New Roman" panose="02020603050405020304" pitchFamily="18" charset="0"/>
                <a:cs typeface="Times New Roman" panose="02020603050405020304" pitchFamily="18" charset="0"/>
              </a:rPr>
              <a:t>hold 4 bytes of integer number. </a:t>
            </a:r>
          </a:p>
        </p:txBody>
      </p:sp>
      <p:sp>
        <p:nvSpPr>
          <p:cNvPr id="7" name="Date Placeholder 6"/>
          <p:cNvSpPr>
            <a:spLocks noGrp="1"/>
          </p:cNvSpPr>
          <p:nvPr>
            <p:ph type="dt" sz="half" idx="10"/>
          </p:nvPr>
        </p:nvSpPr>
        <p:spPr/>
        <p:txBody>
          <a:bodyPr/>
          <a:lstStyle/>
          <a:p>
            <a:r>
              <a:rPr lang="en-US" smtClean="0"/>
              <a:t>Dr. Ashraf Uddin</a:t>
            </a:r>
            <a:endParaRPr lang="en-US" dirty="0"/>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16</a:t>
            </a:fld>
            <a:endParaRPr lang="en-US"/>
          </a:p>
        </p:txBody>
      </p:sp>
    </p:spTree>
    <p:extLst>
      <p:ext uri="{BB962C8B-B14F-4D97-AF65-F5344CB8AC3E}">
        <p14:creationId xmlns:p14="http://schemas.microsoft.com/office/powerpoint/2010/main" val="31864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37"/>
            <a:ext cx="10515600" cy="443158"/>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Declaring Variable of a Structure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900" y="1063624"/>
            <a:ext cx="11976100" cy="2782235"/>
          </a:xfrm>
        </p:spPr>
        <p:txBody>
          <a:bodyPr>
            <a:normAutofit fontScale="92500" lnSpcReduction="20000"/>
          </a:bodyPr>
          <a:lstStyle/>
          <a:p>
            <a:r>
              <a:rPr lang="en-US" dirty="0" smtClean="0"/>
              <a:t>As we can declare variables for compiler defined data types (example: </a:t>
            </a: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 b, *c, d[50];</a:t>
            </a:r>
            <a:r>
              <a:rPr lang="en-US" dirty="0" smtClean="0"/>
              <a:t>), we can do the same for user defined data type created using </a:t>
            </a:r>
            <a:r>
              <a:rPr lang="en-US" dirty="0" err="1" smtClean="0">
                <a:solidFill>
                  <a:srgbClr val="0000B0"/>
                </a:solidFill>
                <a:latin typeface="Courier New" panose="02070309020205020404" pitchFamily="49" charset="0"/>
                <a:cs typeface="Courier New" panose="02070309020205020404" pitchFamily="49" charset="0"/>
              </a:rPr>
              <a:t>struct</a:t>
            </a:r>
            <a:r>
              <a:rPr lang="en-US" dirty="0" smtClean="0"/>
              <a:t>.</a:t>
            </a:r>
          </a:p>
          <a:p>
            <a:pPr marL="398463" lvl="1" indent="0">
              <a:buNone/>
            </a:pPr>
            <a:r>
              <a:rPr lang="en-US" dirty="0" err="1">
                <a:solidFill>
                  <a:srgbClr val="0000B0"/>
                </a:solidFill>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EmployeeRecord</a:t>
            </a:r>
            <a:r>
              <a:rPr lang="en-US" dirty="0">
                <a:latin typeface="Courier New" panose="02070309020205020404" pitchFamily="49" charset="0"/>
                <a:cs typeface="Courier New" panose="02070309020205020404" pitchFamily="49" charset="0"/>
              </a:rPr>
              <a:t>{</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name[5</a:t>
            </a:r>
            <a:r>
              <a:rPr lang="en-US" dirty="0">
                <a:latin typeface="Courier New" panose="02070309020205020404" pitchFamily="49" charset="0"/>
                <a:cs typeface="Courier New" panose="02070309020205020404" pitchFamily="49" charset="0"/>
              </a:rPr>
              <a:t>];</a:t>
            </a:r>
          </a:p>
          <a:p>
            <a:pPr marL="398463" lvl="1" indent="0">
              <a:buNone/>
            </a:pPr>
            <a:r>
              <a:rPr lang="en-US" dirty="0">
                <a:latin typeface="Courier New" panose="02070309020205020404" pitchFamily="49" charset="0"/>
                <a:cs typeface="Courier New" panose="02070309020205020404" pitchFamily="49" charset="0"/>
              </a:rPr>
              <a:t>   </a:t>
            </a: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float</a:t>
            </a:r>
            <a:r>
              <a:rPr lang="en-US" dirty="0">
                <a:latin typeface="Courier New" panose="02070309020205020404" pitchFamily="49" charset="0"/>
                <a:cs typeface="Courier New" panose="02070309020205020404" pitchFamily="49" charset="0"/>
              </a:rPr>
              <a:t> salary;</a:t>
            </a:r>
          </a:p>
          <a:p>
            <a:pPr marL="398463" lvl="1" indent="0">
              <a:buNone/>
            </a:pPr>
            <a:r>
              <a:rPr lang="en-US" dirty="0" smtClean="0">
                <a:latin typeface="Courier New" panose="02070309020205020404" pitchFamily="49" charset="0"/>
                <a:cs typeface="Courier New" panose="02070309020205020404" pitchFamily="49" charset="0"/>
              </a:rPr>
              <a:t>}a;</a:t>
            </a:r>
          </a:p>
          <a:p>
            <a:pPr marL="398463" lvl="1" indent="0">
              <a:buNone/>
            </a:pPr>
            <a:r>
              <a:rPr lang="en-US" dirty="0" err="1" smtClean="0">
                <a:latin typeface="Courier New" panose="02070309020205020404" pitchFamily="49" charset="0"/>
                <a:cs typeface="Courier New" panose="02070309020205020404" pitchFamily="49" charset="0"/>
              </a:rPr>
              <a:t>EmployeeRecord</a:t>
            </a:r>
            <a:r>
              <a:rPr lang="en-US" dirty="0" smtClean="0">
                <a:latin typeface="Courier New" panose="02070309020205020404" pitchFamily="49" charset="0"/>
                <a:cs typeface="Courier New" panose="02070309020205020404" pitchFamily="49" charset="0"/>
              </a:rPr>
              <a:t> b, *c, d[5];</a:t>
            </a:r>
            <a:endParaRPr lang="en-US" dirty="0">
              <a:latin typeface="Courier New" panose="02070309020205020404" pitchFamily="49" charset="0"/>
              <a:cs typeface="Courier New" panose="02070309020205020404" pitchFamily="49" charset="0"/>
            </a:endParaRPr>
          </a:p>
          <a:p>
            <a:endParaRPr lang="en-US" dirty="0" smtClean="0"/>
          </a:p>
          <a:p>
            <a:endParaRPr lang="en-US" dirty="0"/>
          </a:p>
        </p:txBody>
      </p:sp>
      <p:sp>
        <p:nvSpPr>
          <p:cNvPr id="7" name="Rectangle 6"/>
          <p:cNvSpPr/>
          <p:nvPr/>
        </p:nvSpPr>
        <p:spPr>
          <a:xfrm>
            <a:off x="3647440" y="4089698"/>
            <a:ext cx="8306995" cy="2272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b="1" dirty="0" smtClean="0">
              <a:solidFill>
                <a:srgbClr val="7030A0"/>
              </a:solidFill>
            </a:endParaRPr>
          </a:p>
          <a:p>
            <a:pPr algn="r"/>
            <a:endParaRPr lang="en-US" b="1" dirty="0">
              <a:solidFill>
                <a:srgbClr val="7030A0"/>
              </a:solidFill>
            </a:endParaRPr>
          </a:p>
          <a:p>
            <a:pPr algn="r"/>
            <a:endParaRPr lang="en-US" b="1" dirty="0" smtClean="0">
              <a:solidFill>
                <a:srgbClr val="7030A0"/>
              </a:solidFill>
            </a:endParaRPr>
          </a:p>
          <a:p>
            <a:pPr algn="r"/>
            <a:endParaRPr lang="en-US" b="1" dirty="0">
              <a:solidFill>
                <a:srgbClr val="7030A0"/>
              </a:solidFill>
            </a:endParaRPr>
          </a:p>
          <a:p>
            <a:pPr algn="r"/>
            <a:endParaRPr lang="en-US" b="1" dirty="0" smtClean="0">
              <a:solidFill>
                <a:srgbClr val="7030A0"/>
              </a:solidFill>
            </a:endParaRPr>
          </a:p>
          <a:p>
            <a:pPr algn="r"/>
            <a:endParaRPr lang="en-US" b="1" dirty="0">
              <a:solidFill>
                <a:srgbClr val="7030A0"/>
              </a:solidFill>
            </a:endParaRPr>
          </a:p>
          <a:p>
            <a:pPr algn="r"/>
            <a:endParaRPr lang="en-US" b="1" dirty="0" smtClean="0">
              <a:solidFill>
                <a:srgbClr val="7030A0"/>
              </a:solidFill>
            </a:endParaRPr>
          </a:p>
          <a:p>
            <a:pPr algn="r"/>
            <a:r>
              <a:rPr lang="en-US" b="1" dirty="0" smtClean="0">
                <a:solidFill>
                  <a:srgbClr val="7030A0"/>
                </a:solidFill>
              </a:rPr>
              <a:t>Main Memory</a:t>
            </a:r>
            <a:endParaRPr lang="en-US" b="1" dirty="0">
              <a:solidFill>
                <a:srgbClr val="7030A0"/>
              </a:solidFill>
            </a:endParaRPr>
          </a:p>
        </p:txBody>
      </p:sp>
      <p:graphicFrame>
        <p:nvGraphicFramePr>
          <p:cNvPr id="8" name="Table 7"/>
          <p:cNvGraphicFramePr>
            <a:graphicFrameLocks noGrp="1"/>
          </p:cNvGraphicFramePr>
          <p:nvPr>
            <p:extLst/>
          </p:nvPr>
        </p:nvGraphicFramePr>
        <p:xfrm>
          <a:off x="4309035" y="4274470"/>
          <a:ext cx="7450674" cy="1150970"/>
        </p:xfrm>
        <a:graphic>
          <a:graphicData uri="http://schemas.openxmlformats.org/drawingml/2006/table">
            <a:tbl>
              <a:tblPr firstRow="1" bandRow="1">
                <a:tableStyleId>{2D5ABB26-0587-4C30-8999-92F81FD0307C}</a:tableStyleId>
              </a:tblPr>
              <a:tblGrid>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gridCol w="338667"/>
              </a:tblGrid>
              <a:tr h="370840">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973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44630">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191547" y="5195081"/>
            <a:ext cx="3647139" cy="1200329"/>
          </a:xfrm>
          <a:prstGeom prst="rect">
            <a:avLst/>
          </a:prstGeom>
          <a:noFill/>
        </p:spPr>
        <p:txBody>
          <a:bodyPr wrap="square" rtlCol="0">
            <a:spAutoFit/>
          </a:bodyPr>
          <a:lstStyle/>
          <a:p>
            <a:r>
              <a:rPr lang="en-US" sz="2400" b="1" dirty="0" smtClean="0">
                <a:solidFill>
                  <a:srgbClr val="7030A0"/>
                </a:solidFill>
                <a:latin typeface="Courier New" panose="02070309020205020404" pitchFamily="49" charset="0"/>
                <a:cs typeface="Courier New" panose="02070309020205020404" pitchFamily="49" charset="0"/>
              </a:rPr>
              <a:t>	char name[5]</a:t>
            </a:r>
          </a:p>
          <a:p>
            <a:r>
              <a:rPr lang="en-US" sz="2400" b="1" dirty="0" smtClean="0">
                <a:solidFill>
                  <a:srgbClr val="7030A0"/>
                </a:solidFill>
                <a:latin typeface="Courier New" panose="02070309020205020404" pitchFamily="49" charset="0"/>
                <a:cs typeface="Courier New" panose="02070309020205020404" pitchFamily="49" charset="0"/>
              </a:rPr>
              <a:t>a    	</a:t>
            </a:r>
            <a:r>
              <a:rPr lang="en-US" sz="2400" b="1" dirty="0" err="1" smtClean="0">
                <a:solidFill>
                  <a:srgbClr val="7030A0"/>
                </a:solidFill>
                <a:latin typeface="Courier New" panose="02070309020205020404" pitchFamily="49" charset="0"/>
                <a:cs typeface="Courier New" panose="02070309020205020404" pitchFamily="49" charset="0"/>
              </a:rPr>
              <a:t>int</a:t>
            </a:r>
            <a:r>
              <a:rPr lang="en-US" sz="2400" b="1" dirty="0" smtClean="0">
                <a:solidFill>
                  <a:srgbClr val="7030A0"/>
                </a:solidFill>
                <a:latin typeface="Courier New" panose="02070309020205020404" pitchFamily="49" charset="0"/>
                <a:cs typeface="Courier New" panose="02070309020205020404" pitchFamily="49" charset="0"/>
              </a:rPr>
              <a:t> age</a:t>
            </a:r>
          </a:p>
          <a:p>
            <a:r>
              <a:rPr lang="en-US" sz="2400" b="1" dirty="0">
                <a:solidFill>
                  <a:srgbClr val="7030A0"/>
                </a:solidFill>
                <a:latin typeface="Courier New" panose="02070309020205020404" pitchFamily="49" charset="0"/>
                <a:cs typeface="Courier New" panose="02070309020205020404" pitchFamily="49" charset="0"/>
              </a:rPr>
              <a:t>	</a:t>
            </a:r>
            <a:r>
              <a:rPr lang="en-US" sz="2400" b="1" dirty="0" smtClean="0">
                <a:solidFill>
                  <a:srgbClr val="7030A0"/>
                </a:solidFill>
                <a:latin typeface="Courier New" panose="02070309020205020404" pitchFamily="49" charset="0"/>
                <a:cs typeface="Courier New" panose="02070309020205020404" pitchFamily="49" charset="0"/>
              </a:rPr>
              <a:t>float salary</a:t>
            </a:r>
            <a:endParaRPr lang="en-US" sz="2400" b="1" dirty="0">
              <a:solidFill>
                <a:srgbClr val="7030A0"/>
              </a:solidFill>
              <a:latin typeface="Courier New" panose="02070309020205020404" pitchFamily="49" charset="0"/>
              <a:cs typeface="Courier New" panose="02070309020205020404" pitchFamily="49" charset="0"/>
            </a:endParaRPr>
          </a:p>
        </p:txBody>
      </p:sp>
      <p:cxnSp>
        <p:nvCxnSpPr>
          <p:cNvPr id="11" name="Straight Arrow Connector 10"/>
          <p:cNvCxnSpPr/>
          <p:nvPr/>
        </p:nvCxnSpPr>
        <p:spPr>
          <a:xfrm>
            <a:off x="459889" y="5809129"/>
            <a:ext cx="726142"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459889" y="5471160"/>
            <a:ext cx="726142" cy="337969"/>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459889" y="5809129"/>
            <a:ext cx="726142" cy="337969"/>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3352800" y="5195082"/>
            <a:ext cx="2970006" cy="276078"/>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804160" y="5303520"/>
            <a:ext cx="5638800" cy="505609"/>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3352800" y="5334000"/>
            <a:ext cx="7040880" cy="813098"/>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4328160" y="4297680"/>
            <a:ext cx="7421880" cy="3352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4221480" y="4907280"/>
            <a:ext cx="7626275" cy="5638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extBox 36"/>
          <p:cNvSpPr txBox="1"/>
          <p:nvPr/>
        </p:nvSpPr>
        <p:spPr>
          <a:xfrm>
            <a:off x="5213445" y="1647753"/>
            <a:ext cx="6986300" cy="1015663"/>
          </a:xfrm>
          <a:prstGeom prst="rect">
            <a:avLst/>
          </a:prstGeom>
          <a:noFill/>
        </p:spPr>
        <p:txBody>
          <a:bodyPr wrap="square" rtlCol="0">
            <a:spAutoFit/>
          </a:bodyPr>
          <a:lstStyle/>
          <a:p>
            <a:r>
              <a:rPr lang="en-US" sz="2000" b="1" dirty="0" smtClean="0">
                <a:solidFill>
                  <a:srgbClr val="7030A0"/>
                </a:solidFill>
                <a:latin typeface="Times New Roman" panose="02020603050405020304" pitchFamily="18" charset="0"/>
                <a:cs typeface="Times New Roman" panose="02020603050405020304" pitchFamily="18" charset="0"/>
              </a:rPr>
              <a:t>Variable a takes – </a:t>
            </a:r>
          </a:p>
          <a:p>
            <a:r>
              <a:rPr lang="en-US" sz="2000" b="1" dirty="0" smtClean="0">
                <a:solidFill>
                  <a:srgbClr val="7030A0"/>
                </a:solidFill>
                <a:latin typeface="Times New Roman" panose="02020603050405020304" pitchFamily="18" charset="0"/>
                <a:cs typeface="Times New Roman" panose="02020603050405020304" pitchFamily="18" charset="0"/>
              </a:rPr>
              <a:t>5*</a:t>
            </a:r>
            <a:r>
              <a:rPr lang="en-US" sz="2000" b="1" dirty="0" err="1" smtClean="0">
                <a:solidFill>
                  <a:srgbClr val="7030A0"/>
                </a:solidFill>
                <a:latin typeface="Times New Roman" panose="02020603050405020304" pitchFamily="18" charset="0"/>
                <a:cs typeface="Times New Roman" panose="02020603050405020304" pitchFamily="18" charset="0"/>
              </a:rPr>
              <a:t>sizeof</a:t>
            </a:r>
            <a:r>
              <a:rPr lang="en-US" sz="2000" b="1" dirty="0" smtClean="0">
                <a:solidFill>
                  <a:srgbClr val="7030A0"/>
                </a:solidFill>
                <a:latin typeface="Times New Roman" panose="02020603050405020304" pitchFamily="18" charset="0"/>
                <a:cs typeface="Times New Roman" panose="02020603050405020304" pitchFamily="18" charset="0"/>
              </a:rPr>
              <a:t>(char)+1*</a:t>
            </a:r>
            <a:r>
              <a:rPr lang="en-US" sz="2000" b="1" dirty="0" err="1" smtClean="0">
                <a:solidFill>
                  <a:srgbClr val="7030A0"/>
                </a:solidFill>
                <a:latin typeface="Times New Roman" panose="02020603050405020304" pitchFamily="18" charset="0"/>
                <a:cs typeface="Times New Roman" panose="02020603050405020304" pitchFamily="18" charset="0"/>
              </a:rPr>
              <a:t>sizeof</a:t>
            </a:r>
            <a:r>
              <a:rPr lang="en-US" sz="2000" b="1" dirty="0" smtClean="0">
                <a:solidFill>
                  <a:srgbClr val="7030A0"/>
                </a:solidFill>
                <a:latin typeface="Times New Roman" panose="02020603050405020304" pitchFamily="18" charset="0"/>
                <a:cs typeface="Times New Roman" panose="02020603050405020304" pitchFamily="18" charset="0"/>
              </a:rPr>
              <a:t>(</a:t>
            </a:r>
            <a:r>
              <a:rPr lang="en-US" sz="2000" b="1" dirty="0" err="1" smtClean="0">
                <a:solidFill>
                  <a:srgbClr val="7030A0"/>
                </a:solidFill>
                <a:latin typeface="Times New Roman" panose="02020603050405020304" pitchFamily="18" charset="0"/>
                <a:cs typeface="Times New Roman" panose="02020603050405020304" pitchFamily="18" charset="0"/>
              </a:rPr>
              <a:t>int</a:t>
            </a:r>
            <a:r>
              <a:rPr lang="en-US" sz="2000" b="1" dirty="0" smtClean="0">
                <a:solidFill>
                  <a:srgbClr val="7030A0"/>
                </a:solidFill>
                <a:latin typeface="Times New Roman" panose="02020603050405020304" pitchFamily="18" charset="0"/>
                <a:cs typeface="Times New Roman" panose="02020603050405020304" pitchFamily="18" charset="0"/>
              </a:rPr>
              <a:t>)+1*</a:t>
            </a:r>
            <a:r>
              <a:rPr lang="en-US" sz="2000" b="1" dirty="0" err="1" smtClean="0">
                <a:solidFill>
                  <a:srgbClr val="7030A0"/>
                </a:solidFill>
                <a:latin typeface="Times New Roman" panose="02020603050405020304" pitchFamily="18" charset="0"/>
                <a:cs typeface="Times New Roman" panose="02020603050405020304" pitchFamily="18" charset="0"/>
              </a:rPr>
              <a:t>sizeof</a:t>
            </a:r>
            <a:r>
              <a:rPr lang="en-US" sz="2000" b="1" dirty="0" smtClean="0">
                <a:solidFill>
                  <a:srgbClr val="7030A0"/>
                </a:solidFill>
                <a:latin typeface="Times New Roman" panose="02020603050405020304" pitchFamily="18" charset="0"/>
                <a:cs typeface="Times New Roman" panose="02020603050405020304" pitchFamily="18" charset="0"/>
              </a:rPr>
              <a:t>(float)</a:t>
            </a:r>
          </a:p>
          <a:p>
            <a:r>
              <a:rPr lang="en-US" sz="2000" b="1" dirty="0" smtClean="0">
                <a:solidFill>
                  <a:srgbClr val="7030A0"/>
                </a:solidFill>
                <a:latin typeface="Times New Roman" panose="02020603050405020304" pitchFamily="18" charset="0"/>
                <a:cs typeface="Times New Roman" panose="02020603050405020304" pitchFamily="18" charset="0"/>
              </a:rPr>
              <a:t>= 5*2+1*4+1*8 = 22 bytes in the memory.</a:t>
            </a:r>
            <a:endParaRPr lang="en-US" sz="2000" b="1" dirty="0">
              <a:solidFill>
                <a:srgbClr val="7030A0"/>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4942443" y="2769668"/>
            <a:ext cx="7189930" cy="707886"/>
          </a:xfrm>
          <a:prstGeom prst="rect">
            <a:avLst/>
          </a:prstGeom>
          <a:noFill/>
        </p:spPr>
        <p:txBody>
          <a:bodyPr wrap="square" rtlCol="0">
            <a:spAutoFit/>
          </a:bodyPr>
          <a:lstStyle/>
          <a:p>
            <a:r>
              <a:rPr lang="en-US" sz="2000" b="1" dirty="0" smtClean="0">
                <a:solidFill>
                  <a:srgbClr val="7030A0"/>
                </a:solidFill>
                <a:latin typeface="Times New Roman" panose="02020603050405020304" pitchFamily="18" charset="0"/>
                <a:cs typeface="Times New Roman" panose="02020603050405020304" pitchFamily="18" charset="0"/>
              </a:rPr>
              <a:t>22 bytes will be distributed sequentially to the structure members name, age, and salary</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39" name="Rectangle 38"/>
          <p:cNvSpPr/>
          <p:nvPr/>
        </p:nvSpPr>
        <p:spPr>
          <a:xfrm>
            <a:off x="191547" y="3767864"/>
            <a:ext cx="1737360" cy="29942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solidFill>
                  <a:srgbClr val="7030A0"/>
                </a:solidFill>
                <a:latin typeface="Courier New" panose="02070309020205020404" pitchFamily="49" charset="0"/>
                <a:cs typeface="Courier New" panose="02070309020205020404" pitchFamily="49" charset="0"/>
              </a:rPr>
              <a:t>*c = &amp;a</a:t>
            </a:r>
            <a:endParaRPr lang="en-US" sz="2800" b="1" dirty="0">
              <a:solidFill>
                <a:srgbClr val="7030A0"/>
              </a:solidFill>
              <a:latin typeface="Courier New" panose="02070309020205020404" pitchFamily="49" charset="0"/>
              <a:cs typeface="Courier New" panose="02070309020205020404" pitchFamily="49" charset="0"/>
            </a:endParaRPr>
          </a:p>
        </p:txBody>
      </p:sp>
      <p:cxnSp>
        <p:nvCxnSpPr>
          <p:cNvPr id="41" name="Elbow Connector 40"/>
          <p:cNvCxnSpPr/>
          <p:nvPr/>
        </p:nvCxnSpPr>
        <p:spPr>
          <a:xfrm flipV="1">
            <a:off x="350520" y="4678680"/>
            <a:ext cx="3916680" cy="83820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640080" y="4066204"/>
            <a:ext cx="3581400" cy="337969"/>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0" name="Date Placeholder 9"/>
          <p:cNvSpPr>
            <a:spLocks noGrp="1"/>
          </p:cNvSpPr>
          <p:nvPr>
            <p:ph type="dt" sz="half" idx="10"/>
          </p:nvPr>
        </p:nvSpPr>
        <p:spPr/>
        <p:txBody>
          <a:bodyPr/>
          <a:lstStyle/>
          <a:p>
            <a:r>
              <a:rPr lang="en-US" smtClean="0"/>
              <a:t>Dr. Ashraf Uddin</a:t>
            </a:r>
            <a:endParaRPr lang="en-US" dirty="0"/>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17</a:t>
            </a:fld>
            <a:endParaRPr lang="en-US"/>
          </a:p>
        </p:txBody>
      </p:sp>
    </p:spTree>
    <p:extLst>
      <p:ext uri="{BB962C8B-B14F-4D97-AF65-F5344CB8AC3E}">
        <p14:creationId xmlns:p14="http://schemas.microsoft.com/office/powerpoint/2010/main" val="18164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9034"/>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Declaring Variable of a Structure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900" y="1063624"/>
            <a:ext cx="11976100" cy="2782235"/>
          </a:xfrm>
        </p:spPr>
        <p:txBody>
          <a:bodyPr>
            <a:normAutofit fontScale="92500" lnSpcReduction="20000"/>
          </a:bodyPr>
          <a:lstStyle/>
          <a:p>
            <a:r>
              <a:rPr lang="en-US" dirty="0" smtClean="0"/>
              <a:t>As we can declare variables for compiler defined data types (example: </a:t>
            </a:r>
            <a:r>
              <a:rPr lang="en-US" dirty="0" err="1" smtClean="0">
                <a:solidFill>
                  <a:srgbClr val="0000B0"/>
                </a:solidFill>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 b, *c, d[50];</a:t>
            </a:r>
            <a:r>
              <a:rPr lang="en-US" dirty="0" smtClean="0"/>
              <a:t>), we can do the same for user defined data type created using </a:t>
            </a:r>
            <a:r>
              <a:rPr lang="en-US" dirty="0" err="1" smtClean="0">
                <a:solidFill>
                  <a:srgbClr val="0000B0"/>
                </a:solidFill>
                <a:latin typeface="Courier New" panose="02070309020205020404" pitchFamily="49" charset="0"/>
                <a:cs typeface="Courier New" panose="02070309020205020404" pitchFamily="49" charset="0"/>
              </a:rPr>
              <a:t>struct</a:t>
            </a:r>
            <a:r>
              <a:rPr lang="en-US" dirty="0" smtClean="0"/>
              <a:t>.</a:t>
            </a:r>
          </a:p>
          <a:p>
            <a:pPr marL="398463" lvl="1" indent="0">
              <a:buNone/>
            </a:pPr>
            <a:r>
              <a:rPr lang="en-US" dirty="0" err="1">
                <a:solidFill>
                  <a:srgbClr val="0000B0"/>
                </a:solidFill>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EmployeeRecord</a:t>
            </a:r>
            <a:r>
              <a:rPr lang="en-US" dirty="0">
                <a:latin typeface="Courier New" panose="02070309020205020404" pitchFamily="49" charset="0"/>
                <a:cs typeface="Courier New" panose="02070309020205020404" pitchFamily="49" charset="0"/>
              </a:rPr>
              <a:t>{</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name[5</a:t>
            </a:r>
            <a:r>
              <a:rPr lang="en-US" dirty="0">
                <a:latin typeface="Courier New" panose="02070309020205020404" pitchFamily="49" charset="0"/>
                <a:cs typeface="Courier New" panose="02070309020205020404" pitchFamily="49" charset="0"/>
              </a:rPr>
              <a:t>];</a:t>
            </a:r>
          </a:p>
          <a:p>
            <a:pPr marL="398463" lvl="1" indent="0">
              <a:buNone/>
            </a:pPr>
            <a:r>
              <a:rPr lang="en-US" dirty="0">
                <a:latin typeface="Courier New" panose="02070309020205020404" pitchFamily="49" charset="0"/>
                <a:cs typeface="Courier New" panose="02070309020205020404" pitchFamily="49" charset="0"/>
              </a:rPr>
              <a:t>   </a:t>
            </a: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floa</a:t>
            </a:r>
            <a:r>
              <a:rPr lang="en-US" dirty="0">
                <a:latin typeface="Courier New" panose="02070309020205020404" pitchFamily="49" charset="0"/>
                <a:cs typeface="Courier New" panose="02070309020205020404" pitchFamily="49" charset="0"/>
              </a:rPr>
              <a:t>t salary;</a:t>
            </a:r>
          </a:p>
          <a:p>
            <a:pPr marL="398463" lvl="1" indent="0">
              <a:buNone/>
            </a:pPr>
            <a:r>
              <a:rPr lang="en-US" dirty="0" smtClean="0">
                <a:latin typeface="Courier New" panose="02070309020205020404" pitchFamily="49" charset="0"/>
                <a:cs typeface="Courier New" panose="02070309020205020404" pitchFamily="49" charset="0"/>
              </a:rPr>
              <a:t>}a;</a:t>
            </a:r>
          </a:p>
          <a:p>
            <a:pPr marL="398463" lvl="1" indent="0">
              <a:buNone/>
            </a:pPr>
            <a:r>
              <a:rPr lang="en-US" dirty="0" err="1" smtClean="0">
                <a:latin typeface="Courier New" panose="02070309020205020404" pitchFamily="49" charset="0"/>
                <a:cs typeface="Courier New" panose="02070309020205020404" pitchFamily="49" charset="0"/>
              </a:rPr>
              <a:t>EmployeeRecord</a:t>
            </a:r>
            <a:r>
              <a:rPr lang="en-US" dirty="0" smtClean="0">
                <a:latin typeface="Courier New" panose="02070309020205020404" pitchFamily="49" charset="0"/>
                <a:cs typeface="Courier New" panose="02070309020205020404" pitchFamily="49" charset="0"/>
              </a:rPr>
              <a:t> b, *c, d[5];</a:t>
            </a:r>
            <a:endParaRPr lang="en-US" dirty="0">
              <a:latin typeface="Courier New" panose="02070309020205020404" pitchFamily="49" charset="0"/>
              <a:cs typeface="Courier New" panose="02070309020205020404" pitchFamily="49" charset="0"/>
            </a:endParaRPr>
          </a:p>
          <a:p>
            <a:endParaRPr lang="en-US" dirty="0" smtClean="0"/>
          </a:p>
          <a:p>
            <a:endParaRPr lang="en-US" dirty="0"/>
          </a:p>
        </p:txBody>
      </p:sp>
      <p:graphicFrame>
        <p:nvGraphicFramePr>
          <p:cNvPr id="8" name="Table 7"/>
          <p:cNvGraphicFramePr>
            <a:graphicFrameLocks noGrp="1"/>
          </p:cNvGraphicFramePr>
          <p:nvPr>
            <p:extLst/>
          </p:nvPr>
        </p:nvGraphicFramePr>
        <p:xfrm>
          <a:off x="5831840" y="4133636"/>
          <a:ext cx="6035040" cy="1051560"/>
        </p:xfrm>
        <a:graphic>
          <a:graphicData uri="http://schemas.openxmlformats.org/drawingml/2006/table">
            <a:tbl>
              <a:tblPr firstRow="1" bandRow="1">
                <a:tableStyleId>{2D5ABB26-0587-4C30-8999-92F81FD0307C}</a:tableStyleId>
              </a:tblPr>
              <a:tblGrid>
                <a:gridCol w="274320"/>
                <a:gridCol w="274320"/>
                <a:gridCol w="274320"/>
                <a:gridCol w="274320"/>
                <a:gridCol w="274320"/>
                <a:gridCol w="274320"/>
                <a:gridCol w="274320"/>
                <a:gridCol w="274320"/>
                <a:gridCol w="274320"/>
                <a:gridCol w="274320"/>
                <a:gridCol w="274320"/>
                <a:gridCol w="274320"/>
                <a:gridCol w="274320"/>
                <a:gridCol w="274320"/>
                <a:gridCol w="274320"/>
                <a:gridCol w="274320"/>
                <a:gridCol w="274320"/>
                <a:gridCol w="274320"/>
                <a:gridCol w="274320"/>
                <a:gridCol w="274320"/>
                <a:gridCol w="274320"/>
                <a:gridCol w="274320"/>
              </a:tblGrid>
              <a:tr h="274320">
                <a:tc>
                  <a:txBody>
                    <a:bodyPr/>
                    <a:lstStyle/>
                    <a:p>
                      <a:endParaRPr lang="en-US" sz="12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r>
              <a:tr h="144630">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5878830" y="4904403"/>
            <a:ext cx="5509408" cy="461665"/>
          </a:xfrm>
          <a:prstGeom prst="rect">
            <a:avLst/>
          </a:prstGeom>
          <a:noFill/>
        </p:spPr>
        <p:txBody>
          <a:bodyPr wrap="square" rtlCol="0">
            <a:spAutoFit/>
          </a:bodyPr>
          <a:lstStyle/>
          <a:p>
            <a:r>
              <a:rPr lang="en-US" sz="2400" dirty="0" smtClean="0">
                <a:latin typeface="Courier New" panose="02070309020205020404" pitchFamily="49" charset="0"/>
                <a:cs typeface="Courier New" panose="02070309020205020404" pitchFamily="49" charset="0"/>
              </a:rPr>
              <a:t>    </a:t>
            </a:r>
            <a:r>
              <a:rPr lang="en-US" sz="2400" b="1" dirty="0" smtClean="0">
                <a:solidFill>
                  <a:srgbClr val="7030A0"/>
                </a:solidFill>
                <a:latin typeface="Courier New" panose="02070309020205020404" pitchFamily="49" charset="0"/>
                <a:cs typeface="Courier New" panose="02070309020205020404" pitchFamily="49" charset="0"/>
              </a:rPr>
              <a:t>name[5]	 age 	   salary</a:t>
            </a:r>
            <a:endParaRPr lang="en-US" sz="2400" b="1" dirty="0">
              <a:solidFill>
                <a:srgbClr val="7030A0"/>
              </a:solidFill>
              <a:latin typeface="Courier New" panose="02070309020205020404" pitchFamily="49" charset="0"/>
              <a:cs typeface="Courier New" panose="02070309020205020404" pitchFamily="49" charset="0"/>
            </a:endParaRPr>
          </a:p>
        </p:txBody>
      </p:sp>
      <p:sp>
        <p:nvSpPr>
          <p:cNvPr id="39" name="Rectangle 38"/>
          <p:cNvSpPr/>
          <p:nvPr/>
        </p:nvSpPr>
        <p:spPr>
          <a:xfrm>
            <a:off x="5878830" y="3656396"/>
            <a:ext cx="6096000" cy="3789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rgbClr val="7030A0"/>
                </a:solidFill>
                <a:cs typeface="Courier New" panose="02070309020205020404" pitchFamily="49" charset="0"/>
              </a:rPr>
              <a:t>Each 22 bytes contains the followings</a:t>
            </a:r>
            <a:endParaRPr lang="en-US" sz="2400" b="1" dirty="0">
              <a:solidFill>
                <a:srgbClr val="7030A0"/>
              </a:solidFill>
              <a:cs typeface="Courier New" panose="02070309020205020404" pitchFamily="49" charset="0"/>
            </a:endParaRPr>
          </a:p>
        </p:txBody>
      </p:sp>
      <p:graphicFrame>
        <p:nvGraphicFramePr>
          <p:cNvPr id="15" name="Table 14"/>
          <p:cNvGraphicFramePr>
            <a:graphicFrameLocks noGrp="1"/>
          </p:cNvGraphicFramePr>
          <p:nvPr>
            <p:extLst/>
          </p:nvPr>
        </p:nvGraphicFramePr>
        <p:xfrm>
          <a:off x="4078045" y="2654449"/>
          <a:ext cx="7772400" cy="370840"/>
        </p:xfrm>
        <a:graphic>
          <a:graphicData uri="http://schemas.openxmlformats.org/drawingml/2006/table">
            <a:tbl>
              <a:tblPr firstRow="1" bandRow="1">
                <a:tableStyleId>{2D5ABB26-0587-4C30-8999-92F81FD0307C}</a:tableStyleId>
              </a:tblPr>
              <a:tblGrid>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gridCol w="1554480"/>
                <a:gridCol w="1554480"/>
              </a:tblGrid>
              <a:tr h="37084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nvPr>
        </p:nvGraphicFramePr>
        <p:xfrm>
          <a:off x="8737600" y="2655146"/>
          <a:ext cx="3108960" cy="370840"/>
        </p:xfrm>
        <a:graphic>
          <a:graphicData uri="http://schemas.openxmlformats.org/drawingml/2006/table">
            <a:tbl>
              <a:tblPr firstRow="1" bandRow="1">
                <a:tableStyleId>{2D5ABB26-0587-4C30-8999-92F81FD0307C}</a:tableStyleId>
              </a:tblPr>
              <a:tblGrid>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gridCol w="70658"/>
                <a:gridCol w="70658"/>
                <a:gridCol w="70659"/>
                <a:gridCol w="70658"/>
                <a:gridCol w="70658"/>
                <a:gridCol w="70658"/>
                <a:gridCol w="70658"/>
                <a:gridCol w="70658"/>
                <a:gridCol w="70659"/>
                <a:gridCol w="70658"/>
                <a:gridCol w="70658"/>
              </a:tblGrid>
              <a:tr h="37084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175633993"/>
              </p:ext>
            </p:extLst>
          </p:nvPr>
        </p:nvGraphicFramePr>
        <p:xfrm>
          <a:off x="4477311" y="1598269"/>
          <a:ext cx="6440898" cy="1219200"/>
        </p:xfrm>
        <a:graphic>
          <a:graphicData uri="http://schemas.openxmlformats.org/drawingml/2006/table">
            <a:tbl>
              <a:tblPr firstRow="1" bandRow="1">
                <a:tableStyleId>{2D5ABB26-0587-4C30-8999-92F81FD0307C}</a:tableStyleId>
              </a:tblPr>
              <a:tblGrid>
                <a:gridCol w="1295292"/>
                <a:gridCol w="5145606"/>
              </a:tblGrid>
              <a:tr h="716951">
                <a:tc>
                  <a:txBody>
                    <a:bodyPr/>
                    <a:lstStyle/>
                    <a:p>
                      <a:pPr algn="ctr"/>
                      <a:r>
                        <a:rPr lang="en-US" sz="2000" b="1" dirty="0" smtClean="0">
                          <a:solidFill>
                            <a:srgbClr val="7030A0"/>
                          </a:solidFill>
                          <a:latin typeface="Times New Roman" panose="02020603050405020304" pitchFamily="18" charset="0"/>
                          <a:cs typeface="Times New Roman" panose="02020603050405020304" pitchFamily="18" charset="0"/>
                        </a:rPr>
                        <a:t>Each index </a:t>
                      </a:r>
                    </a:p>
                    <a:p>
                      <a:pPr algn="ctr"/>
                      <a:r>
                        <a:rPr lang="en-US" sz="2000" b="1" dirty="0" smtClean="0">
                          <a:solidFill>
                            <a:srgbClr val="7030A0"/>
                          </a:solidFill>
                          <a:latin typeface="Times New Roman" panose="02020603050405020304" pitchFamily="18" charset="0"/>
                          <a:cs typeface="Times New Roman" panose="02020603050405020304" pitchFamily="18" charset="0"/>
                        </a:rPr>
                        <a:t>contains</a:t>
                      </a:r>
                    </a:p>
                    <a:p>
                      <a:pPr algn="ctr"/>
                      <a:r>
                        <a:rPr lang="en-US" sz="2000" b="1" baseline="0" dirty="0" smtClean="0">
                          <a:solidFill>
                            <a:srgbClr val="7030A0"/>
                          </a:solidFill>
                          <a:latin typeface="Times New Roman" panose="02020603050405020304" pitchFamily="18" charset="0"/>
                          <a:cs typeface="Times New Roman" panose="02020603050405020304" pitchFamily="18" charset="0"/>
                        </a:rPr>
                        <a:t> </a:t>
                      </a:r>
                      <a:r>
                        <a:rPr lang="en-US" sz="2000" b="1" dirty="0" smtClean="0">
                          <a:solidFill>
                            <a:srgbClr val="7030A0"/>
                          </a:solidFill>
                          <a:latin typeface="Times New Roman" panose="02020603050405020304" pitchFamily="18" charset="0"/>
                          <a:cs typeface="Times New Roman" panose="02020603050405020304" pitchFamily="18" charset="0"/>
                        </a:rPr>
                        <a:t>22 bytes</a:t>
                      </a:r>
                      <a:endParaRPr lang="en-US" sz="2000" b="1" dirty="0">
                        <a:solidFill>
                          <a:srgbClr val="7030A0"/>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b="1" dirty="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38984">
                <a:tc>
                  <a:txBody>
                    <a:bodyPr/>
                    <a:lstStyle/>
                    <a:p>
                      <a:endParaRPr lang="en-US" sz="2000" b="1" dirty="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2000" b="1" dirty="0">
                        <a:latin typeface="Times New Roman" panose="02020603050405020304" pitchFamily="18"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nvPr>
        </p:nvGraphicFramePr>
        <p:xfrm>
          <a:off x="4064000" y="3040202"/>
          <a:ext cx="7818120" cy="370840"/>
        </p:xfrm>
        <a:graphic>
          <a:graphicData uri="http://schemas.openxmlformats.org/drawingml/2006/table">
            <a:tbl>
              <a:tblPr firstRow="1" bandRow="1">
                <a:tableStyleId>{2D5ABB26-0587-4C30-8999-92F81FD0307C}</a:tableStyleId>
              </a:tblPr>
              <a:tblGrid>
                <a:gridCol w="1563624"/>
                <a:gridCol w="1563624"/>
                <a:gridCol w="1563624"/>
                <a:gridCol w="1563624"/>
                <a:gridCol w="1563624"/>
              </a:tblGrid>
              <a:tr h="370840">
                <a:tc>
                  <a:txBody>
                    <a:bodyPr/>
                    <a:lstStyle/>
                    <a:p>
                      <a:pPr algn="ctr"/>
                      <a:r>
                        <a:rPr lang="en-US" dirty="0" smtClean="0"/>
                        <a:t>d[0]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d[1]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d[2]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d[3]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smtClean="0"/>
                        <a:t>d[4]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nvPr>
        </p:nvGraphicFramePr>
        <p:xfrm>
          <a:off x="4047297" y="2658978"/>
          <a:ext cx="7818120" cy="370840"/>
        </p:xfrm>
        <a:graphic>
          <a:graphicData uri="http://schemas.openxmlformats.org/drawingml/2006/table">
            <a:tbl>
              <a:tblPr firstRow="1" bandRow="1">
                <a:tableStyleId>{2D5ABB26-0587-4C30-8999-92F81FD0307C}</a:tableStyleId>
              </a:tblPr>
              <a:tblGrid>
                <a:gridCol w="1563624"/>
                <a:gridCol w="1563624"/>
                <a:gridCol w="1563624"/>
                <a:gridCol w="1563624"/>
                <a:gridCol w="1563624"/>
              </a:tblGrid>
              <a:tr h="370840">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cxnSp>
        <p:nvCxnSpPr>
          <p:cNvPr id="21" name="Elbow Connector 20"/>
          <p:cNvCxnSpPr>
            <a:endCxn id="29" idx="1"/>
          </p:cNvCxnSpPr>
          <p:nvPr/>
        </p:nvCxnSpPr>
        <p:spPr>
          <a:xfrm rot="5400000" flipH="1" flipV="1">
            <a:off x="3674448" y="2988916"/>
            <a:ext cx="517367" cy="228332"/>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7" name="Date Placeholder 6"/>
          <p:cNvSpPr>
            <a:spLocks noGrp="1"/>
          </p:cNvSpPr>
          <p:nvPr>
            <p:ph type="dt" sz="half" idx="10"/>
          </p:nvPr>
        </p:nvSpPr>
        <p:spPr/>
        <p:txBody>
          <a:bodyPr/>
          <a:lstStyle/>
          <a:p>
            <a:r>
              <a:rPr lang="en-US" smtClean="0"/>
              <a:t>Dr. Ashraf Uddin</a:t>
            </a:r>
            <a:endParaRPr lang="en-US" dirty="0"/>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18</a:t>
            </a:fld>
            <a:endParaRPr lang="en-US"/>
          </a:p>
        </p:txBody>
      </p:sp>
    </p:spTree>
    <p:extLst>
      <p:ext uri="{BB962C8B-B14F-4D97-AF65-F5344CB8AC3E}">
        <p14:creationId xmlns:p14="http://schemas.microsoft.com/office/powerpoint/2010/main" val="102614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1248"/>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Accessing Structure Member</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75591" y="1196629"/>
            <a:ext cx="11817625" cy="4980333"/>
          </a:xfrm>
        </p:spPr>
        <p:txBody>
          <a:bodyPr>
            <a:noAutofit/>
          </a:bodyPr>
          <a:lstStyle/>
          <a:p>
            <a:r>
              <a:rPr lang="en-US" altLang="ja-JP" sz="2000" dirty="0" smtClean="0"/>
              <a:t>The dot </a:t>
            </a:r>
            <a:r>
              <a:rPr lang="en-US" altLang="ja-JP" sz="2000" dirty="0" smtClean="0">
                <a:latin typeface="Courier New" panose="02070309020205020404" pitchFamily="49" charset="0"/>
              </a:rPr>
              <a:t>(</a:t>
            </a:r>
            <a:r>
              <a:rPr lang="en-US" altLang="ja-JP" sz="2000" b="1" dirty="0" smtClean="0">
                <a:solidFill>
                  <a:srgbClr val="FF0000"/>
                </a:solidFill>
                <a:latin typeface="Courier New" panose="02070309020205020404" pitchFamily="49" charset="0"/>
              </a:rPr>
              <a:t>.</a:t>
            </a:r>
            <a:r>
              <a:rPr lang="en-US" altLang="ja-JP" sz="2000" dirty="0" smtClean="0">
                <a:latin typeface="Courier New" panose="02070309020205020404" pitchFamily="49" charset="0"/>
              </a:rPr>
              <a:t>)</a:t>
            </a:r>
            <a:r>
              <a:rPr lang="en-US" altLang="ja-JP" sz="2000" dirty="0" smtClean="0"/>
              <a:t> or combination of </a:t>
            </a:r>
            <a:r>
              <a:rPr lang="en-US" sz="2000" dirty="0" smtClean="0"/>
              <a:t>dash-line and greater-than sign </a:t>
            </a:r>
            <a:r>
              <a:rPr lang="en-US" altLang="ja-JP" sz="2000" dirty="0" smtClean="0"/>
              <a:t>(</a:t>
            </a:r>
            <a:r>
              <a:rPr lang="en-US" altLang="ja-JP" sz="2000" b="1" dirty="0" smtClean="0">
                <a:solidFill>
                  <a:srgbClr val="FF0000"/>
                </a:solidFill>
                <a:latin typeface="Courier New" panose="02070309020205020404" pitchFamily="49" charset="0"/>
                <a:cs typeface="Courier New" panose="02070309020205020404" pitchFamily="49" charset="0"/>
              </a:rPr>
              <a:t>-&gt;</a:t>
            </a:r>
            <a:r>
              <a:rPr lang="en-US" altLang="ja-JP" sz="2000" dirty="0" smtClean="0"/>
              <a:t>) is used as operator to refer to members of </a:t>
            </a:r>
            <a:r>
              <a:rPr lang="en-US" altLang="ja-JP" sz="2000" dirty="0" err="1" smtClean="0">
                <a:solidFill>
                  <a:srgbClr val="0000B0"/>
                </a:solidFill>
                <a:latin typeface="Courier New" panose="02070309020205020404" pitchFamily="49" charset="0"/>
              </a:rPr>
              <a:t>struct</a:t>
            </a:r>
            <a:r>
              <a:rPr lang="en-US" altLang="ja-JP" sz="2000" dirty="0" smtClean="0"/>
              <a:t>.</a:t>
            </a:r>
          </a:p>
          <a:p>
            <a:pPr marL="457200" lvl="1" indent="0">
              <a:buNone/>
            </a:pPr>
            <a:r>
              <a:rPr lang="en-US" sz="1800" dirty="0" err="1" smtClean="0">
                <a:solidFill>
                  <a:srgbClr val="0000B0"/>
                </a:solidFill>
                <a:latin typeface="Courier New" panose="02070309020205020404" pitchFamily="49" charset="0"/>
                <a:cs typeface="Courier New" panose="02070309020205020404" pitchFamily="49" charset="0"/>
              </a:rPr>
              <a:t>struct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457200" lvl="1" indent="0">
              <a:buNone/>
            </a:pPr>
            <a:r>
              <a:rPr lang="en-US" sz="1800" dirty="0">
                <a:latin typeface="Courier New" panose="02070309020205020404" pitchFamily="49" charset="0"/>
                <a:cs typeface="Courier New" panose="02070309020205020404" pitchFamily="49" charset="0"/>
              </a:rPr>
              <a:t>};</a:t>
            </a:r>
          </a:p>
          <a:p>
            <a:pPr marL="457200" lvl="1" indent="0">
              <a:buNone/>
            </a:pPr>
            <a:r>
              <a:rPr lang="en-US" sz="1800"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x, y[5], *p;</a:t>
            </a:r>
          </a:p>
          <a:p>
            <a:pPr marL="457200" lvl="1" indent="0">
              <a:buNone/>
            </a:pPr>
            <a:r>
              <a:rPr lang="en-US" sz="1800" dirty="0" err="1" smtClean="0">
                <a:latin typeface="Courier New" panose="02070309020205020404" pitchFamily="49" charset="0"/>
                <a:cs typeface="Courier New" panose="02070309020205020404" pitchFamily="49" charset="0"/>
              </a:rPr>
              <a:t>x.age</a:t>
            </a:r>
            <a:r>
              <a:rPr lang="en-US" sz="1800" dirty="0" smtClean="0">
                <a:latin typeface="Courier New" panose="02070309020205020404" pitchFamily="49" charset="0"/>
                <a:cs typeface="Courier New" panose="02070309020205020404" pitchFamily="49" charset="0"/>
              </a:rPr>
              <a:t> = 22;</a:t>
            </a:r>
          </a:p>
          <a:p>
            <a:pPr marL="457200" lvl="1" indent="0">
              <a:buNone/>
            </a:pPr>
            <a:r>
              <a:rPr lang="en-US" sz="1800" dirty="0" err="1" smtClean="0">
                <a:latin typeface="Courier New" panose="02070309020205020404" pitchFamily="49" charset="0"/>
                <a:cs typeface="Courier New" panose="02070309020205020404" pitchFamily="49" charset="0"/>
              </a:rPr>
              <a:t>x.salary</a:t>
            </a:r>
            <a:r>
              <a:rPr lang="en-US" sz="1800" dirty="0" smtClean="0">
                <a:latin typeface="Courier New" panose="02070309020205020404" pitchFamily="49" charset="0"/>
                <a:cs typeface="Courier New" panose="02070309020205020404" pitchFamily="49" charset="0"/>
              </a:rPr>
              <a:t> = 1234.56;</a:t>
            </a:r>
          </a:p>
          <a:p>
            <a:pPr marL="457200" lvl="1" indent="0">
              <a:buNone/>
            </a:pPr>
            <a:r>
              <a:rPr lang="en-US" sz="1800" dirty="0" err="1" smtClean="0">
                <a:latin typeface="Courier New" panose="02070309020205020404" pitchFamily="49" charset="0"/>
                <a:cs typeface="Courier New" panose="02070309020205020404" pitchFamily="49" charset="0"/>
              </a:rPr>
              <a:t>strcpy</a:t>
            </a:r>
            <a:r>
              <a:rPr lang="en-US" sz="1800" dirty="0" smtClean="0">
                <a:latin typeface="Courier New" panose="02070309020205020404" pitchFamily="49" charset="0"/>
                <a:cs typeface="Courier New" panose="02070309020205020404" pitchFamily="49" charset="0"/>
              </a:rPr>
              <a:t>(x.name, </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Sam");</a:t>
            </a:r>
          </a:p>
          <a:p>
            <a:pPr marL="457200" lvl="1" indent="0">
              <a:buNone/>
            </a:pPr>
            <a:r>
              <a:rPr lang="en-US" sz="1800" dirty="0" smtClean="0">
                <a:latin typeface="Courier New" panose="02070309020205020404" pitchFamily="49" charset="0"/>
                <a:cs typeface="Courier New" panose="02070309020205020404" pitchFamily="49" charset="0"/>
              </a:rPr>
              <a:t>y[2].age = 22;</a:t>
            </a:r>
          </a:p>
          <a:p>
            <a:pPr marL="457200" lvl="1" indent="0">
              <a:buNone/>
            </a:pPr>
            <a:r>
              <a:rPr lang="en-US" sz="1800" dirty="0" smtClean="0">
                <a:latin typeface="Courier New" panose="02070309020205020404" pitchFamily="49" charset="0"/>
                <a:cs typeface="Courier New" panose="02070309020205020404" pitchFamily="49" charset="0"/>
              </a:rPr>
              <a:t>p = &amp;x;</a:t>
            </a:r>
          </a:p>
          <a:p>
            <a:pPr marL="457200" lvl="1" indent="0">
              <a:buNone/>
            </a:pPr>
            <a:r>
              <a:rPr lang="en-US" sz="1800" dirty="0" smtClean="0">
                <a:latin typeface="Courier New" panose="02070309020205020404" pitchFamily="49" charset="0"/>
                <a:cs typeface="Courier New" panose="02070309020205020404" pitchFamily="49" charset="0"/>
              </a:rPr>
              <a:t>p-&gt;age = 23;</a:t>
            </a:r>
          </a:p>
          <a:p>
            <a:r>
              <a:rPr lang="en-US" altLang="ja-JP" sz="2000" dirty="0" smtClean="0"/>
              <a:t>Member </a:t>
            </a:r>
            <a:r>
              <a:rPr lang="en-US" altLang="ja-JP" sz="2000" dirty="0"/>
              <a:t>variables can be used in any manner appropriate for their data </a:t>
            </a:r>
            <a:r>
              <a:rPr lang="en-US" altLang="ja-JP" sz="2000" dirty="0" smtClean="0"/>
              <a:t>type.</a:t>
            </a:r>
            <a:endParaRPr lang="en-US" sz="20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2"/>
          </p:nvPr>
        </p:nvSpPr>
        <p:spPr>
          <a:xfrm>
            <a:off x="4894729" y="1734671"/>
            <a:ext cx="6656294" cy="4182035"/>
          </a:xfrm>
          <a:solidFill>
            <a:schemeClr val="accent2">
              <a:lumMod val="20000"/>
              <a:lumOff val="80000"/>
            </a:schemeClr>
          </a:solidFill>
        </p:spPr>
        <p:txBody>
          <a:bodyPr>
            <a:normAutofit fontScale="70000" lnSpcReduction="20000"/>
          </a:bodyPr>
          <a:lstStyle/>
          <a:p>
            <a:pPr marL="282575" indent="-282575" algn="just">
              <a:lnSpc>
                <a:spcPct val="120000"/>
              </a:lnSpc>
            </a:pPr>
            <a:r>
              <a:rPr lang="en-US" dirty="0" smtClean="0">
                <a:latin typeface="Times New Roman" panose="02020603050405020304" pitchFamily="18" charset="0"/>
                <a:cs typeface="Times New Roman" panose="02020603050405020304" pitchFamily="18" charset="0"/>
              </a:rPr>
              <a:t>Here, variable x is of type </a:t>
            </a:r>
            <a:r>
              <a:rPr lang="en-US" dirty="0" err="1" smtClean="0">
                <a:latin typeface="Times New Roman" panose="02020603050405020304" pitchFamily="18" charset="0"/>
                <a:cs typeface="Times New Roman" panose="02020603050405020304" pitchFamily="18" charset="0"/>
              </a:rPr>
              <a:t>EmployeeRecord</a:t>
            </a:r>
            <a:r>
              <a:rPr lang="en-US" dirty="0" smtClean="0">
                <a:latin typeface="Times New Roman" panose="02020603050405020304" pitchFamily="18" charset="0"/>
                <a:cs typeface="Times New Roman" panose="02020603050405020304" pitchFamily="18" charset="0"/>
              </a:rPr>
              <a:t>.</a:t>
            </a:r>
          </a:p>
          <a:p>
            <a:pPr marL="282575" indent="-282575" algn="just">
              <a:lnSpc>
                <a:spcPct val="120000"/>
              </a:lnSpc>
            </a:pPr>
            <a:r>
              <a:rPr lang="en-US" dirty="0" err="1" smtClean="0">
                <a:latin typeface="Times New Roman" panose="02020603050405020304" pitchFamily="18" charset="0"/>
                <a:cs typeface="Times New Roman" panose="02020603050405020304" pitchFamily="18" charset="0"/>
              </a:rPr>
              <a:t>x.age</a:t>
            </a:r>
            <a:r>
              <a:rPr lang="en-US" dirty="0" smtClean="0">
                <a:latin typeface="Times New Roman" panose="02020603050405020304" pitchFamily="18" charset="0"/>
                <a:cs typeface="Times New Roman" panose="02020603050405020304" pitchFamily="18" charset="0"/>
              </a:rPr>
              <a:t> is of type </a:t>
            </a:r>
            <a:r>
              <a:rPr lang="en-US" dirty="0" smtClean="0">
                <a:solidFill>
                  <a:srgbClr val="0000B0"/>
                </a:solidFill>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a:t>
            </a:r>
          </a:p>
          <a:p>
            <a:pPr marL="282575" indent="-282575" algn="just">
              <a:lnSpc>
                <a:spcPct val="120000"/>
              </a:lnSpc>
            </a:pPr>
            <a:r>
              <a:rPr lang="en-US" dirty="0" err="1" smtClean="0">
                <a:latin typeface="Times New Roman" panose="02020603050405020304" pitchFamily="18" charset="0"/>
                <a:cs typeface="Times New Roman" panose="02020603050405020304" pitchFamily="18" charset="0"/>
              </a:rPr>
              <a:t>x.salary</a:t>
            </a:r>
            <a:r>
              <a:rPr lang="en-US" dirty="0" smtClean="0">
                <a:latin typeface="Times New Roman" panose="02020603050405020304" pitchFamily="18" charset="0"/>
                <a:cs typeface="Times New Roman" panose="02020603050405020304" pitchFamily="18" charset="0"/>
              </a:rPr>
              <a:t> is of type </a:t>
            </a:r>
            <a:r>
              <a:rPr lang="en-US" dirty="0" smtClean="0">
                <a:solidFill>
                  <a:srgbClr val="0000B0"/>
                </a:solidFill>
                <a:latin typeface="Times New Roman" panose="02020603050405020304" pitchFamily="18" charset="0"/>
                <a:cs typeface="Times New Roman" panose="02020603050405020304" pitchFamily="18" charset="0"/>
              </a:rPr>
              <a:t>float</a:t>
            </a:r>
            <a:r>
              <a:rPr lang="en-US" dirty="0" smtClean="0">
                <a:latin typeface="Times New Roman" panose="02020603050405020304" pitchFamily="18" charset="0"/>
                <a:cs typeface="Times New Roman" panose="02020603050405020304" pitchFamily="18" charset="0"/>
              </a:rPr>
              <a:t>.</a:t>
            </a:r>
          </a:p>
          <a:p>
            <a:pPr marL="282575" indent="-282575" algn="just">
              <a:lnSpc>
                <a:spcPct val="120000"/>
              </a:lnSpc>
            </a:pPr>
            <a:r>
              <a:rPr lang="en-US" dirty="0" smtClean="0">
                <a:latin typeface="Times New Roman" panose="02020603050405020304" pitchFamily="18" charset="0"/>
                <a:cs typeface="Times New Roman" panose="02020603050405020304" pitchFamily="18" charset="0"/>
              </a:rPr>
              <a:t>x.name is of type </a:t>
            </a:r>
            <a:r>
              <a:rPr lang="en-US" dirty="0" smtClean="0">
                <a:solidFill>
                  <a:srgbClr val="0000B0"/>
                </a:solidFill>
                <a:latin typeface="Times New Roman" panose="02020603050405020304" pitchFamily="18" charset="0"/>
                <a:cs typeface="Times New Roman" panose="02020603050405020304" pitchFamily="18" charset="0"/>
              </a:rPr>
              <a:t>char</a:t>
            </a:r>
            <a:r>
              <a:rPr lang="en-US" dirty="0" smtClean="0">
                <a:latin typeface="Times New Roman" panose="02020603050405020304" pitchFamily="18" charset="0"/>
                <a:cs typeface="Times New Roman" panose="02020603050405020304" pitchFamily="18" charset="0"/>
              </a:rPr>
              <a:t>[5].</a:t>
            </a:r>
          </a:p>
          <a:p>
            <a:pPr marL="282575" indent="-282575" algn="just">
              <a:lnSpc>
                <a:spcPct val="120000"/>
              </a:lnSpc>
            </a:pPr>
            <a:r>
              <a:rPr lang="en-US" dirty="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[2].age is of type </a:t>
            </a:r>
            <a:r>
              <a:rPr lang="en-US" dirty="0" err="1" smtClean="0">
                <a:solidFill>
                  <a:srgbClr val="0000B0"/>
                </a:solidFill>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where y[2] is of type </a:t>
            </a:r>
            <a:r>
              <a:rPr lang="en-US" dirty="0" err="1" smtClean="0">
                <a:latin typeface="Times New Roman" panose="02020603050405020304" pitchFamily="18" charset="0"/>
                <a:cs typeface="Times New Roman" panose="02020603050405020304" pitchFamily="18" charset="0"/>
              </a:rPr>
              <a:t>EmployeeRecord</a:t>
            </a:r>
            <a:r>
              <a:rPr lang="en-US" dirty="0" smtClean="0">
                <a:latin typeface="Times New Roman" panose="02020603050405020304" pitchFamily="18" charset="0"/>
                <a:cs typeface="Times New Roman" panose="02020603050405020304" pitchFamily="18" charset="0"/>
              </a:rPr>
              <a:t> and represents the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element.</a:t>
            </a:r>
          </a:p>
          <a:p>
            <a:pPr marL="282575" indent="-282575" algn="just">
              <a:lnSpc>
                <a:spcPct val="120000"/>
              </a:lnSpc>
            </a:pPr>
            <a:r>
              <a:rPr lang="en-US" dirty="0" smtClean="0">
                <a:latin typeface="Times New Roman" panose="02020603050405020304" pitchFamily="18" charset="0"/>
                <a:cs typeface="Times New Roman" panose="02020603050405020304" pitchFamily="18" charset="0"/>
              </a:rPr>
              <a:t>p-&gt;age is of type </a:t>
            </a:r>
            <a:r>
              <a:rPr lang="en-US" dirty="0" err="1" smtClean="0">
                <a:solidFill>
                  <a:srgbClr val="0000B0"/>
                </a:solidFill>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where p is a pointer pointing to variable x of type </a:t>
            </a:r>
            <a:r>
              <a:rPr lang="en-US" dirty="0" err="1" smtClean="0">
                <a:latin typeface="Times New Roman" panose="02020603050405020304" pitchFamily="18" charset="0"/>
                <a:cs typeface="Times New Roman" panose="02020603050405020304" pitchFamily="18" charset="0"/>
              </a:rPr>
              <a:t>EmplyeeRecord</a:t>
            </a:r>
            <a:r>
              <a:rPr lang="en-US" dirty="0" smtClean="0">
                <a:latin typeface="Times New Roman" panose="02020603050405020304" pitchFamily="18" charset="0"/>
                <a:cs typeface="Times New Roman" panose="02020603050405020304" pitchFamily="18" charset="0"/>
              </a:rPr>
              <a:t>. Operator (</a:t>
            </a:r>
            <a:r>
              <a:rPr lang="en-US" dirty="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is used for pointer variable of </a:t>
            </a:r>
            <a:r>
              <a:rPr lang="en-US" dirty="0" err="1" smtClean="0">
                <a:solidFill>
                  <a:srgbClr val="0000B0"/>
                </a:solidFill>
                <a:latin typeface="Times New Roman" panose="02020603050405020304" pitchFamily="18" charset="0"/>
                <a:cs typeface="Times New Roman" panose="02020603050405020304" pitchFamily="18" charset="0"/>
              </a:rPr>
              <a:t>struct</a:t>
            </a:r>
            <a:r>
              <a:rPr lang="en-US" dirty="0" smtClean="0">
                <a:latin typeface="Times New Roman" panose="02020603050405020304" pitchFamily="18" charset="0"/>
                <a:cs typeface="Times New Roman" panose="02020603050405020304" pitchFamily="18" charset="0"/>
              </a:rPr>
              <a:t> instead of (.).</a:t>
            </a:r>
          </a:p>
          <a:p>
            <a:pPr marL="282575" indent="-282575" algn="just">
              <a:lnSpc>
                <a:spcPct val="120000"/>
              </a:lnSpc>
            </a:pPr>
            <a:r>
              <a:rPr lang="en-US" dirty="0" smtClean="0">
                <a:latin typeface="Times New Roman" panose="02020603050405020304" pitchFamily="18" charset="0"/>
                <a:cs typeface="Times New Roman" panose="02020603050405020304" pitchFamily="18" charset="0"/>
              </a:rPr>
              <a:t>p-&gt;age can be represented as (*p).age also.</a:t>
            </a:r>
          </a:p>
          <a:p>
            <a:pPr algn="just"/>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r>
              <a:rPr lang="en-US" smtClean="0"/>
              <a:t>Dr. Ashraf Uddin</a:t>
            </a:r>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19</a:t>
            </a:fld>
            <a:endParaRPr lang="en-US"/>
          </a:p>
        </p:txBody>
      </p:sp>
    </p:spTree>
    <p:extLst>
      <p:ext uri="{BB962C8B-B14F-4D97-AF65-F5344CB8AC3E}">
        <p14:creationId xmlns:p14="http://schemas.microsoft.com/office/powerpoint/2010/main" val="1934419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Data Structure: Example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dirty="0">
                <a:latin typeface="Sitka Display" panose="02000505000000020004" pitchFamily="2" charset="0"/>
                <a:cs typeface="Times New Roman" panose="02020603050405020304" pitchFamily="18" charset="0"/>
              </a:rPr>
              <a:t>library is composed of elements (books)</a:t>
            </a:r>
          </a:p>
          <a:p>
            <a:pPr marL="342900" indent="-342900" algn="just">
              <a:buFont typeface="Wingdings" panose="05000000000000000000" pitchFamily="2" charset="2"/>
              <a:buChar char="v"/>
            </a:pPr>
            <a:r>
              <a:rPr lang="en-US" dirty="0">
                <a:latin typeface="Sitka Display" panose="02000505000000020004" pitchFamily="2" charset="0"/>
                <a:cs typeface="Times New Roman" panose="02020603050405020304" pitchFamily="18" charset="0"/>
              </a:rPr>
              <a:t>Accessing a particular book requires knowledge of the arrangement of the books</a:t>
            </a:r>
          </a:p>
        </p:txBody>
      </p:sp>
      <p:pic>
        <p:nvPicPr>
          <p:cNvPr id="6" name="Picture 5"/>
          <p:cNvPicPr>
            <a:picLocks noChangeAspect="1"/>
          </p:cNvPicPr>
          <p:nvPr/>
        </p:nvPicPr>
        <p:blipFill>
          <a:blip r:embed="rId3"/>
          <a:stretch>
            <a:fillRect/>
          </a:stretch>
        </p:blipFill>
        <p:spPr>
          <a:xfrm>
            <a:off x="1524000" y="2851775"/>
            <a:ext cx="5548323" cy="2027906"/>
          </a:xfrm>
          <a:prstGeom prst="rect">
            <a:avLst/>
          </a:prstGeom>
        </p:spPr>
      </p:pic>
      <p:pic>
        <p:nvPicPr>
          <p:cNvPr id="7" name="Picture 6"/>
          <p:cNvPicPr>
            <a:picLocks noChangeAspect="1"/>
          </p:cNvPicPr>
          <p:nvPr/>
        </p:nvPicPr>
        <p:blipFill>
          <a:blip r:embed="rId4"/>
          <a:stretch>
            <a:fillRect/>
          </a:stretch>
        </p:blipFill>
        <p:spPr>
          <a:xfrm>
            <a:off x="8005836" y="2566238"/>
            <a:ext cx="3952727" cy="2082469"/>
          </a:xfrm>
          <a:prstGeom prst="rect">
            <a:avLst/>
          </a:prstGeom>
        </p:spPr>
      </p:pic>
      <p:sp>
        <p:nvSpPr>
          <p:cNvPr id="8" name="Date Placeholder 7"/>
          <p:cNvSpPr>
            <a:spLocks noGrp="1"/>
          </p:cNvSpPr>
          <p:nvPr>
            <p:ph type="dt" sz="half" idx="10"/>
          </p:nvPr>
        </p:nvSpPr>
        <p:spPr/>
        <p:txBody>
          <a:bodyPr/>
          <a:lstStyle/>
          <a:p>
            <a:r>
              <a:rPr lang="en-US" smtClean="0"/>
              <a:t>Dr. Ashraf Uddin</a:t>
            </a:r>
            <a:endParaRPr lang="en-US"/>
          </a:p>
        </p:txBody>
      </p:sp>
      <p:sp>
        <p:nvSpPr>
          <p:cNvPr id="9" name="Footer Placeholder 8"/>
          <p:cNvSpPr>
            <a:spLocks noGrp="1"/>
          </p:cNvSpPr>
          <p:nvPr>
            <p:ph type="ftr" sz="quarter" idx="11"/>
          </p:nvPr>
        </p:nvSpPr>
        <p:spPr/>
        <p:txBody>
          <a:bodyPr/>
          <a:lstStyle/>
          <a:p>
            <a:r>
              <a:rPr lang="en-US" smtClean="0"/>
              <a:t>Data Structures</a:t>
            </a:r>
            <a:endParaRPr lang="en-US"/>
          </a:p>
        </p:txBody>
      </p:sp>
      <p:sp>
        <p:nvSpPr>
          <p:cNvPr id="10" name="Slide Number Placeholder 9"/>
          <p:cNvSpPr>
            <a:spLocks noGrp="1"/>
          </p:cNvSpPr>
          <p:nvPr>
            <p:ph type="sldNum" sz="quarter" idx="12"/>
          </p:nvPr>
        </p:nvSpPr>
        <p:spPr/>
        <p:txBody>
          <a:bodyPr/>
          <a:lstStyle/>
          <a:p>
            <a:fld id="{DFE9710A-46C5-4484-885B-F822572B29B7}" type="slidenum">
              <a:rPr lang="en-US" smtClean="0"/>
              <a:t>2</a:t>
            </a:fld>
            <a:endParaRPr lang="en-US"/>
          </a:p>
        </p:txBody>
      </p:sp>
    </p:spTree>
    <p:extLst>
      <p:ext uri="{BB962C8B-B14F-4D97-AF65-F5344CB8AC3E}">
        <p14:creationId xmlns:p14="http://schemas.microsoft.com/office/powerpoint/2010/main" val="869439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6"/>
            <a:ext cx="10515600" cy="590218"/>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Initializing Structure Variable</a:t>
            </a:r>
            <a:endParaRPr lang="en-US" sz="3600"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838200" y="1323833"/>
            <a:ext cx="10515600" cy="4853130"/>
          </a:xfrm>
        </p:spPr>
        <p:txBody>
          <a:bodyPr>
            <a:normAutofit/>
          </a:bodyPr>
          <a:lstStyle/>
          <a:p>
            <a:r>
              <a:rPr lang="en-US" altLang="ja-JP" sz="2200" dirty="0">
                <a:latin typeface="Times New Roman" panose="02020603050405020304" pitchFamily="18" charset="0"/>
                <a:cs typeface="Times New Roman" panose="02020603050405020304" pitchFamily="18" charset="0"/>
              </a:rPr>
              <a:t>To initialize a </a:t>
            </a:r>
            <a:r>
              <a:rPr lang="en-US" altLang="ja-JP" sz="2200" dirty="0" err="1" smtClean="0">
                <a:solidFill>
                  <a:srgbClr val="0000B0"/>
                </a:solidFill>
                <a:latin typeface="Times New Roman" panose="02020603050405020304" pitchFamily="18" charset="0"/>
                <a:cs typeface="Times New Roman" panose="02020603050405020304" pitchFamily="18" charset="0"/>
              </a:rPr>
              <a:t>struct</a:t>
            </a:r>
            <a:r>
              <a:rPr lang="en-US" altLang="ja-JP" sz="2200" dirty="0" smtClean="0">
                <a:latin typeface="Times New Roman" panose="02020603050405020304" pitchFamily="18" charset="0"/>
                <a:cs typeface="Times New Roman" panose="02020603050405020304" pitchFamily="18" charset="0"/>
              </a:rPr>
              <a:t> variable, </a:t>
            </a:r>
            <a:r>
              <a:rPr lang="en-US" altLang="ja-JP" sz="2200" dirty="0">
                <a:latin typeface="Times New Roman" panose="02020603050405020304" pitchFamily="18" charset="0"/>
                <a:cs typeface="Times New Roman" panose="02020603050405020304" pitchFamily="18" charset="0"/>
              </a:rPr>
              <a:t>follow the </a:t>
            </a:r>
            <a:r>
              <a:rPr lang="en-US" altLang="ja-JP" sz="2200" dirty="0" err="1">
                <a:solidFill>
                  <a:srgbClr val="0000B0"/>
                </a:solidFill>
                <a:latin typeface="Times New Roman" panose="02020603050405020304" pitchFamily="18" charset="0"/>
                <a:cs typeface="Times New Roman" panose="02020603050405020304" pitchFamily="18" charset="0"/>
              </a:rPr>
              <a:t>struct</a:t>
            </a:r>
            <a:r>
              <a:rPr lang="en-US" altLang="ja-JP" sz="2200" dirty="0">
                <a:latin typeface="Times New Roman" panose="02020603050405020304" pitchFamily="18" charset="0"/>
                <a:cs typeface="Times New Roman" panose="02020603050405020304" pitchFamily="18" charset="0"/>
              </a:rPr>
              <a:t> variable name with an equal sign, followed by a list of initializers enclosed in </a:t>
            </a:r>
            <a:r>
              <a:rPr lang="en-US" altLang="ja-JP" sz="2200" dirty="0" smtClean="0">
                <a:latin typeface="Times New Roman" panose="02020603050405020304" pitchFamily="18" charset="0"/>
                <a:cs typeface="Times New Roman" panose="02020603050405020304" pitchFamily="18" charset="0"/>
              </a:rPr>
              <a:t>braces in sequential order of definition.</a:t>
            </a:r>
          </a:p>
          <a:p>
            <a:pPr marL="457200" lvl="1" indent="0">
              <a:buNone/>
            </a:pPr>
            <a:r>
              <a:rPr lang="en-US" sz="2000" b="1" dirty="0" err="1">
                <a:solidFill>
                  <a:srgbClr val="0000B0"/>
                </a:solidFill>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EmployeeRecord</a:t>
            </a:r>
            <a:r>
              <a:rPr lang="en-US" sz="2000" dirty="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r>
              <a:rPr lang="en-US" sz="2000" b="1" dirty="0">
                <a:solidFill>
                  <a:srgbClr val="0000B0"/>
                </a:solidFill>
                <a:latin typeface="Courier New" panose="02070309020205020404" pitchFamily="49" charset="0"/>
                <a:cs typeface="Courier New" panose="02070309020205020404" pitchFamily="49" charset="0"/>
              </a:rPr>
              <a:t>char</a:t>
            </a:r>
            <a:r>
              <a:rPr lang="en-US" sz="2000" dirty="0">
                <a:latin typeface="Courier New" panose="02070309020205020404" pitchFamily="49" charset="0"/>
                <a:cs typeface="Courier New" panose="02070309020205020404" pitchFamily="49" charset="0"/>
              </a:rPr>
              <a:t> name[5];</a:t>
            </a:r>
          </a:p>
          <a:p>
            <a:pPr marL="457200" lvl="1" indent="0">
              <a:buNone/>
            </a:pPr>
            <a:r>
              <a:rPr lang="en-US" sz="2000" dirty="0">
                <a:latin typeface="Courier New" panose="02070309020205020404" pitchFamily="49" charset="0"/>
                <a:cs typeface="Courier New" panose="02070309020205020404" pitchFamily="49" charset="0"/>
              </a:rPr>
              <a:t>   </a:t>
            </a:r>
            <a:r>
              <a:rPr lang="en-US" sz="2000" b="1" dirty="0" err="1">
                <a:solidFill>
                  <a:srgbClr val="0000B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age;</a:t>
            </a:r>
          </a:p>
          <a:p>
            <a:pPr marL="457200" lvl="1" indent="0">
              <a:buNone/>
            </a:pPr>
            <a:r>
              <a:rPr lang="en-US" sz="2000" dirty="0">
                <a:latin typeface="Courier New" panose="02070309020205020404" pitchFamily="49" charset="0"/>
                <a:cs typeface="Courier New" panose="02070309020205020404" pitchFamily="49" charset="0"/>
              </a:rPr>
              <a:t>   </a:t>
            </a:r>
            <a:r>
              <a:rPr lang="en-US" sz="2000" b="1" dirty="0">
                <a:solidFill>
                  <a:srgbClr val="0000B0"/>
                </a:solidFill>
                <a:latin typeface="Courier New" panose="02070309020205020404" pitchFamily="49" charset="0"/>
                <a:cs typeface="Courier New" panose="02070309020205020404" pitchFamily="49" charset="0"/>
              </a:rPr>
              <a:t>float</a:t>
            </a:r>
            <a:r>
              <a:rPr lang="en-US" sz="2000" dirty="0">
                <a:latin typeface="Courier New" panose="02070309020205020404" pitchFamily="49" charset="0"/>
                <a:cs typeface="Courier New" panose="02070309020205020404" pitchFamily="49" charset="0"/>
              </a:rPr>
              <a:t> salary;</a:t>
            </a:r>
          </a:p>
          <a:p>
            <a:pPr marL="457200" lvl="1" indent="0">
              <a:buNone/>
            </a:pPr>
            <a:r>
              <a:rPr lang="en-US" sz="2000" dirty="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457200" lvl="1" indent="0">
              <a:buNone/>
            </a:pPr>
            <a:r>
              <a:rPr lang="en-US" sz="2000" b="1" i="1" dirty="0" err="1">
                <a:latin typeface="Courier New" panose="02070309020205020404" pitchFamily="49" charset="0"/>
                <a:cs typeface="Courier New" panose="02070309020205020404" pitchFamily="49" charset="0"/>
              </a:rPr>
              <a:t>EmployeeRecord</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x = {</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Sam</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 22, 1234.56};</a:t>
            </a:r>
          </a:p>
          <a:p>
            <a:r>
              <a:rPr lang="en-US" sz="2000" dirty="0">
                <a:latin typeface="Times New Roman" panose="02020603050405020304" pitchFamily="18" charset="0"/>
                <a:cs typeface="Times New Roman" panose="02020603050405020304" pitchFamily="18" charset="0"/>
              </a:rPr>
              <a:t>"Sam</a:t>
            </a:r>
            <a:r>
              <a:rPr lang="en-US" sz="2000" dirty="0" smtClean="0">
                <a:latin typeface="Times New Roman" panose="02020603050405020304" pitchFamily="18" charset="0"/>
                <a:cs typeface="Times New Roman" panose="02020603050405020304" pitchFamily="18" charset="0"/>
              </a:rPr>
              <a:t>" is copied to the member name referred as </a:t>
            </a:r>
            <a:r>
              <a:rPr lang="en-US" sz="2000" dirty="0" err="1" smtClean="0">
                <a:latin typeface="Times New Roman" panose="02020603050405020304" pitchFamily="18" charset="0"/>
                <a:cs typeface="Times New Roman" panose="02020603050405020304" pitchFamily="18" charset="0"/>
              </a:rPr>
              <a:t>x.xame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22 is copied to the member age</a:t>
            </a:r>
            <a:r>
              <a:rPr lang="en-US" sz="2000" dirty="0">
                <a:latin typeface="Times New Roman" panose="02020603050405020304" pitchFamily="18" charset="0"/>
                <a:cs typeface="Times New Roman" panose="02020603050405020304" pitchFamily="18" charset="0"/>
              </a:rPr>
              <a:t> referred as </a:t>
            </a:r>
            <a:r>
              <a:rPr lang="en-US" sz="2000" dirty="0" err="1" smtClean="0">
                <a:latin typeface="Times New Roman" panose="02020603050405020304" pitchFamily="18" charset="0"/>
                <a:cs typeface="Times New Roman" panose="02020603050405020304" pitchFamily="18" charset="0"/>
              </a:rPr>
              <a:t>x.age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1234.56 is copied to the member salary</a:t>
            </a:r>
            <a:r>
              <a:rPr lang="en-US" sz="2000" dirty="0">
                <a:latin typeface="Times New Roman" panose="02020603050405020304" pitchFamily="18" charset="0"/>
                <a:cs typeface="Times New Roman" panose="02020603050405020304" pitchFamily="18" charset="0"/>
              </a:rPr>
              <a:t> referred as </a:t>
            </a:r>
            <a:r>
              <a:rPr lang="en-US" sz="2000" dirty="0" err="1" smtClean="0">
                <a:latin typeface="Times New Roman" panose="02020603050405020304" pitchFamily="18" charset="0"/>
                <a:cs typeface="Times New Roman" panose="02020603050405020304" pitchFamily="18" charset="0"/>
              </a:rPr>
              <a:t>x.salary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Dr. Ashraf Uddin</a:t>
            </a:r>
            <a:endParaRPr lang="en-US" dirty="0"/>
          </a:p>
        </p:txBody>
      </p:sp>
      <p:sp>
        <p:nvSpPr>
          <p:cNvPr id="2" name="Footer Placeholder 1"/>
          <p:cNvSpPr>
            <a:spLocks noGrp="1"/>
          </p:cNvSpPr>
          <p:nvPr>
            <p:ph type="ftr" sz="quarter" idx="11"/>
          </p:nvPr>
        </p:nvSpPr>
        <p:spPr/>
        <p:txBody>
          <a:bodyPr/>
          <a:lstStyle/>
          <a:p>
            <a:r>
              <a:rPr lang="en-US" smtClean="0"/>
              <a:t>Data Structures</a:t>
            </a:r>
            <a:endParaRPr lang="en-US"/>
          </a:p>
        </p:txBody>
      </p:sp>
      <p:sp>
        <p:nvSpPr>
          <p:cNvPr id="3" name="Slide Number Placeholder 2"/>
          <p:cNvSpPr>
            <a:spLocks noGrp="1"/>
          </p:cNvSpPr>
          <p:nvPr>
            <p:ph type="sldNum" sz="quarter" idx="12"/>
          </p:nvPr>
        </p:nvSpPr>
        <p:spPr/>
        <p:txBody>
          <a:bodyPr/>
          <a:lstStyle/>
          <a:p>
            <a:fld id="{DFE9710A-46C5-4484-885B-F822572B29B7}" type="slidenum">
              <a:rPr lang="en-US" smtClean="0"/>
              <a:t>20</a:t>
            </a:fld>
            <a:endParaRPr lang="en-US"/>
          </a:p>
        </p:txBody>
      </p:sp>
    </p:spTree>
    <p:extLst>
      <p:ext uri="{BB962C8B-B14F-4D97-AF65-F5344CB8AC3E}">
        <p14:creationId xmlns:p14="http://schemas.microsoft.com/office/powerpoint/2010/main" val="1274775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6"/>
            <a:ext cx="10515600" cy="467388"/>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More on Structure</a:t>
            </a:r>
            <a:endParaRPr lang="en-US" sz="3600"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838200" y="1146412"/>
            <a:ext cx="10515600" cy="5030551"/>
          </a:xfrm>
        </p:spPr>
        <p:txBody>
          <a:bodyPr>
            <a:noAutofit/>
          </a:bodyPr>
          <a:lstStyle/>
          <a:p>
            <a:pPr algn="just">
              <a:lnSpc>
                <a:spcPct val="90000"/>
              </a:lnSpc>
            </a:pPr>
            <a:r>
              <a:rPr lang="en-US" altLang="ja-JP" sz="2000" dirty="0" smtClean="0">
                <a:latin typeface="Times New Roman" panose="02020603050405020304" pitchFamily="18" charset="0"/>
                <a:cs typeface="Times New Roman" panose="02020603050405020304" pitchFamily="18" charset="0"/>
              </a:rPr>
              <a:t>No memory (as data) is allocated for defining </a:t>
            </a:r>
            <a:r>
              <a:rPr lang="en-US" altLang="ja-JP" sz="2000" dirty="0" err="1" smtClean="0">
                <a:solidFill>
                  <a:srgbClr val="0000B0"/>
                </a:solidFill>
                <a:latin typeface="Times New Roman" panose="02020603050405020304" pitchFamily="18" charset="0"/>
                <a:cs typeface="Times New Roman" panose="02020603050405020304" pitchFamily="18" charset="0"/>
              </a:rPr>
              <a:t>struct</a:t>
            </a:r>
            <a:r>
              <a:rPr lang="en-US" altLang="ja-JP" sz="2000" dirty="0" smtClean="0">
                <a:latin typeface="Times New Roman" panose="02020603050405020304" pitchFamily="18" charset="0"/>
                <a:cs typeface="Times New Roman" panose="02020603050405020304" pitchFamily="18" charset="0"/>
              </a:rPr>
              <a:t>.</a:t>
            </a:r>
            <a:endParaRPr lang="en-US" altLang="ja-JP" sz="2000" dirty="0">
              <a:solidFill>
                <a:srgbClr val="FF0000"/>
              </a:solidFill>
              <a:latin typeface="Times New Roman" panose="02020603050405020304" pitchFamily="18" charset="0"/>
              <a:cs typeface="Times New Roman" panose="02020603050405020304" pitchFamily="18" charset="0"/>
            </a:endParaRPr>
          </a:p>
          <a:p>
            <a:pPr algn="just">
              <a:lnSpc>
                <a:spcPct val="90000"/>
              </a:lnSpc>
            </a:pPr>
            <a:r>
              <a:rPr lang="en-US" altLang="ja-JP" sz="2000" dirty="0" smtClean="0">
                <a:latin typeface="Times New Roman" panose="02020603050405020304" pitchFamily="18" charset="0"/>
                <a:cs typeface="Times New Roman" panose="02020603050405020304" pitchFamily="18" charset="0"/>
              </a:rPr>
              <a:t>Memory is allocated when its instances/variables </a:t>
            </a:r>
            <a:r>
              <a:rPr lang="en-US" altLang="ja-JP" sz="2000" dirty="0">
                <a:latin typeface="Times New Roman" panose="02020603050405020304" pitchFamily="18" charset="0"/>
                <a:cs typeface="Times New Roman" panose="02020603050405020304" pitchFamily="18" charset="0"/>
              </a:rPr>
              <a:t>are </a:t>
            </a:r>
            <a:r>
              <a:rPr lang="en-US" altLang="ja-JP" sz="2000" dirty="0" smtClean="0">
                <a:latin typeface="Times New Roman" panose="02020603050405020304" pitchFamily="18" charset="0"/>
                <a:cs typeface="Times New Roman" panose="02020603050405020304" pitchFamily="18" charset="0"/>
              </a:rPr>
              <a:t>created.</a:t>
            </a:r>
            <a:endParaRPr lang="en-US" altLang="ja-JP" sz="2000" dirty="0">
              <a:latin typeface="Times New Roman" panose="02020603050405020304" pitchFamily="18" charset="0"/>
              <a:cs typeface="Times New Roman" panose="02020603050405020304" pitchFamily="18" charset="0"/>
            </a:endParaRPr>
          </a:p>
          <a:p>
            <a:pPr algn="just">
              <a:lnSpc>
                <a:spcPct val="90000"/>
              </a:lnSpc>
            </a:pP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Hence </a:t>
            </a:r>
            <a:r>
              <a:rPr lang="en-US" altLang="ja-JP" sz="2000" dirty="0" err="1">
                <a:solidFill>
                  <a:srgbClr val="0000B0"/>
                </a:solidFill>
                <a:latin typeface="Times New Roman" panose="02020603050405020304" pitchFamily="18" charset="0"/>
                <a:cs typeface="Times New Roman" panose="02020603050405020304" pitchFamily="18" charset="0"/>
                <a:sym typeface="Wingdings" panose="05000000000000000000" pitchFamily="2" charset="2"/>
              </a:rPr>
              <a:t>struct</a:t>
            </a:r>
            <a:r>
              <a:rPr lang="en-US" altLang="ja-JP" sz="2000" dirty="0">
                <a:latin typeface="Times New Roman" panose="02020603050405020304" pitchFamily="18" charset="0"/>
                <a:cs typeface="Times New Roman" panose="02020603050405020304" pitchFamily="18" charset="0"/>
                <a:sym typeface="Wingdings" panose="05000000000000000000" pitchFamily="2" charset="2"/>
              </a:rPr>
              <a:t> stand alone is a template… and it cannot be initialized. You need to declare a variable of type </a:t>
            </a:r>
            <a:r>
              <a:rPr lang="en-US" altLang="ja-JP" sz="2000" dirty="0" err="1">
                <a:solidFill>
                  <a:srgbClr val="0000B0"/>
                </a:solidFill>
                <a:latin typeface="Times New Roman" panose="02020603050405020304" pitchFamily="18" charset="0"/>
                <a:cs typeface="Times New Roman" panose="02020603050405020304" pitchFamily="18" charset="0"/>
                <a:sym typeface="Wingdings" panose="05000000000000000000" pitchFamily="2" charset="2"/>
              </a:rPr>
              <a:t>struct</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90000"/>
              </a:lnSpc>
            </a:pP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No arithmetic or logical operation is possible on the </a:t>
            </a:r>
            <a:r>
              <a:rPr lang="en-US" altLang="ja-JP" sz="2000" dirty="0" err="1" smtClean="0">
                <a:solidFill>
                  <a:srgbClr val="0000B0"/>
                </a:solidFill>
                <a:latin typeface="Times New Roman" panose="02020603050405020304" pitchFamily="18" charset="0"/>
                <a:cs typeface="Times New Roman" panose="02020603050405020304" pitchFamily="18" charset="0"/>
                <a:sym typeface="Wingdings" panose="05000000000000000000" pitchFamily="2" charset="2"/>
              </a:rPr>
              <a:t>struct</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 variables unless defined by the operator overloading. Example: </a:t>
            </a:r>
          </a:p>
          <a:p>
            <a:pPr marL="0" indent="0" algn="just">
              <a:lnSpc>
                <a:spcPct val="90000"/>
              </a:lnSpc>
              <a:buNone/>
            </a:pP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ja-JP" sz="2000" b="1" i="1" dirty="0" err="1" smtClean="0">
                <a:latin typeface="Times New Roman" panose="02020603050405020304" pitchFamily="18" charset="0"/>
                <a:cs typeface="Times New Roman" panose="02020603050405020304" pitchFamily="18" charset="0"/>
                <a:sym typeface="Wingdings" panose="05000000000000000000" pitchFamily="2" charset="2"/>
              </a:rPr>
              <a:t>EmployeeRecord</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 a, b;</a:t>
            </a:r>
          </a:p>
          <a:p>
            <a:pPr marL="0" indent="0" algn="just">
              <a:lnSpc>
                <a:spcPct val="90000"/>
              </a:lnSpc>
              <a:buNone/>
            </a:pPr>
            <a:r>
              <a:rPr lang="en-US" altLang="ja-JP"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Any expression like a == b or a + b etc. is not possible. </a:t>
            </a:r>
          </a:p>
          <a:p>
            <a:pPr marL="0" indent="0" algn="just">
              <a:lnSpc>
                <a:spcPct val="90000"/>
              </a:lnSpc>
              <a:buNone/>
            </a:pPr>
            <a:r>
              <a:rPr lang="en-US" altLang="ja-JP"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But </a:t>
            </a:r>
            <a:r>
              <a:rPr lang="en-US" altLang="ja-JP" sz="2000" dirty="0" err="1" smtClean="0">
                <a:latin typeface="Times New Roman" panose="02020603050405020304" pitchFamily="18" charset="0"/>
                <a:cs typeface="Times New Roman" panose="02020603050405020304" pitchFamily="18" charset="0"/>
                <a:sym typeface="Wingdings" panose="05000000000000000000" pitchFamily="2" charset="2"/>
              </a:rPr>
              <a:t>a.age</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 = </a:t>
            </a:r>
            <a:r>
              <a:rPr lang="en-US" altLang="ja-JP" sz="2000" dirty="0" err="1" smtClean="0">
                <a:latin typeface="Times New Roman" panose="02020603050405020304" pitchFamily="18" charset="0"/>
                <a:cs typeface="Times New Roman" panose="02020603050405020304" pitchFamily="18" charset="0"/>
                <a:sym typeface="Wingdings" panose="05000000000000000000" pitchFamily="2" charset="2"/>
              </a:rPr>
              <a:t>b.age</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 is possible as both of these are of type </a:t>
            </a:r>
            <a:r>
              <a:rPr lang="en-US" altLang="ja-JP" sz="2000" dirty="0" smtClean="0">
                <a:solidFill>
                  <a:srgbClr val="0000B0"/>
                </a:solidFill>
                <a:latin typeface="Times New Roman" panose="02020603050405020304" pitchFamily="18" charset="0"/>
                <a:cs typeface="Times New Roman" panose="02020603050405020304" pitchFamily="18" charset="0"/>
                <a:sym typeface="Wingdings" panose="05000000000000000000" pitchFamily="2" charset="2"/>
              </a:rPr>
              <a:t>int</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90000"/>
              </a:lnSpc>
            </a:pP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Only assignment operation works. i.e. a = b;</a:t>
            </a:r>
          </a:p>
          <a:p>
            <a:pPr algn="just">
              <a:lnSpc>
                <a:spcPct val="90000"/>
              </a:lnSpc>
            </a:pP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Call-by-value, call-by-reference, return-with-value, return-with-reference, array-as-parameter – all works with a </a:t>
            </a:r>
            <a:r>
              <a:rPr lang="en-US" altLang="ja-JP" sz="2000" dirty="0" err="1" smtClean="0">
                <a:solidFill>
                  <a:srgbClr val="0000B0"/>
                </a:solidFill>
                <a:latin typeface="Times New Roman" panose="02020603050405020304" pitchFamily="18" charset="0"/>
                <a:cs typeface="Times New Roman" panose="02020603050405020304" pitchFamily="18" charset="0"/>
                <a:sym typeface="Wingdings" panose="05000000000000000000" pitchFamily="2" charset="2"/>
              </a:rPr>
              <a:t>struct</a:t>
            </a:r>
            <a:r>
              <a:rPr lang="en-US" altLang="ja-JP" sz="2000" dirty="0" smtClean="0">
                <a:latin typeface="Times New Roman" panose="02020603050405020304" pitchFamily="18" charset="0"/>
                <a:cs typeface="Times New Roman" panose="02020603050405020304" pitchFamily="18" charset="0"/>
                <a:sym typeface="Wingdings" panose="05000000000000000000" pitchFamily="2" charset="2"/>
              </a:rPr>
              <a:t> variable as same as the normal variable concept using function in C/C++.</a:t>
            </a:r>
          </a:p>
          <a:p>
            <a:pPr algn="just">
              <a:lnSpc>
                <a:spcPct val="90000"/>
              </a:lnSpc>
            </a:pPr>
            <a:endParaRPr lang="en-US" altLang="ja-JP" sz="2000" dirty="0">
              <a:latin typeface="Times New Roman" panose="02020603050405020304" pitchFamily="18" charset="0"/>
              <a:cs typeface="Times New Roman" panose="02020603050405020304" pitchFamily="18" charset="0"/>
              <a:sym typeface="Wingdings" panose="05000000000000000000" pitchFamily="2" charset="2"/>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Dr. Ashraf Uddin</a:t>
            </a:r>
            <a:endParaRPr lang="en-US" dirty="0"/>
          </a:p>
        </p:txBody>
      </p:sp>
      <p:sp>
        <p:nvSpPr>
          <p:cNvPr id="2" name="Footer Placeholder 1"/>
          <p:cNvSpPr>
            <a:spLocks noGrp="1"/>
          </p:cNvSpPr>
          <p:nvPr>
            <p:ph type="ftr" sz="quarter" idx="11"/>
          </p:nvPr>
        </p:nvSpPr>
        <p:spPr/>
        <p:txBody>
          <a:bodyPr/>
          <a:lstStyle/>
          <a:p>
            <a:r>
              <a:rPr lang="en-US" smtClean="0"/>
              <a:t>Data Structures</a:t>
            </a:r>
            <a:endParaRPr lang="en-US"/>
          </a:p>
        </p:txBody>
      </p:sp>
      <p:sp>
        <p:nvSpPr>
          <p:cNvPr id="3" name="Slide Number Placeholder 2"/>
          <p:cNvSpPr>
            <a:spLocks noGrp="1"/>
          </p:cNvSpPr>
          <p:nvPr>
            <p:ph type="sldNum" sz="quarter" idx="12"/>
          </p:nvPr>
        </p:nvSpPr>
        <p:spPr/>
        <p:txBody>
          <a:bodyPr/>
          <a:lstStyle/>
          <a:p>
            <a:fld id="{DFE9710A-46C5-4484-885B-F822572B29B7}" type="slidenum">
              <a:rPr lang="en-US" smtClean="0"/>
              <a:t>21</a:t>
            </a:fld>
            <a:endParaRPr lang="en-US"/>
          </a:p>
        </p:txBody>
      </p:sp>
    </p:spTree>
    <p:extLst>
      <p:ext uri="{BB962C8B-B14F-4D97-AF65-F5344CB8AC3E}">
        <p14:creationId xmlns:p14="http://schemas.microsoft.com/office/powerpoint/2010/main" val="4003748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Structure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38201" y="1269242"/>
            <a:ext cx="10871578" cy="4885898"/>
          </a:xfrm>
        </p:spPr>
        <p:txBody>
          <a:bodyPr numCol="2">
            <a:noAutofit/>
          </a:bodyPr>
          <a:lstStyle/>
          <a:p>
            <a:pPr algn="l">
              <a:spcBef>
                <a:spcPts val="0"/>
              </a:spcBef>
            </a:pPr>
            <a:r>
              <a:rPr lang="en-US" sz="1800" dirty="0" smtClean="0">
                <a:latin typeface="Courier New" panose="02070309020205020404" pitchFamily="49" charset="0"/>
                <a:cs typeface="Courier New" panose="02070309020205020404" pitchFamily="49" charset="0"/>
              </a:rPr>
              <a:t>Unlike an array a structure can hold data of </a:t>
            </a:r>
            <a:r>
              <a:rPr lang="en-US" sz="1800" b="1" dirty="0" smtClean="0">
                <a:latin typeface="Courier New" panose="02070309020205020404" pitchFamily="49" charset="0"/>
                <a:cs typeface="Courier New" panose="02070309020205020404" pitchFamily="49" charset="0"/>
              </a:rPr>
              <a:t>different types</a:t>
            </a:r>
            <a:r>
              <a:rPr lang="en-US" sz="1800" dirty="0" smtClean="0">
                <a:latin typeface="Courier New" panose="02070309020205020404" pitchFamily="49" charset="0"/>
                <a:cs typeface="Courier New" panose="02070309020205020404" pitchFamily="49" charset="0"/>
              </a:rPr>
              <a:t>.</a:t>
            </a:r>
          </a:p>
          <a:p>
            <a:pPr algn="l">
              <a:spcBef>
                <a:spcPts val="0"/>
              </a:spcBef>
            </a:pPr>
            <a:endParaRPr lang="en-US" sz="1800" dirty="0" smtClean="0">
              <a:latin typeface="Courier New" panose="02070309020205020404" pitchFamily="49" charset="0"/>
              <a:cs typeface="Courier New" panose="02070309020205020404" pitchFamily="49" charset="0"/>
            </a:endParaRPr>
          </a:p>
          <a:p>
            <a:pPr algn="l">
              <a:spcBef>
                <a:spcPts val="0"/>
              </a:spcBef>
            </a:pPr>
            <a:endParaRPr lang="en-US" sz="1800" dirty="0">
              <a:latin typeface="Courier New" panose="02070309020205020404" pitchFamily="49" charset="0"/>
              <a:cs typeface="Courier New" panose="02070309020205020404" pitchFamily="49" charset="0"/>
            </a:endParaRPr>
          </a:p>
          <a:p>
            <a:pPr algn="l">
              <a:spcBef>
                <a:spcPts val="0"/>
              </a:spcBef>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include&lt;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lgn="l">
              <a:spcBef>
                <a:spcPts val="0"/>
              </a:spcBef>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a:t>
            </a:r>
          </a:p>
          <a:p>
            <a:pPr algn="l">
              <a:spcBef>
                <a:spcPts val="0"/>
              </a:spcBef>
            </a:pPr>
            <a:r>
              <a:rPr lang="en-US" sz="1800" dirty="0">
                <a:latin typeface="Courier New" panose="02070309020205020404" pitchFamily="49" charset="0"/>
                <a:cs typeface="Courier New" panose="02070309020205020404" pitchFamily="49" charset="0"/>
              </a:rPr>
              <a:t>    // defining a structure to store data of a book</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book{</a:t>
            </a:r>
          </a:p>
          <a:p>
            <a:pPr algn="l">
              <a:spcBef>
                <a:spcPts val="0"/>
              </a:spcBef>
            </a:pPr>
            <a:r>
              <a:rPr lang="en-US" sz="1800" dirty="0">
                <a:latin typeface="Courier New" panose="02070309020205020404" pitchFamily="49" charset="0"/>
                <a:cs typeface="Courier New" panose="02070309020205020404" pitchFamily="49" charset="0"/>
              </a:rPr>
              <a:t>        char title[20];</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page;</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price;</a:t>
            </a:r>
          </a:p>
          <a:p>
            <a:pPr algn="l">
              <a:spcBef>
                <a:spcPts val="0"/>
              </a:spcBef>
            </a:pPr>
            <a:r>
              <a:rPr lang="en-US" sz="1800" dirty="0">
                <a:latin typeface="Courier New" panose="02070309020205020404" pitchFamily="49" charset="0"/>
                <a:cs typeface="Courier New" panose="02070309020205020404" pitchFamily="49" charset="0"/>
              </a:rPr>
              <a:t>        float weight;</a:t>
            </a:r>
          </a:p>
          <a:p>
            <a:pPr algn="l">
              <a:spcBef>
                <a:spcPts val="0"/>
              </a:spcBef>
            </a:pPr>
            <a:r>
              <a:rPr lang="en-US" sz="1800" dirty="0">
                <a:latin typeface="Courier New" panose="02070309020205020404" pitchFamily="49" charset="0"/>
                <a:cs typeface="Courier New" panose="02070309020205020404" pitchFamily="49" charset="0"/>
              </a:rPr>
              <a:t>    };</a:t>
            </a:r>
          </a:p>
          <a:p>
            <a:pPr algn="l">
              <a:spcBef>
                <a:spcPts val="0"/>
              </a:spcBef>
            </a:pPr>
            <a:endParaRPr lang="en-US" sz="1800" dirty="0">
              <a:latin typeface="Courier New" panose="02070309020205020404" pitchFamily="49" charset="0"/>
              <a:cs typeface="Courier New" panose="02070309020205020404" pitchFamily="49" charset="0"/>
            </a:endParaRP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book b;</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("Enter book information...\n");</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("Title: ");</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scanf</a:t>
            </a:r>
            <a:r>
              <a:rPr lang="en-US" sz="1800" dirty="0">
                <a:latin typeface="Courier New" panose="02070309020205020404" pitchFamily="49" charset="0"/>
                <a:cs typeface="Courier New" panose="02070309020205020404" pitchFamily="49" charset="0"/>
              </a:rPr>
              <a:t>("%s",</a:t>
            </a:r>
            <a:r>
              <a:rPr lang="en-US" sz="1800" dirty="0" err="1">
                <a:latin typeface="Courier New" panose="02070309020205020404" pitchFamily="49" charset="0"/>
                <a:cs typeface="Courier New" panose="02070309020205020404" pitchFamily="49" charset="0"/>
              </a:rPr>
              <a:t>b.title</a:t>
            </a:r>
            <a:r>
              <a:rPr lang="en-US" sz="1800" dirty="0">
                <a:latin typeface="Courier New" panose="02070309020205020404" pitchFamily="49" charset="0"/>
                <a:cs typeface="Courier New" panose="02070309020205020404" pitchFamily="49" charset="0"/>
              </a:rPr>
              <a:t>);</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("Page: ");</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scanf</a:t>
            </a:r>
            <a:r>
              <a:rPr lang="en-US" sz="1800" dirty="0">
                <a:latin typeface="Courier New" panose="02070309020205020404" pitchFamily="49" charset="0"/>
                <a:cs typeface="Courier New" panose="02070309020205020404" pitchFamily="49" charset="0"/>
              </a:rPr>
              <a:t>("%d",&amp;</a:t>
            </a:r>
            <a:r>
              <a:rPr lang="en-US" sz="1800" dirty="0" err="1">
                <a:latin typeface="Courier New" panose="02070309020205020404" pitchFamily="49" charset="0"/>
                <a:cs typeface="Courier New" panose="02070309020205020404" pitchFamily="49" charset="0"/>
              </a:rPr>
              <a:t>b.page</a:t>
            </a:r>
            <a:r>
              <a:rPr lang="en-US" sz="1800" dirty="0">
                <a:latin typeface="Courier New" panose="02070309020205020404" pitchFamily="49" charset="0"/>
                <a:cs typeface="Courier New" panose="02070309020205020404" pitchFamily="49" charset="0"/>
              </a:rPr>
              <a:t>);</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("Price: ");</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scanf</a:t>
            </a:r>
            <a:r>
              <a:rPr lang="en-US" sz="1800" dirty="0">
                <a:latin typeface="Courier New" panose="02070309020205020404" pitchFamily="49" charset="0"/>
                <a:cs typeface="Courier New" panose="02070309020205020404" pitchFamily="49" charset="0"/>
              </a:rPr>
              <a:t>("%d",&amp;</a:t>
            </a:r>
            <a:r>
              <a:rPr lang="en-US" sz="1800" dirty="0" err="1">
                <a:latin typeface="Courier New" panose="02070309020205020404" pitchFamily="49" charset="0"/>
                <a:cs typeface="Courier New" panose="02070309020205020404" pitchFamily="49" charset="0"/>
              </a:rPr>
              <a:t>b.price</a:t>
            </a:r>
            <a:r>
              <a:rPr lang="en-US" sz="1800" dirty="0">
                <a:latin typeface="Courier New" panose="02070309020205020404" pitchFamily="49" charset="0"/>
                <a:cs typeface="Courier New" panose="02070309020205020404" pitchFamily="49" charset="0"/>
              </a:rPr>
              <a:t>);</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("Weight: ");</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scanf</a:t>
            </a:r>
            <a:r>
              <a:rPr lang="en-US" sz="1800" dirty="0">
                <a:latin typeface="Courier New" panose="02070309020205020404" pitchFamily="49" charset="0"/>
                <a:cs typeface="Courier New" panose="02070309020205020404" pitchFamily="49" charset="0"/>
              </a:rPr>
              <a:t>("%f",&amp;</a:t>
            </a:r>
            <a:r>
              <a:rPr lang="en-US" sz="1800" dirty="0" err="1">
                <a:latin typeface="Courier New" panose="02070309020205020404" pitchFamily="49" charset="0"/>
                <a:cs typeface="Courier New" panose="02070309020205020404" pitchFamily="49" charset="0"/>
              </a:rPr>
              <a:t>b.weight</a:t>
            </a:r>
            <a:r>
              <a:rPr lang="en-US" sz="1800" dirty="0">
                <a:latin typeface="Courier New" panose="02070309020205020404" pitchFamily="49" charset="0"/>
                <a:cs typeface="Courier New" panose="02070309020205020404" pitchFamily="49" charset="0"/>
              </a:rPr>
              <a:t>);</a:t>
            </a:r>
          </a:p>
          <a:p>
            <a:pPr algn="l">
              <a:spcBef>
                <a:spcPts val="0"/>
              </a:spcBef>
            </a:pPr>
            <a:endParaRPr lang="en-US" sz="1800" dirty="0">
              <a:latin typeface="Courier New" panose="02070309020205020404" pitchFamily="49" charset="0"/>
              <a:cs typeface="Courier New" panose="02070309020205020404" pitchFamily="49" charset="0"/>
            </a:endParaRP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nInformation</a:t>
            </a:r>
            <a:r>
              <a:rPr lang="en-US" sz="1800" dirty="0">
                <a:latin typeface="Courier New" panose="02070309020205020404" pitchFamily="49" charset="0"/>
                <a:cs typeface="Courier New" panose="02070309020205020404" pitchFamily="49" charset="0"/>
              </a:rPr>
              <a:t>...");</a:t>
            </a:r>
          </a:p>
          <a:p>
            <a:pPr algn="l">
              <a:spcBef>
                <a:spcPts val="0"/>
              </a:spcBef>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nTitle</a:t>
            </a:r>
            <a:r>
              <a:rPr lang="en-US" sz="1800" dirty="0">
                <a:latin typeface="Courier New" panose="02070309020205020404" pitchFamily="49" charset="0"/>
                <a:cs typeface="Courier New" panose="02070309020205020404" pitchFamily="49" charset="0"/>
              </a:rPr>
              <a:t>: %s\</a:t>
            </a:r>
            <a:r>
              <a:rPr lang="en-US" sz="1800" dirty="0" err="1">
                <a:latin typeface="Courier New" panose="02070309020205020404" pitchFamily="49" charset="0"/>
                <a:cs typeface="Courier New" panose="02070309020205020404" pitchFamily="49" charset="0"/>
              </a:rPr>
              <a:t>nPage</a:t>
            </a:r>
            <a:r>
              <a:rPr lang="en-US" sz="1800" dirty="0">
                <a:latin typeface="Courier New" panose="02070309020205020404" pitchFamily="49" charset="0"/>
                <a:cs typeface="Courier New" panose="02070309020205020404" pitchFamily="49" charset="0"/>
              </a:rPr>
              <a:t>: %d\</a:t>
            </a:r>
            <a:r>
              <a:rPr lang="en-US" sz="1800" dirty="0" err="1">
                <a:latin typeface="Courier New" panose="02070309020205020404" pitchFamily="49" charset="0"/>
                <a:cs typeface="Courier New" panose="02070309020205020404" pitchFamily="49" charset="0"/>
              </a:rPr>
              <a:t>nPrice</a:t>
            </a:r>
            <a:r>
              <a:rPr lang="en-US" sz="1800" dirty="0">
                <a:latin typeface="Courier New" panose="02070309020205020404" pitchFamily="49" charset="0"/>
                <a:cs typeface="Courier New" panose="02070309020205020404" pitchFamily="49" charset="0"/>
              </a:rPr>
              <a:t>: %d\</a:t>
            </a:r>
            <a:r>
              <a:rPr lang="en-US" sz="1800" dirty="0" err="1">
                <a:latin typeface="Courier New" panose="02070309020205020404" pitchFamily="49" charset="0"/>
                <a:cs typeface="Courier New" panose="02070309020205020404" pitchFamily="49" charset="0"/>
              </a:rPr>
              <a:t>nWeight</a:t>
            </a:r>
            <a:r>
              <a:rPr lang="en-US" sz="1800" dirty="0">
                <a:latin typeface="Courier New" panose="02070309020205020404" pitchFamily="49" charset="0"/>
                <a:cs typeface="Courier New" panose="02070309020205020404" pitchFamily="49" charset="0"/>
              </a:rPr>
              <a:t>: %.2f\n", </a:t>
            </a:r>
            <a:r>
              <a:rPr lang="en-US" sz="1800" dirty="0" err="1">
                <a:latin typeface="Courier New" panose="02070309020205020404" pitchFamily="49" charset="0"/>
                <a:cs typeface="Courier New" panose="02070309020205020404" pitchFamily="49" charset="0"/>
              </a:rPr>
              <a:t>b.title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b.page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b.price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b.weight</a:t>
            </a:r>
            <a:r>
              <a:rPr lang="en-US" sz="1800" dirty="0">
                <a:latin typeface="Courier New" panose="02070309020205020404" pitchFamily="49" charset="0"/>
                <a:cs typeface="Courier New" panose="02070309020205020404" pitchFamily="49" charset="0"/>
              </a:rPr>
              <a:t>);</a:t>
            </a:r>
          </a:p>
          <a:p>
            <a:pPr algn="l">
              <a:spcBef>
                <a:spcPts val="0"/>
              </a:spcBef>
            </a:pPr>
            <a:endParaRPr lang="en-US" sz="1800" dirty="0">
              <a:latin typeface="Courier New" panose="02070309020205020404" pitchFamily="49" charset="0"/>
              <a:cs typeface="Courier New" panose="02070309020205020404" pitchFamily="49" charset="0"/>
            </a:endParaRPr>
          </a:p>
          <a:p>
            <a:pPr algn="l">
              <a:spcBef>
                <a:spcPts val="0"/>
              </a:spcBef>
            </a:pPr>
            <a:r>
              <a:rPr lang="en-US" sz="1800" dirty="0">
                <a:latin typeface="Courier New" panose="02070309020205020404" pitchFamily="49" charset="0"/>
                <a:cs typeface="Courier New" panose="02070309020205020404" pitchFamily="49" charset="0"/>
              </a:rPr>
              <a:t>    return 0;</a:t>
            </a:r>
          </a:p>
          <a:p>
            <a:pPr algn="l">
              <a:spcBef>
                <a:spcPts val="0"/>
              </a:spcBef>
            </a:pPr>
            <a:r>
              <a:rPr lang="en-US" sz="1800" dirty="0">
                <a:latin typeface="Courier New" panose="02070309020205020404" pitchFamily="49" charset="0"/>
                <a:cs typeface="Courier New" panose="02070309020205020404" pitchFamily="49" charset="0"/>
              </a:rPr>
              <a:t>}</a:t>
            </a:r>
          </a:p>
          <a:p>
            <a:pPr algn="l">
              <a:spcBef>
                <a:spcPts val="0"/>
              </a:spcBef>
            </a:pPr>
            <a:endParaRPr lang="en-US" sz="1800" dirty="0">
              <a:latin typeface="Courier New" panose="02070309020205020404" pitchFamily="49" charset="0"/>
              <a:cs typeface="Courier New" panose="02070309020205020404" pitchFamily="49" charset="0"/>
            </a:endParaRPr>
          </a:p>
          <a:p>
            <a:pPr algn="l">
              <a:spcBef>
                <a:spcPts val="0"/>
              </a:spcBef>
            </a:pPr>
            <a:endParaRPr lang="en-US" sz="1800" dirty="0">
              <a:latin typeface="Courier New" panose="02070309020205020404" pitchFamily="49" charset="0"/>
              <a:cs typeface="Courier New" panose="02070309020205020404" pitchFamily="49" charset="0"/>
            </a:endParaRP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22</a:t>
            </a:fld>
            <a:endParaRPr lang="en-US" dirty="0"/>
          </a:p>
        </p:txBody>
      </p:sp>
    </p:spTree>
    <p:extLst>
      <p:ext uri="{BB962C8B-B14F-4D97-AF65-F5344CB8AC3E}">
        <p14:creationId xmlns:p14="http://schemas.microsoft.com/office/powerpoint/2010/main" val="348959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116"/>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Nested Structure</a:t>
            </a:r>
            <a:endParaRPr lang="en-US" sz="36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1"/>
          </p:nvPr>
        </p:nvSpPr>
        <p:spPr>
          <a:xfrm>
            <a:off x="175591" y="1196629"/>
            <a:ext cx="7395103" cy="4980333"/>
          </a:xfrm>
        </p:spPr>
        <p:txBody>
          <a:bodyPr>
            <a:noAutofit/>
          </a:bodyPr>
          <a:lstStyle/>
          <a:p>
            <a:pPr algn="just">
              <a:lnSpc>
                <a:spcPct val="120000"/>
              </a:lnSpc>
            </a:pPr>
            <a:r>
              <a:rPr lang="en-US" sz="2000" dirty="0" smtClean="0">
                <a:latin typeface="Times New Roman" panose="02020603050405020304" pitchFamily="18" charset="0"/>
                <a:cs typeface="Times New Roman" panose="02020603050405020304" pitchFamily="18" charset="0"/>
              </a:rPr>
              <a:t>As any number and type of variables declared inside a structure, another structure can also be declared/defined inside another structure.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lnSpc>
                <a:spcPct val="120000"/>
              </a:lnSpc>
            </a:pPr>
            <a:r>
              <a:rPr lang="en-US" sz="2000" dirty="0" smtClean="0">
                <a:latin typeface="Times New Roman" panose="02020603050405020304" pitchFamily="18" charset="0"/>
                <a:cs typeface="Times New Roman" panose="02020603050405020304" pitchFamily="18" charset="0"/>
              </a:rPr>
              <a:t>Example 1:</a:t>
            </a:r>
          </a:p>
          <a:p>
            <a:pPr lvl="1" algn="just">
              <a:lnSpc>
                <a:spcPct val="120000"/>
              </a:lnSpc>
            </a:pPr>
            <a:r>
              <a:rPr lang="en-US" sz="2000" b="1" i="1" dirty="0" err="1" smtClean="0">
                <a:latin typeface="Times New Roman" panose="02020603050405020304" pitchFamily="18" charset="0"/>
                <a:cs typeface="Times New Roman" panose="02020603050405020304" pitchFamily="18" charset="0"/>
              </a:rPr>
              <a:t>AppDate</a:t>
            </a:r>
            <a:r>
              <a:rPr lang="en-US" sz="2000" dirty="0" smtClean="0">
                <a:latin typeface="Times New Roman" panose="02020603050405020304" pitchFamily="18" charset="0"/>
                <a:cs typeface="Times New Roman" panose="02020603050405020304" pitchFamily="18" charset="0"/>
              </a:rPr>
              <a:t> and </a:t>
            </a:r>
            <a:r>
              <a:rPr lang="en-US" sz="2000" b="1" i="1" dirty="0" err="1" smtClean="0">
                <a:latin typeface="Times New Roman" panose="02020603050405020304" pitchFamily="18" charset="0"/>
                <a:cs typeface="Times New Roman" panose="02020603050405020304" pitchFamily="18" charset="0"/>
              </a:rPr>
              <a:t>AppTime</a:t>
            </a:r>
            <a:r>
              <a:rPr lang="en-US" sz="2000" dirty="0" smtClean="0">
                <a:latin typeface="Times New Roman" panose="02020603050405020304" pitchFamily="18" charset="0"/>
                <a:cs typeface="Times New Roman" panose="02020603050405020304" pitchFamily="18" charset="0"/>
              </a:rPr>
              <a:t> is defined inside the structure Appointment.</a:t>
            </a:r>
            <a:endParaRPr lang="en-US" sz="2000" dirty="0">
              <a:latin typeface="Times New Roman" panose="02020603050405020304" pitchFamily="18" charset="0"/>
              <a:cs typeface="Times New Roman" panose="02020603050405020304" pitchFamily="18" charset="0"/>
            </a:endParaRPr>
          </a:p>
          <a:p>
            <a:pPr lvl="1" algn="just">
              <a:lnSpc>
                <a:spcPct val="120000"/>
              </a:lnSpc>
            </a:pPr>
            <a:r>
              <a:rPr lang="en-US" sz="2000" dirty="0" err="1">
                <a:latin typeface="Times New Roman" panose="02020603050405020304" pitchFamily="18" charset="0"/>
                <a:cs typeface="Times New Roman" panose="02020603050405020304" pitchFamily="18" charset="0"/>
              </a:rPr>
              <a:t>dt</a:t>
            </a:r>
            <a:r>
              <a:rPr lang="en-US" sz="2000" dirty="0">
                <a:latin typeface="Times New Roman" panose="02020603050405020304" pitchFamily="18" charset="0"/>
                <a:cs typeface="Times New Roman" panose="02020603050405020304" pitchFamily="18" charset="0"/>
              </a:rPr>
              <a:t> is a variable for the structure </a:t>
            </a:r>
            <a:r>
              <a:rPr lang="en-US" sz="2000" b="1" i="1" dirty="0" err="1">
                <a:latin typeface="Times New Roman" panose="02020603050405020304" pitchFamily="18" charset="0"/>
                <a:cs typeface="Times New Roman" panose="02020603050405020304" pitchFamily="18" charset="0"/>
              </a:rPr>
              <a:t>AppDate</a:t>
            </a:r>
            <a:r>
              <a:rPr lang="en-US" sz="2000" dirty="0">
                <a:latin typeface="Times New Roman" panose="02020603050405020304" pitchFamily="18" charset="0"/>
                <a:cs typeface="Times New Roman" panose="02020603050405020304" pitchFamily="18" charset="0"/>
              </a:rPr>
              <a:t>.</a:t>
            </a:r>
          </a:p>
          <a:p>
            <a:pPr lvl="1" algn="just">
              <a:lnSpc>
                <a:spcPct val="120000"/>
              </a:lnSpc>
            </a:pPr>
            <a:r>
              <a:rPr lang="en-US" sz="2000" dirty="0">
                <a:latin typeface="Times New Roman" panose="02020603050405020304" pitchFamily="18" charset="0"/>
                <a:cs typeface="Times New Roman" panose="02020603050405020304" pitchFamily="18" charset="0"/>
              </a:rPr>
              <a:t>tm is a variable for the structure </a:t>
            </a:r>
            <a:r>
              <a:rPr lang="en-US" sz="2000" b="1" i="1" dirty="0" err="1">
                <a:latin typeface="Times New Roman" panose="02020603050405020304" pitchFamily="18" charset="0"/>
                <a:cs typeface="Times New Roman" panose="02020603050405020304" pitchFamily="18" charset="0"/>
              </a:rPr>
              <a:t>AppTim</a:t>
            </a:r>
            <a:r>
              <a:rPr lang="en-US" sz="2000" dirty="0" err="1">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a:t>
            </a:r>
          </a:p>
          <a:p>
            <a:pPr lvl="1" algn="just">
              <a:lnSpc>
                <a:spcPct val="120000"/>
              </a:lnSpc>
            </a:pPr>
            <a:r>
              <a:rPr lang="en-US" sz="2000" dirty="0" smtClean="0">
                <a:latin typeface="Times New Roman" panose="02020603050405020304" pitchFamily="18" charset="0"/>
                <a:cs typeface="Times New Roman" panose="02020603050405020304" pitchFamily="18" charset="0"/>
              </a:rPr>
              <a:t>Both </a:t>
            </a:r>
            <a:r>
              <a:rPr lang="en-US" sz="2000" dirty="0" err="1" smtClean="0">
                <a:latin typeface="Times New Roman" panose="02020603050405020304" pitchFamily="18" charset="0"/>
                <a:cs typeface="Times New Roman" panose="02020603050405020304" pitchFamily="18" charset="0"/>
              </a:rPr>
              <a:t>dt</a:t>
            </a:r>
            <a:r>
              <a:rPr lang="en-US" sz="2000" dirty="0" smtClean="0">
                <a:latin typeface="Times New Roman" panose="02020603050405020304" pitchFamily="18" charset="0"/>
                <a:cs typeface="Times New Roman" panose="02020603050405020304" pitchFamily="18" charset="0"/>
              </a:rPr>
              <a:t> and tm is declared inside the structure </a:t>
            </a:r>
            <a:r>
              <a:rPr lang="en-US" sz="2000" b="1" i="1" dirty="0" smtClean="0">
                <a:latin typeface="Times New Roman" panose="02020603050405020304" pitchFamily="18" charset="0"/>
                <a:cs typeface="Times New Roman" panose="02020603050405020304" pitchFamily="18" charset="0"/>
              </a:rPr>
              <a:t>Appointment</a:t>
            </a:r>
            <a:r>
              <a:rPr lang="en-US" sz="2000" dirty="0" smtClean="0">
                <a:latin typeface="Times New Roman" panose="02020603050405020304" pitchFamily="18" charset="0"/>
                <a:cs typeface="Times New Roman" panose="02020603050405020304" pitchFamily="18" charset="0"/>
              </a:rPr>
              <a:t>.</a:t>
            </a:r>
          </a:p>
          <a:p>
            <a:pPr algn="just">
              <a:lnSpc>
                <a:spcPct val="120000"/>
              </a:lnSpc>
            </a:pPr>
            <a:r>
              <a:rPr lang="en-US" sz="2000" dirty="0" smtClean="0">
                <a:latin typeface="Times New Roman" panose="02020603050405020304" pitchFamily="18" charset="0"/>
                <a:cs typeface="Times New Roman" panose="02020603050405020304" pitchFamily="18" charset="0"/>
              </a:rPr>
              <a:t>Example 2:</a:t>
            </a:r>
          </a:p>
          <a:p>
            <a:pPr lvl="1" algn="just">
              <a:lnSpc>
                <a:spcPct val="120000"/>
              </a:lnSpc>
            </a:pPr>
            <a:r>
              <a:rPr lang="en-US" sz="2000" dirty="0" smtClean="0">
                <a:latin typeface="Times New Roman" panose="02020603050405020304" pitchFamily="18" charset="0"/>
                <a:cs typeface="Times New Roman" panose="02020603050405020304" pitchFamily="18" charset="0"/>
              </a:rPr>
              <a:t>dob is a variable for the structure </a:t>
            </a:r>
            <a:r>
              <a:rPr lang="en-US" sz="2000" b="1" i="1" dirty="0" err="1" smtClean="0">
                <a:latin typeface="Times New Roman" panose="02020603050405020304" pitchFamily="18" charset="0"/>
                <a:cs typeface="Times New Roman" panose="02020603050405020304" pitchFamily="18" charset="0"/>
              </a:rPr>
              <a:t>DateOfBirth</a:t>
            </a:r>
            <a:r>
              <a:rPr lang="en-US" sz="2000" dirty="0" smtClean="0">
                <a:latin typeface="Times New Roman" panose="02020603050405020304" pitchFamily="18" charset="0"/>
                <a:cs typeface="Times New Roman" panose="02020603050405020304" pitchFamily="18" charset="0"/>
              </a:rPr>
              <a:t>.</a:t>
            </a:r>
          </a:p>
          <a:p>
            <a:pPr lvl="1" algn="just">
              <a:lnSpc>
                <a:spcPct val="120000"/>
              </a:lnSpc>
            </a:pPr>
            <a:r>
              <a:rPr lang="en-US" sz="2000" dirty="0" smtClean="0">
                <a:latin typeface="Times New Roman" panose="02020603050405020304" pitchFamily="18" charset="0"/>
                <a:cs typeface="Times New Roman" panose="02020603050405020304" pitchFamily="18" charset="0"/>
              </a:rPr>
              <a:t>dob is declared inside structure </a:t>
            </a:r>
            <a:r>
              <a:rPr lang="en-US" sz="2000" b="1" i="1" dirty="0" smtClean="0">
                <a:latin typeface="Times New Roman" panose="02020603050405020304" pitchFamily="18" charset="0"/>
                <a:cs typeface="Times New Roman" panose="02020603050405020304" pitchFamily="18" charset="0"/>
              </a:rPr>
              <a:t>Employee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2"/>
          </p:nvPr>
        </p:nvSpPr>
        <p:spPr>
          <a:xfrm>
            <a:off x="7799293" y="1196629"/>
            <a:ext cx="4193923" cy="4980333"/>
          </a:xfrm>
        </p:spPr>
        <p:txBody>
          <a:bodyPr>
            <a:noAutofit/>
          </a:bodyPr>
          <a:lstStyle/>
          <a:p>
            <a:pPr marL="0" indent="0">
              <a:lnSpc>
                <a:spcPct val="90000"/>
              </a:lnSpc>
              <a:spcBef>
                <a:spcPts val="0"/>
              </a:spcBef>
              <a:buNone/>
            </a:pPr>
            <a:r>
              <a:rPr lang="en-US" sz="2000" u="sng" dirty="0" smtClean="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2000" dirty="0" err="1" smtClean="0">
                <a:solidFill>
                  <a:srgbClr val="0000B0"/>
                </a:solidFill>
                <a:latin typeface="Courier New" panose="02070309020205020404" pitchFamily="49" charset="0"/>
                <a:cs typeface="Courier New" panose="02070309020205020404" pitchFamily="49" charset="0"/>
              </a:rPr>
              <a:t>struct</a:t>
            </a:r>
            <a:r>
              <a:rPr lang="en-US" sz="2000" dirty="0" smtClean="0">
                <a:latin typeface="Courier New" panose="02070309020205020404" pitchFamily="49" charset="0"/>
                <a:cs typeface="Courier New" panose="02070309020205020404" pitchFamily="49" charset="0"/>
              </a:rPr>
              <a:t> </a:t>
            </a:r>
            <a:r>
              <a:rPr lang="en-US" sz="2000" b="1" i="1" dirty="0" smtClean="0">
                <a:latin typeface="Courier New" panose="02070309020205020404" pitchFamily="49" charset="0"/>
                <a:cs typeface="Courier New" panose="02070309020205020404" pitchFamily="49" charset="0"/>
              </a:rPr>
              <a:t>Appointment</a:t>
            </a:r>
            <a:r>
              <a:rPr lang="en-US" sz="2000" dirty="0" smtClean="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dirty="0" err="1" smtClean="0">
                <a:solidFill>
                  <a:srgbClr val="0000B0"/>
                </a:solidFill>
                <a:latin typeface="Courier New" panose="02070309020205020404" pitchFamily="49" charset="0"/>
                <a:cs typeface="Courier New" panose="02070309020205020404" pitchFamily="49" charset="0"/>
              </a:rPr>
              <a:t>struct</a:t>
            </a:r>
            <a:r>
              <a:rPr lang="en-US" sz="2000" dirty="0" smtClean="0">
                <a:latin typeface="Courier New" panose="02070309020205020404" pitchFamily="49" charset="0"/>
                <a:cs typeface="Courier New" panose="02070309020205020404" pitchFamily="49" charset="0"/>
              </a:rPr>
              <a:t> </a:t>
            </a:r>
            <a:r>
              <a:rPr lang="en-US" sz="2000" b="1" i="1" dirty="0" err="1" smtClean="0">
                <a:latin typeface="Courier New" panose="02070309020205020404" pitchFamily="49" charset="0"/>
                <a:cs typeface="Courier New" panose="02070309020205020404" pitchFamily="49" charset="0"/>
              </a:rPr>
              <a:t>AppDate</a:t>
            </a:r>
            <a:r>
              <a:rPr lang="en-US" sz="2000" dirty="0" smtClean="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dirty="0" err="1" smtClean="0">
                <a:solidFill>
                  <a:srgbClr val="0000B0"/>
                </a:solidFill>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dt</a:t>
            </a:r>
            <a:r>
              <a:rPr lang="en-US" sz="2000" dirty="0" smtClean="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dirty="0" err="1" smtClean="0">
                <a:solidFill>
                  <a:srgbClr val="0000B0"/>
                </a:solidFill>
                <a:latin typeface="Courier New" panose="02070309020205020404" pitchFamily="49" charset="0"/>
                <a:cs typeface="Courier New" panose="02070309020205020404" pitchFamily="49" charset="0"/>
              </a:rPr>
              <a:t>struct</a:t>
            </a:r>
            <a:r>
              <a:rPr lang="en-US" sz="2000" dirty="0" smtClean="0">
                <a:latin typeface="Courier New" panose="02070309020205020404" pitchFamily="49" charset="0"/>
                <a:cs typeface="Courier New" panose="02070309020205020404" pitchFamily="49" charset="0"/>
              </a:rPr>
              <a:t> </a:t>
            </a:r>
            <a:r>
              <a:rPr lang="en-US" sz="2000" b="1" i="1" dirty="0" err="1" smtClean="0">
                <a:latin typeface="Courier New" panose="02070309020205020404" pitchFamily="49" charset="0"/>
                <a:cs typeface="Courier New" panose="02070309020205020404" pitchFamily="49" charset="0"/>
              </a:rPr>
              <a:t>AppTime</a:t>
            </a:r>
            <a:r>
              <a:rPr lang="en-US" sz="2000" dirty="0" smtClean="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solidFill>
                  <a:srgbClr val="0000B0"/>
                </a:solidFill>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}tm;</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dirty="0" smtClean="0">
                <a:solidFill>
                  <a:srgbClr val="0000B0"/>
                </a:solidFill>
                <a:latin typeface="Courier New" panose="02070309020205020404" pitchFamily="49" charset="0"/>
                <a:cs typeface="Courier New" panose="02070309020205020404" pitchFamily="49" charset="0"/>
              </a:rPr>
              <a:t>char</a:t>
            </a:r>
            <a:r>
              <a:rPr lang="en-US" sz="2000" dirty="0" smtClean="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u="sng" dirty="0" smtClean="0">
                <a:latin typeface="Courier New" panose="02070309020205020404" pitchFamily="49" charset="0"/>
                <a:cs typeface="Courier New" panose="02070309020205020404" pitchFamily="49" charset="0"/>
              </a:rPr>
              <a:t>Example 2:</a:t>
            </a:r>
          </a:p>
          <a:p>
            <a:pPr marL="0" indent="0">
              <a:lnSpc>
                <a:spcPct val="90000"/>
              </a:lnSpc>
              <a:spcBef>
                <a:spcPts val="0"/>
              </a:spcBef>
              <a:buNone/>
            </a:pPr>
            <a:r>
              <a:rPr lang="en-US" sz="2000" dirty="0" err="1" smtClean="0">
                <a:solidFill>
                  <a:srgbClr val="0000B0"/>
                </a:solidFill>
                <a:latin typeface="Courier New" panose="02070309020205020404" pitchFamily="49" charset="0"/>
                <a:cs typeface="Courier New" panose="02070309020205020404" pitchFamily="49" charset="0"/>
              </a:rPr>
              <a:t>struct</a:t>
            </a:r>
            <a:r>
              <a:rPr lang="en-US" sz="2000" dirty="0" smtClean="0">
                <a:latin typeface="Courier New" panose="02070309020205020404" pitchFamily="49" charset="0"/>
                <a:cs typeface="Courier New" panose="02070309020205020404" pitchFamily="49" charset="0"/>
              </a:rPr>
              <a:t> </a:t>
            </a:r>
            <a:r>
              <a:rPr lang="en-US" sz="2000" b="1" i="1" dirty="0" err="1" smtClean="0">
                <a:latin typeface="Courier New" panose="02070309020205020404" pitchFamily="49" charset="0"/>
                <a:cs typeface="Courier New" panose="02070309020205020404" pitchFamily="49" charset="0"/>
              </a:rPr>
              <a:t>DateOfBirt</a:t>
            </a:r>
            <a:r>
              <a:rPr lang="en-US" sz="2000" b="1" i="1" dirty="0" err="1">
                <a:latin typeface="Courier New" panose="02070309020205020404" pitchFamily="49" charset="0"/>
                <a:cs typeface="Courier New" panose="02070309020205020404" pitchFamily="49" charset="0"/>
              </a:rPr>
              <a:t>h</a:t>
            </a:r>
            <a:r>
              <a:rPr lang="en-US" sz="2000" dirty="0" smtClean="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dirty="0" err="1" smtClean="0">
                <a:solidFill>
                  <a:srgbClr val="0000B0"/>
                </a:solidFill>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day, month, year;</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2000" dirty="0" err="1" smtClean="0">
                <a:solidFill>
                  <a:srgbClr val="0000B0"/>
                </a:solidFill>
                <a:latin typeface="Courier New" panose="02070309020205020404" pitchFamily="49" charset="0"/>
                <a:cs typeface="Courier New" panose="02070309020205020404" pitchFamily="49" charset="0"/>
              </a:rPr>
              <a:t>struct</a:t>
            </a:r>
            <a:r>
              <a:rPr lang="en-US" sz="2000" dirty="0" smtClean="0">
                <a:latin typeface="Courier New" panose="02070309020205020404" pitchFamily="49" charset="0"/>
                <a:cs typeface="Courier New" panose="02070309020205020404" pitchFamily="49" charset="0"/>
              </a:rPr>
              <a:t> </a:t>
            </a:r>
            <a:r>
              <a:rPr lang="en-US" sz="2000" b="1" i="1" dirty="0" smtClean="0">
                <a:latin typeface="Courier New" panose="02070309020205020404" pitchFamily="49" charset="0"/>
                <a:cs typeface="Courier New" panose="02070309020205020404" pitchFamily="49" charset="0"/>
              </a:rPr>
              <a:t>Employee</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dirty="0" smtClean="0">
                <a:solidFill>
                  <a:srgbClr val="0000B0"/>
                </a:solidFill>
                <a:latin typeface="Courier New" panose="02070309020205020404" pitchFamily="49" charset="0"/>
                <a:cs typeface="Courier New" panose="02070309020205020404" pitchFamily="49" charset="0"/>
              </a:rPr>
              <a:t>char</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EmpName</a:t>
            </a:r>
            <a:r>
              <a:rPr lang="en-US" sz="2000" dirty="0">
                <a:latin typeface="Courier New" panose="02070309020205020404" pitchFamily="49" charset="0"/>
                <a:cs typeface="Courier New" panose="02070309020205020404" pitchFamily="49" charset="0"/>
              </a:rPr>
              <a:t>[100];</a:t>
            </a: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  </a:t>
            </a:r>
            <a:r>
              <a:rPr lang="en-US" sz="2000" b="1" i="1" dirty="0" err="1" smtClean="0">
                <a:latin typeface="Courier New" panose="02070309020205020404" pitchFamily="49" charset="0"/>
                <a:cs typeface="Courier New" panose="02070309020205020404" pitchFamily="49" charset="0"/>
              </a:rPr>
              <a:t>DateOfBirth</a:t>
            </a:r>
            <a:r>
              <a:rPr lang="en-US" sz="2000" dirty="0" smtClean="0">
                <a:latin typeface="Courier New" panose="02070309020205020404" pitchFamily="49" charset="0"/>
                <a:cs typeface="Courier New" panose="02070309020205020404" pitchFamily="49" charset="0"/>
              </a:rPr>
              <a:t> dob;</a:t>
            </a:r>
            <a:endParaRPr lang="en-US" sz="20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2000" dirty="0" smtClean="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2000" dirty="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23</a:t>
            </a:fld>
            <a:endParaRPr lang="en-US"/>
          </a:p>
        </p:txBody>
      </p:sp>
    </p:spTree>
    <p:extLst>
      <p:ext uri="{BB962C8B-B14F-4D97-AF65-F5344CB8AC3E}">
        <p14:creationId xmlns:p14="http://schemas.microsoft.com/office/powerpoint/2010/main" val="3487309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a:bodyPr>
          <a:lstStyle/>
          <a:p>
            <a:pPr algn="ctr"/>
            <a:r>
              <a:rPr lang="en-US" altLang="en-US" sz="3600" b="1" dirty="0" smtClean="0">
                <a:latin typeface="Times New Roman" panose="02020603050405020304" pitchFamily="18" charset="0"/>
                <a:cs typeface="Times New Roman" panose="02020603050405020304" pitchFamily="18" charset="0"/>
              </a:rPr>
              <a:t>Self-Referential </a:t>
            </a:r>
            <a:r>
              <a:rPr lang="en-US" altLang="en-US" sz="3600" b="1" dirty="0">
                <a:latin typeface="Times New Roman" panose="02020603050405020304" pitchFamily="18" charset="0"/>
                <a:cs typeface="Times New Roman" panose="02020603050405020304" pitchFamily="18" charset="0"/>
              </a:rPr>
              <a:t>structure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6663"/>
            <a:ext cx="10515600" cy="4730300"/>
          </a:xfrm>
        </p:spPr>
        <p:txBody>
          <a:bodyPr>
            <a:normAutofit/>
          </a:bodyPr>
          <a:lstStyle/>
          <a:p>
            <a:pPr>
              <a:lnSpc>
                <a:spcPct val="90000"/>
              </a:lnSpc>
            </a:pPr>
            <a:r>
              <a:rPr lang="en-US" altLang="en-US" sz="2000" dirty="0" smtClean="0">
                <a:latin typeface="Times New Roman" panose="02020603050405020304" pitchFamily="18" charset="0"/>
                <a:cs typeface="Times New Roman" panose="02020603050405020304" pitchFamily="18" charset="0"/>
              </a:rPr>
              <a:t>Structure </a:t>
            </a:r>
            <a:r>
              <a:rPr lang="en-US" altLang="en-US" sz="2000" dirty="0">
                <a:latin typeface="Times New Roman" panose="02020603050405020304" pitchFamily="18" charset="0"/>
                <a:cs typeface="Times New Roman" panose="02020603050405020304" pitchFamily="18" charset="0"/>
              </a:rPr>
              <a:t>member cannot be instance of enclosing </a:t>
            </a:r>
            <a:r>
              <a:rPr lang="en-US" altLang="en-US" sz="2000" b="1" dirty="0" err="1">
                <a:solidFill>
                  <a:srgbClr val="0000B0"/>
                </a:solidFill>
                <a:latin typeface="Times New Roman" panose="02020603050405020304" pitchFamily="18" charset="0"/>
                <a:cs typeface="Times New Roman" panose="02020603050405020304" pitchFamily="18" charset="0"/>
              </a:rPr>
              <a:t>struct</a:t>
            </a:r>
            <a:endParaRPr lang="en-US" altLang="en-US" sz="2000" b="1" dirty="0">
              <a:solidFill>
                <a:srgbClr val="0000B0"/>
              </a:solidFill>
              <a:latin typeface="Times New Roman" panose="02020603050405020304" pitchFamily="18" charset="0"/>
              <a:cs typeface="Times New Roman" panose="02020603050405020304" pitchFamily="18" charset="0"/>
            </a:endParaRPr>
          </a:p>
          <a:p>
            <a:pPr>
              <a:lnSpc>
                <a:spcPct val="90000"/>
              </a:lnSpc>
            </a:pPr>
            <a:r>
              <a:rPr lang="en-US" altLang="en-US" sz="2000" dirty="0">
                <a:latin typeface="Times New Roman" panose="02020603050405020304" pitchFamily="18" charset="0"/>
                <a:cs typeface="Times New Roman" panose="02020603050405020304" pitchFamily="18" charset="0"/>
              </a:rPr>
              <a:t>Structure member can be pointer to instance of enclosing </a:t>
            </a:r>
            <a:r>
              <a:rPr lang="en-US" altLang="en-US" sz="2000" b="1" dirty="0" err="1">
                <a:solidFill>
                  <a:srgbClr val="0000B0"/>
                </a:solidFill>
                <a:latin typeface="Times New Roman" panose="02020603050405020304" pitchFamily="18" charset="0"/>
                <a:cs typeface="Times New Roman" panose="02020603050405020304" pitchFamily="18" charset="0"/>
              </a:rPr>
              <a:t>struct</a:t>
            </a:r>
            <a:r>
              <a:rPr lang="en-US" altLang="en-US" sz="2000" dirty="0">
                <a:latin typeface="Times New Roman" panose="02020603050405020304" pitchFamily="18" charset="0"/>
                <a:cs typeface="Times New Roman" panose="02020603050405020304" pitchFamily="18" charset="0"/>
              </a:rPr>
              <a:t> (self-referential structure)</a:t>
            </a:r>
          </a:p>
          <a:p>
            <a:pPr lvl="1">
              <a:lnSpc>
                <a:spcPct val="90000"/>
              </a:lnSpc>
            </a:pPr>
            <a:r>
              <a:rPr lang="en-US" altLang="en-US" sz="2000" dirty="0">
                <a:latin typeface="Times New Roman" panose="02020603050405020304" pitchFamily="18" charset="0"/>
                <a:cs typeface="Times New Roman" panose="02020603050405020304" pitchFamily="18" charset="0"/>
              </a:rPr>
              <a:t>Used for linked lists, queues, stacks and trees</a:t>
            </a:r>
          </a:p>
          <a:p>
            <a:r>
              <a:rPr lang="en-US" sz="2000" dirty="0" smtClean="0">
                <a:latin typeface="Times New Roman" panose="02020603050405020304" pitchFamily="18" charset="0"/>
                <a:cs typeface="Times New Roman" panose="02020603050405020304" pitchFamily="18" charset="0"/>
              </a:rPr>
              <a:t>Example: Every </a:t>
            </a:r>
            <a:r>
              <a:rPr lang="en-US" sz="2000" b="1" dirty="0" smtClean="0">
                <a:latin typeface="Times New Roman" panose="02020603050405020304" pitchFamily="18" charset="0"/>
                <a:cs typeface="Times New Roman" panose="02020603050405020304" pitchFamily="18" charset="0"/>
              </a:rPr>
              <a:t>person</a:t>
            </a:r>
            <a:r>
              <a:rPr lang="en-US" sz="2000" dirty="0" smtClean="0">
                <a:latin typeface="Times New Roman" panose="02020603050405020304" pitchFamily="18" charset="0"/>
                <a:cs typeface="Times New Roman" panose="02020603050405020304" pitchFamily="18" charset="0"/>
              </a:rPr>
              <a:t> may have a </a:t>
            </a:r>
            <a:r>
              <a:rPr lang="en-US" sz="2000" b="1" dirty="0" smtClean="0">
                <a:latin typeface="Times New Roman" panose="02020603050405020304" pitchFamily="18" charset="0"/>
                <a:cs typeface="Times New Roman" panose="02020603050405020304" pitchFamily="18" charset="0"/>
              </a:rPr>
              <a:t>child</a:t>
            </a:r>
            <a:r>
              <a:rPr lang="en-US" sz="2000" dirty="0" smtClean="0">
                <a:latin typeface="Times New Roman" panose="02020603050405020304" pitchFamily="18" charset="0"/>
                <a:cs typeface="Times New Roman" panose="02020603050405020304" pitchFamily="18" charset="0"/>
              </a:rPr>
              <a:t> who is also a </a:t>
            </a:r>
            <a:r>
              <a:rPr lang="en-US" sz="2000" b="1" dirty="0" smtClean="0">
                <a:latin typeface="Times New Roman" panose="02020603050405020304" pitchFamily="18" charset="0"/>
                <a:cs typeface="Times New Roman" panose="02020603050405020304" pitchFamily="18" charset="0"/>
              </a:rPr>
              <a:t>person</a:t>
            </a:r>
            <a:r>
              <a:rPr lang="en-US" sz="2000" dirty="0" smtClean="0">
                <a:latin typeface="Times New Roman" panose="02020603050405020304" pitchFamily="18" charset="0"/>
                <a:cs typeface="Times New Roman" panose="02020603050405020304" pitchFamily="18" charset="0"/>
              </a:rPr>
              <a:t>.</a:t>
            </a:r>
          </a:p>
          <a:p>
            <a:pPr lvl="1">
              <a:lnSpc>
                <a:spcPct val="90000"/>
              </a:lnSpc>
              <a:spcAft>
                <a:spcPts val="0"/>
              </a:spcAft>
              <a:buFont typeface="Wingdings" pitchFamily="2" charset="2"/>
              <a:buNone/>
              <a:defRPr/>
            </a:pPr>
            <a:r>
              <a:rPr lang="en-US" sz="2000" b="1" dirty="0" err="1">
                <a:solidFill>
                  <a:srgbClr val="0000B0"/>
                </a:solidFill>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Person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1">
              <a:lnSpc>
                <a:spcPct val="90000"/>
              </a:lnSpc>
              <a:spcAft>
                <a:spcPts val="0"/>
              </a:spcAft>
              <a:buFont typeface="Wingdings" pitchFamily="2" charset="2"/>
              <a:buNone/>
              <a:defRPr/>
            </a:pPr>
            <a:r>
              <a:rPr lang="en-US" sz="2000" dirty="0">
                <a:latin typeface="Times New Roman" panose="02020603050405020304" pitchFamily="18" charset="0"/>
                <a:cs typeface="Times New Roman" panose="02020603050405020304" pitchFamily="18" charset="0"/>
              </a:rPr>
              <a:t>	</a:t>
            </a:r>
            <a:r>
              <a:rPr lang="en-US" sz="2000" b="1" dirty="0" smtClean="0">
                <a:solidFill>
                  <a:srgbClr val="0000B0"/>
                </a:solidFill>
                <a:latin typeface="Times New Roman" panose="02020603050405020304" pitchFamily="18" charset="0"/>
                <a:cs typeface="Times New Roman" panose="02020603050405020304" pitchFamily="18" charset="0"/>
              </a:rPr>
              <a:t>char</a:t>
            </a:r>
            <a:r>
              <a:rPr lang="en-US" sz="2000" dirty="0" smtClean="0">
                <a:latin typeface="Times New Roman" panose="02020603050405020304" pitchFamily="18" charset="0"/>
                <a:cs typeface="Times New Roman" panose="02020603050405020304" pitchFamily="18" charset="0"/>
              </a:rPr>
              <a:t> Name[30]; </a:t>
            </a:r>
            <a:endParaRPr lang="en-US" sz="2000" dirty="0">
              <a:latin typeface="Times New Roman" panose="02020603050405020304" pitchFamily="18" charset="0"/>
              <a:cs typeface="Times New Roman" panose="02020603050405020304" pitchFamily="18" charset="0"/>
            </a:endParaRPr>
          </a:p>
          <a:p>
            <a:pPr lvl="1">
              <a:lnSpc>
                <a:spcPct val="90000"/>
              </a:lnSpc>
              <a:spcAft>
                <a:spcPts val="0"/>
              </a:spcAft>
              <a:buFont typeface="Wingdings" pitchFamily="2" charset="2"/>
              <a:buNone/>
              <a:defRPr/>
            </a:pPr>
            <a:r>
              <a:rPr lang="en-US" sz="2000"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Person</a:t>
            </a:r>
            <a:r>
              <a:rPr lang="en-US" sz="2000" dirty="0" smtClean="0">
                <a:latin typeface="Times New Roman" panose="02020603050405020304" pitchFamily="18" charset="0"/>
                <a:cs typeface="Times New Roman" panose="02020603050405020304" pitchFamily="18" charset="0"/>
              </a:rPr>
              <a:t> *Child; </a:t>
            </a:r>
          </a:p>
          <a:p>
            <a:pPr lvl="1">
              <a:lnSpc>
                <a:spcPct val="90000"/>
              </a:lnSpc>
              <a:spcAft>
                <a:spcPts val="0"/>
              </a:spcAft>
              <a:buFont typeface="Wingdings" pitchFamily="2" charset="2"/>
              <a:buNone/>
              <a:defRPr/>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Person contains a pointer variable Child of type </a:t>
            </a:r>
            <a:r>
              <a:rPr lang="en-US" sz="2000" dirty="0">
                <a:latin typeface="Times New Roman" panose="02020603050405020304" pitchFamily="18" charset="0"/>
                <a:cs typeface="Times New Roman" panose="02020603050405020304" pitchFamily="18" charset="0"/>
              </a:rPr>
              <a:t>Person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24</a:t>
            </a:fld>
            <a:endParaRPr lang="en-US"/>
          </a:p>
        </p:txBody>
      </p:sp>
    </p:spTree>
    <p:extLst>
      <p:ext uri="{BB962C8B-B14F-4D97-AF65-F5344CB8AC3E}">
        <p14:creationId xmlns:p14="http://schemas.microsoft.com/office/powerpoint/2010/main" val="806163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1409" y="256599"/>
            <a:ext cx="10515600" cy="588701"/>
          </a:xfrm>
        </p:spPr>
        <p:txBody>
          <a:bodyPr>
            <a:normAutofit/>
          </a:bodyPr>
          <a:lstStyle/>
          <a:p>
            <a:pPr algn="ctr"/>
            <a:r>
              <a:rPr lang="en-US" altLang="en-US" sz="3600" b="1" dirty="0">
                <a:latin typeface="Times New Roman" panose="02020603050405020304" pitchFamily="18" charset="0"/>
                <a:cs typeface="Times New Roman" panose="02020603050405020304" pitchFamily="18" charset="0"/>
              </a:rPr>
              <a:t>Self-Referential structure </a:t>
            </a:r>
            <a:r>
              <a:rPr lang="en-US" altLang="en-US" sz="3600" b="1" dirty="0" smtClean="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175591" y="1196629"/>
            <a:ext cx="6339022" cy="4980333"/>
          </a:xfrm>
        </p:spPr>
        <p:txBody>
          <a:bodyPr>
            <a:normAutofit fontScale="85000" lnSpcReduction="20000"/>
          </a:bodyPr>
          <a:lstStyle/>
          <a:p>
            <a:pPr>
              <a:lnSpc>
                <a:spcPct val="90000"/>
              </a:lnSpc>
              <a:buNone/>
              <a:defRPr/>
            </a:pPr>
            <a:r>
              <a:rPr lang="en-US" b="1" dirty="0" err="1">
                <a:solidFill>
                  <a:srgbClr val="0000B0"/>
                </a:solidFill>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Person</a:t>
            </a:r>
            <a:r>
              <a:rPr lang="en-US" dirty="0">
                <a:latin typeface="Courier New" panose="02070309020205020404" pitchFamily="49" charset="0"/>
                <a:cs typeface="Courier New" panose="02070309020205020404" pitchFamily="49" charset="0"/>
              </a:rPr>
              <a:t>{ 	</a:t>
            </a:r>
          </a:p>
          <a:p>
            <a:pPr>
              <a:lnSpc>
                <a:spcPct val="90000"/>
              </a:lnSpc>
              <a:buNone/>
              <a:defRPr/>
            </a:pPr>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Name[30]; </a:t>
            </a:r>
          </a:p>
          <a:p>
            <a:pPr>
              <a:lnSpc>
                <a:spcPct val="90000"/>
              </a:lnSpc>
              <a:buNone/>
              <a:defRPr/>
            </a:pPr>
            <a:r>
              <a:rPr lang="en-US"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Person</a:t>
            </a:r>
            <a:r>
              <a:rPr lang="en-US" dirty="0">
                <a:latin typeface="Courier New" panose="02070309020205020404" pitchFamily="49" charset="0"/>
                <a:cs typeface="Courier New" panose="02070309020205020404" pitchFamily="49" charset="0"/>
              </a:rPr>
              <a:t> *Child; </a:t>
            </a:r>
          </a:p>
          <a:p>
            <a:pPr>
              <a:lnSpc>
                <a:spcPct val="90000"/>
              </a:lnSpc>
              <a:buNone/>
              <a:defRPr/>
            </a:pPr>
            <a:r>
              <a:rPr lang="en-US" dirty="0">
                <a:latin typeface="Courier New" panose="02070309020205020404" pitchFamily="49" charset="0"/>
                <a:cs typeface="Courier New" panose="02070309020205020404" pitchFamily="49" charset="0"/>
              </a:rPr>
              <a:t>};</a:t>
            </a:r>
          </a:p>
          <a:p>
            <a:pPr marL="0" indent="0">
              <a:buNone/>
            </a:pPr>
            <a:r>
              <a:rPr lang="en-US" b="1" i="1" dirty="0" smtClean="0">
                <a:latin typeface="Courier New" panose="02070309020205020404" pitchFamily="49" charset="0"/>
                <a:cs typeface="Courier New" panose="02070309020205020404" pitchFamily="49" charset="0"/>
              </a:rPr>
              <a:t>Person</a:t>
            </a:r>
            <a:r>
              <a:rPr lang="en-US" dirty="0" smtClean="0">
                <a:latin typeface="Courier New" panose="02070309020205020404" pitchFamily="49" charset="0"/>
                <a:cs typeface="Courier New" panose="02070309020205020404" pitchFamily="49" charset="0"/>
              </a:rPr>
              <a:t> P, *C;</a:t>
            </a:r>
          </a:p>
          <a:p>
            <a:pPr marL="0" indent="0">
              <a:buNone/>
            </a:pPr>
            <a:r>
              <a:rPr lang="en-US" b="1" dirty="0" err="1" smtClean="0">
                <a:solidFill>
                  <a:srgbClr val="7030A0"/>
                </a:solidFill>
                <a:latin typeface="Courier New" panose="02070309020205020404" pitchFamily="49" charset="0"/>
                <a:cs typeface="Courier New" panose="02070309020205020404" pitchFamily="49" charset="0"/>
              </a:rPr>
              <a:t>strcpy</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P.Name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Arif</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C = </a:t>
            </a:r>
            <a:r>
              <a:rPr lang="en-US" dirty="0" err="1" smtClean="0">
                <a:latin typeface="Courier New" panose="02070309020205020404" pitchFamily="49" charset="0"/>
                <a:cs typeface="Courier New" panose="02070309020205020404" pitchFamily="49" charset="0"/>
              </a:rPr>
              <a:t>P.Child</a:t>
            </a:r>
            <a:r>
              <a:rPr lang="en-US" dirty="0" smtClean="0">
                <a:latin typeface="Courier New" panose="02070309020205020404" pitchFamily="49" charset="0"/>
                <a:cs typeface="Courier New" panose="02070309020205020404" pitchFamily="49" charset="0"/>
              </a:rPr>
              <a:t> = </a:t>
            </a:r>
            <a:r>
              <a:rPr lang="en-US" b="1" dirty="0" smtClean="0">
                <a:solidFill>
                  <a:srgbClr val="0000B0"/>
                </a:solidFill>
                <a:latin typeface="Courier New" panose="02070309020205020404" pitchFamily="49" charset="0"/>
                <a:cs typeface="Courier New" panose="02070309020205020404" pitchFamily="49" charset="0"/>
              </a:rPr>
              <a:t>new</a:t>
            </a:r>
            <a:r>
              <a:rPr lang="en-US" dirty="0" smtClean="0">
                <a:latin typeface="Courier New" panose="02070309020205020404" pitchFamily="49" charset="0"/>
                <a:cs typeface="Courier New" panose="02070309020205020404" pitchFamily="49" charset="0"/>
              </a:rPr>
              <a:t> Person[2];</a:t>
            </a:r>
          </a:p>
          <a:p>
            <a:pPr marL="0" indent="0">
              <a:buNone/>
            </a:pPr>
            <a:r>
              <a:rPr lang="en-US" b="1" dirty="0" err="1">
                <a:solidFill>
                  <a:srgbClr val="7030A0"/>
                </a:solidFill>
                <a:latin typeface="Courier New" panose="02070309020205020404" pitchFamily="49" charset="0"/>
                <a:cs typeface="Courier New" panose="02070309020205020404" pitchFamily="49" charset="0"/>
              </a:rPr>
              <a:t>strcpy</a:t>
            </a:r>
            <a:r>
              <a:rPr lang="en-US" dirty="0" smtClean="0">
                <a:latin typeface="Courier New" panose="02070309020205020404" pitchFamily="49" charset="0"/>
                <a:cs typeface="Courier New" panose="02070309020205020404" pitchFamily="49" charset="0"/>
              </a:rPr>
              <a:t>(C[0]-&gt;Name, </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Sara");</a:t>
            </a:r>
          </a:p>
          <a:p>
            <a:pPr marL="0" indent="0">
              <a:buNone/>
            </a:pPr>
            <a:r>
              <a:rPr lang="en-US" dirty="0">
                <a:latin typeface="Courier New" panose="02070309020205020404" pitchFamily="49" charset="0"/>
                <a:cs typeface="Courier New" panose="02070309020205020404" pitchFamily="49" charset="0"/>
              </a:rPr>
              <a:t>C[0]-&gt;Child = </a:t>
            </a:r>
            <a:r>
              <a:rPr lang="en-US" b="1" dirty="0">
                <a:solidFill>
                  <a:srgbClr val="0000B0"/>
                </a:solidFill>
                <a:latin typeface="Courier New" panose="02070309020205020404" pitchFamily="49" charset="0"/>
                <a:cs typeface="Courier New" panose="02070309020205020404" pitchFamily="49" charset="0"/>
              </a:rPr>
              <a:t>NULL</a:t>
            </a:r>
            <a:r>
              <a:rPr lang="en-US" dirty="0">
                <a:latin typeface="Courier New" panose="02070309020205020404" pitchFamily="49" charset="0"/>
                <a:cs typeface="Courier New" panose="02070309020205020404" pitchFamily="49" charset="0"/>
              </a:rPr>
              <a:t>;</a:t>
            </a:r>
          </a:p>
          <a:p>
            <a:pPr marL="0" indent="0">
              <a:buNone/>
            </a:pPr>
            <a:r>
              <a:rPr lang="en-US" b="1" dirty="0" err="1" smtClean="0">
                <a:solidFill>
                  <a:srgbClr val="7030A0"/>
                </a:solidFill>
                <a:latin typeface="Courier New" panose="02070309020205020404" pitchFamily="49" charset="0"/>
                <a:cs typeface="Courier New" panose="02070309020205020404" pitchFamily="49" charset="0"/>
              </a:rPr>
              <a:t>strcpy</a:t>
            </a:r>
            <a:r>
              <a:rPr lang="en-US" dirty="0" smtClean="0">
                <a:latin typeface="Courier New" panose="02070309020205020404" pitchFamily="49" charset="0"/>
                <a:cs typeface="Courier New" panose="02070309020205020404" pitchFamily="49" charset="0"/>
              </a:rPr>
              <a:t>(C[1]-&gt;</a:t>
            </a:r>
            <a:r>
              <a:rPr lang="en-US" dirty="0">
                <a:latin typeface="Courier New" panose="02070309020205020404" pitchFamily="49" charset="0"/>
                <a:cs typeface="Courier New" panose="02070309020205020404" pitchFamily="49" charset="0"/>
              </a:rPr>
              <a:t>Name, "</a:t>
            </a:r>
            <a:r>
              <a:rPr lang="en-US" dirty="0" smtClean="0">
                <a:latin typeface="Courier New" panose="02070309020205020404" pitchFamily="49" charset="0"/>
                <a:cs typeface="Courier New" panose="02070309020205020404" pitchFamily="49" charset="0"/>
              </a:rPr>
              <a:t>Rahim");</a:t>
            </a:r>
          </a:p>
          <a:p>
            <a:pPr marL="0" indent="0">
              <a:buNone/>
            </a:pPr>
            <a:r>
              <a:rPr lang="en-US" dirty="0" smtClean="0">
                <a:latin typeface="Courier New" panose="02070309020205020404" pitchFamily="49" charset="0"/>
                <a:cs typeface="Courier New" panose="02070309020205020404" pitchFamily="49" charset="0"/>
              </a:rPr>
              <a:t>C = C[1]-&gt;Child = </a:t>
            </a:r>
            <a:r>
              <a:rPr lang="en-US" b="1" dirty="0" smtClean="0">
                <a:solidFill>
                  <a:srgbClr val="0000B0"/>
                </a:solidFill>
                <a:latin typeface="Courier New" panose="02070309020205020404" pitchFamily="49" charset="0"/>
                <a:cs typeface="Courier New" panose="02070309020205020404" pitchFamily="49" charset="0"/>
              </a:rPr>
              <a:t>new</a:t>
            </a:r>
            <a:r>
              <a:rPr lang="en-US" dirty="0" smtClean="0">
                <a:latin typeface="Courier New" panose="02070309020205020404" pitchFamily="49" charset="0"/>
                <a:cs typeface="Courier New" panose="02070309020205020404" pitchFamily="49" charset="0"/>
              </a:rPr>
              <a:t> Person;</a:t>
            </a:r>
          </a:p>
          <a:p>
            <a:pPr marL="0" indent="0">
              <a:buNone/>
            </a:pPr>
            <a:r>
              <a:rPr lang="en-US" b="1" dirty="0" err="1" smtClean="0">
                <a:solidFill>
                  <a:srgbClr val="7030A0"/>
                </a:solidFill>
                <a:latin typeface="Courier New" panose="02070309020205020404" pitchFamily="49" charset="0"/>
                <a:cs typeface="Courier New" panose="02070309020205020404" pitchFamily="49" charset="0"/>
              </a:rPr>
              <a:t>strcpy</a:t>
            </a:r>
            <a:r>
              <a:rPr lang="en-US" dirty="0" smtClean="0">
                <a:latin typeface="Courier New" panose="02070309020205020404" pitchFamily="49" charset="0"/>
                <a:cs typeface="Courier New" panose="02070309020205020404" pitchFamily="49" charset="0"/>
              </a:rPr>
              <a:t>(C-&gt;Name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"Karim");</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C-&gt;Child = </a:t>
            </a:r>
            <a:r>
              <a:rPr lang="en-US" b="1" dirty="0">
                <a:solidFill>
                  <a:srgbClr val="0000B0"/>
                </a:solidFill>
                <a:latin typeface="Courier New" panose="02070309020205020404" pitchFamily="49" charset="0"/>
                <a:cs typeface="Courier New" panose="02070309020205020404" pitchFamily="49" charset="0"/>
              </a:rPr>
              <a:t>NULL</a:t>
            </a:r>
            <a:r>
              <a:rPr lang="en-US" dirty="0" smtClean="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2"/>
          </p:nvPr>
        </p:nvSpPr>
        <p:spPr>
          <a:xfrm>
            <a:off x="6069497" y="1196630"/>
            <a:ext cx="5923720" cy="1264182"/>
          </a:xfrm>
        </p:spPr>
        <p:txBody>
          <a:bodyPr>
            <a:normAutofit fontScale="85000" lnSpcReduction="20000"/>
          </a:bodyPr>
          <a:lstStyle/>
          <a:p>
            <a:r>
              <a:rPr lang="en-US" dirty="0" smtClean="0"/>
              <a:t>Mr. </a:t>
            </a:r>
            <a:r>
              <a:rPr lang="en-US" dirty="0" err="1" smtClean="0"/>
              <a:t>Arif</a:t>
            </a:r>
            <a:r>
              <a:rPr lang="en-US" dirty="0" smtClean="0"/>
              <a:t> has two children – Rahim and Sara.</a:t>
            </a:r>
          </a:p>
          <a:p>
            <a:r>
              <a:rPr lang="en-US" dirty="0" smtClean="0"/>
              <a:t>Mr. Rahim has one child – Karim.</a:t>
            </a:r>
          </a:p>
          <a:p>
            <a:r>
              <a:rPr lang="en-US" dirty="0" smtClean="0"/>
              <a:t>Ms. Sara has no child.</a:t>
            </a:r>
            <a:endParaRPr lang="en-US" dirty="0"/>
          </a:p>
        </p:txBody>
      </p:sp>
      <p:sp>
        <p:nvSpPr>
          <p:cNvPr id="4" name="Date Placeholder 3"/>
          <p:cNvSpPr>
            <a:spLocks noGrp="1"/>
          </p:cNvSpPr>
          <p:nvPr>
            <p:ph type="dt" sz="half" idx="10"/>
          </p:nvPr>
        </p:nvSpPr>
        <p:spPr/>
        <p:txBody>
          <a:bodyPr/>
          <a:lstStyle/>
          <a:p>
            <a:r>
              <a:rPr lang="en-US" smtClean="0"/>
              <a:t>Dr. Ashraf Uddin</a:t>
            </a:r>
            <a:endParaRPr lang="en-US" dirty="0"/>
          </a:p>
        </p:txBody>
      </p:sp>
      <p:grpSp>
        <p:nvGrpSpPr>
          <p:cNvPr id="37" name="Group 36"/>
          <p:cNvGrpSpPr/>
          <p:nvPr/>
        </p:nvGrpSpPr>
        <p:grpSpPr>
          <a:xfrm>
            <a:off x="9770376" y="2668775"/>
            <a:ext cx="2151530" cy="1256378"/>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Person</a:t>
              </a:r>
              <a:endParaRPr lang="en-US" b="1" dirty="0">
                <a:latin typeface="Courier New" panose="02070309020205020404" pitchFamily="49" charset="0"/>
                <a:cs typeface="Courier New" panose="02070309020205020404" pitchFamily="49" charset="0"/>
              </a:endParaRP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Name</a:t>
              </a:r>
              <a:endParaRPr lang="en-US" b="1" dirty="0">
                <a:latin typeface="Courier New" panose="02070309020205020404" pitchFamily="49" charset="0"/>
                <a:cs typeface="Courier New" panose="02070309020205020404" pitchFamily="49" charset="0"/>
              </a:endParaRP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Child</a:t>
              </a:r>
              <a:endParaRPr lang="en-US" b="1" dirty="0">
                <a:latin typeface="Courier New" panose="02070309020205020404" pitchFamily="49" charset="0"/>
                <a:cs typeface="Courier New" panose="02070309020205020404" pitchFamily="49" charset="0"/>
              </a:endParaRP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Rahim</a:t>
              </a:r>
              <a:endParaRPr lang="en-US" dirty="0"/>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3" name="Group 42"/>
          <p:cNvGrpSpPr/>
          <p:nvPr/>
        </p:nvGrpSpPr>
        <p:grpSpPr>
          <a:xfrm>
            <a:off x="6428632" y="4622729"/>
            <a:ext cx="2151530" cy="1256378"/>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Person</a:t>
              </a:r>
              <a:endParaRPr lang="en-US" b="1" dirty="0">
                <a:latin typeface="Courier New" panose="02070309020205020404" pitchFamily="49" charset="0"/>
                <a:cs typeface="Courier New" panose="02070309020205020404" pitchFamily="49" charset="0"/>
              </a:endParaRP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Name</a:t>
              </a:r>
              <a:endParaRPr lang="en-US" b="1" dirty="0">
                <a:latin typeface="Courier New" panose="02070309020205020404" pitchFamily="49" charset="0"/>
                <a:cs typeface="Courier New" panose="02070309020205020404" pitchFamily="49" charset="0"/>
              </a:endParaRP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Child</a:t>
              </a:r>
              <a:endParaRPr lang="en-US" b="1" dirty="0">
                <a:latin typeface="Courier New" panose="02070309020205020404" pitchFamily="49" charset="0"/>
                <a:cs typeface="Courier New" panose="02070309020205020404" pitchFamily="49" charset="0"/>
              </a:endParaRP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Sara</a:t>
              </a:r>
              <a:endParaRPr lang="en-US" dirty="0"/>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Ø</a:t>
              </a:r>
              <a:endParaRPr lang="en-US" dirty="0"/>
            </a:p>
          </p:txBody>
        </p:sp>
      </p:grpSp>
      <p:grpSp>
        <p:nvGrpSpPr>
          <p:cNvPr id="49" name="Group 48"/>
          <p:cNvGrpSpPr/>
          <p:nvPr/>
        </p:nvGrpSpPr>
        <p:grpSpPr>
          <a:xfrm>
            <a:off x="9763361" y="4622729"/>
            <a:ext cx="2151530" cy="1256378"/>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Person</a:t>
              </a:r>
              <a:endParaRPr lang="en-US" b="1" dirty="0">
                <a:latin typeface="Courier New" panose="02070309020205020404" pitchFamily="49" charset="0"/>
                <a:cs typeface="Courier New" panose="02070309020205020404" pitchFamily="49" charset="0"/>
              </a:endParaRP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Name</a:t>
              </a:r>
              <a:endParaRPr lang="en-US" b="1" dirty="0">
                <a:latin typeface="Courier New" panose="02070309020205020404" pitchFamily="49" charset="0"/>
                <a:cs typeface="Courier New" panose="02070309020205020404" pitchFamily="49" charset="0"/>
              </a:endParaRP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Child</a:t>
              </a:r>
              <a:endParaRPr lang="en-US" b="1" dirty="0">
                <a:latin typeface="Courier New" panose="02070309020205020404" pitchFamily="49" charset="0"/>
                <a:cs typeface="Courier New" panose="02070309020205020404" pitchFamily="49" charset="0"/>
              </a:endParaRP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Karim</a:t>
              </a:r>
              <a:endParaRPr lang="en-US" dirty="0"/>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Ø</a:t>
              </a:r>
            </a:p>
          </p:txBody>
        </p:sp>
      </p:grpSp>
      <p:grpSp>
        <p:nvGrpSpPr>
          <p:cNvPr id="81" name="Group 80"/>
          <p:cNvGrpSpPr/>
          <p:nvPr/>
        </p:nvGrpSpPr>
        <p:grpSpPr>
          <a:xfrm>
            <a:off x="6428632" y="2668775"/>
            <a:ext cx="2151530" cy="1256378"/>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Person</a:t>
                </a:r>
                <a:endParaRPr lang="en-US" b="1" dirty="0">
                  <a:latin typeface="Courier New" panose="02070309020205020404" pitchFamily="49" charset="0"/>
                  <a:cs typeface="Courier New" panose="02070309020205020404" pitchFamily="49" charset="0"/>
                </a:endParaRP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Name</a:t>
                </a:r>
                <a:endParaRPr lang="en-US" b="1" dirty="0">
                  <a:latin typeface="Courier New" panose="02070309020205020404" pitchFamily="49" charset="0"/>
                  <a:cs typeface="Courier New" panose="02070309020205020404" pitchFamily="49" charset="0"/>
                </a:endParaRP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Child</a:t>
                </a:r>
                <a:endParaRPr lang="en-US" b="1" dirty="0">
                  <a:latin typeface="Courier New" panose="02070309020205020404" pitchFamily="49" charset="0"/>
                  <a:cs typeface="Courier New" panose="02070309020205020404" pitchFamily="49" charset="0"/>
                </a:endParaRP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Arif</a:t>
                </a:r>
                <a:endParaRPr lang="en-US"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8308812" y="3714344"/>
            <a:ext cx="1461564" cy="23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6131968" y="3714344"/>
            <a:ext cx="1437471" cy="1968236"/>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9464603" y="3702034"/>
            <a:ext cx="1912406" cy="1968643"/>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5665663" y="3902229"/>
            <a:ext cx="336175" cy="369332"/>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smtClean="0"/>
              <a:t>C</a:t>
            </a:r>
            <a:endParaRPr lang="en-US" b="1" dirty="0"/>
          </a:p>
        </p:txBody>
      </p:sp>
      <p:cxnSp>
        <p:nvCxnSpPr>
          <p:cNvPr id="10" name="Elbow Connector 9"/>
          <p:cNvCxnSpPr>
            <a:stCxn id="2" idx="3"/>
            <a:endCxn id="35" idx="1"/>
          </p:cNvCxnSpPr>
          <p:nvPr/>
        </p:nvCxnSpPr>
        <p:spPr>
          <a:xfrm flipV="1">
            <a:off x="6001838" y="3716724"/>
            <a:ext cx="1266749" cy="370171"/>
          </a:xfrm>
          <a:prstGeom prst="bentConnector3">
            <a:avLst>
              <a:gd name="adj1" fmla="val 100656"/>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8798154" y="4739665"/>
            <a:ext cx="336175" cy="369332"/>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smtClean="0"/>
              <a:t>C</a:t>
            </a:r>
            <a:endParaRPr lang="en-US" b="1" dirty="0"/>
          </a:p>
        </p:txBody>
      </p:sp>
      <p:cxnSp>
        <p:nvCxnSpPr>
          <p:cNvPr id="57" name="Elbow Connector 56"/>
          <p:cNvCxnSpPr>
            <a:stCxn id="55" idx="2"/>
          </p:cNvCxnSpPr>
          <p:nvPr/>
        </p:nvCxnSpPr>
        <p:spPr>
          <a:xfrm rot="16200000" flipH="1">
            <a:off x="9014005" y="5061233"/>
            <a:ext cx="678616" cy="774143"/>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5661191" y="2674561"/>
            <a:ext cx="336175" cy="369332"/>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smtClean="0"/>
              <a:t>P</a:t>
            </a:r>
            <a:endParaRPr lang="en-US" b="1" dirty="0"/>
          </a:p>
        </p:txBody>
      </p:sp>
      <p:cxnSp>
        <p:nvCxnSpPr>
          <p:cNvPr id="60" name="Elbow Connector 59"/>
          <p:cNvCxnSpPr>
            <a:stCxn id="59" idx="3"/>
            <a:endCxn id="34" idx="1"/>
          </p:cNvCxnSpPr>
          <p:nvPr/>
        </p:nvCxnSpPr>
        <p:spPr>
          <a:xfrm>
            <a:off x="5997366" y="2859227"/>
            <a:ext cx="431266" cy="857497"/>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6438160" y="3511297"/>
            <a:ext cx="2148840" cy="419557"/>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6438182" y="5449824"/>
            <a:ext cx="2139696" cy="436107"/>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9771719" y="3510264"/>
            <a:ext cx="2148840" cy="429768"/>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9774314" y="5446567"/>
            <a:ext cx="2129624" cy="436107"/>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3" name="Footer Placeholder 2"/>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DFE9710A-46C5-4484-885B-F822572B29B7}" type="slidenum">
              <a:rPr lang="en-US" smtClean="0"/>
              <a:t>25</a:t>
            </a:fld>
            <a:endParaRPr lang="en-US"/>
          </a:p>
        </p:txBody>
      </p:sp>
    </p:spTree>
    <p:extLst>
      <p:ext uri="{BB962C8B-B14F-4D97-AF65-F5344CB8AC3E}">
        <p14:creationId xmlns:p14="http://schemas.microsoft.com/office/powerpoint/2010/main" val="358795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69591"/>
            <a:ext cx="10515600" cy="52633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Object </a:t>
            </a:r>
            <a:r>
              <a:rPr lang="en-US" sz="3600" b="1" dirty="0" smtClean="0">
                <a:latin typeface="Times New Roman" panose="02020603050405020304" pitchFamily="18" charset="0"/>
                <a:cs typeface="Times New Roman" panose="02020603050405020304" pitchFamily="18" charset="0"/>
              </a:rPr>
              <a:t>Oriented </a:t>
            </a:r>
            <a:r>
              <a:rPr lang="en-US" sz="3600" b="1" dirty="0">
                <a:latin typeface="Times New Roman" panose="02020603050405020304" pitchFamily="18" charset="0"/>
                <a:cs typeface="Times New Roman" panose="02020603050405020304" pitchFamily="18" charset="0"/>
              </a:rPr>
              <a:t>Concepts</a:t>
            </a:r>
          </a:p>
        </p:txBody>
      </p:sp>
      <p:sp>
        <p:nvSpPr>
          <p:cNvPr id="8" name="Content Placeholder 7"/>
          <p:cNvSpPr>
            <a:spLocks noGrp="1"/>
          </p:cNvSpPr>
          <p:nvPr>
            <p:ph sz="half" idx="1"/>
          </p:nvPr>
        </p:nvSpPr>
        <p:spPr>
          <a:xfrm>
            <a:off x="175591" y="1442293"/>
            <a:ext cx="5801139" cy="4854547"/>
          </a:xfrm>
        </p:spPr>
        <p:txBody>
          <a:bodyPr>
            <a:noAutofit/>
          </a:bodyPr>
          <a:lstStyle/>
          <a:p>
            <a:pPr marL="0" lvl="1" indent="-396875" algn="just">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Abstraction</a:t>
            </a:r>
            <a:r>
              <a:rPr lang="en-US" sz="2000" dirty="0" smtClean="0">
                <a:latin typeface="Times New Roman" panose="02020603050405020304" pitchFamily="18" charset="0"/>
                <a:cs typeface="Times New Roman" panose="02020603050405020304" pitchFamily="18" charset="0"/>
              </a:rPr>
              <a:t>: Method of summarizing</a:t>
            </a:r>
            <a:endParaRPr lang="en-US" sz="2000" dirty="0">
              <a:latin typeface="Times New Roman" panose="02020603050405020304" pitchFamily="18" charset="0"/>
              <a:cs typeface="Times New Roman" panose="02020603050405020304" pitchFamily="18" charset="0"/>
            </a:endParaRPr>
          </a:p>
          <a:p>
            <a:pPr marL="0" lvl="1"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a:t>
            </a:r>
            <a:r>
              <a:rPr lang="en-US" sz="2000" b="1" dirty="0">
                <a:solidFill>
                  <a:srgbClr val="0000B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a means of abstraction in C++. It summarizes the </a:t>
            </a:r>
            <a:r>
              <a:rPr lang="en-US" sz="2000" i="1" dirty="0">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methods</a:t>
            </a:r>
            <a:r>
              <a:rPr lang="en-US" sz="2000" dirty="0">
                <a:latin typeface="Times New Roman" panose="02020603050405020304" pitchFamily="18" charset="0"/>
                <a:cs typeface="Times New Roman" panose="02020603050405020304" pitchFamily="18" charset="0"/>
              </a:rPr>
              <a:t> which uses data.</a:t>
            </a:r>
          </a:p>
          <a:p>
            <a:pPr marL="0"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Encapsulation</a:t>
            </a:r>
            <a:r>
              <a:rPr lang="en-US" sz="2000" dirty="0">
                <a:latin typeface="Times New Roman" panose="02020603050405020304" pitchFamily="18" charset="0"/>
                <a:cs typeface="Times New Roman" panose="02020603050405020304" pitchFamily="18" charset="0"/>
              </a:rPr>
              <a:t>: Method of bringing together data (other objects) &amp; related functions to create an object.</a:t>
            </a:r>
          </a:p>
          <a:p>
            <a:pPr marL="0" lvl="1"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a:t>
            </a:r>
            <a:r>
              <a:rPr lang="en-US" sz="2000" b="1" dirty="0">
                <a:solidFill>
                  <a:srgbClr val="0000B0"/>
                </a:solidFill>
                <a:latin typeface="Times New Roman" panose="02020603050405020304" pitchFamily="18" charset="0"/>
                <a:cs typeface="Times New Roman" panose="02020603050405020304" pitchFamily="18" charset="0"/>
              </a:rPr>
              <a:t>class </a:t>
            </a:r>
            <a:r>
              <a:rPr lang="en-US" altLang="en-US" sz="2000" dirty="0">
                <a:latin typeface="Times New Roman" panose="02020603050405020304" pitchFamily="18" charset="0"/>
                <a:cs typeface="Times New Roman" panose="02020603050405020304" pitchFamily="18" charset="0"/>
              </a:rPr>
              <a:t>encapsulates </a:t>
            </a:r>
            <a:r>
              <a:rPr lang="en-US" altLang="en-US" sz="2000" i="1" dirty="0">
                <a:latin typeface="Times New Roman" panose="02020603050405020304" pitchFamily="18" charset="0"/>
                <a:cs typeface="Times New Roman" panose="02020603050405020304" pitchFamily="18" charset="0"/>
              </a:rPr>
              <a:t>data</a:t>
            </a:r>
            <a:r>
              <a:rPr lang="en-US" altLang="en-US" sz="2000" dirty="0">
                <a:latin typeface="Times New Roman" panose="02020603050405020304" pitchFamily="18" charset="0"/>
                <a:cs typeface="Times New Roman" panose="02020603050405020304" pitchFamily="18" charset="0"/>
              </a:rPr>
              <a:t> (attributes) and </a:t>
            </a:r>
            <a:r>
              <a:rPr lang="en-US" altLang="en-US" sz="2000" i="1" dirty="0">
                <a:latin typeface="Times New Roman" panose="02020603050405020304" pitchFamily="18" charset="0"/>
                <a:cs typeface="Times New Roman" panose="02020603050405020304" pitchFamily="18" charset="0"/>
              </a:rPr>
              <a:t>function</a:t>
            </a:r>
            <a:r>
              <a:rPr lang="en-US" altLang="en-US" sz="2000" dirty="0">
                <a:latin typeface="Times New Roman" panose="02020603050405020304" pitchFamily="18" charset="0"/>
                <a:cs typeface="Times New Roman" panose="02020603050405020304" pitchFamily="18" charset="0"/>
              </a:rPr>
              <a:t>s (behavior) into packages.</a:t>
            </a:r>
          </a:p>
          <a:p>
            <a:pPr marL="0"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Data Hiding</a:t>
            </a:r>
            <a:r>
              <a:rPr lang="en-US" sz="2000" dirty="0">
                <a:latin typeface="Times New Roman" panose="02020603050405020304" pitchFamily="18" charset="0"/>
                <a:cs typeface="Times New Roman" panose="02020603050405020304" pitchFamily="18" charset="0"/>
              </a:rPr>
              <a:t>: Hide the members that the outside does not need to see.</a:t>
            </a:r>
          </a:p>
          <a:p>
            <a:pPr marL="0" lvl="1" algn="just">
              <a:buClr>
                <a:schemeClr val="tx1"/>
              </a:buClr>
              <a:buFont typeface="Wingdings" panose="05000000000000000000" pitchFamily="2" charset="2"/>
              <a:buChar char="v"/>
            </a:pPr>
            <a:r>
              <a:rPr lang="en-US" sz="2000" b="1" dirty="0">
                <a:solidFill>
                  <a:srgbClr val="0000B0"/>
                </a:solidFill>
                <a:latin typeface="Times New Roman" panose="02020603050405020304" pitchFamily="18" charset="0"/>
                <a:cs typeface="Times New Roman" panose="02020603050405020304" pitchFamily="18" charset="0"/>
              </a:rPr>
              <a:t>class</a:t>
            </a:r>
            <a:r>
              <a:rPr lang="en-US" altLang="en-US" sz="2000" dirty="0">
                <a:latin typeface="Times New Roman" panose="02020603050405020304" pitchFamily="18" charset="0"/>
                <a:cs typeface="Times New Roman" panose="02020603050405020304" pitchFamily="18" charset="0"/>
              </a:rPr>
              <a:t> objects communicate across well-defined interfaces</a:t>
            </a:r>
          </a:p>
          <a:p>
            <a:pPr marL="0" lvl="1" algn="just">
              <a:buFont typeface="Wingdings" panose="05000000000000000000" pitchFamily="2" charset="2"/>
              <a:buChar char="v"/>
            </a:pPr>
            <a:r>
              <a:rPr lang="en-US" altLang="en-US" sz="2000" dirty="0">
                <a:latin typeface="Times New Roman" panose="02020603050405020304" pitchFamily="18" charset="0"/>
                <a:cs typeface="Times New Roman" panose="02020603050405020304" pitchFamily="18" charset="0"/>
              </a:rPr>
              <a:t>Implementation details hidden within </a:t>
            </a:r>
            <a:r>
              <a:rPr lang="en-US" sz="2000" b="1" dirty="0">
                <a:solidFill>
                  <a:srgbClr val="0000B0"/>
                </a:solidFill>
                <a:latin typeface="Times New Roman" panose="02020603050405020304" pitchFamily="18" charset="0"/>
                <a:cs typeface="Times New Roman" panose="02020603050405020304" pitchFamily="18" charset="0"/>
              </a:rPr>
              <a:t>class</a:t>
            </a:r>
            <a:r>
              <a:rPr lang="en-US" altLang="en-US" sz="2000" dirty="0">
                <a:latin typeface="Times New Roman" panose="02020603050405020304" pitchFamily="18" charset="0"/>
                <a:cs typeface="Times New Roman" panose="02020603050405020304" pitchFamily="18" charset="0"/>
              </a:rPr>
              <a:t>es themselves</a:t>
            </a:r>
          </a:p>
          <a:p>
            <a:pPr marL="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6096000" y="1173707"/>
            <a:ext cx="5559188" cy="5123133"/>
          </a:xfrm>
        </p:spPr>
        <p:txBody>
          <a:bodyPr>
            <a:noAutofit/>
          </a:bodyPr>
          <a:lstStyle/>
          <a:p>
            <a:pPr algn="just">
              <a:buFont typeface="Wingdings" panose="05000000000000000000" pitchFamily="2" charset="2"/>
              <a:buChar char="v"/>
            </a:pPr>
            <a:r>
              <a:rPr lang="en-US" altLang="en-US" sz="2000" b="1" dirty="0">
                <a:latin typeface="Times New Roman" panose="02020603050405020304" pitchFamily="18" charset="0"/>
                <a:cs typeface="Times New Roman" panose="02020603050405020304" pitchFamily="18" charset="0"/>
              </a:rPr>
              <a:t>Inheritance</a:t>
            </a:r>
            <a:r>
              <a:rPr lang="en-US"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Group according to similar features/properties</a:t>
            </a:r>
            <a:endParaRPr lang="en-US" alt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a:t>
            </a:r>
            <a:r>
              <a:rPr lang="en-US" sz="2000" b="1" dirty="0">
                <a:solidFill>
                  <a:srgbClr val="0000B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a specification of an object and this specification can be reused/generalized/inherited to create another  specification with additional properties for a new object.</a:t>
            </a:r>
          </a:p>
          <a:p>
            <a:pPr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Polymorphism</a:t>
            </a:r>
            <a:r>
              <a:rPr lang="en-US" sz="2000" dirty="0">
                <a:latin typeface="Times New Roman" panose="02020603050405020304" pitchFamily="18" charset="0"/>
                <a:cs typeface="Times New Roman" panose="02020603050405020304" pitchFamily="18" charset="0"/>
              </a:rPr>
              <a:t>: different objects implementing an interface; Object can have multiple states.</a:t>
            </a:r>
          </a:p>
          <a:p>
            <a:pPr marL="741363" lvl="1"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Multiple methods of a </a:t>
            </a:r>
            <a:r>
              <a:rPr lang="en-US" sz="2000" b="1" dirty="0">
                <a:solidFill>
                  <a:srgbClr val="0000B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can be used to implement one interface with different properties. Example: both the methods </a:t>
            </a:r>
            <a:r>
              <a:rPr lang="en-US" sz="2000" b="1" dirty="0" err="1">
                <a:solidFill>
                  <a:srgbClr val="7030A0"/>
                </a:solidFill>
                <a:latin typeface="Times New Roman" panose="02020603050405020304" pitchFamily="18" charset="0"/>
                <a:cs typeface="Times New Roman" panose="02020603050405020304" pitchFamily="18" charset="0"/>
              </a:rPr>
              <a:t>sqrt</a:t>
            </a:r>
            <a:r>
              <a:rPr lang="en-US" sz="2000" dirty="0">
                <a:latin typeface="Times New Roman" panose="02020603050405020304" pitchFamily="18" charset="0"/>
                <a:cs typeface="Times New Roman" panose="02020603050405020304" pitchFamily="18" charset="0"/>
              </a:rPr>
              <a:t>( </a:t>
            </a:r>
            <a:r>
              <a:rPr lang="en-US" sz="2000" b="1" dirty="0" err="1">
                <a:solidFill>
                  <a:srgbClr val="0000B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 and </a:t>
            </a:r>
            <a:r>
              <a:rPr lang="en-US" sz="2000" b="1" dirty="0" err="1">
                <a:solidFill>
                  <a:srgbClr val="7030A0"/>
                </a:solidFill>
                <a:latin typeface="Times New Roman" panose="02020603050405020304" pitchFamily="18" charset="0"/>
                <a:cs typeface="Times New Roman" panose="02020603050405020304" pitchFamily="18" charset="0"/>
              </a:rPr>
              <a:t>sqrt</a:t>
            </a:r>
            <a:r>
              <a:rPr lang="en-US" sz="2000" dirty="0">
                <a:latin typeface="Times New Roman" panose="02020603050405020304" pitchFamily="18" charset="0"/>
                <a:cs typeface="Times New Roman" panose="02020603050405020304" pitchFamily="18" charset="0"/>
              </a:rPr>
              <a:t>( </a:t>
            </a:r>
            <a:r>
              <a:rPr lang="en-US" sz="2000" b="1" dirty="0">
                <a:solidFill>
                  <a:srgbClr val="0000B0"/>
                </a:solidFill>
                <a:latin typeface="Times New Roman" panose="02020603050405020304" pitchFamily="18" charset="0"/>
                <a:cs typeface="Times New Roman" panose="02020603050405020304" pitchFamily="18" charset="0"/>
              </a:rPr>
              <a:t>float</a:t>
            </a:r>
            <a:r>
              <a:rPr lang="en-US" sz="2000" dirty="0">
                <a:latin typeface="Times New Roman" panose="02020603050405020304" pitchFamily="18" charset="0"/>
                <a:cs typeface="Times New Roman" panose="02020603050405020304" pitchFamily="18" charset="0"/>
              </a:rPr>
              <a:t> ) implements  interface to find the square root but for two different data types.</a:t>
            </a:r>
          </a:p>
          <a:p>
            <a:pPr marL="741363" lvl="1"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Different Methods of a </a:t>
            </a:r>
            <a:r>
              <a:rPr lang="en-US" sz="2000" b="1" dirty="0">
                <a:solidFill>
                  <a:srgbClr val="0000B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can represents  different attributes of the object.</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2" name="Footer Placeholder 1"/>
          <p:cNvSpPr>
            <a:spLocks noGrp="1"/>
          </p:cNvSpPr>
          <p:nvPr>
            <p:ph type="ftr" sz="quarter" idx="11"/>
          </p:nvPr>
        </p:nvSpPr>
        <p:spPr/>
        <p:txBody>
          <a:bodyPr/>
          <a:lstStyle/>
          <a:p>
            <a:r>
              <a:rPr lang="en-US" smtClean="0"/>
              <a:t>Data Structures</a:t>
            </a:r>
            <a:endParaRPr lang="en-US"/>
          </a:p>
        </p:txBody>
      </p:sp>
      <p:sp>
        <p:nvSpPr>
          <p:cNvPr id="3" name="Slide Number Placeholder 2"/>
          <p:cNvSpPr>
            <a:spLocks noGrp="1"/>
          </p:cNvSpPr>
          <p:nvPr>
            <p:ph type="sldNum" sz="quarter" idx="12"/>
          </p:nvPr>
        </p:nvSpPr>
        <p:spPr/>
        <p:txBody>
          <a:bodyPr/>
          <a:lstStyle/>
          <a:p>
            <a:fld id="{DFE9710A-46C5-4484-885B-F822572B29B7}" type="slidenum">
              <a:rPr lang="en-US" smtClean="0"/>
              <a:t>26</a:t>
            </a:fld>
            <a:endParaRPr lang="en-US"/>
          </a:p>
        </p:txBody>
      </p:sp>
    </p:spTree>
    <p:extLst>
      <p:ext uri="{BB962C8B-B14F-4D97-AF65-F5344CB8AC3E}">
        <p14:creationId xmlns:p14="http://schemas.microsoft.com/office/powerpoint/2010/main" val="3798012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6"/>
            <a:ext cx="11817625" cy="601110"/>
          </a:xfrm>
        </p:spPr>
        <p:txBody>
          <a:bodyPr>
            <a:normAutofit/>
          </a:bodyPr>
          <a:lstStyle/>
          <a:p>
            <a:pPr algn="ctr"/>
            <a:r>
              <a:rPr lang="en-US" sz="3600" b="1" dirty="0">
                <a:latin typeface="Times New Roman" panose="02020603050405020304" pitchFamily="18" charset="0"/>
                <a:cs typeface="Times New Roman" panose="02020603050405020304" pitchFamily="18" charset="0"/>
              </a:rPr>
              <a:t>C</a:t>
            </a:r>
            <a:r>
              <a:rPr lang="en-US" sz="3600" b="1" cap="none" dirty="0" smtClean="0">
                <a:latin typeface="Times New Roman" panose="02020603050405020304" pitchFamily="18" charset="0"/>
                <a:cs typeface="Times New Roman" panose="02020603050405020304" pitchFamily="18" charset="0"/>
              </a:rPr>
              <a:t>lass</a:t>
            </a:r>
            <a:endParaRPr lang="en-US" sz="3600"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75591" y="988667"/>
            <a:ext cx="5337703" cy="5188296"/>
          </a:xfrm>
        </p:spPr>
        <p:txBody>
          <a:bodyPr>
            <a:noAutofit/>
          </a:bodyPr>
          <a:lstStyle/>
          <a:p>
            <a:pPr algn="just">
              <a:lnSpc>
                <a:spcPct val="110000"/>
              </a:lnSpc>
              <a:spcBef>
                <a:spcPts val="0"/>
              </a:spcBef>
              <a:buClr>
                <a:schemeClr val="tx1"/>
              </a:buClr>
            </a:pPr>
            <a:r>
              <a:rPr lang="en-US" altLang="en-US" sz="2000" b="1" dirty="0">
                <a:latin typeface="Times New Roman" panose="02020603050405020304" pitchFamily="18" charset="0"/>
                <a:cs typeface="Times New Roman" panose="02020603050405020304" pitchFamily="18" charset="0"/>
              </a:rPr>
              <a:t>User-defined </a:t>
            </a:r>
            <a:r>
              <a:rPr lang="en-US" altLang="en-US" sz="2000" b="1" dirty="0" smtClean="0">
                <a:latin typeface="Times New Roman" panose="02020603050405020304" pitchFamily="18" charset="0"/>
                <a:cs typeface="Times New Roman" panose="02020603050405020304" pitchFamily="18" charset="0"/>
              </a:rPr>
              <a:t>types</a:t>
            </a:r>
            <a:r>
              <a:rPr lang="en-US" altLang="en-US" sz="2000" b="1" dirty="0">
                <a:latin typeface="Times New Roman" panose="02020603050405020304" pitchFamily="18" charset="0"/>
                <a:cs typeface="Times New Roman" panose="02020603050405020304" pitchFamily="18" charset="0"/>
              </a:rPr>
              <a:t>: </a:t>
            </a:r>
            <a:r>
              <a:rPr lang="en-US" altLang="en-US" sz="2000" b="1" dirty="0" smtClean="0">
                <a:solidFill>
                  <a:srgbClr val="0000B0"/>
                </a:solidFill>
                <a:latin typeface="Times New Roman" panose="02020603050405020304" pitchFamily="18" charset="0"/>
                <a:cs typeface="Times New Roman" panose="02020603050405020304" pitchFamily="18" charset="0"/>
              </a:rPr>
              <a:t>class</a:t>
            </a:r>
            <a:endParaRPr lang="en-US" altLang="en-US" sz="2000" b="1" dirty="0">
              <a:solidFill>
                <a:srgbClr val="0000B0"/>
              </a:solidFill>
              <a:latin typeface="Times New Roman" panose="02020603050405020304" pitchFamily="18" charset="0"/>
              <a:cs typeface="Times New Roman" panose="02020603050405020304" pitchFamily="18" charset="0"/>
            </a:endParaRPr>
          </a:p>
          <a:p>
            <a:pPr lvl="1" algn="just">
              <a:lnSpc>
                <a:spcPct val="110000"/>
              </a:lnSpc>
              <a:spcBef>
                <a:spcPts val="0"/>
              </a:spcBef>
              <a:buClr>
                <a:schemeClr val="tx1"/>
              </a:buClr>
            </a:pPr>
            <a:r>
              <a:rPr lang="en-US" altLang="en-US" sz="2000" dirty="0">
                <a:latin typeface="Times New Roman" panose="02020603050405020304" pitchFamily="18" charset="0"/>
                <a:cs typeface="Times New Roman" panose="02020603050405020304" pitchFamily="18" charset="0"/>
              </a:rPr>
              <a:t>Model objects</a:t>
            </a:r>
          </a:p>
          <a:p>
            <a:pPr lvl="2" algn="just">
              <a:lnSpc>
                <a:spcPct val="110000"/>
              </a:lnSpc>
              <a:spcBef>
                <a:spcPts val="0"/>
              </a:spcBef>
              <a:buClr>
                <a:schemeClr val="tx1"/>
              </a:buClr>
            </a:pPr>
            <a:r>
              <a:rPr lang="en-US" altLang="en-US" dirty="0">
                <a:latin typeface="Times New Roman" panose="02020603050405020304" pitchFamily="18" charset="0"/>
                <a:cs typeface="Times New Roman" panose="02020603050405020304" pitchFamily="18" charset="0"/>
              </a:rPr>
              <a:t>Attributes (data members) </a:t>
            </a:r>
          </a:p>
          <a:p>
            <a:pPr lvl="2" algn="just">
              <a:lnSpc>
                <a:spcPct val="110000"/>
              </a:lnSpc>
              <a:spcBef>
                <a:spcPts val="0"/>
              </a:spcBef>
              <a:buClr>
                <a:schemeClr val="tx1"/>
              </a:buClr>
            </a:pPr>
            <a:r>
              <a:rPr lang="en-US" altLang="en-US" dirty="0">
                <a:latin typeface="Times New Roman" panose="02020603050405020304" pitchFamily="18" charset="0"/>
                <a:cs typeface="Times New Roman" panose="02020603050405020304" pitchFamily="18" charset="0"/>
              </a:rPr>
              <a:t>Behaviors (member functions</a:t>
            </a:r>
            <a:r>
              <a:rPr lang="en-US" altLang="en-US" dirty="0" smtClean="0">
                <a:latin typeface="Times New Roman" panose="02020603050405020304" pitchFamily="18" charset="0"/>
                <a:cs typeface="Times New Roman" panose="02020603050405020304" pitchFamily="18" charset="0"/>
              </a:rPr>
              <a:t>)</a:t>
            </a:r>
            <a:endParaRPr lang="en-US" altLang="en-US" b="1" dirty="0">
              <a:latin typeface="Times New Roman" panose="02020603050405020304" pitchFamily="18" charset="0"/>
              <a:cs typeface="Times New Roman" panose="02020603050405020304" pitchFamily="18" charset="0"/>
            </a:endParaRPr>
          </a:p>
          <a:p>
            <a:pPr lvl="1" algn="just">
              <a:lnSpc>
                <a:spcPct val="110000"/>
              </a:lnSpc>
              <a:spcBef>
                <a:spcPts val="0"/>
              </a:spcBef>
              <a:buClr>
                <a:schemeClr val="tx1"/>
              </a:buClr>
            </a:pPr>
            <a:r>
              <a:rPr lang="en-US" altLang="en-US" sz="2000" dirty="0">
                <a:latin typeface="Times New Roman" panose="02020603050405020304" pitchFamily="18" charset="0"/>
                <a:cs typeface="Times New Roman" panose="02020603050405020304" pitchFamily="18" charset="0"/>
              </a:rPr>
              <a:t>Member functions (Methods) – Invoked in response to messages</a:t>
            </a:r>
          </a:p>
          <a:p>
            <a:pPr algn="just">
              <a:lnSpc>
                <a:spcPct val="110000"/>
              </a:lnSpc>
              <a:spcBef>
                <a:spcPts val="0"/>
              </a:spcBef>
              <a:buClr>
                <a:schemeClr val="tx1"/>
              </a:buClr>
            </a:pPr>
            <a:r>
              <a:rPr lang="en-US" sz="2000" b="1" dirty="0">
                <a:latin typeface="Times New Roman" panose="02020603050405020304" pitchFamily="18" charset="0"/>
                <a:cs typeface="Times New Roman" panose="02020603050405020304" pitchFamily="18" charset="0"/>
              </a:rPr>
              <a:t>Member access </a:t>
            </a:r>
            <a:r>
              <a:rPr lang="en-US" sz="2000" b="1" dirty="0" err="1">
                <a:latin typeface="Times New Roman" panose="02020603050405020304" pitchFamily="18" charset="0"/>
                <a:cs typeface="Times New Roman" panose="02020603050405020304" pitchFamily="18" charset="0"/>
              </a:rPr>
              <a:t>specifiers</a:t>
            </a:r>
            <a:endParaRPr lang="en-US" sz="2000" b="1" dirty="0">
              <a:latin typeface="Times New Roman" panose="02020603050405020304" pitchFamily="18" charset="0"/>
              <a:cs typeface="Times New Roman" panose="02020603050405020304" pitchFamily="18" charset="0"/>
            </a:endParaRPr>
          </a:p>
          <a:p>
            <a:pPr lvl="1" algn="just">
              <a:lnSpc>
                <a:spcPct val="110000"/>
              </a:lnSpc>
              <a:spcBef>
                <a:spcPts val="0"/>
              </a:spcBef>
              <a:buClr>
                <a:schemeClr val="tx1"/>
              </a:buClr>
            </a:pPr>
            <a:r>
              <a:rPr lang="en-US" sz="2000" b="1" dirty="0">
                <a:solidFill>
                  <a:srgbClr val="0000B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Accessible </a:t>
            </a:r>
            <a:r>
              <a:rPr lang="en-US" sz="2000" dirty="0">
                <a:latin typeface="Times New Roman" panose="02020603050405020304" pitchFamily="18" charset="0"/>
                <a:cs typeface="Times New Roman" panose="02020603050405020304" pitchFamily="18" charset="0"/>
              </a:rPr>
              <a:t>wherever object of class in scope</a:t>
            </a:r>
          </a:p>
          <a:p>
            <a:pPr lvl="1" algn="just">
              <a:lnSpc>
                <a:spcPct val="110000"/>
              </a:lnSpc>
              <a:spcBef>
                <a:spcPts val="0"/>
              </a:spcBef>
              <a:buClr>
                <a:schemeClr val="tx1"/>
              </a:buClr>
            </a:pPr>
            <a:r>
              <a:rPr lang="en-US" sz="2000" b="1" dirty="0">
                <a:solidFill>
                  <a:srgbClr val="0000B0"/>
                </a:solidFill>
                <a:latin typeface="Times New Roman" panose="02020603050405020304" pitchFamily="18" charset="0"/>
                <a:cs typeface="Times New Roman" panose="02020603050405020304" pitchFamily="18" charset="0"/>
              </a:rPr>
              <a:t>private</a:t>
            </a:r>
            <a:r>
              <a:rPr lang="en-US" sz="2000" b="1" dirty="0" smtClean="0">
                <a:solidFill>
                  <a:srgbClr val="0000B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Accessible </a:t>
            </a:r>
            <a:r>
              <a:rPr lang="en-US" sz="2000" dirty="0">
                <a:latin typeface="Times New Roman" panose="02020603050405020304" pitchFamily="18" charset="0"/>
                <a:cs typeface="Times New Roman" panose="02020603050405020304" pitchFamily="18" charset="0"/>
              </a:rPr>
              <a:t>only to member functions of class</a:t>
            </a:r>
          </a:p>
          <a:p>
            <a:pPr lvl="1">
              <a:buClr>
                <a:schemeClr val="tx1"/>
              </a:buClr>
            </a:pPr>
            <a:r>
              <a:rPr lang="en-US" sz="2000" b="1" dirty="0">
                <a:solidFill>
                  <a:srgbClr val="0000B0"/>
                </a:solidFill>
                <a:latin typeface="Times New Roman" panose="02020603050405020304" pitchFamily="18" charset="0"/>
                <a:cs typeface="Times New Roman" panose="02020603050405020304" pitchFamily="18" charset="0"/>
              </a:rPr>
              <a:t>protected:</a:t>
            </a:r>
            <a:r>
              <a:rPr lang="en-US" sz="2000" dirty="0">
                <a:latin typeface="Times New Roman" panose="02020603050405020304" pitchFamily="18" charset="0"/>
                <a:cs typeface="Times New Roman" panose="02020603050405020304" pitchFamily="18" charset="0"/>
              </a:rPr>
              <a:t> Accessible to base and derived class members and friends</a:t>
            </a:r>
          </a:p>
          <a:p>
            <a:pPr>
              <a:buClr>
                <a:schemeClr val="tx1"/>
              </a:buClr>
            </a:pPr>
            <a:endParaRPr lang="en-US" altLang="en-US" sz="2000" dirty="0">
              <a:solidFill>
                <a:srgbClr val="0000B0"/>
              </a:solidFill>
              <a:latin typeface="Times New Roman" panose="02020603050405020304" pitchFamily="18" charset="0"/>
              <a:cs typeface="Times New Roman" panose="02020603050405020304" pitchFamily="18" charset="0"/>
            </a:endParaRPr>
          </a:p>
          <a:p>
            <a:pPr lvl="1" algn="just">
              <a:lnSpc>
                <a:spcPct val="110000"/>
              </a:lnSpc>
              <a:spcBef>
                <a:spcPts val="0"/>
              </a:spcBef>
              <a:buClr>
                <a:schemeClr val="tx1"/>
              </a:buClr>
            </a:pPr>
            <a:endParaRPr lang="en-US" sz="20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5943600" y="780705"/>
            <a:ext cx="6049617" cy="5396257"/>
          </a:xfrm>
        </p:spPr>
        <p:txBody>
          <a:bodyPr>
            <a:noAutofit/>
          </a:bodyPr>
          <a:lstStyle/>
          <a:p>
            <a:pPr>
              <a:spcBef>
                <a:spcPts val="0"/>
              </a:spcBef>
              <a:buClr>
                <a:schemeClr val="tx1"/>
              </a:buClr>
            </a:pPr>
            <a:r>
              <a:rPr lang="en-US" altLang="en-US" sz="2000" b="1" dirty="0">
                <a:latin typeface="Times New Roman" panose="02020603050405020304" pitchFamily="18" charset="0"/>
                <a:cs typeface="Times New Roman" panose="02020603050405020304" pitchFamily="18" charset="0"/>
              </a:rPr>
              <a:t>Class member access</a:t>
            </a:r>
          </a:p>
          <a:p>
            <a:pPr lvl="1">
              <a:spcBef>
                <a:spcPts val="0"/>
              </a:spcBef>
              <a:buClr>
                <a:schemeClr val="tx1"/>
              </a:buClr>
            </a:pPr>
            <a:r>
              <a:rPr lang="en-US" altLang="en-US" sz="2000" dirty="0">
                <a:latin typeface="Times New Roman" panose="02020603050405020304" pitchFamily="18" charset="0"/>
                <a:cs typeface="Times New Roman" panose="02020603050405020304" pitchFamily="18" charset="0"/>
              </a:rPr>
              <a:t>Default </a:t>
            </a:r>
            <a:r>
              <a:rPr lang="en-US" altLang="en-US" sz="2000" b="1" dirty="0">
                <a:solidFill>
                  <a:srgbClr val="0000B0"/>
                </a:solidFill>
                <a:latin typeface="Times New Roman" panose="02020603050405020304" pitchFamily="18" charset="0"/>
                <a:cs typeface="Times New Roman" panose="02020603050405020304" pitchFamily="18" charset="0"/>
              </a:rPr>
              <a:t>private</a:t>
            </a:r>
          </a:p>
          <a:p>
            <a:pPr lvl="1">
              <a:spcBef>
                <a:spcPts val="0"/>
              </a:spcBef>
              <a:buClr>
                <a:schemeClr val="tx1"/>
              </a:buClr>
            </a:pPr>
            <a:r>
              <a:rPr lang="en-US" altLang="en-US" sz="2000" dirty="0">
                <a:latin typeface="Times New Roman" panose="02020603050405020304" pitchFamily="18" charset="0"/>
                <a:cs typeface="Times New Roman" panose="02020603050405020304" pitchFamily="18" charset="0"/>
              </a:rPr>
              <a:t>Explicitly set to </a:t>
            </a:r>
            <a:r>
              <a:rPr lang="en-US" altLang="en-US" sz="2000" b="1" dirty="0">
                <a:solidFill>
                  <a:srgbClr val="0000B0"/>
                </a:solidFill>
                <a:latin typeface="Times New Roman" panose="02020603050405020304" pitchFamily="18" charset="0"/>
                <a:cs typeface="Times New Roman" panose="02020603050405020304" pitchFamily="18" charset="0"/>
              </a:rPr>
              <a:t>private</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B0"/>
                </a:solidFill>
                <a:latin typeface="Times New Roman" panose="02020603050405020304" pitchFamily="18" charset="0"/>
                <a:cs typeface="Times New Roman" panose="02020603050405020304" pitchFamily="18" charset="0"/>
              </a:rPr>
              <a:t>public</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B0"/>
                </a:solidFill>
                <a:latin typeface="Times New Roman" panose="02020603050405020304" pitchFamily="18" charset="0"/>
                <a:cs typeface="Times New Roman" panose="02020603050405020304" pitchFamily="18" charset="0"/>
              </a:rPr>
              <a:t>protected </a:t>
            </a:r>
            <a:endParaRPr lang="en-US" altLang="en-US" sz="2000" b="1" dirty="0" smtClean="0">
              <a:solidFill>
                <a:srgbClr val="0000B0"/>
              </a:solidFill>
              <a:latin typeface="Times New Roman" panose="02020603050405020304" pitchFamily="18" charset="0"/>
              <a:cs typeface="Times New Roman" panose="02020603050405020304" pitchFamily="18" charset="0"/>
            </a:endParaRPr>
          </a:p>
          <a:p>
            <a:pPr>
              <a:spcBef>
                <a:spcPts val="0"/>
              </a:spcBef>
              <a:buClr>
                <a:schemeClr val="tx1"/>
              </a:buClr>
            </a:pPr>
            <a:r>
              <a:rPr lang="en-US" altLang="en-US" sz="2000" b="1" dirty="0" smtClean="0">
                <a:latin typeface="Times New Roman" panose="02020603050405020304" pitchFamily="18" charset="0"/>
                <a:cs typeface="Times New Roman" panose="02020603050405020304" pitchFamily="18" charset="0"/>
              </a:rPr>
              <a:t>Class </a:t>
            </a:r>
            <a:r>
              <a:rPr lang="en-US" altLang="en-US" sz="2000" b="1" dirty="0">
                <a:latin typeface="Times New Roman" panose="02020603050405020304" pitchFamily="18" charset="0"/>
                <a:cs typeface="Times New Roman" panose="02020603050405020304" pitchFamily="18" charset="0"/>
              </a:rPr>
              <a:t>scope </a:t>
            </a:r>
          </a:p>
          <a:p>
            <a:pPr lvl="1">
              <a:spcBef>
                <a:spcPts val="0"/>
              </a:spcBef>
            </a:pPr>
            <a:r>
              <a:rPr lang="en-US" altLang="en-US" sz="2000" dirty="0">
                <a:latin typeface="Times New Roman" panose="02020603050405020304" pitchFamily="18" charset="0"/>
                <a:cs typeface="Times New Roman" panose="02020603050405020304" pitchFamily="18" charset="0"/>
              </a:rPr>
              <a:t>Data members, member functions</a:t>
            </a:r>
          </a:p>
          <a:p>
            <a:pPr lvl="1">
              <a:spcBef>
                <a:spcPts val="0"/>
              </a:spcBef>
            </a:pPr>
            <a:r>
              <a:rPr lang="en-US" altLang="en-US" sz="2000" dirty="0">
                <a:latin typeface="Times New Roman" panose="02020603050405020304" pitchFamily="18" charset="0"/>
                <a:cs typeface="Times New Roman" panose="02020603050405020304" pitchFamily="18" charset="0"/>
              </a:rPr>
              <a:t>Within </a:t>
            </a:r>
            <a:r>
              <a:rPr lang="en-US" altLang="en-US" sz="2000" b="1" dirty="0">
                <a:solidFill>
                  <a:srgbClr val="0000B0"/>
                </a:solidFill>
                <a:latin typeface="Times New Roman" panose="02020603050405020304" pitchFamily="18" charset="0"/>
                <a:cs typeface="Times New Roman" panose="02020603050405020304" pitchFamily="18" charset="0"/>
              </a:rPr>
              <a:t>class</a:t>
            </a:r>
            <a:r>
              <a:rPr lang="en-US" altLang="en-US" sz="2000" dirty="0">
                <a:latin typeface="Times New Roman" panose="02020603050405020304" pitchFamily="18" charset="0"/>
                <a:cs typeface="Times New Roman" panose="02020603050405020304" pitchFamily="18" charset="0"/>
              </a:rPr>
              <a:t> scope</a:t>
            </a:r>
          </a:p>
          <a:p>
            <a:pPr lvl="2">
              <a:spcBef>
                <a:spcPts val="0"/>
              </a:spcBef>
            </a:pPr>
            <a:r>
              <a:rPr lang="en-US" altLang="en-US" dirty="0">
                <a:latin typeface="Times New Roman" panose="02020603050405020304" pitchFamily="18" charset="0"/>
                <a:cs typeface="Times New Roman" panose="02020603050405020304" pitchFamily="18" charset="0"/>
              </a:rPr>
              <a:t>Class members </a:t>
            </a:r>
          </a:p>
          <a:p>
            <a:pPr lvl="3">
              <a:spcBef>
                <a:spcPts val="0"/>
              </a:spcBef>
            </a:pPr>
            <a:r>
              <a:rPr lang="en-US" altLang="en-US" sz="2000" dirty="0">
                <a:latin typeface="Times New Roman" panose="02020603050405020304" pitchFamily="18" charset="0"/>
                <a:cs typeface="Times New Roman" panose="02020603050405020304" pitchFamily="18" charset="0"/>
              </a:rPr>
              <a:t>Immediately accessible by all member functions</a:t>
            </a:r>
          </a:p>
          <a:p>
            <a:pPr lvl="3">
              <a:spcBef>
                <a:spcPts val="0"/>
              </a:spcBef>
            </a:pPr>
            <a:r>
              <a:rPr lang="en-US" altLang="en-US" sz="2000" dirty="0">
                <a:latin typeface="Times New Roman" panose="02020603050405020304" pitchFamily="18" charset="0"/>
                <a:cs typeface="Times New Roman" panose="02020603050405020304" pitchFamily="18" charset="0"/>
              </a:rPr>
              <a:t>Referenced by name</a:t>
            </a:r>
          </a:p>
          <a:p>
            <a:pPr lvl="1">
              <a:spcBef>
                <a:spcPts val="0"/>
              </a:spcBef>
            </a:pPr>
            <a:r>
              <a:rPr lang="en-US" altLang="en-US" sz="2000" dirty="0">
                <a:latin typeface="Times New Roman" panose="02020603050405020304" pitchFamily="18" charset="0"/>
                <a:cs typeface="Times New Roman" panose="02020603050405020304" pitchFamily="18" charset="0"/>
              </a:rPr>
              <a:t>Outside </a:t>
            </a:r>
            <a:r>
              <a:rPr lang="en-US" altLang="en-US" sz="2000" b="1" dirty="0">
                <a:solidFill>
                  <a:srgbClr val="0000B0"/>
                </a:solidFill>
                <a:latin typeface="Times New Roman" panose="02020603050405020304" pitchFamily="18" charset="0"/>
                <a:cs typeface="Times New Roman" panose="02020603050405020304" pitchFamily="18" charset="0"/>
              </a:rPr>
              <a:t>class</a:t>
            </a:r>
            <a:r>
              <a:rPr lang="en-US" altLang="en-US" sz="2000" dirty="0">
                <a:latin typeface="Times New Roman" panose="02020603050405020304" pitchFamily="18" charset="0"/>
                <a:cs typeface="Times New Roman" panose="02020603050405020304" pitchFamily="18" charset="0"/>
              </a:rPr>
              <a:t> scope</a:t>
            </a:r>
          </a:p>
          <a:p>
            <a:pPr lvl="2">
              <a:spcBef>
                <a:spcPts val="0"/>
              </a:spcBef>
            </a:pPr>
            <a:r>
              <a:rPr lang="en-US" altLang="en-US" dirty="0">
                <a:latin typeface="Times New Roman" panose="02020603050405020304" pitchFamily="18" charset="0"/>
                <a:cs typeface="Times New Roman" panose="02020603050405020304" pitchFamily="18" charset="0"/>
              </a:rPr>
              <a:t>Referenced through handles</a:t>
            </a:r>
          </a:p>
          <a:p>
            <a:pPr lvl="1">
              <a:lnSpc>
                <a:spcPct val="110000"/>
              </a:lnSpc>
              <a:spcBef>
                <a:spcPts val="0"/>
              </a:spcBef>
            </a:pPr>
            <a:r>
              <a:rPr lang="en-US" altLang="en-US" sz="2000" dirty="0">
                <a:latin typeface="Times New Roman" panose="02020603050405020304" pitchFamily="18" charset="0"/>
                <a:cs typeface="Times New Roman" panose="02020603050405020304" pitchFamily="18" charset="0"/>
              </a:rPr>
              <a:t>Object name, reference to object, pointer to object</a:t>
            </a:r>
          </a:p>
          <a:p>
            <a:pPr>
              <a:spcBef>
                <a:spcPts val="0"/>
              </a:spcBef>
            </a:pPr>
            <a:r>
              <a:rPr lang="en-US" altLang="en-US" sz="2000" b="1" dirty="0">
                <a:latin typeface="Times New Roman" panose="02020603050405020304" pitchFamily="18" charset="0"/>
                <a:cs typeface="Times New Roman" panose="02020603050405020304" pitchFamily="18" charset="0"/>
              </a:rPr>
              <a:t>Self-referential class</a:t>
            </a:r>
          </a:p>
          <a:p>
            <a:pPr lvl="1">
              <a:spcBef>
                <a:spcPts val="0"/>
              </a:spcBef>
            </a:pPr>
            <a:r>
              <a:rPr lang="en-US" altLang="en-US" sz="2000" dirty="0">
                <a:latin typeface="Times New Roman" panose="02020603050405020304" pitchFamily="18" charset="0"/>
                <a:cs typeface="Times New Roman" panose="02020603050405020304" pitchFamily="18" charset="0"/>
              </a:rPr>
              <a:t>Has pointer to object of same class</a:t>
            </a:r>
          </a:p>
          <a:p>
            <a:pPr lvl="1">
              <a:spcBef>
                <a:spcPts val="0"/>
              </a:spcBef>
            </a:pPr>
            <a:r>
              <a:rPr lang="en-US" altLang="en-US" sz="2000" dirty="0">
                <a:latin typeface="Times New Roman" panose="02020603050405020304" pitchFamily="18" charset="0"/>
                <a:cs typeface="Times New Roman" panose="02020603050405020304" pitchFamily="18" charset="0"/>
              </a:rPr>
              <a:t>Link together to form useful data structures</a:t>
            </a:r>
          </a:p>
          <a:p>
            <a:pPr lvl="2">
              <a:spcBef>
                <a:spcPts val="0"/>
              </a:spcBef>
            </a:pPr>
            <a:r>
              <a:rPr lang="en-US" altLang="en-US" dirty="0">
                <a:latin typeface="Times New Roman" panose="02020603050405020304" pitchFamily="18" charset="0"/>
                <a:cs typeface="Times New Roman" panose="02020603050405020304" pitchFamily="18" charset="0"/>
              </a:rPr>
              <a:t>Lists, stacks, queues, trees</a:t>
            </a:r>
          </a:p>
          <a:p>
            <a:pPr lvl="1">
              <a:spcBef>
                <a:spcPts val="0"/>
              </a:spcBef>
            </a:pPr>
            <a:r>
              <a:rPr lang="en-US" altLang="en-US" sz="2000" dirty="0">
                <a:latin typeface="Times New Roman" panose="02020603050405020304" pitchFamily="18" charset="0"/>
                <a:cs typeface="Times New Roman" panose="02020603050405020304" pitchFamily="18" charset="0"/>
              </a:rPr>
              <a:t>Terminated with </a:t>
            </a:r>
            <a:r>
              <a:rPr lang="en-US" altLang="en-US" sz="2000" b="1" dirty="0">
                <a:latin typeface="Times New Roman" panose="02020603050405020304" pitchFamily="18" charset="0"/>
                <a:cs typeface="Times New Roman" panose="02020603050405020304" pitchFamily="18" charset="0"/>
              </a:rPr>
              <a:t>NULL</a:t>
            </a:r>
            <a:r>
              <a:rPr lang="en-US" altLang="en-US" sz="2000" dirty="0">
                <a:latin typeface="Times New Roman" panose="02020603050405020304" pitchFamily="18" charset="0"/>
                <a:cs typeface="Times New Roman" panose="02020603050405020304" pitchFamily="18" charset="0"/>
              </a:rPr>
              <a:t> pointer</a:t>
            </a:r>
          </a:p>
          <a:p>
            <a:pPr>
              <a:spcBef>
                <a:spcPts val="0"/>
              </a:spcBef>
            </a:pPr>
            <a:endParaRPr lang="en-US" alt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27</a:t>
            </a:fld>
            <a:endParaRPr lang="en-US"/>
          </a:p>
        </p:txBody>
      </p:sp>
    </p:spTree>
    <p:extLst>
      <p:ext uri="{BB962C8B-B14F-4D97-AF65-F5344CB8AC3E}">
        <p14:creationId xmlns:p14="http://schemas.microsoft.com/office/powerpoint/2010/main" val="3693856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5591" y="112360"/>
            <a:ext cx="11817625" cy="407499"/>
          </a:xfrm>
        </p:spPr>
        <p:txBody>
          <a:bodyPr>
            <a:normAutofit fontScale="90000"/>
          </a:bodyPr>
          <a:lstStyle/>
          <a:p>
            <a:pPr algn="ctr"/>
            <a:r>
              <a:rPr lang="en-US" sz="3600" b="1" cap="none" dirty="0" smtClean="0">
                <a:latin typeface="Times New Roman" panose="02020603050405020304" pitchFamily="18" charset="0"/>
                <a:cs typeface="Times New Roman" panose="02020603050405020304" pitchFamily="18" charset="0"/>
              </a:rPr>
              <a:t>Class</a:t>
            </a:r>
            <a:r>
              <a:rPr lang="en-US" sz="3600" b="1" dirty="0" smtClean="0">
                <a:latin typeface="Times New Roman" panose="02020603050405020304" pitchFamily="18" charset="0"/>
                <a:cs typeface="Times New Roman" panose="02020603050405020304" pitchFamily="18" charset="0"/>
              </a:rPr>
              <a:t> – Member Function</a:t>
            </a:r>
            <a:r>
              <a:rPr lang="en-US" sz="3600" b="1" cap="none"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75591" y="914401"/>
            <a:ext cx="6668962" cy="5262562"/>
          </a:xfrm>
        </p:spPr>
        <p:txBody>
          <a:bodyPr>
            <a:noAutofit/>
          </a:bodyPr>
          <a:lstStyle/>
          <a:p>
            <a:r>
              <a:rPr lang="en-US" altLang="en-US" sz="2000" b="1" dirty="0">
                <a:latin typeface="Times New Roman" panose="02020603050405020304" pitchFamily="18" charset="0"/>
                <a:cs typeface="Times New Roman" panose="02020603050405020304" pitchFamily="18" charset="0"/>
              </a:rPr>
              <a:t>Member functions defined outside class</a:t>
            </a:r>
          </a:p>
          <a:p>
            <a:pPr marL="511175" lvl="1" indent="-282575"/>
            <a:r>
              <a:rPr lang="en-US" altLang="en-US" sz="2000" dirty="0">
                <a:latin typeface="Times New Roman" panose="02020603050405020304" pitchFamily="18" charset="0"/>
                <a:cs typeface="Times New Roman" panose="02020603050405020304" pitchFamily="18" charset="0"/>
              </a:rPr>
              <a:t>Binary scope resolution operator (</a:t>
            </a:r>
            <a:r>
              <a:rPr lang="en-US" altLang="en-US" sz="2000" dirty="0">
                <a:solidFill>
                  <a:srgbClr val="0000B0"/>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a:t>
            </a:r>
          </a:p>
          <a:p>
            <a:pPr marL="806450" lvl="2" indent="-349250"/>
            <a:r>
              <a:rPr lang="en-US" altLang="en-US" dirty="0">
                <a:latin typeface="Times New Roman" panose="02020603050405020304" pitchFamily="18" charset="0"/>
                <a:cs typeface="Times New Roman" panose="02020603050405020304" pitchFamily="18" charset="0"/>
              </a:rPr>
              <a:t>“Ties” member name to class name</a:t>
            </a:r>
          </a:p>
          <a:p>
            <a:pPr marL="806450" lvl="2" indent="-349250"/>
            <a:r>
              <a:rPr lang="en-US" altLang="en-US" dirty="0">
                <a:latin typeface="Times New Roman" panose="02020603050405020304" pitchFamily="18" charset="0"/>
                <a:cs typeface="Times New Roman" panose="02020603050405020304" pitchFamily="18" charset="0"/>
              </a:rPr>
              <a:t>Uniquely identify functions of particular class</a:t>
            </a:r>
          </a:p>
          <a:p>
            <a:pPr marL="806450" lvl="2" indent="-349250"/>
            <a:r>
              <a:rPr lang="en-US" altLang="en-US" dirty="0">
                <a:latin typeface="Times New Roman" panose="02020603050405020304" pitchFamily="18" charset="0"/>
                <a:cs typeface="Times New Roman" panose="02020603050405020304" pitchFamily="18" charset="0"/>
              </a:rPr>
              <a:t>Different classes can have member functions </a:t>
            </a: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with </a:t>
            </a:r>
            <a:r>
              <a:rPr lang="en-US" altLang="en-US" dirty="0">
                <a:latin typeface="Times New Roman" panose="02020603050405020304" pitchFamily="18" charset="0"/>
                <a:cs typeface="Times New Roman" panose="02020603050405020304" pitchFamily="18" charset="0"/>
              </a:rPr>
              <a:t>same name</a:t>
            </a:r>
          </a:p>
          <a:p>
            <a:pPr marL="511175" lvl="1"/>
            <a:r>
              <a:rPr lang="en-US" altLang="en-US" sz="2000" dirty="0">
                <a:latin typeface="Times New Roman" panose="02020603050405020304" pitchFamily="18" charset="0"/>
                <a:cs typeface="Times New Roman" panose="02020603050405020304" pitchFamily="18" charset="0"/>
              </a:rPr>
              <a:t>Format for defining member </a:t>
            </a:r>
            <a:r>
              <a:rPr lang="en-US" altLang="en-US" sz="2000" dirty="0" smtClean="0">
                <a:latin typeface="Times New Roman" panose="02020603050405020304" pitchFamily="18" charset="0"/>
                <a:cs typeface="Times New Roman" panose="02020603050405020304" pitchFamily="18" charset="0"/>
              </a:rPr>
              <a:t>functions</a:t>
            </a:r>
          </a:p>
          <a:p>
            <a:pPr marL="0" indent="0">
              <a:buNone/>
            </a:pPr>
            <a:r>
              <a:rPr lang="en-US" altLang="en-US" sz="2000" b="1" dirty="0" err="1" smtClean="0">
                <a:latin typeface="Times New Roman" panose="02020603050405020304" pitchFamily="18" charset="0"/>
                <a:cs typeface="Times New Roman" panose="02020603050405020304" pitchFamily="18" charset="0"/>
              </a:rPr>
              <a:t>ReturnType</a:t>
            </a:r>
            <a:r>
              <a:rPr lang="en-US" altLang="en-US" sz="2000" b="1" dirty="0" smtClean="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ClassName</a:t>
            </a:r>
            <a:r>
              <a:rPr lang="en-US" altLang="en-US" sz="2000" b="1" dirty="0">
                <a:latin typeface="Times New Roman" panose="02020603050405020304" pitchFamily="18" charset="0"/>
                <a:cs typeface="Times New Roman" panose="02020603050405020304" pitchFamily="18" charset="0"/>
              </a:rPr>
              <a:t>::</a:t>
            </a:r>
            <a:r>
              <a:rPr lang="en-US" altLang="en-US" sz="2000" b="1" dirty="0" err="1">
                <a:latin typeface="Times New Roman" panose="02020603050405020304" pitchFamily="18" charset="0"/>
                <a:cs typeface="Times New Roman" panose="02020603050405020304" pitchFamily="18" charset="0"/>
              </a:rPr>
              <a:t>MemberFunctionName</a:t>
            </a:r>
            <a:r>
              <a:rPr lang="en-US" altLang="en-US" sz="2000" b="1" dirty="0">
                <a:latin typeface="Times New Roman" panose="02020603050405020304" pitchFamily="18" charset="0"/>
                <a:cs typeface="Times New Roman" panose="02020603050405020304" pitchFamily="18" charset="0"/>
              </a:rPr>
              <a:t>( ){</a:t>
            </a:r>
          </a:p>
          <a:p>
            <a:pPr lvl="1">
              <a:buFontTx/>
              <a:buNone/>
            </a:pPr>
            <a:r>
              <a:rPr lang="en-US" altLang="en-US" sz="2000" b="1" dirty="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a:t>
            </a:r>
          </a:p>
          <a:p>
            <a:pPr>
              <a:buFontTx/>
              <a:buNone/>
            </a:pP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r>
              <a:rPr lang="en-US" altLang="en-US" sz="2000" b="1" dirty="0" smtClean="0">
                <a:latin typeface="Times New Roman" panose="02020603050405020304" pitchFamily="18" charset="0"/>
                <a:cs typeface="Times New Roman" panose="02020603050405020304" pitchFamily="18" charset="0"/>
              </a:rPr>
              <a:t>Member </a:t>
            </a:r>
            <a:r>
              <a:rPr lang="en-US" altLang="en-US" sz="2000" b="1" dirty="0">
                <a:latin typeface="Times New Roman" panose="02020603050405020304" pitchFamily="18" charset="0"/>
                <a:cs typeface="Times New Roman" panose="02020603050405020304" pitchFamily="18" charset="0"/>
              </a:rPr>
              <a:t>functions defined inside class</a:t>
            </a:r>
          </a:p>
          <a:p>
            <a:pPr marL="511175" lvl="1"/>
            <a:r>
              <a:rPr lang="en-US" altLang="en-US" sz="2000" dirty="0">
                <a:latin typeface="Times New Roman" panose="02020603050405020304" pitchFamily="18" charset="0"/>
                <a:cs typeface="Times New Roman" panose="02020603050405020304" pitchFamily="18" charset="0"/>
              </a:rPr>
              <a:t>Do not need scope resolution operator, class name</a:t>
            </a:r>
          </a:p>
          <a:p>
            <a:pPr marL="511175" lvl="1"/>
            <a:r>
              <a:rPr lang="en-US" altLang="en-US" sz="2000" dirty="0">
                <a:latin typeface="Times New Roman" panose="02020603050405020304" pitchFamily="18" charset="0"/>
                <a:cs typeface="Times New Roman" panose="02020603050405020304" pitchFamily="18" charset="0"/>
              </a:rPr>
              <a:t>Compiler attempts </a:t>
            </a:r>
            <a:r>
              <a:rPr lang="en-US" altLang="en-US" sz="2000" b="1" dirty="0">
                <a:solidFill>
                  <a:srgbClr val="0000B0"/>
                </a:solidFill>
                <a:latin typeface="Times New Roman" panose="02020603050405020304" pitchFamily="18" charset="0"/>
                <a:cs typeface="Times New Roman" panose="02020603050405020304" pitchFamily="18" charset="0"/>
              </a:rPr>
              <a:t>inline</a:t>
            </a:r>
          </a:p>
          <a:p>
            <a:pPr marL="511175" lvl="2"/>
            <a:r>
              <a:rPr lang="en-US" altLang="en-US" dirty="0">
                <a:latin typeface="Times New Roman" panose="02020603050405020304" pitchFamily="18" charset="0"/>
                <a:cs typeface="Times New Roman" panose="02020603050405020304" pitchFamily="18" charset="0"/>
              </a:rPr>
              <a:t>Outside class, inline explicitly with keyword </a:t>
            </a:r>
            <a:r>
              <a:rPr lang="en-US" altLang="en-US" b="1" dirty="0">
                <a:solidFill>
                  <a:srgbClr val="0000B0"/>
                </a:solidFill>
                <a:latin typeface="Times New Roman" panose="02020603050405020304" pitchFamily="18" charset="0"/>
                <a:cs typeface="Times New Roman" panose="02020603050405020304" pitchFamily="18" charset="0"/>
              </a:rPr>
              <a:t>inline</a:t>
            </a:r>
          </a:p>
          <a:p>
            <a:endParaRPr lang="en-US" altLang="en-US" sz="2000" i="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523630" y="699247"/>
            <a:ext cx="5469587" cy="5477715"/>
          </a:xfrm>
        </p:spPr>
        <p:txBody>
          <a:bodyPr>
            <a:noAutofit/>
          </a:bodyPr>
          <a:lstStyle/>
          <a:p>
            <a:r>
              <a:rPr lang="en-US" altLang="en-US" sz="2000" b="1" dirty="0" smtClean="0">
                <a:latin typeface="Times New Roman" panose="02020603050405020304" pitchFamily="18" charset="0"/>
                <a:cs typeface="Times New Roman" panose="02020603050405020304" pitchFamily="18" charset="0"/>
              </a:rPr>
              <a:t>Function </a:t>
            </a:r>
            <a:r>
              <a:rPr lang="en-US" altLang="en-US" sz="2000" b="1" dirty="0">
                <a:latin typeface="Times New Roman" panose="02020603050405020304" pitchFamily="18" charset="0"/>
                <a:cs typeface="Times New Roman" panose="02020603050405020304" pitchFamily="18" charset="0"/>
              </a:rPr>
              <a:t>scope</a:t>
            </a:r>
          </a:p>
          <a:p>
            <a:pPr marL="511175" lvl="1" indent="-282575"/>
            <a:r>
              <a:rPr lang="en-US" altLang="en-US" sz="2000" dirty="0" smtClean="0">
                <a:latin typeface="Times New Roman" panose="02020603050405020304" pitchFamily="18" charset="0"/>
                <a:cs typeface="Times New Roman" panose="02020603050405020304" pitchFamily="18" charset="0"/>
              </a:rPr>
              <a:t>Variables declared in member function; only known to function defined in</a:t>
            </a:r>
          </a:p>
          <a:p>
            <a:pPr marL="511175" lvl="1" indent="-282575"/>
            <a:r>
              <a:rPr lang="en-US" altLang="en-US" sz="2000" dirty="0" smtClean="0">
                <a:latin typeface="Times New Roman" panose="02020603050405020304" pitchFamily="18" charset="0"/>
                <a:cs typeface="Times New Roman" panose="02020603050405020304" pitchFamily="18" charset="0"/>
              </a:rPr>
              <a:t>Variables with same name as class-scope variables – access </a:t>
            </a:r>
            <a:r>
              <a:rPr lang="en-US" altLang="en-US" sz="2000" dirty="0">
                <a:latin typeface="Times New Roman" panose="02020603050405020304" pitchFamily="18" charset="0"/>
                <a:cs typeface="Times New Roman" panose="02020603050405020304" pitchFamily="18" charset="0"/>
              </a:rPr>
              <a:t>with </a:t>
            </a:r>
            <a:r>
              <a:rPr lang="en-US" altLang="en-US" sz="2000" dirty="0" smtClean="0">
                <a:latin typeface="Times New Roman" panose="02020603050405020304" pitchFamily="18" charset="0"/>
                <a:cs typeface="Times New Roman" panose="02020603050405020304" pitchFamily="18" charset="0"/>
              </a:rPr>
              <a:t>operator (</a:t>
            </a:r>
            <a:r>
              <a:rPr lang="en-US" altLang="en-US" sz="2000" b="1" dirty="0" smtClean="0">
                <a:solidFill>
                  <a:srgbClr val="0000B0"/>
                </a:solidFill>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 </a:t>
            </a:r>
            <a:r>
              <a:rPr lang="en-US" altLang="en-US" sz="2000" b="1" dirty="0" err="1" smtClean="0">
                <a:latin typeface="Times New Roman" panose="02020603050405020304" pitchFamily="18" charset="0"/>
                <a:cs typeface="Times New Roman" panose="02020603050405020304" pitchFamily="18" charset="0"/>
              </a:rPr>
              <a:t>ClassName</a:t>
            </a:r>
            <a:r>
              <a:rPr lang="en-US" altLang="en-US" sz="2000" b="1" dirty="0">
                <a:latin typeface="Times New Roman" panose="02020603050405020304" pitchFamily="18" charset="0"/>
                <a:cs typeface="Times New Roman" panose="02020603050405020304" pitchFamily="18" charset="0"/>
              </a:rPr>
              <a:t>::</a:t>
            </a:r>
            <a:r>
              <a:rPr lang="en-US" altLang="en-US" sz="2000" b="1" dirty="0" err="1">
                <a:latin typeface="Times New Roman" panose="02020603050405020304" pitchFamily="18" charset="0"/>
                <a:cs typeface="Times New Roman" panose="02020603050405020304" pitchFamily="18" charset="0"/>
              </a:rPr>
              <a:t>classVariableName</a:t>
            </a:r>
            <a:endParaRPr lang="en-US" altLang="en-US" sz="2000" b="1" dirty="0">
              <a:latin typeface="Times New Roman" panose="02020603050405020304" pitchFamily="18" charset="0"/>
              <a:cs typeface="Times New Roman" panose="02020603050405020304" pitchFamily="18" charset="0"/>
            </a:endParaRPr>
          </a:p>
          <a:p>
            <a:pPr marL="511175" lvl="1" indent="-282575"/>
            <a:r>
              <a:rPr lang="en-US" altLang="en-US" sz="2000" dirty="0" smtClean="0">
                <a:latin typeface="Times New Roman" panose="02020603050405020304" pitchFamily="18" charset="0"/>
                <a:cs typeface="Times New Roman" panose="02020603050405020304" pitchFamily="18" charset="0"/>
              </a:rPr>
              <a:t>Variables </a:t>
            </a:r>
            <a:r>
              <a:rPr lang="en-US" altLang="en-US" sz="2000" dirty="0">
                <a:latin typeface="Times New Roman" panose="02020603050405020304" pitchFamily="18" charset="0"/>
                <a:cs typeface="Times New Roman" panose="02020603050405020304" pitchFamily="18" charset="0"/>
              </a:rPr>
              <a:t>are destroyed after function </a:t>
            </a:r>
            <a:r>
              <a:rPr lang="en-US" altLang="en-US" sz="2000" dirty="0" smtClean="0">
                <a:latin typeface="Times New Roman" panose="02020603050405020304" pitchFamily="18" charset="0"/>
                <a:cs typeface="Times New Roman" panose="02020603050405020304" pitchFamily="18" charset="0"/>
              </a:rPr>
              <a:t>completion</a:t>
            </a:r>
          </a:p>
          <a:p>
            <a:r>
              <a:rPr lang="en-US" altLang="en-US" sz="2000" b="1" dirty="0">
                <a:latin typeface="Times New Roman" panose="02020603050405020304" pitchFamily="18" charset="0"/>
                <a:cs typeface="Times New Roman" panose="02020603050405020304" pitchFamily="18" charset="0"/>
              </a:rPr>
              <a:t>Access functions</a:t>
            </a:r>
          </a:p>
          <a:p>
            <a:pPr marL="511175" lvl="1" indent="-282575"/>
            <a:r>
              <a:rPr lang="en-US" altLang="en-US" sz="2000" dirty="0">
                <a:latin typeface="Times New Roman" panose="02020603050405020304" pitchFamily="18" charset="0"/>
                <a:cs typeface="Times New Roman" panose="02020603050405020304" pitchFamily="18" charset="0"/>
              </a:rPr>
              <a:t>public </a:t>
            </a:r>
          </a:p>
          <a:p>
            <a:pPr marL="511175" lvl="1" indent="-282575"/>
            <a:r>
              <a:rPr lang="en-US" altLang="en-US" sz="2000" dirty="0">
                <a:latin typeface="Times New Roman" panose="02020603050405020304" pitchFamily="18" charset="0"/>
                <a:cs typeface="Times New Roman" panose="02020603050405020304" pitchFamily="18" charset="0"/>
              </a:rPr>
              <a:t>Read/display data </a:t>
            </a:r>
          </a:p>
          <a:p>
            <a:pPr marL="511175" lvl="1" indent="-282575"/>
            <a:r>
              <a:rPr lang="en-US" altLang="en-US" sz="2000" dirty="0">
                <a:latin typeface="Times New Roman" panose="02020603050405020304" pitchFamily="18" charset="0"/>
                <a:cs typeface="Times New Roman" panose="02020603050405020304" pitchFamily="18" charset="0"/>
              </a:rPr>
              <a:t>Predicate functions	</a:t>
            </a:r>
          </a:p>
          <a:p>
            <a:pPr marL="511175" lvl="1" indent="-282575"/>
            <a:r>
              <a:rPr lang="en-US" altLang="en-US" sz="2000" dirty="0">
                <a:latin typeface="Times New Roman" panose="02020603050405020304" pitchFamily="18" charset="0"/>
                <a:cs typeface="Times New Roman" panose="02020603050405020304" pitchFamily="18" charset="0"/>
              </a:rPr>
              <a:t>Check conditions </a:t>
            </a:r>
          </a:p>
          <a:p>
            <a:r>
              <a:rPr lang="en-US" altLang="en-US" sz="2000" b="1" dirty="0">
                <a:latin typeface="Times New Roman" panose="02020603050405020304" pitchFamily="18" charset="0"/>
                <a:cs typeface="Times New Roman" panose="02020603050405020304" pitchFamily="18" charset="0"/>
              </a:rPr>
              <a:t>Utility functions </a:t>
            </a:r>
            <a:r>
              <a:rPr lang="en-US" altLang="en-US" sz="2000" dirty="0">
                <a:latin typeface="Times New Roman" panose="02020603050405020304" pitchFamily="18" charset="0"/>
                <a:cs typeface="Times New Roman" panose="02020603050405020304" pitchFamily="18" charset="0"/>
              </a:rPr>
              <a:t>(helper functions)</a:t>
            </a:r>
          </a:p>
          <a:p>
            <a:pPr marL="511175" lvl="1" indent="-282575"/>
            <a:r>
              <a:rPr lang="en-US" altLang="en-US" sz="2000" dirty="0">
                <a:latin typeface="Times New Roman" panose="02020603050405020304" pitchFamily="18" charset="0"/>
                <a:cs typeface="Times New Roman" panose="02020603050405020304" pitchFamily="18" charset="0"/>
              </a:rPr>
              <a:t>private</a:t>
            </a:r>
          </a:p>
          <a:p>
            <a:pPr marL="511175" lvl="1" indent="-282575"/>
            <a:r>
              <a:rPr lang="en-US" altLang="en-US" sz="2000" dirty="0">
                <a:latin typeface="Times New Roman" panose="02020603050405020304" pitchFamily="18" charset="0"/>
                <a:cs typeface="Times New Roman" panose="02020603050405020304" pitchFamily="18" charset="0"/>
              </a:rPr>
              <a:t>Support operation of public member functions</a:t>
            </a:r>
          </a:p>
          <a:p>
            <a:pPr marL="511175" lvl="1" indent="-282575"/>
            <a:r>
              <a:rPr lang="en-US" altLang="en-US" sz="2000" dirty="0">
                <a:latin typeface="Times New Roman" panose="02020603050405020304" pitchFamily="18" charset="0"/>
                <a:cs typeface="Times New Roman" panose="02020603050405020304" pitchFamily="18" charset="0"/>
              </a:rPr>
              <a:t>Not intended for direct client use</a:t>
            </a: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2" name="Footer Placeholder 1"/>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28</a:t>
            </a:fld>
            <a:endParaRPr lang="en-US"/>
          </a:p>
        </p:txBody>
      </p:sp>
    </p:spTree>
    <p:extLst>
      <p:ext uri="{BB962C8B-B14F-4D97-AF65-F5344CB8AC3E}">
        <p14:creationId xmlns:p14="http://schemas.microsoft.com/office/powerpoint/2010/main" val="283908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8200" y="365125"/>
            <a:ext cx="10515600" cy="412797"/>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a:t>
            </a:r>
            <a:r>
              <a:rPr lang="en-US" sz="3600" b="1" cap="none" dirty="0" smtClean="0">
                <a:latin typeface="Times New Roman" panose="02020603050405020304" pitchFamily="18" charset="0"/>
                <a:cs typeface="Times New Roman" panose="02020603050405020304" pitchFamily="18" charset="0"/>
              </a:rPr>
              <a:t>lass</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 Member Function…</a:t>
            </a:r>
          </a:p>
        </p:txBody>
      </p:sp>
      <p:sp>
        <p:nvSpPr>
          <p:cNvPr id="3" name="Content Placeholder 2"/>
          <p:cNvSpPr>
            <a:spLocks noGrp="1"/>
          </p:cNvSpPr>
          <p:nvPr>
            <p:ph sz="half" idx="1"/>
          </p:nvPr>
        </p:nvSpPr>
        <p:spPr>
          <a:xfrm>
            <a:off x="387823" y="1036626"/>
            <a:ext cx="5289645" cy="4351338"/>
          </a:xfrm>
        </p:spPr>
        <p:txBody>
          <a:bodyPr>
            <a:noAutofit/>
          </a:bodyPr>
          <a:lstStyle/>
          <a:p>
            <a:pPr>
              <a:lnSpc>
                <a:spcPct val="80000"/>
              </a:lnSpc>
            </a:pPr>
            <a:r>
              <a:rPr lang="en-US" altLang="en-US" sz="2000" b="1" dirty="0">
                <a:latin typeface="Times New Roman" panose="02020603050405020304" pitchFamily="18" charset="0"/>
                <a:cs typeface="Times New Roman" panose="02020603050405020304" pitchFamily="18" charset="0"/>
              </a:rPr>
              <a:t>Constructor</a:t>
            </a:r>
          </a:p>
          <a:p>
            <a:pPr lvl="1">
              <a:lnSpc>
                <a:spcPct val="80000"/>
              </a:lnSpc>
            </a:pPr>
            <a:r>
              <a:rPr lang="en-US" altLang="en-US" sz="2000" dirty="0">
                <a:latin typeface="Times New Roman" panose="02020603050405020304" pitchFamily="18" charset="0"/>
                <a:cs typeface="Times New Roman" panose="02020603050405020304" pitchFamily="18" charset="0"/>
              </a:rPr>
              <a:t>Special member function</a:t>
            </a:r>
          </a:p>
          <a:p>
            <a:pPr lvl="2">
              <a:lnSpc>
                <a:spcPct val="80000"/>
              </a:lnSpc>
            </a:pPr>
            <a:r>
              <a:rPr lang="en-US" altLang="en-US" dirty="0">
                <a:latin typeface="Times New Roman" panose="02020603050405020304" pitchFamily="18" charset="0"/>
                <a:cs typeface="Times New Roman" panose="02020603050405020304" pitchFamily="18" charset="0"/>
              </a:rPr>
              <a:t>Initializes data members</a:t>
            </a:r>
          </a:p>
          <a:p>
            <a:pPr lvl="2">
              <a:lnSpc>
                <a:spcPct val="80000"/>
              </a:lnSpc>
            </a:pPr>
            <a:r>
              <a:rPr lang="en-US" altLang="en-US" dirty="0">
                <a:latin typeface="Times New Roman" panose="02020603050405020304" pitchFamily="18" charset="0"/>
                <a:cs typeface="Times New Roman" panose="02020603050405020304" pitchFamily="18" charset="0"/>
              </a:rPr>
              <a:t>Same name as class</a:t>
            </a:r>
          </a:p>
          <a:p>
            <a:pPr lvl="1">
              <a:lnSpc>
                <a:spcPct val="80000"/>
              </a:lnSpc>
            </a:pPr>
            <a:r>
              <a:rPr lang="en-US" altLang="en-US" sz="2000" dirty="0">
                <a:latin typeface="Times New Roman" panose="02020603050405020304" pitchFamily="18" charset="0"/>
                <a:cs typeface="Times New Roman" panose="02020603050405020304" pitchFamily="18" charset="0"/>
              </a:rPr>
              <a:t>Called when object instantiated</a:t>
            </a:r>
          </a:p>
          <a:p>
            <a:pPr lvl="1">
              <a:lnSpc>
                <a:spcPct val="80000"/>
              </a:lnSpc>
            </a:pPr>
            <a:r>
              <a:rPr lang="en-US" altLang="en-US" sz="2000" dirty="0">
                <a:latin typeface="Times New Roman" panose="02020603050405020304" pitchFamily="18" charset="0"/>
                <a:cs typeface="Times New Roman" panose="02020603050405020304" pitchFamily="18" charset="0"/>
              </a:rPr>
              <a:t>Several </a:t>
            </a:r>
            <a:r>
              <a:rPr lang="en-US" altLang="en-US" sz="2000" dirty="0" smtClean="0">
                <a:latin typeface="Times New Roman" panose="02020603050405020304" pitchFamily="18" charset="0"/>
                <a:cs typeface="Times New Roman" panose="02020603050405020304" pitchFamily="18" charset="0"/>
              </a:rPr>
              <a:t>constructors </a:t>
            </a:r>
          </a:p>
          <a:p>
            <a:pPr lvl="2">
              <a:lnSpc>
                <a:spcPct val="80000"/>
              </a:lnSpc>
            </a:pPr>
            <a:r>
              <a:rPr lang="en-US" altLang="en-US" dirty="0" smtClean="0">
                <a:latin typeface="Times New Roman" panose="02020603050405020304" pitchFamily="18" charset="0"/>
                <a:cs typeface="Times New Roman" panose="02020603050405020304" pitchFamily="18" charset="0"/>
              </a:rPr>
              <a:t>Function </a:t>
            </a:r>
            <a:r>
              <a:rPr lang="en-US" altLang="en-US" dirty="0">
                <a:latin typeface="Times New Roman" panose="02020603050405020304" pitchFamily="18" charset="0"/>
                <a:cs typeface="Times New Roman" panose="02020603050405020304" pitchFamily="18" charset="0"/>
              </a:rPr>
              <a:t>overloading</a:t>
            </a:r>
          </a:p>
          <a:p>
            <a:pPr lvl="1">
              <a:lnSpc>
                <a:spcPct val="80000"/>
              </a:lnSpc>
            </a:pPr>
            <a:r>
              <a:rPr lang="en-US" altLang="en-US" sz="2000" dirty="0">
                <a:latin typeface="Times New Roman" panose="02020603050405020304" pitchFamily="18" charset="0"/>
                <a:cs typeface="Times New Roman" panose="02020603050405020304" pitchFamily="18" charset="0"/>
              </a:rPr>
              <a:t>No return </a:t>
            </a:r>
            <a:r>
              <a:rPr lang="en-US" altLang="en-US" sz="2000" dirty="0" smtClean="0">
                <a:latin typeface="Times New Roman" panose="02020603050405020304" pitchFamily="18" charset="0"/>
                <a:cs typeface="Times New Roman" panose="02020603050405020304" pitchFamily="18" charset="0"/>
              </a:rPr>
              <a:t>type</a:t>
            </a:r>
          </a:p>
          <a:p>
            <a:pPr lvl="1">
              <a:lnSpc>
                <a:spcPct val="80000"/>
              </a:lnSpc>
            </a:pPr>
            <a:r>
              <a:rPr lang="en-US" altLang="en-US" sz="2000" dirty="0" smtClean="0">
                <a:latin typeface="Times New Roman" panose="02020603050405020304" pitchFamily="18" charset="0"/>
                <a:cs typeface="Times New Roman" panose="02020603050405020304" pitchFamily="18" charset="0"/>
              </a:rPr>
              <a:t>Copy Constructor </a:t>
            </a:r>
          </a:p>
          <a:p>
            <a:pPr lvl="2">
              <a:lnSpc>
                <a:spcPct val="80000"/>
              </a:lnSpc>
            </a:pPr>
            <a:r>
              <a:rPr lang="en-US" altLang="en-US" b="1" dirty="0" err="1" smtClean="0">
                <a:latin typeface="Times New Roman" panose="02020603050405020304" pitchFamily="18" charset="0"/>
                <a:cs typeface="Times New Roman" panose="02020603050405020304" pitchFamily="18" charset="0"/>
              </a:rPr>
              <a:t>className</a:t>
            </a:r>
            <a:r>
              <a:rPr lang="en-US" altLang="en-US" b="1" dirty="0" smtClean="0">
                <a:latin typeface="Times New Roman" panose="02020603050405020304" pitchFamily="18" charset="0"/>
                <a:cs typeface="Times New Roman" panose="02020603050405020304" pitchFamily="18" charset="0"/>
              </a:rPr>
              <a:t> ( </a:t>
            </a:r>
            <a:r>
              <a:rPr lang="en-US" altLang="en-US" b="1" dirty="0" err="1" smtClean="0">
                <a:latin typeface="Times New Roman" panose="02020603050405020304" pitchFamily="18" charset="0"/>
                <a:cs typeface="Times New Roman" panose="02020603050405020304" pitchFamily="18" charset="0"/>
              </a:rPr>
              <a:t>className</a:t>
            </a:r>
            <a:r>
              <a:rPr lang="en-US" altLang="en-US" b="1" dirty="0" smtClean="0">
                <a:latin typeface="Times New Roman" panose="02020603050405020304" pitchFamily="18" charset="0"/>
                <a:cs typeface="Times New Roman" panose="02020603050405020304" pitchFamily="18" charset="0"/>
              </a:rPr>
              <a:t> &amp;);</a:t>
            </a:r>
            <a:endParaRPr lang="en-US" altLang="en-US" b="1" dirty="0">
              <a:latin typeface="Times New Roman" panose="02020603050405020304" pitchFamily="18" charset="0"/>
              <a:cs typeface="Times New Roman" panose="02020603050405020304" pitchFamily="18" charset="0"/>
            </a:endParaRPr>
          </a:p>
          <a:p>
            <a:pPr>
              <a:lnSpc>
                <a:spcPct val="80000"/>
              </a:lnSpc>
            </a:pPr>
            <a:r>
              <a:rPr lang="en-US" altLang="en-US" sz="2000" b="1" dirty="0">
                <a:latin typeface="Times New Roman" panose="02020603050405020304" pitchFamily="18" charset="0"/>
                <a:cs typeface="Times New Roman" panose="02020603050405020304" pitchFamily="18" charset="0"/>
              </a:rPr>
              <a:t>Destructors</a:t>
            </a:r>
          </a:p>
          <a:p>
            <a:pPr lvl="1">
              <a:lnSpc>
                <a:spcPct val="80000"/>
              </a:lnSpc>
            </a:pPr>
            <a:r>
              <a:rPr lang="en-US" altLang="en-US" sz="2000" dirty="0">
                <a:latin typeface="Times New Roman" panose="02020603050405020304" pitchFamily="18" charset="0"/>
                <a:cs typeface="Times New Roman" panose="02020603050405020304" pitchFamily="18" charset="0"/>
              </a:rPr>
              <a:t>Same name as class </a:t>
            </a:r>
          </a:p>
          <a:p>
            <a:pPr lvl="2">
              <a:lnSpc>
                <a:spcPct val="80000"/>
              </a:lnSpc>
            </a:pPr>
            <a:r>
              <a:rPr lang="en-US" altLang="en-US" dirty="0">
                <a:latin typeface="Times New Roman" panose="02020603050405020304" pitchFamily="18" charset="0"/>
                <a:cs typeface="Times New Roman" panose="02020603050405020304" pitchFamily="18" charset="0"/>
              </a:rPr>
              <a:t>Preceded with tilde (</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a:t>
            </a:r>
          </a:p>
          <a:p>
            <a:pPr lvl="1">
              <a:lnSpc>
                <a:spcPct val="80000"/>
              </a:lnSpc>
            </a:pPr>
            <a:r>
              <a:rPr lang="en-US" altLang="en-US" sz="2000" dirty="0">
                <a:latin typeface="Times New Roman" panose="02020603050405020304" pitchFamily="18" charset="0"/>
                <a:cs typeface="Times New Roman" panose="02020603050405020304" pitchFamily="18" charset="0"/>
              </a:rPr>
              <a:t>No arguments </a:t>
            </a:r>
          </a:p>
          <a:p>
            <a:pPr lvl="1">
              <a:lnSpc>
                <a:spcPct val="80000"/>
              </a:lnSpc>
            </a:pPr>
            <a:r>
              <a:rPr lang="en-US" altLang="en-US" sz="2000" dirty="0">
                <a:latin typeface="Times New Roman" panose="02020603050405020304" pitchFamily="18" charset="0"/>
                <a:cs typeface="Times New Roman" panose="02020603050405020304" pitchFamily="18" charset="0"/>
              </a:rPr>
              <a:t>Cannot be overloaded</a:t>
            </a:r>
          </a:p>
          <a:p>
            <a:pPr lvl="1">
              <a:lnSpc>
                <a:spcPct val="80000"/>
              </a:lnSpc>
            </a:pPr>
            <a:r>
              <a:rPr lang="en-US" altLang="en-US" sz="2000" dirty="0">
                <a:latin typeface="Times New Roman" panose="02020603050405020304" pitchFamily="18" charset="0"/>
                <a:cs typeface="Times New Roman" panose="02020603050405020304" pitchFamily="18" charset="0"/>
              </a:rPr>
              <a:t>Performs “termination housekeeping” </a:t>
            </a:r>
          </a:p>
          <a:p>
            <a:endParaRPr lang="en-US" alt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182379" y="1422125"/>
            <a:ext cx="6856441" cy="5116787"/>
          </a:xfrm>
        </p:spPr>
        <p:txBody>
          <a:bodyPr>
            <a:normAutofit/>
          </a:bodyPr>
          <a:lstStyle/>
          <a:p>
            <a:pPr marL="0" indent="0">
              <a:buClr>
                <a:schemeClr val="tx1"/>
              </a:buClr>
              <a:buNone/>
            </a:pPr>
            <a:r>
              <a:rPr lang="en-US" altLang="en-US" sz="2200" b="1" dirty="0" smtClean="0">
                <a:latin typeface="Times New Roman" panose="02020603050405020304" pitchFamily="18" charset="0"/>
                <a:cs typeface="Times New Roman" panose="02020603050405020304" pitchFamily="18" charset="0"/>
              </a:rPr>
              <a:t>Overloaded </a:t>
            </a:r>
            <a:r>
              <a:rPr lang="en-US" altLang="en-US" sz="2200" b="1" dirty="0">
                <a:latin typeface="Times New Roman" panose="02020603050405020304" pitchFamily="18" charset="0"/>
                <a:cs typeface="Times New Roman" panose="02020603050405020304" pitchFamily="18" charset="0"/>
              </a:rPr>
              <a:t>functions</a:t>
            </a:r>
          </a:p>
          <a:p>
            <a:pPr lvl="1"/>
            <a:r>
              <a:rPr lang="en-US" altLang="en-US" sz="2200" dirty="0">
                <a:latin typeface="Times New Roman" panose="02020603050405020304" pitchFamily="18" charset="0"/>
                <a:cs typeface="Times New Roman" panose="02020603050405020304" pitchFamily="18" charset="0"/>
              </a:rPr>
              <a:t>Similar operations – Different types of data</a:t>
            </a:r>
          </a:p>
          <a:p>
            <a:pPr lvl="1"/>
            <a:r>
              <a:rPr lang="en-US" altLang="en-US" sz="2200" dirty="0">
                <a:latin typeface="Times New Roman" panose="02020603050405020304" pitchFamily="18" charset="0"/>
                <a:cs typeface="Times New Roman" panose="02020603050405020304" pitchFamily="18" charset="0"/>
              </a:rPr>
              <a:t>Should perform similar tasks </a:t>
            </a:r>
          </a:p>
          <a:p>
            <a:pPr lvl="1"/>
            <a:r>
              <a:rPr lang="en-US" altLang="en-US" sz="2200" dirty="0">
                <a:latin typeface="Times New Roman" panose="02020603050405020304" pitchFamily="18" charset="0"/>
                <a:cs typeface="Times New Roman" panose="02020603050405020304" pitchFamily="18" charset="0"/>
              </a:rPr>
              <a:t>distinguished by signature</a:t>
            </a:r>
          </a:p>
          <a:p>
            <a:pPr lvl="2"/>
            <a:r>
              <a:rPr lang="en-US" altLang="en-US" sz="2200" dirty="0">
                <a:latin typeface="Times New Roman" panose="02020603050405020304" pitchFamily="18" charset="0"/>
                <a:cs typeface="Times New Roman" panose="02020603050405020304" pitchFamily="18" charset="0"/>
              </a:rPr>
              <a:t>Based on name and parameter types (order matters)</a:t>
            </a:r>
          </a:p>
          <a:p>
            <a:pPr lvl="2"/>
            <a:r>
              <a:rPr lang="en-US" altLang="en-US" sz="2200" dirty="0">
                <a:latin typeface="Times New Roman" panose="02020603050405020304" pitchFamily="18" charset="0"/>
                <a:cs typeface="Times New Roman" panose="02020603050405020304" pitchFamily="18" charset="0"/>
              </a:rPr>
              <a:t>Name </a:t>
            </a:r>
            <a:r>
              <a:rPr lang="en-US" altLang="en-US" sz="2200" dirty="0" smtClean="0">
                <a:latin typeface="Times New Roman" panose="02020603050405020304" pitchFamily="18" charset="0"/>
                <a:cs typeface="Times New Roman" panose="02020603050405020304" pitchFamily="18" charset="0"/>
              </a:rPr>
              <a:t>mangling - Encodes </a:t>
            </a:r>
            <a:r>
              <a:rPr lang="en-US" altLang="en-US" sz="2200" dirty="0">
                <a:latin typeface="Times New Roman" panose="02020603050405020304" pitchFamily="18" charset="0"/>
                <a:cs typeface="Times New Roman" panose="02020603050405020304" pitchFamily="18" charset="0"/>
              </a:rPr>
              <a:t>function identifier with parameters</a:t>
            </a:r>
          </a:p>
          <a:p>
            <a:pPr lvl="2"/>
            <a:r>
              <a:rPr lang="en-US" altLang="en-US" sz="2200" dirty="0">
                <a:latin typeface="Times New Roman" panose="02020603050405020304" pitchFamily="18" charset="0"/>
                <a:cs typeface="Times New Roman" panose="02020603050405020304" pitchFamily="18" charset="0"/>
              </a:rPr>
              <a:t>Type-safe </a:t>
            </a:r>
            <a:r>
              <a:rPr lang="en-US" altLang="en-US" sz="2200" dirty="0" smtClean="0">
                <a:latin typeface="Times New Roman" panose="02020603050405020304" pitchFamily="18" charset="0"/>
                <a:cs typeface="Times New Roman" panose="02020603050405020304" pitchFamily="18" charset="0"/>
              </a:rPr>
              <a:t>linkage - Ensures </a:t>
            </a:r>
            <a:r>
              <a:rPr lang="en-US" altLang="en-US" sz="2200" dirty="0">
                <a:latin typeface="Times New Roman" panose="02020603050405020304" pitchFamily="18" charset="0"/>
                <a:cs typeface="Times New Roman" panose="02020603050405020304" pitchFamily="18" charset="0"/>
              </a:rPr>
              <a:t>proper overloaded function called</a:t>
            </a:r>
          </a:p>
          <a:p>
            <a:pPr lvl="2"/>
            <a:endParaRPr lang="en-US" sz="22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2" name="Footer Placeholder 1"/>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DFE9710A-46C5-4484-885B-F822572B29B7}" type="slidenum">
              <a:rPr lang="en-US" smtClean="0"/>
              <a:t>29</a:t>
            </a:fld>
            <a:endParaRPr lang="en-US"/>
          </a:p>
        </p:txBody>
      </p:sp>
    </p:spTree>
    <p:extLst>
      <p:ext uri="{BB962C8B-B14F-4D97-AF65-F5344CB8AC3E}">
        <p14:creationId xmlns:p14="http://schemas.microsoft.com/office/powerpoint/2010/main" val="52942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Data Structure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endParaRPr lang="en-US" dirty="0" smtClean="0">
              <a:latin typeface="Sitka Display" panose="02000505000000020004" pitchFamily="2" charset="0"/>
              <a:cs typeface="Times New Roman" panose="02020603050405020304" pitchFamily="18" charset="0"/>
            </a:endParaRPr>
          </a:p>
          <a:p>
            <a:pPr algn="just"/>
            <a:endParaRPr lang="en-US" dirty="0">
              <a:latin typeface="Sitka Display" panose="02000505000000020004" pitchFamily="2" charset="0"/>
              <a:cs typeface="Times New Roman" panose="02020603050405020304" pitchFamily="18" charset="0"/>
            </a:endParaRPr>
          </a:p>
          <a:p>
            <a:pPr algn="just"/>
            <a:endParaRPr lang="en-US" dirty="0">
              <a:latin typeface="Sitka Display" panose="02000505000000020004" pitchFamily="2" charset="0"/>
              <a:cs typeface="Times New Roman" panose="02020603050405020304" pitchFamily="18" charset="0"/>
            </a:endParaRPr>
          </a:p>
        </p:txBody>
      </p:sp>
      <p:sp>
        <p:nvSpPr>
          <p:cNvPr id="8" name="Oval 7"/>
          <p:cNvSpPr/>
          <p:nvPr/>
        </p:nvSpPr>
        <p:spPr>
          <a:xfrm>
            <a:off x="7216726" y="3080826"/>
            <a:ext cx="1280160" cy="7746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7709098" y="2546252"/>
            <a:ext cx="288388" cy="40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202654" y="2054091"/>
            <a:ext cx="1448970" cy="369332"/>
          </a:xfrm>
          <a:prstGeom prst="rect">
            <a:avLst/>
          </a:prstGeom>
          <a:noFill/>
        </p:spPr>
        <p:txBody>
          <a:bodyPr wrap="square" rtlCol="0">
            <a:spAutoFit/>
          </a:bodyPr>
          <a:lstStyle/>
          <a:p>
            <a:r>
              <a:rPr lang="en-US" dirty="0" smtClean="0"/>
              <a:t>Input data</a:t>
            </a:r>
            <a:endParaRPr lang="en-US" dirty="0"/>
          </a:p>
        </p:txBody>
      </p:sp>
      <p:sp>
        <p:nvSpPr>
          <p:cNvPr id="11" name="TextBox 10"/>
          <p:cNvSpPr txBox="1"/>
          <p:nvPr/>
        </p:nvSpPr>
        <p:spPr>
          <a:xfrm>
            <a:off x="8496886" y="3320342"/>
            <a:ext cx="1040670" cy="369332"/>
          </a:xfrm>
          <a:prstGeom prst="rect">
            <a:avLst/>
          </a:prstGeom>
          <a:noFill/>
        </p:spPr>
        <p:txBody>
          <a:bodyPr wrap="none" rtlCol="0">
            <a:spAutoFit/>
          </a:bodyPr>
          <a:lstStyle/>
          <a:p>
            <a:r>
              <a:rPr lang="en-US" dirty="0" smtClean="0"/>
              <a:t>process</a:t>
            </a:r>
            <a:endParaRPr lang="en-US" dirty="0"/>
          </a:p>
        </p:txBody>
      </p:sp>
      <p:sp>
        <p:nvSpPr>
          <p:cNvPr id="12" name="Down Arrow 11"/>
          <p:cNvSpPr/>
          <p:nvPr/>
        </p:nvSpPr>
        <p:spPr>
          <a:xfrm>
            <a:off x="7709098" y="3982103"/>
            <a:ext cx="288388" cy="40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76041" y="4390066"/>
            <a:ext cx="1631857" cy="369332"/>
          </a:xfrm>
          <a:prstGeom prst="rect">
            <a:avLst/>
          </a:prstGeom>
          <a:noFill/>
        </p:spPr>
        <p:txBody>
          <a:bodyPr wrap="square" rtlCol="0">
            <a:spAutoFit/>
          </a:bodyPr>
          <a:lstStyle/>
          <a:p>
            <a:r>
              <a:rPr lang="en-US" dirty="0" smtClean="0"/>
              <a:t>Output data</a:t>
            </a:r>
            <a:endParaRPr lang="en-US" dirty="0"/>
          </a:p>
        </p:txBody>
      </p:sp>
      <p:sp>
        <p:nvSpPr>
          <p:cNvPr id="14" name="Rectangle 13"/>
          <p:cNvSpPr/>
          <p:nvPr/>
        </p:nvSpPr>
        <p:spPr>
          <a:xfrm>
            <a:off x="4214418" y="3304123"/>
            <a:ext cx="4145301" cy="369332"/>
          </a:xfrm>
          <a:prstGeom prst="rect">
            <a:avLst/>
          </a:prstGeom>
        </p:spPr>
        <p:txBody>
          <a:bodyPr wrap="none">
            <a:spAutoFit/>
          </a:bodyPr>
          <a:lstStyle/>
          <a:p>
            <a:pPr algn="ctr"/>
            <a:r>
              <a:rPr lang="en-US" dirty="0"/>
              <a:t>Data Structures + Algorithms =    Programs</a:t>
            </a: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15" name="Slide Number Placeholder 14"/>
          <p:cNvSpPr>
            <a:spLocks noGrp="1"/>
          </p:cNvSpPr>
          <p:nvPr>
            <p:ph type="sldNum" sz="quarter" idx="12"/>
          </p:nvPr>
        </p:nvSpPr>
        <p:spPr/>
        <p:txBody>
          <a:bodyPr/>
          <a:lstStyle/>
          <a:p>
            <a:fld id="{DFE9710A-46C5-4484-885B-F822572B29B7}" type="slidenum">
              <a:rPr lang="en-US" smtClean="0"/>
              <a:t>3</a:t>
            </a:fld>
            <a:endParaRPr lang="en-US"/>
          </a:p>
        </p:txBody>
      </p:sp>
    </p:spTree>
    <p:extLst>
      <p:ext uri="{BB962C8B-B14F-4D97-AF65-F5344CB8AC3E}">
        <p14:creationId xmlns:p14="http://schemas.microsoft.com/office/powerpoint/2010/main" val="423184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9"/>
            <a:ext cx="10515600" cy="426445"/>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a:t>
            </a:r>
            <a:r>
              <a:rPr lang="en-US" sz="3600" b="1" cap="none" dirty="0" smtClean="0">
                <a:latin typeface="Times New Roman" panose="02020603050405020304" pitchFamily="18" charset="0"/>
                <a:cs typeface="Times New Roman" panose="02020603050405020304" pitchFamily="18" charset="0"/>
              </a:rPr>
              <a:t>lass</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Object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396462" y="1008730"/>
            <a:ext cx="5001527" cy="4980333"/>
          </a:xfrm>
        </p:spPr>
        <p:txBody>
          <a:bodyPr>
            <a:normAutofit/>
          </a:bodyPr>
          <a:lstStyle/>
          <a:p>
            <a:pPr>
              <a:lnSpc>
                <a:spcPct val="110000"/>
              </a:lnSpc>
              <a:spcBef>
                <a:spcPts val="0"/>
              </a:spcBef>
            </a:pPr>
            <a:r>
              <a:rPr lang="en-US" altLang="en-US" sz="2000" b="1" dirty="0">
                <a:latin typeface="Times New Roman" panose="02020603050405020304" pitchFamily="18" charset="0"/>
                <a:cs typeface="Times New Roman" panose="02020603050405020304" pitchFamily="18" charset="0"/>
              </a:rPr>
              <a:t>Objects of class</a:t>
            </a:r>
          </a:p>
          <a:p>
            <a:pPr lvl="1">
              <a:lnSpc>
                <a:spcPct val="110000"/>
              </a:lnSpc>
              <a:spcBef>
                <a:spcPts val="0"/>
              </a:spcBef>
            </a:pPr>
            <a:r>
              <a:rPr lang="en-US" altLang="en-US" sz="2000" dirty="0">
                <a:latin typeface="Times New Roman" panose="02020603050405020304" pitchFamily="18" charset="0"/>
                <a:cs typeface="Times New Roman" panose="02020603050405020304" pitchFamily="18" charset="0"/>
              </a:rPr>
              <a:t>After </a:t>
            </a:r>
            <a:r>
              <a:rPr lang="en-US" altLang="en-US" sz="2000" b="1" dirty="0">
                <a:solidFill>
                  <a:srgbClr val="0000B0"/>
                </a:solidFill>
                <a:latin typeface="Times New Roman" panose="02020603050405020304" pitchFamily="18" charset="0"/>
                <a:cs typeface="Times New Roman" panose="02020603050405020304" pitchFamily="18" charset="0"/>
              </a:rPr>
              <a:t>class</a:t>
            </a:r>
            <a:r>
              <a:rPr lang="en-US" altLang="en-US" sz="2000" dirty="0">
                <a:latin typeface="Times New Roman" panose="02020603050405020304" pitchFamily="18" charset="0"/>
                <a:cs typeface="Times New Roman" panose="02020603050405020304" pitchFamily="18" charset="0"/>
              </a:rPr>
              <a:t> definition </a:t>
            </a:r>
            <a:r>
              <a:rPr lang="en-US" altLang="en-US" sz="2000" b="1" dirty="0">
                <a:latin typeface="Times New Roman" panose="02020603050405020304" pitchFamily="18" charset="0"/>
                <a:cs typeface="Times New Roman" panose="02020603050405020304" pitchFamily="18" charset="0"/>
              </a:rPr>
              <a:t>class name</a:t>
            </a:r>
            <a:r>
              <a:rPr lang="en-US" altLang="en-US" sz="2000" dirty="0">
                <a:latin typeface="Times New Roman" panose="02020603050405020304" pitchFamily="18" charset="0"/>
                <a:cs typeface="Times New Roman" panose="02020603050405020304" pitchFamily="18" charset="0"/>
              </a:rPr>
              <a:t> is new type </a:t>
            </a:r>
            <a:r>
              <a:rPr lang="en-US" altLang="en-US" sz="2000" dirty="0" err="1">
                <a:latin typeface="Times New Roman" panose="02020603050405020304" pitchFamily="18" charset="0"/>
                <a:cs typeface="Times New Roman" panose="02020603050405020304" pitchFamily="18" charset="0"/>
              </a:rPr>
              <a:t>specifier</a:t>
            </a:r>
            <a:endParaRPr lang="en-US" altLang="en-US" sz="2000" dirty="0">
              <a:latin typeface="Times New Roman" panose="02020603050405020304" pitchFamily="18" charset="0"/>
              <a:cs typeface="Times New Roman" panose="02020603050405020304" pitchFamily="18" charset="0"/>
            </a:endParaRPr>
          </a:p>
          <a:p>
            <a:pPr lvl="1">
              <a:lnSpc>
                <a:spcPct val="110000"/>
              </a:lnSpc>
              <a:spcBef>
                <a:spcPts val="0"/>
              </a:spcBef>
            </a:pPr>
            <a:r>
              <a:rPr lang="en-US" altLang="en-US" sz="2000" dirty="0">
                <a:latin typeface="Times New Roman" panose="02020603050405020304" pitchFamily="18" charset="0"/>
                <a:cs typeface="Times New Roman" panose="02020603050405020304" pitchFamily="18" charset="0"/>
              </a:rPr>
              <a:t>Object, array, pointer and reference declarations</a:t>
            </a:r>
            <a:endParaRPr lang="en-US" sz="2000"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Operators to access class members</a:t>
            </a:r>
          </a:p>
          <a:p>
            <a:pPr lvl="1"/>
            <a:r>
              <a:rPr lang="en-US" altLang="en-US" sz="2000" dirty="0">
                <a:latin typeface="Times New Roman" panose="02020603050405020304" pitchFamily="18" charset="0"/>
                <a:cs typeface="Times New Roman" panose="02020603050405020304" pitchFamily="18" charset="0"/>
              </a:rPr>
              <a:t>Identical to those for </a:t>
            </a:r>
            <a:r>
              <a:rPr lang="en-US" altLang="en-US" sz="2000" b="1" dirty="0" err="1">
                <a:solidFill>
                  <a:srgbClr val="0000B0"/>
                </a:solidFill>
                <a:latin typeface="Times New Roman" panose="02020603050405020304" pitchFamily="18" charset="0"/>
                <a:cs typeface="Times New Roman" panose="02020603050405020304" pitchFamily="18" charset="0"/>
              </a:rPr>
              <a:t>struct</a:t>
            </a:r>
            <a:r>
              <a:rPr lang="en-US" altLang="en-US" sz="2000" dirty="0" err="1">
                <a:latin typeface="Times New Roman" panose="02020603050405020304" pitchFamily="18" charset="0"/>
                <a:cs typeface="Times New Roman" panose="02020603050405020304" pitchFamily="18" charset="0"/>
              </a:rPr>
              <a:t>s</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Dot member selection operator (</a:t>
            </a:r>
            <a:r>
              <a:rPr lang="en-US" altLang="en-US" sz="2000" b="1" dirty="0">
                <a:solidFill>
                  <a:srgbClr val="0000B0"/>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a:t>
            </a:r>
          </a:p>
          <a:p>
            <a:pPr lvl="2"/>
            <a:r>
              <a:rPr lang="en-US" altLang="en-US" dirty="0">
                <a:latin typeface="Times New Roman" panose="02020603050405020304" pitchFamily="18" charset="0"/>
                <a:cs typeface="Times New Roman" panose="02020603050405020304" pitchFamily="18" charset="0"/>
              </a:rPr>
              <a:t>Object</a:t>
            </a:r>
          </a:p>
          <a:p>
            <a:pPr lvl="2"/>
            <a:r>
              <a:rPr lang="en-US" altLang="en-US" dirty="0">
                <a:latin typeface="Times New Roman" panose="02020603050405020304" pitchFamily="18" charset="0"/>
                <a:cs typeface="Times New Roman" panose="02020603050405020304" pitchFamily="18" charset="0"/>
              </a:rPr>
              <a:t>Reference to object</a:t>
            </a:r>
          </a:p>
          <a:p>
            <a:pPr lvl="1"/>
            <a:r>
              <a:rPr lang="en-US" altLang="en-US" sz="2000" dirty="0">
                <a:latin typeface="Times New Roman" panose="02020603050405020304" pitchFamily="18" charset="0"/>
                <a:cs typeface="Times New Roman" panose="02020603050405020304" pitchFamily="18" charset="0"/>
              </a:rPr>
              <a:t>Arrow member selection operator (</a:t>
            </a:r>
            <a:r>
              <a:rPr lang="en-US" altLang="en-US" sz="2000" b="1" dirty="0">
                <a:solidFill>
                  <a:srgbClr val="0000B0"/>
                </a:solidFill>
                <a:latin typeface="Times New Roman" panose="02020603050405020304" pitchFamily="18" charset="0"/>
                <a:cs typeface="Times New Roman" panose="02020603050405020304" pitchFamily="18" charset="0"/>
              </a:rPr>
              <a:t>-&gt;</a:t>
            </a:r>
            <a:r>
              <a:rPr lang="en-US" altLang="en-US" sz="2000" dirty="0">
                <a:latin typeface="Times New Roman" panose="02020603050405020304" pitchFamily="18" charset="0"/>
                <a:cs typeface="Times New Roman" panose="02020603050405020304" pitchFamily="18" charset="0"/>
              </a:rPr>
              <a:t>) </a:t>
            </a:r>
          </a:p>
          <a:p>
            <a:pPr lvl="2"/>
            <a:r>
              <a:rPr lang="en-US" altLang="en-US" dirty="0">
                <a:latin typeface="Times New Roman" panose="02020603050405020304" pitchFamily="18" charset="0"/>
                <a:cs typeface="Times New Roman" panose="02020603050405020304" pitchFamily="18" charset="0"/>
              </a:rPr>
              <a:t>Pointers</a:t>
            </a:r>
          </a:p>
          <a:p>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Dr. Ashraf Uddin</a:t>
            </a:r>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DFE9710A-46C5-4484-885B-F822572B29B7}" type="slidenum">
              <a:rPr lang="en-US" smtClean="0"/>
              <a:t>30</a:t>
            </a:fld>
            <a:endParaRPr lang="en-US"/>
          </a:p>
        </p:txBody>
      </p:sp>
    </p:spTree>
    <p:extLst>
      <p:ext uri="{BB962C8B-B14F-4D97-AF65-F5344CB8AC3E}">
        <p14:creationId xmlns:p14="http://schemas.microsoft.com/office/powerpoint/2010/main" val="2191241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Class and Object</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r>
              <a:rPr lang="en-US" dirty="0" smtClean="0">
                <a:latin typeface="Sitka Display" panose="02000505000000020004" pitchFamily="2" charset="0"/>
                <a:cs typeface="Times New Roman" panose="02020603050405020304" pitchFamily="18" charset="0"/>
              </a:rPr>
              <a:t>Class is a </a:t>
            </a:r>
            <a:r>
              <a:rPr lang="en-US" b="1" dirty="0" smtClean="0">
                <a:latin typeface="Sitka Display" panose="02000505000000020004" pitchFamily="2" charset="0"/>
                <a:cs typeface="Times New Roman" panose="02020603050405020304" pitchFamily="18" charset="0"/>
              </a:rPr>
              <a:t>template</a:t>
            </a:r>
            <a:r>
              <a:rPr lang="en-US" dirty="0" smtClean="0">
                <a:latin typeface="Sitka Display" panose="02000505000000020004" pitchFamily="2" charset="0"/>
                <a:cs typeface="Times New Roman" panose="02020603050405020304" pitchFamily="18" charset="0"/>
              </a:rPr>
              <a:t> and objects are </a:t>
            </a:r>
            <a:r>
              <a:rPr lang="en-US" b="1" dirty="0" smtClean="0">
                <a:latin typeface="Sitka Display" panose="02000505000000020004" pitchFamily="2" charset="0"/>
                <a:cs typeface="Times New Roman" panose="02020603050405020304" pitchFamily="18" charset="0"/>
              </a:rPr>
              <a:t>instances</a:t>
            </a:r>
            <a:r>
              <a:rPr lang="en-US" dirty="0" smtClean="0">
                <a:latin typeface="Sitka Display" panose="02000505000000020004" pitchFamily="2" charset="0"/>
                <a:cs typeface="Times New Roman" panose="02020603050405020304" pitchFamily="18" charset="0"/>
              </a:rPr>
              <a:t> of a class.</a:t>
            </a:r>
          </a:p>
          <a:p>
            <a:pPr algn="just"/>
            <a:endParaRPr lang="en-US" dirty="0">
              <a:latin typeface="Sitka Display" panose="02000505000000020004" pitchFamily="2" charset="0"/>
              <a:cs typeface="Times New Roman" panose="02020603050405020304" pitchFamily="18" charset="0"/>
            </a:endParaRPr>
          </a:p>
          <a:p>
            <a:pPr algn="just"/>
            <a:r>
              <a:rPr lang="en-US" dirty="0" smtClean="0">
                <a:latin typeface="Sitka Display" panose="02000505000000020004" pitchFamily="2" charset="0"/>
                <a:cs typeface="Times New Roman" panose="02020603050405020304" pitchFamily="18" charset="0"/>
              </a:rPr>
              <a:t>Class consists of </a:t>
            </a:r>
            <a:r>
              <a:rPr lang="en-US" b="1" dirty="0" smtClean="0">
                <a:latin typeface="Sitka Display" panose="02000505000000020004" pitchFamily="2" charset="0"/>
                <a:cs typeface="Times New Roman" panose="02020603050405020304" pitchFamily="18" charset="0"/>
              </a:rPr>
              <a:t>data members </a:t>
            </a:r>
            <a:r>
              <a:rPr lang="en-US" dirty="0" smtClean="0">
                <a:latin typeface="Sitka Display" panose="02000505000000020004" pitchFamily="2" charset="0"/>
                <a:cs typeface="Times New Roman" panose="02020603050405020304" pitchFamily="18" charset="0"/>
              </a:rPr>
              <a:t>and </a:t>
            </a:r>
            <a:r>
              <a:rPr lang="en-US" b="1" dirty="0" smtClean="0">
                <a:latin typeface="Sitka Display" panose="02000505000000020004" pitchFamily="2" charset="0"/>
                <a:cs typeface="Times New Roman" panose="02020603050405020304" pitchFamily="18" charset="0"/>
              </a:rPr>
              <a:t>member functions</a:t>
            </a:r>
            <a:r>
              <a:rPr lang="en-US" dirty="0" smtClean="0">
                <a:latin typeface="Sitka Display" panose="02000505000000020004" pitchFamily="2" charset="0"/>
                <a:cs typeface="Times New Roman" panose="02020603050405020304" pitchFamily="18" charset="0"/>
              </a:rPr>
              <a:t>.</a:t>
            </a:r>
          </a:p>
          <a:p>
            <a:pPr algn="just"/>
            <a:endParaRPr lang="en-US" dirty="0">
              <a:latin typeface="Sitka Display" panose="02000505000000020004" pitchFamily="2" charset="0"/>
              <a:cs typeface="Times New Roman" panose="02020603050405020304" pitchFamily="18" charset="0"/>
            </a:endParaRPr>
          </a:p>
          <a:p>
            <a:pPr algn="just"/>
            <a:r>
              <a:rPr lang="en-US" dirty="0" smtClean="0">
                <a:latin typeface="Sitka Display" panose="02000505000000020004" pitchFamily="2" charset="0"/>
                <a:cs typeface="Times New Roman" panose="02020603050405020304" pitchFamily="18" charset="0"/>
              </a:rPr>
              <a:t>Data members represent the properties of a class and member functions are used to manipulate data.</a:t>
            </a:r>
          </a:p>
          <a:p>
            <a:pPr algn="just"/>
            <a:endParaRPr lang="en-US" dirty="0">
              <a:latin typeface="Sitka Display" panose="02000505000000020004" pitchFamily="2"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31</a:t>
            </a:fld>
            <a:endParaRPr lang="en-US"/>
          </a:p>
        </p:txBody>
      </p:sp>
    </p:spTree>
    <p:extLst>
      <p:ext uri="{BB962C8B-B14F-4D97-AF65-F5344CB8AC3E}">
        <p14:creationId xmlns:p14="http://schemas.microsoft.com/office/powerpoint/2010/main" val="3494768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Class and Object: Example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38200" y="1269242"/>
            <a:ext cx="10939818" cy="4885898"/>
          </a:xfrm>
        </p:spPr>
        <p:txBody>
          <a:bodyPr numCol="2">
            <a:normAutofit fontScale="92500" lnSpcReduction="20000"/>
          </a:bodyPr>
          <a:lstStyle/>
          <a:p>
            <a:pPr algn="l">
              <a:spcBef>
                <a:spcPts val="0"/>
              </a:spcBef>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iostream</a:t>
            </a:r>
            <a:r>
              <a:rPr lang="en-US" dirty="0">
                <a:latin typeface="Courier New" panose="02070309020205020404" pitchFamily="49" charset="0"/>
                <a:cs typeface="Courier New" panose="02070309020205020404" pitchFamily="49" charset="0"/>
              </a:rPr>
              <a:t>&gt;</a:t>
            </a:r>
          </a:p>
          <a:p>
            <a:pPr algn="l">
              <a:spcBef>
                <a:spcPts val="0"/>
              </a:spcBef>
            </a:pPr>
            <a:r>
              <a:rPr lang="en-US" dirty="0">
                <a:latin typeface="Courier New" panose="02070309020205020404" pitchFamily="49" charset="0"/>
                <a:cs typeface="Courier New" panose="02070309020205020404" pitchFamily="49" charset="0"/>
              </a:rPr>
              <a:t>using namespace </a:t>
            </a:r>
            <a:r>
              <a:rPr lang="en-US" dirty="0" err="1">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lgn="l">
              <a:spcBef>
                <a:spcPts val="0"/>
              </a:spcBef>
            </a:pPr>
            <a:r>
              <a:rPr lang="en-US" dirty="0">
                <a:latin typeface="Courier New" panose="02070309020205020404" pitchFamily="49" charset="0"/>
                <a:cs typeface="Courier New" panose="02070309020205020404" pitchFamily="49" charset="0"/>
              </a:rPr>
              <a:t>//defining a class</a:t>
            </a:r>
          </a:p>
          <a:p>
            <a:pPr algn="l">
              <a:spcBef>
                <a:spcPts val="0"/>
              </a:spcBef>
            </a:pPr>
            <a:r>
              <a:rPr lang="en-US" dirty="0">
                <a:latin typeface="Courier New" panose="02070309020205020404" pitchFamily="49" charset="0"/>
                <a:cs typeface="Courier New" panose="02070309020205020404" pitchFamily="49" charset="0"/>
              </a:rPr>
              <a:t>class student{</a:t>
            </a:r>
          </a:p>
          <a:p>
            <a:pPr algn="l">
              <a:spcBef>
                <a:spcPts val="0"/>
              </a:spcBef>
            </a:pPr>
            <a:r>
              <a:rPr lang="en-US" dirty="0">
                <a:latin typeface="Courier New" panose="02070309020205020404" pitchFamily="49" charset="0"/>
                <a:cs typeface="Courier New" panose="02070309020205020404" pitchFamily="49" charset="0"/>
              </a:rPr>
              <a:t>    //data members</a:t>
            </a:r>
          </a:p>
          <a:p>
            <a:pPr algn="l">
              <a:spcBef>
                <a:spcPts val="0"/>
              </a:spcBef>
            </a:pPr>
            <a:r>
              <a:rPr lang="en-US" dirty="0">
                <a:latin typeface="Courier New" panose="02070309020205020404" pitchFamily="49" charset="0"/>
                <a:cs typeface="Courier New" panose="02070309020205020404" pitchFamily="49" charset="0"/>
              </a:rPr>
              <a:t>    char name[20];</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algn="l">
              <a:spcBef>
                <a:spcPts val="0"/>
              </a:spcBef>
            </a:pPr>
            <a:r>
              <a:rPr lang="en-US" dirty="0">
                <a:latin typeface="Courier New" panose="02070309020205020404" pitchFamily="49" charset="0"/>
                <a:cs typeface="Courier New" panose="02070309020205020404" pitchFamily="49" charset="0"/>
              </a:rPr>
              <a:t>    float </a:t>
            </a:r>
            <a:r>
              <a:rPr lang="en-US" dirty="0" err="1">
                <a:latin typeface="Courier New" panose="02070309020205020404" pitchFamily="49" charset="0"/>
                <a:cs typeface="Courier New" panose="02070309020205020404" pitchFamily="49" charset="0"/>
              </a:rPr>
              <a:t>cgpa</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public:</a:t>
            </a:r>
          </a:p>
          <a:p>
            <a:pPr algn="l">
              <a:spcBef>
                <a:spcPts val="0"/>
              </a:spcBef>
            </a:pPr>
            <a:r>
              <a:rPr lang="en-US" dirty="0">
                <a:latin typeface="Courier New" panose="02070309020205020404" pitchFamily="49" charset="0"/>
                <a:cs typeface="Courier New" panose="02070309020205020404" pitchFamily="49" charset="0"/>
              </a:rPr>
              <a:t>    //member functions</a:t>
            </a:r>
          </a:p>
          <a:p>
            <a:pPr algn="l">
              <a:spcBef>
                <a:spcPts val="0"/>
              </a:spcBef>
            </a:pPr>
            <a:r>
              <a:rPr lang="en-US" dirty="0">
                <a:latin typeface="Courier New" panose="02070309020205020404" pitchFamily="49" charset="0"/>
                <a:cs typeface="Courier New" panose="02070309020205020404" pitchFamily="49" charset="0"/>
              </a:rPr>
              <a:t>    void </a:t>
            </a:r>
            <a:r>
              <a:rPr lang="en-US" dirty="0" err="1">
                <a:latin typeface="Courier New" panose="02070309020205020404" pitchFamily="49" charset="0"/>
                <a:cs typeface="Courier New" panose="02070309020205020404" pitchFamily="49" charset="0"/>
              </a:rPr>
              <a:t>getdata</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&lt;&lt;"Enter student's data.."&lt;&lt;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&lt;&lt;"Name: ";</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cin</a:t>
            </a:r>
            <a:r>
              <a:rPr lang="en-US" dirty="0">
                <a:latin typeface="Courier New" panose="02070309020205020404" pitchFamily="49" charset="0"/>
                <a:cs typeface="Courier New" panose="02070309020205020404" pitchFamily="49" charset="0"/>
              </a:rPr>
              <a:t>&gt;&gt;name;</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&lt;&lt;"Age: ";</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cin</a:t>
            </a:r>
            <a:r>
              <a:rPr lang="en-US" dirty="0">
                <a:latin typeface="Courier New" panose="02070309020205020404" pitchFamily="49" charset="0"/>
                <a:cs typeface="Courier New" panose="02070309020205020404" pitchFamily="49" charset="0"/>
              </a:rPr>
              <a:t>&gt;&gt;age;</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&lt;&lt;"CGPA: ";</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cin</a:t>
            </a:r>
            <a:r>
              <a:rPr lang="en-US" dirty="0">
                <a:latin typeface="Courier New" panose="02070309020205020404" pitchFamily="49" charset="0"/>
                <a:cs typeface="Courier New" panose="02070309020205020404" pitchFamily="49" charset="0"/>
              </a:rPr>
              <a:t>&gt;&gt;</a:t>
            </a:r>
            <a:r>
              <a:rPr lang="en-US" dirty="0" err="1">
                <a:latin typeface="Courier New" panose="02070309020205020404" pitchFamily="49" charset="0"/>
                <a:cs typeface="Courier New" panose="02070309020205020404" pitchFamily="49" charset="0"/>
              </a:rPr>
              <a:t>cgpa</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p>
          <a:p>
            <a:pPr algn="l">
              <a:spcBef>
                <a:spcPts val="0"/>
              </a:spcBef>
            </a:pPr>
            <a:r>
              <a:rPr lang="en-US" dirty="0">
                <a:latin typeface="Courier New" panose="02070309020205020404" pitchFamily="49" charset="0"/>
                <a:cs typeface="Courier New" panose="02070309020205020404" pitchFamily="49" charset="0"/>
              </a:rPr>
              <a:t>    void </a:t>
            </a:r>
            <a:r>
              <a:rPr lang="en-US" dirty="0" err="1">
                <a:latin typeface="Courier New" panose="02070309020205020404" pitchFamily="49" charset="0"/>
                <a:cs typeface="Courier New" panose="02070309020205020404" pitchFamily="49" charset="0"/>
              </a:rPr>
              <a:t>showdata</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nName</a:t>
            </a:r>
            <a:r>
              <a:rPr lang="en-US" dirty="0">
                <a:latin typeface="Courier New" panose="02070309020205020404" pitchFamily="49" charset="0"/>
                <a:cs typeface="Courier New" panose="02070309020205020404" pitchFamily="49" charset="0"/>
              </a:rPr>
              <a:t>: "&lt;&lt; name&lt;&lt;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&lt;&lt;"Age: "&lt;&lt;age&lt;&lt;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&lt;&lt;"CGPA: "&lt;&lt;</a:t>
            </a:r>
            <a:r>
              <a:rPr lang="en-US" dirty="0" err="1">
                <a:latin typeface="Courier New" panose="02070309020205020404" pitchFamily="49" charset="0"/>
                <a:cs typeface="Courier New" panose="02070309020205020404" pitchFamily="49" charset="0"/>
              </a:rPr>
              <a:t>cgpa</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p>
          <a:p>
            <a:pPr algn="l">
              <a:spcBef>
                <a:spcPts val="0"/>
              </a:spcBef>
            </a:pPr>
            <a:r>
              <a:rPr lang="en-US" dirty="0" smtClean="0">
                <a:latin typeface="Courier New" panose="02070309020205020404" pitchFamily="49" charset="0"/>
                <a:cs typeface="Courier New" panose="02070309020205020404" pitchFamily="49" charset="0"/>
              </a:rPr>
              <a:t>};</a:t>
            </a:r>
          </a:p>
          <a:p>
            <a:pPr algn="l">
              <a:spcBef>
                <a:spcPts val="0"/>
              </a:spcBef>
            </a:pPr>
            <a:endParaRPr lang="en-US" dirty="0">
              <a:latin typeface="Courier New" panose="02070309020205020404" pitchFamily="49" charset="0"/>
              <a:cs typeface="Courier New" panose="02070309020205020404" pitchFamily="49" charset="0"/>
            </a:endParaRPr>
          </a:p>
          <a:p>
            <a:pPr algn="l">
              <a:spcBef>
                <a:spcPts val="0"/>
              </a:spcBef>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algn="l">
              <a:spcBef>
                <a:spcPts val="0"/>
              </a:spcBef>
            </a:pPr>
            <a:r>
              <a:rPr lang="en-US" dirty="0">
                <a:latin typeface="Courier New" panose="02070309020205020404" pitchFamily="49" charset="0"/>
                <a:cs typeface="Courier New" panose="02070309020205020404" pitchFamily="49" charset="0"/>
              </a:rPr>
              <a:t>    //creating object</a:t>
            </a:r>
          </a:p>
          <a:p>
            <a:pPr algn="l">
              <a:spcBef>
                <a:spcPts val="0"/>
              </a:spcBef>
            </a:pPr>
            <a:r>
              <a:rPr lang="en-US" dirty="0">
                <a:latin typeface="Courier New" panose="02070309020205020404" pitchFamily="49" charset="0"/>
                <a:cs typeface="Courier New" panose="02070309020205020404" pitchFamily="49" charset="0"/>
              </a:rPr>
              <a:t>    student s;</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s.getdata</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s.showdata</a:t>
            </a:r>
            <a:r>
              <a:rPr lang="en-US" dirty="0">
                <a:latin typeface="Courier New" panose="02070309020205020404" pitchFamily="49" charset="0"/>
                <a:cs typeface="Courier New" panose="02070309020205020404" pitchFamily="49" charset="0"/>
              </a:rPr>
              <a:t>();</a:t>
            </a:r>
          </a:p>
          <a:p>
            <a:pPr algn="l">
              <a:spcBef>
                <a:spcPts val="0"/>
              </a:spcBef>
            </a:pPr>
            <a:r>
              <a:rPr lang="en-US" dirty="0">
                <a:latin typeface="Courier New" panose="02070309020205020404" pitchFamily="49" charset="0"/>
                <a:cs typeface="Courier New" panose="02070309020205020404" pitchFamily="49" charset="0"/>
              </a:rPr>
              <a:t>    return 0;</a:t>
            </a:r>
          </a:p>
          <a:p>
            <a:pPr algn="l">
              <a:spcBef>
                <a:spcPts val="0"/>
              </a:spcBef>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32</a:t>
            </a:fld>
            <a:endParaRPr lang="en-US"/>
          </a:p>
        </p:txBody>
      </p:sp>
    </p:spTree>
    <p:extLst>
      <p:ext uri="{BB962C8B-B14F-4D97-AF65-F5344CB8AC3E}">
        <p14:creationId xmlns:p14="http://schemas.microsoft.com/office/powerpoint/2010/main" val="4147118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The need of Data Structure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algn="just"/>
            <a:endParaRPr lang="en-US" dirty="0" smtClean="0">
              <a:latin typeface="Sitka Display" panose="02000505000000020004" pitchFamily="2" charset="0"/>
              <a:cs typeface="Times New Roman" panose="02020603050405020304" pitchFamily="18" charset="0"/>
            </a:endParaRPr>
          </a:p>
          <a:p>
            <a:pPr algn="just"/>
            <a:endParaRPr lang="en-US" dirty="0">
              <a:latin typeface="Sitka Display" panose="02000505000000020004" pitchFamily="2" charset="0"/>
              <a:cs typeface="Times New Roman" panose="02020603050405020304" pitchFamily="18" charset="0"/>
            </a:endParaRPr>
          </a:p>
          <a:p>
            <a:pPr algn="just"/>
            <a:r>
              <a:rPr lang="en-US" dirty="0" smtClean="0">
                <a:latin typeface="Sitka Display" panose="02000505000000020004" pitchFamily="2" charset="0"/>
                <a:cs typeface="Times New Roman" panose="02020603050405020304" pitchFamily="18" charset="0"/>
              </a:rPr>
              <a:t>The </a:t>
            </a:r>
            <a:r>
              <a:rPr lang="en-US" dirty="0">
                <a:latin typeface="Sitka Display" panose="02000505000000020004" pitchFamily="2" charset="0"/>
                <a:cs typeface="Times New Roman" panose="02020603050405020304" pitchFamily="18" charset="0"/>
              </a:rPr>
              <a:t>choice of data structure </a:t>
            </a:r>
            <a:r>
              <a:rPr lang="en-US" dirty="0" smtClean="0">
                <a:latin typeface="Sitka Display" panose="02000505000000020004" pitchFamily="2" charset="0"/>
                <a:cs typeface="Times New Roman" panose="02020603050405020304" pitchFamily="18" charset="0"/>
              </a:rPr>
              <a:t>can </a:t>
            </a:r>
            <a:r>
              <a:rPr lang="en-US" dirty="0">
                <a:latin typeface="Sitka Display" panose="02000505000000020004" pitchFamily="2" charset="0"/>
                <a:cs typeface="Times New Roman" panose="02020603050405020304" pitchFamily="18" charset="0"/>
              </a:rPr>
              <a:t>make the difference between a program running in </a:t>
            </a:r>
            <a:r>
              <a:rPr lang="en-US" b="1" dirty="0">
                <a:latin typeface="Sitka Display" panose="02000505000000020004" pitchFamily="2" charset="0"/>
                <a:cs typeface="Times New Roman" panose="02020603050405020304" pitchFamily="18" charset="0"/>
              </a:rPr>
              <a:t>a few seconds</a:t>
            </a:r>
            <a:r>
              <a:rPr lang="en-US" dirty="0">
                <a:latin typeface="Sitka Display" panose="02000505000000020004" pitchFamily="2" charset="0"/>
                <a:cs typeface="Times New Roman" panose="02020603050405020304" pitchFamily="18" charset="0"/>
              </a:rPr>
              <a:t> or </a:t>
            </a:r>
            <a:r>
              <a:rPr lang="en-US" b="1" dirty="0">
                <a:latin typeface="Sitka Display" panose="02000505000000020004" pitchFamily="2" charset="0"/>
                <a:cs typeface="Times New Roman" panose="02020603050405020304" pitchFamily="18" charset="0"/>
              </a:rPr>
              <a:t>many days</a:t>
            </a:r>
            <a:r>
              <a:rPr lang="en-US" dirty="0">
                <a:latin typeface="Sitka Display" panose="02000505000000020004" pitchFamily="2" charset="0"/>
                <a:cs typeface="Times New Roman" panose="02020603050405020304" pitchFamily="18" charset="0"/>
              </a:rPr>
              <a:t>.</a:t>
            </a:r>
          </a:p>
          <a:p>
            <a:pPr algn="just"/>
            <a:endParaRPr lang="en-US" dirty="0">
              <a:latin typeface="Sitka Display" panose="02000505000000020004" pitchFamily="2"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4</a:t>
            </a:fld>
            <a:endParaRPr lang="en-US"/>
          </a:p>
        </p:txBody>
      </p:sp>
    </p:spTree>
    <p:extLst>
      <p:ext uri="{BB962C8B-B14F-4D97-AF65-F5344CB8AC3E}">
        <p14:creationId xmlns:p14="http://schemas.microsoft.com/office/powerpoint/2010/main" val="1539764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Pointer</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computer access its own memory not by using variable names but by using a memory map where each location of memory is uniquely defined by a number, called the address. Pointers are a very powerful, but primitive facility to avail that address. To understand pointer let us go through the concept of variables once more.</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 pointer is a variable that stores the location of a memory/variable. A pointer has to be declared. For example: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*p; Adding an asterisk (called the de-referencing operator) in front of a variable's name declares it to be a pointer to the declared type. </a:t>
            </a:r>
          </a:p>
          <a:p>
            <a:pPr marL="342900" indent="-342900" algn="just">
              <a:buFont typeface="Wingdings" panose="05000000000000000000" pitchFamily="2" charset="2"/>
              <a:buChar char="v"/>
            </a:pP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 is a pointer – which can store an address of a memory location where an integer value can be stored or which can store an address of the memory location of an integer variable.</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example: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*p , q; declares p, a pointer to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and q an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and the instruction: p=&amp;q; stores the address of q in p. After this instruction, conceptually, p is pointing at q. </a:t>
            </a:r>
          </a:p>
          <a:p>
            <a:pPr marL="342900" indent="-342900"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5</a:t>
            </a:fld>
            <a:endParaRPr lang="en-US"/>
          </a:p>
        </p:txBody>
      </p:sp>
    </p:spTree>
    <p:extLst>
      <p:ext uri="{BB962C8B-B14F-4D97-AF65-F5344CB8AC3E}">
        <p14:creationId xmlns:p14="http://schemas.microsoft.com/office/powerpoint/2010/main" val="3531773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7"/>
            <a:ext cx="9144000" cy="597255"/>
          </a:xfrm>
        </p:spPr>
        <p:txBody>
          <a:bodyPr>
            <a:noAutofit/>
          </a:bodyPr>
          <a:lstStyle/>
          <a:p>
            <a:r>
              <a:rPr lang="en-US" sz="3600" b="1" dirty="0" smtClean="0">
                <a:latin typeface="Times New Roman" panose="02020603050405020304" pitchFamily="18" charset="0"/>
                <a:cs typeface="Times New Roman" panose="02020603050405020304" pitchFamily="18" charset="0"/>
              </a:rPr>
              <a:t>Pointer</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269242"/>
            <a:ext cx="9144000" cy="4885898"/>
          </a:xfrm>
        </p:spPr>
        <p:txBody>
          <a:bodyPr>
            <a:normAutofit fontScale="85000" lnSpcReduction="20000"/>
          </a:bodyPr>
          <a:lstStyle/>
          <a:p>
            <a:pPr algn="just"/>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algn="just"/>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number;</a:t>
            </a:r>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a:t>
            </a:r>
          </a:p>
          <a:p>
            <a:pPr algn="just"/>
            <a:r>
              <a:rPr lang="en-US" dirty="0">
                <a:latin typeface="Courier New" panose="02070309020205020404" pitchFamily="49" charset="0"/>
                <a:cs typeface="Courier New" panose="02070309020205020404" pitchFamily="49" charset="0"/>
              </a:rPr>
              <a:t>    // assigning address of number to p</a:t>
            </a:r>
          </a:p>
          <a:p>
            <a:pPr algn="just"/>
            <a:r>
              <a:rPr lang="en-US" dirty="0">
                <a:latin typeface="Courier New" panose="02070309020205020404" pitchFamily="49" charset="0"/>
                <a:cs typeface="Courier New" panose="02070309020205020404" pitchFamily="49" charset="0"/>
              </a:rPr>
              <a:t>    p=&amp;number;</a:t>
            </a:r>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("Value at address %u is %d\n", p,*p);</a:t>
            </a:r>
          </a:p>
          <a:p>
            <a:pPr algn="just"/>
            <a:r>
              <a:rPr lang="en-US" dirty="0">
                <a:latin typeface="Courier New" panose="02070309020205020404" pitchFamily="49" charset="0"/>
                <a:cs typeface="Courier New" panose="02070309020205020404" pitchFamily="49" charset="0"/>
              </a:rPr>
              <a:t>    number =19;</a:t>
            </a:r>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("Value at address %u is %d\n", p,*p);</a:t>
            </a:r>
          </a:p>
          <a:p>
            <a:pPr algn="just"/>
            <a:r>
              <a:rPr lang="en-US" dirty="0">
                <a:latin typeface="Courier New" panose="02070309020205020404" pitchFamily="49" charset="0"/>
                <a:cs typeface="Courier New" panose="02070309020205020404" pitchFamily="49" charset="0"/>
              </a:rPr>
              <a:t>    *p =25;</a:t>
            </a:r>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("Value at address %u is %d\n", p,*p</a:t>
            </a:r>
            <a:r>
              <a:rPr lang="en-US" dirty="0" smtClean="0">
                <a:latin typeface="Courier New" panose="02070309020205020404" pitchFamily="49" charset="0"/>
                <a:cs typeface="Courier New" panose="02070309020205020404" pitchFamily="49" charset="0"/>
              </a:rPr>
              <a:t>);</a:t>
            </a:r>
          </a:p>
          <a:p>
            <a:pPr algn="just"/>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("Value at address %u is %d\n", </a:t>
            </a:r>
            <a:r>
              <a:rPr lang="en-US" dirty="0" smtClean="0">
                <a:latin typeface="Courier New" panose="02070309020205020404" pitchFamily="49" charset="0"/>
                <a:cs typeface="Courier New" panose="02070309020205020404" pitchFamily="49" charset="0"/>
              </a:rPr>
              <a:t>&amp;</a:t>
            </a:r>
            <a:r>
              <a:rPr lang="en-US" dirty="0" err="1" smtClean="0">
                <a:latin typeface="Courier New" panose="02070309020205020404" pitchFamily="49" charset="0"/>
                <a:cs typeface="Courier New" panose="02070309020205020404" pitchFamily="49" charset="0"/>
              </a:rPr>
              <a:t>number,number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    return 0;</a:t>
            </a:r>
          </a:p>
          <a:p>
            <a:pPr algn="just"/>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p:txBody>
      </p:sp>
      <p:sp>
        <p:nvSpPr>
          <p:cNvPr id="6" name="Date Placeholder 5"/>
          <p:cNvSpPr>
            <a:spLocks noGrp="1"/>
          </p:cNvSpPr>
          <p:nvPr>
            <p:ph type="dt" sz="half" idx="10"/>
          </p:nvPr>
        </p:nvSpPr>
        <p:spPr/>
        <p:txBody>
          <a:bodyPr/>
          <a:lstStyle/>
          <a:p>
            <a:r>
              <a:rPr lang="en-US" smtClean="0"/>
              <a:t>Dr. Ashraf Uddin</a:t>
            </a:r>
            <a:endParaRPr lang="en-US"/>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6</a:t>
            </a:fld>
            <a:endParaRPr lang="en-US"/>
          </a:p>
        </p:txBody>
      </p:sp>
    </p:spTree>
    <p:extLst>
      <p:ext uri="{BB962C8B-B14F-4D97-AF65-F5344CB8AC3E}">
        <p14:creationId xmlns:p14="http://schemas.microsoft.com/office/powerpoint/2010/main" val="3486446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735" y="262956"/>
            <a:ext cx="10515600" cy="426445"/>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Pointer &amp; Array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0" y="928051"/>
            <a:ext cx="5016500" cy="1805693"/>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An </a:t>
            </a:r>
            <a:r>
              <a:rPr lang="en-US" dirty="0" smtClean="0">
                <a:latin typeface="Times New Roman" panose="02020603050405020304" pitchFamily="18" charset="0"/>
                <a:cs typeface="Times New Roman" panose="02020603050405020304" pitchFamily="18" charset="0"/>
              </a:rPr>
              <a:t>array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simply </a:t>
            </a:r>
            <a:r>
              <a:rPr lang="en-US" dirty="0">
                <a:latin typeface="Times New Roman" panose="02020603050405020304" pitchFamily="18" charset="0"/>
                <a:cs typeface="Times New Roman" panose="02020603050405020304" pitchFamily="18" charset="0"/>
              </a:rPr>
              <a:t>a block of memory. An array can be accessed with pointers as well as with [] square brackets. </a:t>
            </a:r>
            <a:r>
              <a:rPr lang="en-US" i="1" dirty="0">
                <a:latin typeface="Times New Roman" panose="02020603050405020304" pitchFamily="18" charset="0"/>
                <a:cs typeface="Times New Roman" panose="02020603050405020304" pitchFamily="18" charset="0"/>
              </a:rPr>
              <a:t>The name of an array </a:t>
            </a:r>
            <a:r>
              <a:rPr lang="en-US" i="1" dirty="0" smtClean="0">
                <a:latin typeface="Times New Roman" panose="02020603050405020304" pitchFamily="18" charset="0"/>
                <a:cs typeface="Times New Roman" panose="02020603050405020304" pitchFamily="18" charset="0"/>
              </a:rPr>
              <a:t>variable is a </a:t>
            </a:r>
            <a:r>
              <a:rPr lang="en-US" i="1" dirty="0">
                <a:latin typeface="Times New Roman" panose="02020603050405020304" pitchFamily="18" charset="0"/>
                <a:cs typeface="Times New Roman" panose="02020603050405020304" pitchFamily="18" charset="0"/>
              </a:rPr>
              <a:t>pointer to the first element in the array.</a:t>
            </a:r>
            <a:r>
              <a:rPr lang="en-US" dirty="0">
                <a:latin typeface="Times New Roman" panose="02020603050405020304" pitchFamily="18" charset="0"/>
                <a:cs typeface="Times New Roman" panose="02020603050405020304" pitchFamily="18" charset="0"/>
              </a:rPr>
              <a:t> So, any operation that can be achieved by array subscripting can also be done with pointers or vice-versa</a:t>
            </a:r>
            <a:r>
              <a:rPr lang="en-US" dirty="0" smtClean="0">
                <a:latin typeface="Times New Roman" panose="02020603050405020304" pitchFamily="18" charset="0"/>
                <a:cs typeface="Times New Roman" panose="02020603050405020304" pitchFamily="18" charset="0"/>
              </a:rPr>
              <a:t>.</a:t>
            </a:r>
          </a:p>
        </p:txBody>
      </p:sp>
      <p:graphicFrame>
        <p:nvGraphicFramePr>
          <p:cNvPr id="7" name="Table 6"/>
          <p:cNvGraphicFramePr>
            <a:graphicFrameLocks noGrp="1"/>
          </p:cNvGraphicFramePr>
          <p:nvPr>
            <p:extLst/>
          </p:nvPr>
        </p:nvGraphicFramePr>
        <p:xfrm>
          <a:off x="30481" y="926464"/>
          <a:ext cx="7041463" cy="5194301"/>
        </p:xfrm>
        <a:graphic>
          <a:graphicData uri="http://schemas.openxmlformats.org/drawingml/2006/table">
            <a:tbl>
              <a:tblPr firstRow="1" firstCol="1" bandRow="1">
                <a:tableStyleId>{2D5ABB26-0587-4C30-8999-92F81FD0307C}</a:tableStyleId>
              </a:tblPr>
              <a:tblGrid>
                <a:gridCol w="473583"/>
                <a:gridCol w="6567880"/>
              </a:tblGrid>
              <a:tr h="5194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3</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4</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5</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6</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7</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8</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9</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10</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11</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12</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13</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14</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15</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chemeClr val="bg1">
                              <a:lumMod val="50000"/>
                            </a:schemeClr>
                          </a:solidFill>
                          <a:effectLst/>
                          <a:latin typeface="Courier New" panose="02070309020205020404" pitchFamily="49" charset="0"/>
                          <a:cs typeface="Courier New" panose="02070309020205020404" pitchFamily="49" charset="0"/>
                        </a:rPr>
                        <a:t>16</a:t>
                      </a:r>
                      <a:endParaRPr lang="en-US" sz="2000" dirty="0">
                        <a:solidFill>
                          <a:schemeClr val="bg1">
                            <a:lumMod val="50000"/>
                          </a:schemeClr>
                        </a:solidFill>
                        <a:effectLst/>
                        <a:latin typeface="Courier New" panose="02070309020205020404" pitchFamily="49" charset="0"/>
                        <a:cs typeface="Courier New" panose="02070309020205020404" pitchFamily="49" charset="0"/>
                      </a:endParaRPr>
                    </a:p>
                  </a:txBody>
                  <a:tcPr marL="18288" marR="45720" marT="7340" marB="734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0000B0"/>
                          </a:solidFill>
                          <a:effectLst/>
                          <a:latin typeface="Courier New" panose="02070309020205020404" pitchFamily="49" charset="0"/>
                          <a:cs typeface="Courier New" panose="02070309020205020404" pitchFamily="49" charset="0"/>
                        </a:rPr>
                        <a:t>void</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main( </a:t>
                      </a:r>
                      <a:r>
                        <a:rPr lang="en-US" sz="1800" dirty="0">
                          <a:solidFill>
                            <a:srgbClr val="0000B0"/>
                          </a:solidFill>
                          <a:effectLst/>
                          <a:latin typeface="Courier New" panose="02070309020205020404" pitchFamily="49" charset="0"/>
                          <a:cs typeface="Courier New" panose="02070309020205020404" pitchFamily="49" charset="0"/>
                        </a:rPr>
                        <a:t>void</a:t>
                      </a:r>
                      <a:r>
                        <a:rPr lang="en-US" sz="18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latin typeface="Courier New" panose="02070309020205020404" pitchFamily="49" charset="0"/>
                          <a:cs typeface="Courier New" panose="02070309020205020404" pitchFamily="49" charset="0"/>
                        </a:rPr>
                        <a:t>{</a:t>
                      </a:r>
                      <a:endParaRPr lang="en-US" sz="20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latin typeface="Courier New" panose="02070309020205020404" pitchFamily="49" charset="0"/>
                          <a:cs typeface="Courier New" panose="02070309020205020404" pitchFamily="49" charset="0"/>
                        </a:rPr>
                        <a:t> </a:t>
                      </a:r>
                      <a:r>
                        <a:rPr lang="en-US" sz="1800" dirty="0" smtClean="0">
                          <a:solidFill>
                            <a:srgbClr val="0000B0"/>
                          </a:solidFill>
                          <a:effectLst/>
                          <a:latin typeface="Courier New" panose="02070309020205020404" pitchFamily="49" charset="0"/>
                          <a:cs typeface="Courier New" panose="02070309020205020404" pitchFamily="49" charset="0"/>
                        </a:rPr>
                        <a:t>float</a:t>
                      </a:r>
                      <a:r>
                        <a:rPr lang="en-US" sz="1800" dirty="0" smtClean="0">
                          <a:effectLst/>
                          <a:latin typeface="Courier New" panose="02070309020205020404" pitchFamily="49" charset="0"/>
                          <a:cs typeface="Courier New" panose="02070309020205020404" pitchFamily="49" charset="0"/>
                        </a:rPr>
                        <a:t> r[5] = {22.5,34.8,46.8,59.1,68.3};</a:t>
                      </a:r>
                      <a:endParaRPr lang="en-US" sz="2000" dirty="0" smtClean="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"1st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a:t>
                      </a:r>
                      <a:r>
                        <a:rPr lang="en-US" sz="1800" dirty="0" smtClean="0">
                          <a:effectLst/>
                          <a:latin typeface="Courier New" panose="02070309020205020404" pitchFamily="49" charset="0"/>
                          <a:cs typeface="Courier New" panose="02070309020205020404" pitchFamily="49" charset="0"/>
                        </a:rPr>
                        <a:t>r[0] &lt;&lt;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"1st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a:t>
                      </a:r>
                      <a:r>
                        <a:rPr lang="en-US" sz="1800" dirty="0" smtClean="0">
                          <a:effectLst/>
                          <a:latin typeface="Courier New" panose="02070309020205020404" pitchFamily="49" charset="0"/>
                          <a:cs typeface="Courier New" panose="02070309020205020404" pitchFamily="49" charset="0"/>
                        </a:rPr>
                        <a:t>*r &lt;&lt;</a:t>
                      </a:r>
                      <a:r>
                        <a:rPr lang="en-US" sz="1800" dirty="0" smtClean="0">
                          <a:solidFill>
                            <a:srgbClr val="FF0000"/>
                          </a:solidFill>
                          <a:effectLst/>
                          <a:latin typeface="Courier New" panose="02070309020205020404" pitchFamily="49" charset="0"/>
                          <a:cs typeface="Courier New" panose="02070309020205020404" pitchFamily="49" charset="0"/>
                        </a:rPr>
                        <a:t>"\n</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"3rd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a:t>
                      </a:r>
                      <a:r>
                        <a:rPr lang="en-US" sz="1800" dirty="0" smtClean="0">
                          <a:effectLst/>
                          <a:latin typeface="Courier New" panose="02070309020205020404" pitchFamily="49" charset="0"/>
                          <a:cs typeface="Courier New" panose="02070309020205020404" pitchFamily="49" charset="0"/>
                        </a:rPr>
                        <a:t>r[2] &lt;&lt;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"3rd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a:t>
                      </a:r>
                      <a:r>
                        <a:rPr lang="en-US" sz="1800" dirty="0" smtClean="0">
                          <a:effectLst/>
                          <a:latin typeface="Courier New" panose="02070309020205020404" pitchFamily="49" charset="0"/>
                          <a:cs typeface="Courier New" panose="02070309020205020404" pitchFamily="49" charset="0"/>
                        </a:rPr>
                        <a:t>*(r+2)&lt;&lt;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solidFill>
                            <a:srgbClr val="0000B0"/>
                          </a:solidFill>
                          <a:effectLst/>
                          <a:latin typeface="Courier New" panose="02070309020205020404" pitchFamily="49" charset="0"/>
                          <a:cs typeface="Courier New" panose="02070309020205020404" pitchFamily="49" charset="0"/>
                        </a:rPr>
                        <a:t>float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*p;</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p </a:t>
                      </a: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r; //&amp;r[0</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"1st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p[0</a:t>
                      </a:r>
                      <a:r>
                        <a:rPr lang="en-US" sz="1800" dirty="0" smtClean="0">
                          <a:effectLst/>
                          <a:latin typeface="Courier New" panose="02070309020205020404" pitchFamily="49" charset="0"/>
                          <a:cs typeface="Courier New" panose="02070309020205020404" pitchFamily="49" charset="0"/>
                        </a:rPr>
                        <a:t>] &lt;&lt;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"1st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a:t>
                      </a:r>
                      <a:r>
                        <a:rPr lang="en-US" sz="1800" dirty="0" smtClean="0">
                          <a:effectLst/>
                          <a:latin typeface="Courier New" panose="02070309020205020404" pitchFamily="49" charset="0"/>
                          <a:cs typeface="Courier New" panose="02070309020205020404" pitchFamily="49" charset="0"/>
                        </a:rPr>
                        <a:t>p &lt;&lt;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"3rd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p[2</a:t>
                      </a:r>
                      <a:r>
                        <a:rPr lang="en-US" sz="1800" dirty="0" smtClean="0">
                          <a:effectLst/>
                          <a:latin typeface="Courier New" panose="02070309020205020404" pitchFamily="49" charset="0"/>
                          <a:cs typeface="Courier New" panose="02070309020205020404" pitchFamily="49" charset="0"/>
                        </a:rPr>
                        <a:t>]&lt;&lt;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err="1" smtClean="0">
                          <a:solidFill>
                            <a:srgbClr val="0000B0"/>
                          </a:solidFill>
                          <a:effectLst/>
                          <a:latin typeface="Courier New" panose="02070309020205020404" pitchFamily="49" charset="0"/>
                          <a:cs typeface="Courier New" panose="02070309020205020404" pitchFamily="49" charset="0"/>
                        </a:rPr>
                        <a:t>cout</a:t>
                      </a:r>
                      <a:r>
                        <a:rPr lang="en-US" sz="1800" dirty="0" smtClean="0">
                          <a:effectLst/>
                          <a:latin typeface="Courier New" panose="02070309020205020404" pitchFamily="49" charset="0"/>
                          <a:cs typeface="Courier New" panose="02070309020205020404" pitchFamily="49" charset="0"/>
                        </a:rPr>
                        <a:t> </a:t>
                      </a:r>
                      <a:r>
                        <a:rPr lang="en-US" sz="1800" dirty="0">
                          <a:effectLst/>
                          <a:latin typeface="Courier New" panose="02070309020205020404" pitchFamily="49" charset="0"/>
                          <a:cs typeface="Courier New" panose="02070309020205020404" pitchFamily="49" charset="0"/>
                        </a:rPr>
                        <a:t>&lt;&lt;</a:t>
                      </a:r>
                      <a:r>
                        <a:rPr lang="en-US" sz="1800" dirty="0">
                          <a:solidFill>
                            <a:srgbClr val="FF0000"/>
                          </a:solidFill>
                          <a:effectLst/>
                          <a:latin typeface="Courier New" panose="02070309020205020404" pitchFamily="49" charset="0"/>
                          <a:cs typeface="Courier New" panose="02070309020205020404" pitchFamily="49" charset="0"/>
                        </a:rPr>
                        <a:t>"3rd </a:t>
                      </a:r>
                      <a:r>
                        <a:rPr lang="en-US" sz="1800" dirty="0" smtClean="0">
                          <a:solidFill>
                            <a:srgbClr val="FF0000"/>
                          </a:solidFill>
                          <a:effectLst/>
                          <a:latin typeface="Courier New" panose="02070309020205020404" pitchFamily="49" charset="0"/>
                          <a:cs typeface="Courier New" panose="02070309020205020404" pitchFamily="49" charset="0"/>
                        </a:rPr>
                        <a:t>element: </a:t>
                      </a:r>
                      <a:r>
                        <a:rPr lang="en-US" sz="1800" dirty="0">
                          <a:solidFill>
                            <a:srgbClr val="FF0000"/>
                          </a:solidFill>
                          <a:effectLst/>
                          <a:latin typeface="Courier New" panose="02070309020205020404" pitchFamily="49" charset="0"/>
                          <a:cs typeface="Courier New" panose="02070309020205020404" pitchFamily="49" charset="0"/>
                        </a:rPr>
                        <a:t>"</a:t>
                      </a:r>
                      <a:r>
                        <a:rPr lang="en-US" sz="1800" dirty="0">
                          <a:effectLst/>
                          <a:latin typeface="Courier New" panose="02070309020205020404" pitchFamily="49" charset="0"/>
                          <a:cs typeface="Courier New" panose="02070309020205020404" pitchFamily="49" charset="0"/>
                        </a:rPr>
                        <a:t>&lt;&lt; *(p+2</a:t>
                      </a:r>
                      <a:r>
                        <a:rPr lang="en-US" sz="1800" dirty="0" smtClean="0">
                          <a:effectLst/>
                          <a:latin typeface="Courier New" panose="02070309020205020404" pitchFamily="49" charset="0"/>
                          <a:cs typeface="Courier New" panose="02070309020205020404" pitchFamily="49" charset="0"/>
                        </a:rPr>
                        <a:t>)&lt;&lt;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smtClean="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solidFill>
                            <a:srgbClr val="0000B0"/>
                          </a:solidFill>
                          <a:effectLst/>
                          <a:latin typeface="Courier New" panose="02070309020205020404" pitchFamily="49" charset="0"/>
                          <a:cs typeface="Courier New" panose="02070309020205020404" pitchFamily="49" charset="0"/>
                        </a:rPr>
                        <a:t>for</a:t>
                      </a:r>
                      <a:r>
                        <a:rPr lang="en-US" sz="1800" dirty="0" smtClean="0">
                          <a:effectLst/>
                          <a:latin typeface="Courier New" panose="02070309020205020404" pitchFamily="49" charset="0"/>
                          <a:cs typeface="Courier New" panose="02070309020205020404" pitchFamily="49" charset="0"/>
                        </a:rPr>
                        <a:t>(</a:t>
                      </a:r>
                      <a:r>
                        <a:rPr lang="en-US" sz="1800" dirty="0" err="1" smtClean="0">
                          <a:solidFill>
                            <a:srgbClr val="0000B0"/>
                          </a:solidFill>
                          <a:effectLst/>
                          <a:latin typeface="Courier New" panose="02070309020205020404" pitchFamily="49" charset="0"/>
                          <a:cs typeface="Courier New" panose="02070309020205020404" pitchFamily="49" charset="0"/>
                        </a:rPr>
                        <a:t>int</a:t>
                      </a:r>
                      <a:r>
                        <a:rPr lang="en-US" sz="1800" dirty="0" smtClean="0">
                          <a:effectLst/>
                          <a:latin typeface="Courier New" panose="02070309020205020404" pitchFamily="49" charset="0"/>
                          <a:cs typeface="Courier New" panose="02070309020205020404" pitchFamily="49" charset="0"/>
                        </a:rPr>
                        <a:t> </a:t>
                      </a:r>
                      <a:r>
                        <a:rPr lang="en-US" sz="1800" dirty="0" err="1" smtClean="0">
                          <a:effectLst/>
                          <a:latin typeface="Courier New" panose="02070309020205020404" pitchFamily="49" charset="0"/>
                          <a:cs typeface="Courier New" panose="02070309020205020404" pitchFamily="49" charset="0"/>
                        </a:rPr>
                        <a:t>i</a:t>
                      </a:r>
                      <a:r>
                        <a:rPr lang="en-US" sz="1800" dirty="0" smtClean="0">
                          <a:effectLst/>
                          <a:latin typeface="Courier New" panose="02070309020205020404" pitchFamily="49" charset="0"/>
                          <a:cs typeface="Courier New" panose="02070309020205020404" pitchFamily="49" charset="0"/>
                        </a:rPr>
                        <a:t>=0</a:t>
                      </a: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p=r; </a:t>
                      </a:r>
                      <a:r>
                        <a:rPr lang="en-US" sz="1800" dirty="0" err="1">
                          <a:effectLst/>
                          <a:latin typeface="Courier New" panose="02070309020205020404" pitchFamily="49" charset="0"/>
                          <a:cs typeface="Courier New" panose="02070309020205020404" pitchFamily="49" charset="0"/>
                        </a:rPr>
                        <a:t>i</a:t>
                      </a:r>
                      <a:r>
                        <a:rPr lang="en-US" sz="1800" dirty="0">
                          <a:effectLst/>
                          <a:latin typeface="Courier New" panose="02070309020205020404" pitchFamily="49" charset="0"/>
                          <a:cs typeface="Courier New" panose="02070309020205020404" pitchFamily="49" charset="0"/>
                        </a:rPr>
                        <a:t>&lt;5; </a:t>
                      </a:r>
                      <a:r>
                        <a:rPr lang="en-US" sz="1800" dirty="0" err="1">
                          <a:effectLst/>
                          <a:latin typeface="Courier New" panose="02070309020205020404" pitchFamily="49" charset="0"/>
                          <a:cs typeface="Courier New" panose="02070309020205020404" pitchFamily="49" charset="0"/>
                        </a:rPr>
                        <a:t>i</a:t>
                      </a:r>
                      <a:r>
                        <a:rPr lang="en-US" sz="1800" dirty="0">
                          <a:effectLst/>
                          <a:latin typeface="Courier New" panose="02070309020205020404" pitchFamily="49" charset="0"/>
                          <a:cs typeface="Courier New" panose="02070309020205020404" pitchFamily="49" charset="0"/>
                        </a:rPr>
                        <a:t>++, p++)</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 </a:t>
                      </a:r>
                      <a:r>
                        <a:rPr lang="en-US" sz="1800" dirty="0" smtClean="0">
                          <a:effectLst/>
                          <a:latin typeface="Courier New" panose="02070309020205020404" pitchFamily="49" charset="0"/>
                          <a:cs typeface="Courier New" panose="02070309020205020404" pitchFamily="49" charset="0"/>
                        </a:rPr>
                        <a:t> </a:t>
                      </a:r>
                      <a:r>
                        <a:rPr lang="en-US" sz="1800" dirty="0" err="1">
                          <a:solidFill>
                            <a:srgbClr val="0000B0"/>
                          </a:solidFill>
                          <a:effectLst/>
                          <a:latin typeface="Courier New" panose="02070309020205020404" pitchFamily="49" charset="0"/>
                          <a:cs typeface="Courier New" panose="02070309020205020404" pitchFamily="49" charset="0"/>
                        </a:rPr>
                        <a:t>cout</a:t>
                      </a:r>
                      <a:r>
                        <a:rPr lang="en-US" sz="1800" dirty="0">
                          <a:effectLst/>
                          <a:latin typeface="Courier New" panose="02070309020205020404" pitchFamily="49" charset="0"/>
                          <a:cs typeface="Courier New" panose="02070309020205020404" pitchFamily="49" charset="0"/>
                        </a:rPr>
                        <a:t> &lt;&lt;</a:t>
                      </a:r>
                      <a:r>
                        <a:rPr lang="en-US" sz="1800" dirty="0">
                          <a:solidFill>
                            <a:srgbClr val="FF0000"/>
                          </a:solidFill>
                          <a:effectLst/>
                          <a:latin typeface="Courier New" panose="02070309020205020404" pitchFamily="49" charset="0"/>
                          <a:cs typeface="Courier New" panose="02070309020205020404" pitchFamily="49" charset="0"/>
                        </a:rPr>
                        <a:t>"Element </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smtClean="0">
                          <a:effectLst/>
                          <a:latin typeface="Courier New" panose="02070309020205020404" pitchFamily="49" charset="0"/>
                          <a:cs typeface="Courier New" panose="02070309020205020404" pitchFamily="49" charset="0"/>
                        </a:rPr>
                        <a:t>&lt;&lt;(</a:t>
                      </a:r>
                      <a:r>
                        <a:rPr lang="en-US" sz="1800" dirty="0">
                          <a:effectLst/>
                          <a:latin typeface="Courier New" panose="02070309020205020404" pitchFamily="49" charset="0"/>
                          <a:cs typeface="Courier New" panose="02070309020205020404" pitchFamily="49" charset="0"/>
                        </a:rPr>
                        <a:t>i+1</a:t>
                      </a:r>
                      <a:r>
                        <a:rPr lang="en-US" sz="1800" dirty="0" smtClean="0">
                          <a:effectLst/>
                          <a:latin typeface="Courier New" panose="02070309020205020404" pitchFamily="49" charset="0"/>
                          <a:cs typeface="Courier New" panose="02070309020205020404" pitchFamily="49" charset="0"/>
                        </a:rPr>
                        <a:t>)&lt;&lt;</a:t>
                      </a:r>
                      <a:r>
                        <a:rPr lang="en-US" sz="1800" dirty="0" smtClean="0">
                          <a:solidFill>
                            <a:srgbClr val="FF0000"/>
                          </a:solidFill>
                          <a:effectLst/>
                          <a:latin typeface="Courier New" panose="02070309020205020404" pitchFamily="49" charset="0"/>
                          <a:cs typeface="Courier New" panose="02070309020205020404" pitchFamily="49" charset="0"/>
                        </a:rPr>
                        <a:t>" is: "</a:t>
                      </a:r>
                      <a:r>
                        <a:rPr lang="en-US" sz="1800" dirty="0" smtClean="0">
                          <a:effectLst/>
                          <a:latin typeface="Courier New" panose="02070309020205020404" pitchFamily="49" charset="0"/>
                          <a:cs typeface="Courier New" panose="02070309020205020404" pitchFamily="49" charset="0"/>
                        </a:rPr>
                        <a:t>&lt;&lt;*p&lt;&lt;</a:t>
                      </a:r>
                      <a:r>
                        <a:rPr lang="en-US" sz="1800" dirty="0" smtClean="0">
                          <a:solidFill>
                            <a:srgbClr val="FF0000"/>
                          </a:solidFill>
                          <a:effectLst/>
                          <a:latin typeface="Courier New" panose="02070309020205020404" pitchFamily="49" charset="0"/>
                          <a:cs typeface="Courier New" panose="02070309020205020404" pitchFamily="49" charset="0"/>
                        </a:rPr>
                        <a:t>"\</a:t>
                      </a:r>
                      <a:r>
                        <a:rPr lang="en-US" sz="1800" dirty="0">
                          <a:solidFill>
                            <a:srgbClr val="FF0000"/>
                          </a:solidFill>
                          <a:effectLst/>
                          <a:latin typeface="Courier New" panose="02070309020205020404" pitchFamily="49" charset="0"/>
                          <a:cs typeface="Courier New" panose="02070309020205020404" pitchFamily="49" charset="0"/>
                        </a:rPr>
                        <a:t>n"</a:t>
                      </a:r>
                      <a:r>
                        <a:rPr lang="en-US" sz="1800" dirty="0">
                          <a:effectLst/>
                          <a:latin typeface="Courier New" panose="02070309020205020404" pitchFamily="49" charset="0"/>
                          <a:cs typeface="Courier New" panose="02070309020205020404" pitchFamily="49" charset="0"/>
                        </a:rPr>
                        <a:t>; </a:t>
                      </a:r>
                      <a:endParaRPr lang="en-US" sz="20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340" marR="7340" marT="7340" marB="7340">
                    <a:solidFill>
                      <a:schemeClr val="bg1">
                        <a:lumMod val="75000"/>
                      </a:schemeClr>
                    </a:solidFill>
                  </a:tcPr>
                </a:tc>
              </a:tr>
            </a:tbl>
          </a:graphicData>
        </a:graphic>
      </p:graphicFrame>
      <p:sp>
        <p:nvSpPr>
          <p:cNvPr id="8" name="TextBox 7"/>
          <p:cNvSpPr txBox="1"/>
          <p:nvPr/>
        </p:nvSpPr>
        <p:spPr>
          <a:xfrm>
            <a:off x="7193280" y="2733745"/>
            <a:ext cx="2819400" cy="3385542"/>
          </a:xfrm>
          <a:prstGeom prst="rect">
            <a:avLst/>
          </a:prstGeom>
          <a:solidFill>
            <a:schemeClr val="bg1">
              <a:lumMod val="50000"/>
            </a:schemeClr>
          </a:solidFill>
        </p:spPr>
        <p:txBody>
          <a:bodyPr wrap="square" rtlCol="0">
            <a:spAutoFit/>
          </a:bodyPr>
          <a:lstStyle/>
          <a:p>
            <a:r>
              <a:rPr lang="en-US" sz="1600" dirty="0" smtClean="0">
                <a:latin typeface="Courier New" panose="02070309020205020404" pitchFamily="49" charset="0"/>
                <a:cs typeface="Courier New" panose="02070309020205020404" pitchFamily="49" charset="0"/>
              </a:rPr>
              <a:t>1st </a:t>
            </a:r>
            <a:r>
              <a:rPr lang="en-US" sz="1600" dirty="0">
                <a:latin typeface="Courier New" panose="02070309020205020404" pitchFamily="49" charset="0"/>
                <a:cs typeface="Courier New" panose="02070309020205020404" pitchFamily="49" charset="0"/>
              </a:rPr>
              <a:t>element: 22.5</a:t>
            </a:r>
          </a:p>
          <a:p>
            <a:r>
              <a:rPr lang="en-US" sz="1600" dirty="0">
                <a:latin typeface="Courier New" panose="02070309020205020404" pitchFamily="49" charset="0"/>
                <a:cs typeface="Courier New" panose="02070309020205020404" pitchFamily="49" charset="0"/>
              </a:rPr>
              <a:t>1st element: 22.5</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1st element: 22.5</a:t>
            </a:r>
          </a:p>
          <a:p>
            <a:r>
              <a:rPr lang="en-US" sz="1600" dirty="0">
                <a:latin typeface="Courier New" panose="02070309020205020404" pitchFamily="49" charset="0"/>
                <a:cs typeface="Courier New" panose="02070309020205020404" pitchFamily="49" charset="0"/>
              </a:rPr>
              <a:t>1st element: 22.5</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3rd element: 46.8</a:t>
            </a:r>
          </a:p>
          <a:p>
            <a:r>
              <a:rPr lang="en-US" sz="1600" dirty="0">
                <a:latin typeface="Courier New" panose="02070309020205020404" pitchFamily="49" charset="0"/>
                <a:cs typeface="Courier New" panose="02070309020205020404" pitchFamily="49" charset="0"/>
              </a:rPr>
              <a:t>Element 1 is: 22.5</a:t>
            </a:r>
          </a:p>
          <a:p>
            <a:r>
              <a:rPr lang="en-US" sz="1600" dirty="0">
                <a:latin typeface="Courier New" panose="02070309020205020404" pitchFamily="49" charset="0"/>
                <a:cs typeface="Courier New" panose="02070309020205020404" pitchFamily="49" charset="0"/>
              </a:rPr>
              <a:t>Element 2 is: 34.8</a:t>
            </a:r>
          </a:p>
          <a:p>
            <a:r>
              <a:rPr lang="en-US" sz="1600" dirty="0">
                <a:latin typeface="Courier New" panose="02070309020205020404" pitchFamily="49" charset="0"/>
                <a:cs typeface="Courier New" panose="02070309020205020404" pitchFamily="49" charset="0"/>
              </a:rPr>
              <a:t>Element 3 is: 46.8</a:t>
            </a:r>
          </a:p>
          <a:p>
            <a:r>
              <a:rPr lang="en-US" sz="1600" dirty="0">
                <a:latin typeface="Courier New" panose="02070309020205020404" pitchFamily="49" charset="0"/>
                <a:cs typeface="Courier New" panose="02070309020205020404" pitchFamily="49" charset="0"/>
              </a:rPr>
              <a:t>Element 4 is: 59.1</a:t>
            </a:r>
          </a:p>
          <a:p>
            <a:r>
              <a:rPr lang="en-US" sz="1600" dirty="0">
                <a:latin typeface="Courier New" panose="02070309020205020404" pitchFamily="49" charset="0"/>
                <a:cs typeface="Courier New" panose="02070309020205020404" pitchFamily="49" charset="0"/>
              </a:rPr>
              <a:t>Element 5 is: </a:t>
            </a:r>
            <a:r>
              <a:rPr lang="en-US" sz="1600" dirty="0" smtClean="0">
                <a:latin typeface="Courier New" panose="02070309020205020404" pitchFamily="49" charset="0"/>
                <a:cs typeface="Courier New" panose="02070309020205020404" pitchFamily="49" charset="0"/>
              </a:rPr>
              <a:t>68.3</a:t>
            </a:r>
            <a:endParaRPr lang="en-US" sz="16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9" name="Footer Placeholder 8"/>
          <p:cNvSpPr>
            <a:spLocks noGrp="1"/>
          </p:cNvSpPr>
          <p:nvPr>
            <p:ph type="ftr" sz="quarter" idx="11"/>
          </p:nvPr>
        </p:nvSpPr>
        <p:spPr/>
        <p:txBody>
          <a:bodyPr/>
          <a:lstStyle/>
          <a:p>
            <a:r>
              <a:rPr lang="en-US" smtClean="0"/>
              <a:t>Data Structures</a:t>
            </a:r>
            <a:endParaRPr lang="en-US"/>
          </a:p>
        </p:txBody>
      </p:sp>
      <p:sp>
        <p:nvSpPr>
          <p:cNvPr id="10" name="Slide Number Placeholder 9"/>
          <p:cNvSpPr>
            <a:spLocks noGrp="1"/>
          </p:cNvSpPr>
          <p:nvPr>
            <p:ph type="sldNum" sz="quarter" idx="12"/>
          </p:nvPr>
        </p:nvSpPr>
        <p:spPr/>
        <p:txBody>
          <a:bodyPr/>
          <a:lstStyle/>
          <a:p>
            <a:fld id="{DFE9710A-46C5-4484-885B-F822572B29B7}" type="slidenum">
              <a:rPr lang="en-US" smtClean="0"/>
              <a:t>7</a:t>
            </a:fld>
            <a:endParaRPr lang="en-US"/>
          </a:p>
        </p:txBody>
      </p:sp>
    </p:spTree>
    <p:extLst>
      <p:ext uri="{BB962C8B-B14F-4D97-AF65-F5344CB8AC3E}">
        <p14:creationId xmlns:p14="http://schemas.microsoft.com/office/powerpoint/2010/main" val="986003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1"/>
            <a:ext cx="10515600" cy="499090"/>
          </a:xfrm>
        </p:spPr>
        <p:txBody>
          <a:bodyPr>
            <a:noAutofit/>
          </a:bodyPr>
          <a:lstStyle/>
          <a:p>
            <a:pPr algn="ctr"/>
            <a:r>
              <a:rPr lang="en-US" sz="3600" b="1" dirty="0">
                <a:latin typeface="Times New Roman" panose="02020603050405020304" pitchFamily="18" charset="0"/>
                <a:cs typeface="Times New Roman" panose="02020603050405020304" pitchFamily="18" charset="0"/>
              </a:rPr>
              <a:t>Pointer &amp; Array</a:t>
            </a:r>
          </a:p>
        </p:txBody>
      </p:sp>
      <p:sp>
        <p:nvSpPr>
          <p:cNvPr id="3" name="Content Placeholder 2"/>
          <p:cNvSpPr>
            <a:spLocks noGrp="1"/>
          </p:cNvSpPr>
          <p:nvPr>
            <p:ph idx="1"/>
          </p:nvPr>
        </p:nvSpPr>
        <p:spPr>
          <a:xfrm>
            <a:off x="88900" y="840658"/>
            <a:ext cx="11976100" cy="5395041"/>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array float r[5];</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 the pointer variable *p (after </a:t>
            </a:r>
            <a:r>
              <a:rPr lang="en-US" sz="2000" dirty="0" smtClean="0">
                <a:latin typeface="Times New Roman" panose="02020603050405020304" pitchFamily="18" charset="0"/>
                <a:cs typeface="Times New Roman" panose="02020603050405020304" pitchFamily="18" charset="0"/>
              </a:rPr>
              <a:t>p=r) </a:t>
            </a:r>
            <a:r>
              <a:rPr lang="en-US" sz="2000" dirty="0">
                <a:latin typeface="Times New Roman" panose="02020603050405020304" pitchFamily="18" charset="0"/>
                <a:cs typeface="Times New Roman" panose="02020603050405020304" pitchFamily="18" charset="0"/>
              </a:rPr>
              <a:t>is a pointer to the first floating point number in the declared </a:t>
            </a:r>
            <a:r>
              <a:rPr lang="en-US" sz="2000" dirty="0" smtClean="0">
                <a:latin typeface="Times New Roman" panose="02020603050405020304" pitchFamily="18" charset="0"/>
                <a:cs typeface="Times New Roman" panose="02020603050405020304" pitchFamily="18" charset="0"/>
              </a:rPr>
              <a:t>array. </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1</a:t>
            </a:r>
            <a:r>
              <a:rPr lang="en-US" sz="2000" baseline="30000" dirty="0" smtClean="0">
                <a:latin typeface="Times New Roman" panose="02020603050405020304" pitchFamily="18" charset="0"/>
                <a:cs typeface="Times New Roman" panose="02020603050405020304" pitchFamily="18" charset="0"/>
              </a:rPr>
              <a:t>st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element of the array, 22.3, </a:t>
            </a:r>
            <a:r>
              <a:rPr lang="en-US" sz="2000" dirty="0" smtClean="0">
                <a:latin typeface="Times New Roman" panose="02020603050405020304" pitchFamily="18" charset="0"/>
                <a:cs typeface="Times New Roman" panose="02020603050405020304" pitchFamily="18" charset="0"/>
              </a:rPr>
              <a:t>can </a:t>
            </a:r>
            <a:r>
              <a:rPr lang="en-US" sz="2000" dirty="0">
                <a:latin typeface="Times New Roman" panose="02020603050405020304" pitchFamily="18" charset="0"/>
                <a:cs typeface="Times New Roman" panose="02020603050405020304" pitchFamily="18" charset="0"/>
              </a:rPr>
              <a:t>be accessed by </a:t>
            </a:r>
            <a:r>
              <a:rPr lang="en-US" sz="2000" dirty="0" smtClean="0">
                <a:latin typeface="Times New Roman" panose="02020603050405020304" pitchFamily="18" charset="0"/>
                <a:cs typeface="Times New Roman" panose="02020603050405020304" pitchFamily="18" charset="0"/>
              </a:rPr>
              <a:t>using: r[0], p[0], *r </a:t>
            </a:r>
            <a:r>
              <a:rPr lang="en-US" sz="2000" dirty="0">
                <a:latin typeface="Times New Roman" panose="02020603050405020304" pitchFamily="18" charset="0"/>
                <a:cs typeface="Times New Roman" panose="02020603050405020304" pitchFamily="18" charset="0"/>
              </a:rPr>
              <a:t>or *p.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3</a:t>
            </a:r>
            <a:r>
              <a:rPr lang="en-US" sz="2000" baseline="30000" dirty="0" smtClean="0">
                <a:latin typeface="Times New Roman" panose="02020603050405020304" pitchFamily="18" charset="0"/>
                <a:cs typeface="Times New Roman" panose="02020603050405020304" pitchFamily="18" charset="0"/>
              </a:rPr>
              <a:t>rd</a:t>
            </a:r>
            <a:r>
              <a:rPr lang="en-US" sz="2000" dirty="0" smtClean="0">
                <a:latin typeface="Times New Roman" panose="02020603050405020304" pitchFamily="18" charset="0"/>
                <a:cs typeface="Times New Roman" panose="02020603050405020304" pitchFamily="18" charset="0"/>
              </a:rPr>
              <a:t> element, </a:t>
            </a:r>
            <a:r>
              <a:rPr lang="en-US" sz="2000" dirty="0">
                <a:latin typeface="Times New Roman" panose="02020603050405020304" pitchFamily="18" charset="0"/>
                <a:cs typeface="Times New Roman" panose="02020603050405020304" pitchFamily="18" charset="0"/>
              </a:rPr>
              <a:t>46.8, could be accessed by </a:t>
            </a:r>
            <a:r>
              <a:rPr lang="en-US" sz="2000" dirty="0" smtClean="0">
                <a:latin typeface="Times New Roman" panose="02020603050405020304" pitchFamily="18" charset="0"/>
                <a:cs typeface="Times New Roman" panose="02020603050405020304" pitchFamily="18" charset="0"/>
              </a:rPr>
              <a:t>using: r[2], </a:t>
            </a:r>
            <a:r>
              <a:rPr lang="en-US" sz="2000" dirty="0">
                <a:latin typeface="Times New Roman" panose="02020603050405020304" pitchFamily="18" charset="0"/>
                <a:cs typeface="Times New Roman" panose="02020603050405020304" pitchFamily="18" charset="0"/>
              </a:rPr>
              <a:t>p[2</a:t>
            </a:r>
            <a:r>
              <a:rPr lang="en-US" sz="2000" dirty="0" smtClean="0">
                <a:latin typeface="Times New Roman" panose="02020603050405020304" pitchFamily="18" charset="0"/>
                <a:cs typeface="Times New Roman" panose="02020603050405020304" pitchFamily="18" charset="0"/>
              </a:rPr>
              <a:t>],*(r+2</a:t>
            </a:r>
            <a:r>
              <a:rPr lang="en-US" sz="2000" dirty="0">
                <a:latin typeface="Times New Roman" panose="02020603050405020304" pitchFamily="18" charset="0"/>
                <a:cs typeface="Times New Roman" panose="02020603050405020304" pitchFamily="18" charset="0"/>
              </a:rPr>
              <a:t>) or *(p+2).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Now</a:t>
            </a:r>
            <a:r>
              <a:rPr lang="en-US" sz="2000" dirty="0">
                <a:latin typeface="Times New Roman" panose="02020603050405020304" pitchFamily="18" charset="0"/>
                <a:cs typeface="Times New Roman" panose="02020603050405020304" pitchFamily="18" charset="0"/>
              </a:rPr>
              <a:t>, let’s examine the notation </a:t>
            </a:r>
            <a:r>
              <a:rPr lang="en-US" sz="2000" dirty="0" smtClean="0">
                <a:latin typeface="Times New Roman" panose="02020603050405020304" pitchFamily="18" charset="0"/>
                <a:cs typeface="Times New Roman" panose="02020603050405020304" pitchFamily="18" charset="0"/>
              </a:rPr>
              <a:t>(r+2)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(p+2).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spcBef>
                <a:spcPts val="1200"/>
              </a:spcBef>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Assuming </a:t>
            </a:r>
            <a:r>
              <a:rPr lang="en-US" sz="2000" dirty="0">
                <a:latin typeface="Times New Roman" panose="02020603050405020304" pitchFamily="18" charset="0"/>
                <a:cs typeface="Times New Roman" panose="02020603050405020304" pitchFamily="18" charset="0"/>
              </a:rPr>
              <a:t>the starting address of the array numbers is 123456 –</a:t>
            </a:r>
          </a:p>
          <a:p>
            <a:pPr marL="741363" lvl="1" indent="-342900" algn="l">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r[0]=(r+0) </a:t>
            </a:r>
            <a:r>
              <a:rPr lang="en-US" sz="2000" dirty="0">
                <a:latin typeface="Times New Roman" panose="02020603050405020304" pitchFamily="18" charset="0"/>
                <a:cs typeface="Times New Roman" panose="02020603050405020304" pitchFamily="18" charset="0"/>
              </a:rPr>
              <a:t>starts at address, </a:t>
            </a:r>
            <a:r>
              <a:rPr lang="en-US" sz="2000" dirty="0" smtClean="0">
                <a:latin typeface="Times New Roman" panose="02020603050405020304" pitchFamily="18" charset="0"/>
                <a:cs typeface="Times New Roman" panose="02020603050405020304" pitchFamily="18" charset="0"/>
              </a:rPr>
              <a:t>r+0*</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(float</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123456 + 0 * 8 </a:t>
            </a:r>
            <a:r>
              <a:rPr lang="en-US" sz="2000" dirty="0">
                <a:latin typeface="Times New Roman" panose="02020603050405020304" pitchFamily="18" charset="0"/>
                <a:cs typeface="Times New Roman" panose="02020603050405020304" pitchFamily="18" charset="0"/>
              </a:rPr>
              <a:t>= 123456,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r[1]=(r+1) starts </a:t>
            </a:r>
            <a:r>
              <a:rPr lang="en-US" sz="2000" dirty="0">
                <a:latin typeface="Times New Roman" panose="02020603050405020304" pitchFamily="18" charset="0"/>
                <a:cs typeface="Times New Roman" panose="02020603050405020304" pitchFamily="18" charset="0"/>
              </a:rPr>
              <a:t>at address, </a:t>
            </a:r>
            <a:r>
              <a:rPr lang="en-US" sz="2000" dirty="0" smtClean="0">
                <a:latin typeface="Times New Roman" panose="02020603050405020304" pitchFamily="18" charset="0"/>
                <a:cs typeface="Times New Roman" panose="02020603050405020304" pitchFamily="18" charset="0"/>
              </a:rPr>
              <a:t>r+1*</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(float</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123456 + 1 * 8 </a:t>
            </a:r>
            <a:r>
              <a:rPr lang="en-US" sz="2000" dirty="0">
                <a:latin typeface="Times New Roman" panose="02020603050405020304" pitchFamily="18" charset="0"/>
                <a:cs typeface="Times New Roman" panose="02020603050405020304" pitchFamily="18" charset="0"/>
              </a:rPr>
              <a:t>= 123464,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r[2]=(r+2) starts </a:t>
            </a:r>
            <a:r>
              <a:rPr lang="en-US" sz="2000" dirty="0">
                <a:latin typeface="Times New Roman" panose="02020603050405020304" pitchFamily="18" charset="0"/>
                <a:cs typeface="Times New Roman" panose="02020603050405020304" pitchFamily="18" charset="0"/>
              </a:rPr>
              <a:t>at address, </a:t>
            </a:r>
            <a:r>
              <a:rPr lang="en-US" sz="2000" dirty="0" smtClean="0">
                <a:latin typeface="Times New Roman" panose="02020603050405020304" pitchFamily="18" charset="0"/>
                <a:cs typeface="Times New Roman" panose="02020603050405020304" pitchFamily="18" charset="0"/>
              </a:rPr>
              <a:t>r+2*</a:t>
            </a:r>
            <a:r>
              <a:rPr lang="en-US" sz="2000" dirty="0" err="1" smtClean="0">
                <a:latin typeface="Times New Roman" panose="02020603050405020304" pitchFamily="18" charset="0"/>
                <a:cs typeface="Times New Roman" panose="02020603050405020304" pitchFamily="18" charset="0"/>
              </a:rPr>
              <a:t>sizeof</a:t>
            </a:r>
            <a:r>
              <a:rPr lang="en-US" sz="2000" dirty="0" smtClean="0">
                <a:latin typeface="Times New Roman" panose="02020603050405020304" pitchFamily="18" charset="0"/>
                <a:cs typeface="Times New Roman" panose="02020603050405020304" pitchFamily="18" charset="0"/>
              </a:rPr>
              <a:t>(float</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123456 + 2 * 8 </a:t>
            </a:r>
            <a:r>
              <a:rPr lang="en-US" sz="2000" dirty="0">
                <a:latin typeface="Times New Roman" panose="02020603050405020304" pitchFamily="18" charset="0"/>
                <a:cs typeface="Times New Roman" panose="02020603050405020304" pitchFamily="18" charset="0"/>
              </a:rPr>
              <a:t>= 123472. </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nvPr>
        </p:nvGraphicFramePr>
        <p:xfrm>
          <a:off x="3571688" y="3274607"/>
          <a:ext cx="8331200" cy="975360"/>
        </p:xfrm>
        <a:graphic>
          <a:graphicData uri="http://schemas.openxmlformats.org/drawingml/2006/table">
            <a:tbl>
              <a:tblPr firstRow="1" bandRow="1">
                <a:tableStyleId>{2D5ABB26-0587-4C30-8999-92F81FD0307C}</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gridSpan="8">
                  <a:txBody>
                    <a:bodyPr/>
                    <a:lstStyle/>
                    <a:p>
                      <a:pPr algn="ctr"/>
                      <a:r>
                        <a:rPr lang="en-US" sz="1600" dirty="0" smtClean="0"/>
                        <a:t>0</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smtClean="0"/>
                        <a:t>1</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smtClean="0"/>
                        <a:t>2</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smtClean="0"/>
                        <a:t>3</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dirty="0" smtClean="0"/>
                        <a:t>4</a:t>
                      </a: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8">
                  <a:txBody>
                    <a:bodyPr/>
                    <a:lstStyle/>
                    <a:p>
                      <a:pPr algn="ctr"/>
                      <a:r>
                        <a:rPr lang="en-US" sz="1600" kern="1200" dirty="0" smtClean="0">
                          <a:solidFill>
                            <a:schemeClr val="tx1"/>
                          </a:solidFill>
                          <a:effectLst/>
                          <a:latin typeface="+mn-lt"/>
                          <a:ea typeface="+mn-ea"/>
                          <a:cs typeface="+mn-cs"/>
                        </a:rPr>
                        <a:t>22.3</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smtClean="0">
                          <a:solidFill>
                            <a:schemeClr val="tx1"/>
                          </a:solidFill>
                          <a:effectLst/>
                          <a:latin typeface="+mn-lt"/>
                          <a:ea typeface="+mn-ea"/>
                          <a:cs typeface="+mn-cs"/>
                        </a:rPr>
                        <a:t>34.8</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smtClean="0">
                          <a:solidFill>
                            <a:schemeClr val="tx1"/>
                          </a:solidFill>
                          <a:effectLst/>
                          <a:latin typeface="+mn-lt"/>
                          <a:ea typeface="+mn-ea"/>
                          <a:cs typeface="+mn-cs"/>
                        </a:rPr>
                        <a:t>46.8</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smtClean="0">
                          <a:solidFill>
                            <a:schemeClr val="tx1"/>
                          </a:solidFill>
                          <a:effectLst/>
                          <a:latin typeface="+mn-lt"/>
                          <a:ea typeface="+mn-ea"/>
                          <a:cs typeface="+mn-cs"/>
                        </a:rPr>
                        <a:t>59.1</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600" kern="1200" dirty="0" smtClean="0">
                          <a:solidFill>
                            <a:schemeClr val="tx1"/>
                          </a:solidFill>
                          <a:effectLst/>
                          <a:latin typeface="+mn-lt"/>
                          <a:ea typeface="+mn-ea"/>
                          <a:cs typeface="+mn-cs"/>
                        </a:rPr>
                        <a:t>68.3</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0">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2139875" y="2900979"/>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urier New" panose="02070309020205020404" pitchFamily="49" charset="0"/>
                <a:cs typeface="Courier New" panose="02070309020205020404" pitchFamily="49" charset="0"/>
              </a:rPr>
              <a:t>r</a:t>
            </a:r>
            <a:endParaRPr lang="en-US" dirty="0">
              <a:latin typeface="Courier New" panose="02070309020205020404" pitchFamily="49" charset="0"/>
              <a:cs typeface="Courier New" panose="02070309020205020404" pitchFamily="49" charset="0"/>
            </a:endParaRPr>
          </a:p>
        </p:txBody>
      </p:sp>
      <p:sp>
        <p:nvSpPr>
          <p:cNvPr id="10" name="Rectangle 9"/>
          <p:cNvSpPr/>
          <p:nvPr/>
        </p:nvSpPr>
        <p:spPr>
          <a:xfrm>
            <a:off x="3327400" y="4313193"/>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ourier New" panose="02070309020205020404" pitchFamily="49" charset="0"/>
                <a:cs typeface="Courier New" panose="02070309020205020404" pitchFamily="49" charset="0"/>
              </a:rPr>
              <a:t>p</a:t>
            </a:r>
            <a:endParaRPr lang="en-US" dirty="0">
              <a:latin typeface="Courier New" panose="02070309020205020404" pitchFamily="49" charset="0"/>
              <a:cs typeface="Courier New" panose="02070309020205020404" pitchFamily="49" charset="0"/>
            </a:endParaRPr>
          </a:p>
        </p:txBody>
      </p:sp>
      <p:sp>
        <p:nvSpPr>
          <p:cNvPr id="11" name="Rectangle 10"/>
          <p:cNvSpPr/>
          <p:nvPr/>
        </p:nvSpPr>
        <p:spPr>
          <a:xfrm>
            <a:off x="1588547" y="3742565"/>
            <a:ext cx="1008528" cy="3899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123456</a:t>
            </a:r>
            <a:endParaRPr lang="en-US" dirty="0"/>
          </a:p>
        </p:txBody>
      </p:sp>
      <p:cxnSp>
        <p:nvCxnSpPr>
          <p:cNvPr id="18" name="Straight Arrow Connector 17"/>
          <p:cNvCxnSpPr/>
          <p:nvPr/>
        </p:nvCxnSpPr>
        <p:spPr>
          <a:xfrm>
            <a:off x="2597075" y="3946119"/>
            <a:ext cx="974613"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2597075" y="3129579"/>
            <a:ext cx="974613" cy="63270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3901440" y="2727960"/>
            <a:ext cx="1432560" cy="3863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&amp;r[2] = r+2</a:t>
            </a:r>
            <a:endParaRPr lang="en-US" dirty="0"/>
          </a:p>
        </p:txBody>
      </p:sp>
      <p:cxnSp>
        <p:nvCxnSpPr>
          <p:cNvPr id="26" name="Elbow Connector 25"/>
          <p:cNvCxnSpPr>
            <a:stCxn id="12" idx="3"/>
          </p:cNvCxnSpPr>
          <p:nvPr/>
        </p:nvCxnSpPr>
        <p:spPr>
          <a:xfrm>
            <a:off x="6539304" y="3106083"/>
            <a:ext cx="369124" cy="549772"/>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3576396" y="4079738"/>
            <a:ext cx="0" cy="233455"/>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5530776" y="2911100"/>
            <a:ext cx="1008528" cy="3899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123472</a:t>
            </a:r>
            <a:endParaRPr lang="en-US" dirty="0"/>
          </a:p>
        </p:txBody>
      </p:sp>
      <p:cxnSp>
        <p:nvCxnSpPr>
          <p:cNvPr id="44" name="Straight Arrow Connector 43"/>
          <p:cNvCxnSpPr>
            <a:stCxn id="9" idx="3"/>
            <a:endCxn id="12" idx="1"/>
          </p:cNvCxnSpPr>
          <p:nvPr/>
        </p:nvCxnSpPr>
        <p:spPr>
          <a:xfrm flipV="1">
            <a:off x="2597075" y="3106083"/>
            <a:ext cx="2933701" cy="23496"/>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4722123" y="4185894"/>
            <a:ext cx="1432560" cy="38637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&amp;p[2] = p+2</a:t>
            </a:r>
            <a:endParaRPr lang="en-US" dirty="0"/>
          </a:p>
        </p:txBody>
      </p:sp>
      <p:cxnSp>
        <p:nvCxnSpPr>
          <p:cNvPr id="51" name="Elbow Connector 50"/>
          <p:cNvCxnSpPr>
            <a:stCxn id="10" idx="3"/>
          </p:cNvCxnSpPr>
          <p:nvPr/>
        </p:nvCxnSpPr>
        <p:spPr>
          <a:xfrm flipV="1">
            <a:off x="3784600" y="4132530"/>
            <a:ext cx="3123828" cy="409263"/>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7994463" y="2739614"/>
            <a:ext cx="1410073" cy="3899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r[2]=*(r+2)</a:t>
            </a:r>
            <a:endParaRPr lang="en-US" dirty="0"/>
          </a:p>
        </p:txBody>
      </p:sp>
      <p:sp>
        <p:nvSpPr>
          <p:cNvPr id="22" name="Rectangle 21"/>
          <p:cNvSpPr/>
          <p:nvPr/>
        </p:nvSpPr>
        <p:spPr>
          <a:xfrm>
            <a:off x="8781677" y="4380428"/>
            <a:ext cx="1410073" cy="3899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r>
              <a:rPr lang="en-US" dirty="0" smtClean="0"/>
              <a:t>[2]=*(p+2)</a:t>
            </a:r>
            <a:endParaRPr lang="en-US" dirty="0"/>
          </a:p>
        </p:txBody>
      </p:sp>
      <p:cxnSp>
        <p:nvCxnSpPr>
          <p:cNvPr id="14" name="Straight Arrow Connector 13"/>
          <p:cNvCxnSpPr>
            <a:stCxn id="21" idx="2"/>
          </p:cNvCxnSpPr>
          <p:nvPr/>
        </p:nvCxnSpPr>
        <p:spPr>
          <a:xfrm flipH="1">
            <a:off x="7845951" y="3129579"/>
            <a:ext cx="853549" cy="63270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7994463" y="3937547"/>
            <a:ext cx="787214" cy="637864"/>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r>
              <a:rPr lang="en-US" smtClean="0"/>
              <a:t>Dr. Ashraf Uddin</a:t>
            </a:r>
            <a:endParaRPr lang="en-US" dirty="0"/>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13" name="Slide Number Placeholder 12"/>
          <p:cNvSpPr>
            <a:spLocks noGrp="1"/>
          </p:cNvSpPr>
          <p:nvPr>
            <p:ph type="sldNum" sz="quarter" idx="12"/>
          </p:nvPr>
        </p:nvSpPr>
        <p:spPr/>
        <p:txBody>
          <a:bodyPr/>
          <a:lstStyle/>
          <a:p>
            <a:fld id="{DFE9710A-46C5-4484-885B-F822572B29B7}" type="slidenum">
              <a:rPr lang="en-US" smtClean="0"/>
              <a:t>8</a:t>
            </a:fld>
            <a:endParaRPr lang="en-US"/>
          </a:p>
        </p:txBody>
      </p:sp>
    </p:spTree>
    <p:extLst>
      <p:ext uri="{BB962C8B-B14F-4D97-AF65-F5344CB8AC3E}">
        <p14:creationId xmlns:p14="http://schemas.microsoft.com/office/powerpoint/2010/main" val="209320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Dynamic Memory Allocation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Dynamic </a:t>
            </a:r>
            <a:r>
              <a:rPr lang="en-US" sz="2000" dirty="0">
                <a:latin typeface="Times New Roman" panose="02020603050405020304" pitchFamily="18" charset="0"/>
                <a:cs typeface="Times New Roman" panose="02020603050405020304" pitchFamily="18" charset="0"/>
              </a:rPr>
              <a:t>memory allocation allows a program to obtain more memory space, while running or to release space when no space is required.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C++ integrates the operators new and delete for </a:t>
            </a:r>
            <a:r>
              <a:rPr lang="en-US" sz="2000" i="1" dirty="0">
                <a:solidFill>
                  <a:srgbClr val="000000"/>
                </a:solidFill>
                <a:latin typeface="Times New Roman" panose="02020603050405020304" pitchFamily="18" charset="0"/>
                <a:cs typeface="Times New Roman" panose="02020603050405020304" pitchFamily="18" charset="0"/>
              </a:rPr>
              <a:t>dynamic memory</a:t>
            </a:r>
            <a:r>
              <a:rPr lang="en-US" sz="2000" dirty="0">
                <a:solidFill>
                  <a:srgbClr val="000000"/>
                </a:solidFill>
                <a:latin typeface="Times New Roman" panose="02020603050405020304" pitchFamily="18" charset="0"/>
                <a:cs typeface="Times New Roman" panose="02020603050405020304" pitchFamily="18" charset="0"/>
              </a:rPr>
              <a:t> allocation.</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Dr. Ashraf Uddin</a:t>
            </a:r>
            <a:endParaRPr lang="en-US" dirty="0"/>
          </a:p>
        </p:txBody>
      </p:sp>
      <p:sp>
        <p:nvSpPr>
          <p:cNvPr id="7" name="Footer Placeholder 6"/>
          <p:cNvSpPr>
            <a:spLocks noGrp="1"/>
          </p:cNvSpPr>
          <p:nvPr>
            <p:ph type="ftr" sz="quarter" idx="11"/>
          </p:nvPr>
        </p:nvSpPr>
        <p:spPr/>
        <p:txBody>
          <a:bodyPr/>
          <a:lstStyle/>
          <a:p>
            <a:r>
              <a:rPr lang="en-US" smtClean="0"/>
              <a:t>Data Structures</a:t>
            </a:r>
            <a:endParaRPr lang="en-US"/>
          </a:p>
        </p:txBody>
      </p:sp>
      <p:sp>
        <p:nvSpPr>
          <p:cNvPr id="8" name="Slide Number Placeholder 7"/>
          <p:cNvSpPr>
            <a:spLocks noGrp="1"/>
          </p:cNvSpPr>
          <p:nvPr>
            <p:ph type="sldNum" sz="quarter" idx="12"/>
          </p:nvPr>
        </p:nvSpPr>
        <p:spPr/>
        <p:txBody>
          <a:bodyPr/>
          <a:lstStyle/>
          <a:p>
            <a:fld id="{DFE9710A-46C5-4484-885B-F822572B29B7}" type="slidenum">
              <a:rPr lang="en-US" smtClean="0"/>
              <a:t>9</a:t>
            </a:fld>
            <a:endParaRPr lang="en-US"/>
          </a:p>
        </p:txBody>
      </p:sp>
    </p:spTree>
    <p:extLst>
      <p:ext uri="{BB962C8B-B14F-4D97-AF65-F5344CB8AC3E}">
        <p14:creationId xmlns:p14="http://schemas.microsoft.com/office/powerpoint/2010/main" val="4158141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3815</Words>
  <Application>Microsoft Office PowerPoint</Application>
  <PresentationFormat>Custom</PresentationFormat>
  <Paragraphs>735</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Data Structure</vt:lpstr>
      <vt:lpstr>Data Structure: Example</vt:lpstr>
      <vt:lpstr>Data Structure</vt:lpstr>
      <vt:lpstr>The need of Data Structure</vt:lpstr>
      <vt:lpstr>Pointer</vt:lpstr>
      <vt:lpstr>Pointer</vt:lpstr>
      <vt:lpstr>Pointer &amp; Array</vt:lpstr>
      <vt:lpstr>Pointer &amp; Array</vt:lpstr>
      <vt:lpstr>Dynamic Memory Allocation</vt:lpstr>
      <vt:lpstr>Dynamic Memory Allocation - Operators new and new[]</vt:lpstr>
      <vt:lpstr>Dynamic Memory Allocation - Operators delete and delete[]</vt:lpstr>
      <vt:lpstr>Dynamic Memory Allocation</vt:lpstr>
      <vt:lpstr>Pointer &amp; Function</vt:lpstr>
      <vt:lpstr>Pointer, Array &amp; Function</vt:lpstr>
      <vt:lpstr>Structure</vt:lpstr>
      <vt:lpstr>Defining Structure in C/C++</vt:lpstr>
      <vt:lpstr>Declaring Variable of a Structure</vt:lpstr>
      <vt:lpstr>Declaring Variable of a Structure</vt:lpstr>
      <vt:lpstr>Accessing Structure Member</vt:lpstr>
      <vt:lpstr>Initializing Structure Variable</vt:lpstr>
      <vt:lpstr>More on Structure</vt:lpstr>
      <vt:lpstr>Structure</vt:lpstr>
      <vt:lpstr>Nested Structure</vt:lpstr>
      <vt:lpstr>Self-Referential structure </vt:lpstr>
      <vt:lpstr>Self-Referential structure …</vt:lpstr>
      <vt:lpstr>Object Oriented Concepts</vt:lpstr>
      <vt:lpstr>Class</vt:lpstr>
      <vt:lpstr>Class – Member Function </vt:lpstr>
      <vt:lpstr>Class – Member Function…</vt:lpstr>
      <vt:lpstr>Class – Object</vt:lpstr>
      <vt:lpstr>Class and Object</vt:lpstr>
      <vt:lpstr>Class and Object: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 DATA STRUCTURE</dc:title>
  <dc:creator>ashraf</dc:creator>
  <cp:lastModifiedBy>Windows User</cp:lastModifiedBy>
  <cp:revision>133</cp:revision>
  <dcterms:created xsi:type="dcterms:W3CDTF">2018-09-13T14:31:13Z</dcterms:created>
  <dcterms:modified xsi:type="dcterms:W3CDTF">2019-09-09T05:56:33Z</dcterms:modified>
</cp:coreProperties>
</file>