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8" r:id="rId2"/>
    <p:sldId id="269" r:id="rId3"/>
    <p:sldId id="270" r:id="rId4"/>
    <p:sldId id="271" r:id="rId5"/>
    <p:sldId id="275" r:id="rId6"/>
    <p:sldId id="272" r:id="rId7"/>
    <p:sldId id="297" r:id="rId8"/>
    <p:sldId id="276" r:id="rId9"/>
    <p:sldId id="277" r:id="rId10"/>
    <p:sldId id="293" r:id="rId11"/>
    <p:sldId id="295" r:id="rId12"/>
    <p:sldId id="291" r:id="rId13"/>
    <p:sldId id="296" r:id="rId14"/>
    <p:sldId id="292" r:id="rId15"/>
    <p:sldId id="274" r:id="rId16"/>
    <p:sldId id="294" r:id="rId17"/>
    <p:sldId id="279" r:id="rId18"/>
    <p:sldId id="280" r:id="rId19"/>
    <p:sldId id="281" r:id="rId20"/>
    <p:sldId id="282" r:id="rId21"/>
    <p:sldId id="283" r:id="rId22"/>
    <p:sldId id="284" r:id="rId23"/>
    <p:sldId id="298" r:id="rId24"/>
    <p:sldId id="299" r:id="rId25"/>
    <p:sldId id="300" r:id="rId26"/>
    <p:sldId id="301" r:id="rId27"/>
    <p:sldId id="302"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24"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23280-D858-4962-B5D4-E905ED1AC135}" type="datetimeFigureOut">
              <a:rPr lang="en-US" smtClean="0"/>
              <a:t>9/21/2019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5AE46-6FBC-41E2-8CAA-B037FA50AC9B}" type="slidenum">
              <a:rPr lang="en-US" smtClean="0"/>
              <a:t>‹#›</a:t>
            </a:fld>
            <a:endParaRPr lang="en-US"/>
          </a:p>
        </p:txBody>
      </p:sp>
    </p:spTree>
    <p:extLst>
      <p:ext uri="{BB962C8B-B14F-4D97-AF65-F5344CB8AC3E}">
        <p14:creationId xmlns:p14="http://schemas.microsoft.com/office/powerpoint/2010/main" val="47845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a:t>
            </a:fld>
            <a:endParaRPr lang="en-US"/>
          </a:p>
        </p:txBody>
      </p:sp>
    </p:spTree>
    <p:extLst>
      <p:ext uri="{BB962C8B-B14F-4D97-AF65-F5344CB8AC3E}">
        <p14:creationId xmlns:p14="http://schemas.microsoft.com/office/powerpoint/2010/main" val="4242697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10</a:t>
            </a:fld>
            <a:endParaRPr lang="en-US"/>
          </a:p>
        </p:txBody>
      </p:sp>
    </p:spTree>
    <p:extLst>
      <p:ext uri="{BB962C8B-B14F-4D97-AF65-F5344CB8AC3E}">
        <p14:creationId xmlns:p14="http://schemas.microsoft.com/office/powerpoint/2010/main" val="19424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11</a:t>
            </a:fld>
            <a:endParaRPr lang="en-US"/>
          </a:p>
        </p:txBody>
      </p:sp>
    </p:spTree>
    <p:extLst>
      <p:ext uri="{BB962C8B-B14F-4D97-AF65-F5344CB8AC3E}">
        <p14:creationId xmlns:p14="http://schemas.microsoft.com/office/powerpoint/2010/main" val="194245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12</a:t>
            </a:fld>
            <a:endParaRPr lang="en-US"/>
          </a:p>
        </p:txBody>
      </p:sp>
    </p:spTree>
    <p:extLst>
      <p:ext uri="{BB962C8B-B14F-4D97-AF65-F5344CB8AC3E}">
        <p14:creationId xmlns:p14="http://schemas.microsoft.com/office/powerpoint/2010/main" val="4132439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13</a:t>
            </a:fld>
            <a:endParaRPr lang="en-US"/>
          </a:p>
        </p:txBody>
      </p:sp>
    </p:spTree>
    <p:extLst>
      <p:ext uri="{BB962C8B-B14F-4D97-AF65-F5344CB8AC3E}">
        <p14:creationId xmlns:p14="http://schemas.microsoft.com/office/powerpoint/2010/main" val="194245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14</a:t>
            </a:fld>
            <a:endParaRPr lang="en-US"/>
          </a:p>
        </p:txBody>
      </p:sp>
    </p:spTree>
    <p:extLst>
      <p:ext uri="{BB962C8B-B14F-4D97-AF65-F5344CB8AC3E}">
        <p14:creationId xmlns:p14="http://schemas.microsoft.com/office/powerpoint/2010/main" val="3699540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15</a:t>
            </a:fld>
            <a:endParaRPr lang="en-US"/>
          </a:p>
        </p:txBody>
      </p:sp>
    </p:spTree>
    <p:extLst>
      <p:ext uri="{BB962C8B-B14F-4D97-AF65-F5344CB8AC3E}">
        <p14:creationId xmlns:p14="http://schemas.microsoft.com/office/powerpoint/2010/main" val="32010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16</a:t>
            </a:fld>
            <a:endParaRPr lang="en-US"/>
          </a:p>
        </p:txBody>
      </p:sp>
    </p:spTree>
    <p:extLst>
      <p:ext uri="{BB962C8B-B14F-4D97-AF65-F5344CB8AC3E}">
        <p14:creationId xmlns:p14="http://schemas.microsoft.com/office/powerpoint/2010/main" val="320102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17</a:t>
            </a:fld>
            <a:endParaRPr lang="en-US"/>
          </a:p>
        </p:txBody>
      </p:sp>
    </p:spTree>
    <p:extLst>
      <p:ext uri="{BB962C8B-B14F-4D97-AF65-F5344CB8AC3E}">
        <p14:creationId xmlns:p14="http://schemas.microsoft.com/office/powerpoint/2010/main" val="386147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18</a:t>
            </a:fld>
            <a:endParaRPr lang="en-US"/>
          </a:p>
        </p:txBody>
      </p:sp>
    </p:spTree>
    <p:extLst>
      <p:ext uri="{BB962C8B-B14F-4D97-AF65-F5344CB8AC3E}">
        <p14:creationId xmlns:p14="http://schemas.microsoft.com/office/powerpoint/2010/main" val="1022818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22</a:t>
            </a:fld>
            <a:endParaRPr lang="en-US"/>
          </a:p>
        </p:txBody>
      </p:sp>
    </p:spTree>
    <p:extLst>
      <p:ext uri="{BB962C8B-B14F-4D97-AF65-F5344CB8AC3E}">
        <p14:creationId xmlns:p14="http://schemas.microsoft.com/office/powerpoint/2010/main" val="4112934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2</a:t>
            </a:fld>
            <a:endParaRPr lang="en-US"/>
          </a:p>
        </p:txBody>
      </p:sp>
    </p:spTree>
    <p:extLst>
      <p:ext uri="{BB962C8B-B14F-4D97-AF65-F5344CB8AC3E}">
        <p14:creationId xmlns:p14="http://schemas.microsoft.com/office/powerpoint/2010/main" val="56217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3</a:t>
            </a:fld>
            <a:endParaRPr lang="en-US"/>
          </a:p>
        </p:txBody>
      </p:sp>
    </p:spTree>
    <p:extLst>
      <p:ext uri="{BB962C8B-B14F-4D97-AF65-F5344CB8AC3E}">
        <p14:creationId xmlns:p14="http://schemas.microsoft.com/office/powerpoint/2010/main" val="114010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4</a:t>
            </a:fld>
            <a:endParaRPr lang="en-US"/>
          </a:p>
        </p:txBody>
      </p:sp>
    </p:spTree>
    <p:extLst>
      <p:ext uri="{BB962C8B-B14F-4D97-AF65-F5344CB8AC3E}">
        <p14:creationId xmlns:p14="http://schemas.microsoft.com/office/powerpoint/2010/main" val="680559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5</a:t>
            </a:fld>
            <a:endParaRPr lang="en-US"/>
          </a:p>
        </p:txBody>
      </p:sp>
    </p:spTree>
    <p:extLst>
      <p:ext uri="{BB962C8B-B14F-4D97-AF65-F5344CB8AC3E}">
        <p14:creationId xmlns:p14="http://schemas.microsoft.com/office/powerpoint/2010/main" val="45676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6</a:t>
            </a:fld>
            <a:endParaRPr lang="en-US"/>
          </a:p>
        </p:txBody>
      </p:sp>
    </p:spTree>
    <p:extLst>
      <p:ext uri="{BB962C8B-B14F-4D97-AF65-F5344CB8AC3E}">
        <p14:creationId xmlns:p14="http://schemas.microsoft.com/office/powerpoint/2010/main" val="105565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7</a:t>
            </a:fld>
            <a:endParaRPr lang="en-US"/>
          </a:p>
        </p:txBody>
      </p:sp>
    </p:spTree>
    <p:extLst>
      <p:ext uri="{BB962C8B-B14F-4D97-AF65-F5344CB8AC3E}">
        <p14:creationId xmlns:p14="http://schemas.microsoft.com/office/powerpoint/2010/main" val="1055650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8</a:t>
            </a:fld>
            <a:endParaRPr lang="en-US"/>
          </a:p>
        </p:txBody>
      </p:sp>
    </p:spTree>
    <p:extLst>
      <p:ext uri="{BB962C8B-B14F-4D97-AF65-F5344CB8AC3E}">
        <p14:creationId xmlns:p14="http://schemas.microsoft.com/office/powerpoint/2010/main" val="82094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9</a:t>
            </a:fld>
            <a:endParaRPr lang="en-US"/>
          </a:p>
        </p:txBody>
      </p:sp>
    </p:spTree>
    <p:extLst>
      <p:ext uri="{BB962C8B-B14F-4D97-AF65-F5344CB8AC3E}">
        <p14:creationId xmlns:p14="http://schemas.microsoft.com/office/powerpoint/2010/main" val="19424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18005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390932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10967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507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74093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3798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Dr. Ashraf Uddin</a:t>
            </a:r>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15428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Dr. Ashraf Uddin</a:t>
            </a:r>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19047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Dr. Ashraf Uddin</a:t>
            </a:r>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75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18369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147200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Dr. Ashraf Uddin</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9710A-46C5-4484-885B-F822572B29B7}" type="slidenum">
              <a:rPr lang="en-US" smtClean="0"/>
              <a:t>‹#›</a:t>
            </a:fld>
            <a:endParaRPr lang="en-US"/>
          </a:p>
        </p:txBody>
      </p:sp>
    </p:spTree>
    <p:extLst>
      <p:ext uri="{BB962C8B-B14F-4D97-AF65-F5344CB8AC3E}">
        <p14:creationId xmlns:p14="http://schemas.microsoft.com/office/powerpoint/2010/main" val="340033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lnSpcReduction="10000"/>
          </a:bodyPr>
          <a:lstStyle/>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Introduction to Array</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Declaration and Initialization</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Accessing Elements of an Array</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Operations with an Array</a:t>
            </a:r>
          </a:p>
          <a:p>
            <a:pPr marL="800100" lvl="1"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Search</a:t>
            </a:r>
          </a:p>
          <a:p>
            <a:pPr marL="800100" lvl="1"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Insertion and </a:t>
            </a:r>
          </a:p>
          <a:p>
            <a:pPr marL="800100" lvl="1"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Deletion</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Two Dimensional Array</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String</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Declaration and Initialization</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Access, Input and Output</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String Handling Functions</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132946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itchFamily="18" charset="0"/>
                <a:cs typeface="Times New Roman" pitchFamily="18" charset="0"/>
              </a:rPr>
              <a:t>Operation on Array - </a:t>
            </a:r>
            <a:r>
              <a:rPr lang="en-US" sz="3600" b="1" dirty="0" smtClean="0">
                <a:latin typeface="Times New Roman" pitchFamily="18" charset="0"/>
                <a:cs typeface="Times New Roman" pitchFamily="18" charset="0"/>
              </a:rPr>
              <a:t>Searching</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Algorithm:</a:t>
            </a:r>
          </a:p>
          <a:p>
            <a:pPr algn="just"/>
            <a:r>
              <a:rPr lang="en-US" dirty="0" smtClean="0">
                <a:latin typeface="Times New Roman" panose="02020603050405020304" pitchFamily="18" charset="0"/>
                <a:cs typeface="Times New Roman" panose="02020603050405020304" pitchFamily="18" charset="0"/>
              </a:rPr>
              <a:t>Input: Array, #elements, item (to search)</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Start with the element at index = 0</a:t>
            </a:r>
          </a:p>
          <a:p>
            <a:pPr algn="just"/>
            <a:r>
              <a:rPr lang="en-US" b="1" dirty="0" smtClean="0">
                <a:latin typeface="Times New Roman" panose="02020603050405020304" pitchFamily="18" charset="0"/>
                <a:cs typeface="Times New Roman" panose="02020603050405020304" pitchFamily="18" charset="0"/>
              </a:rPr>
              <a:t>Step 1: </a:t>
            </a:r>
            <a:r>
              <a:rPr lang="en-US" dirty="0" smtClean="0">
                <a:latin typeface="Times New Roman" panose="02020603050405020304" pitchFamily="18" charset="0"/>
                <a:cs typeface="Times New Roman" panose="02020603050405020304" pitchFamily="18" charset="0"/>
              </a:rPr>
              <a:t>Compare the element </a:t>
            </a:r>
            <a:r>
              <a:rPr lang="en-US" dirty="0">
                <a:latin typeface="Times New Roman" panose="02020603050405020304" pitchFamily="18" charset="0"/>
                <a:cs typeface="Times New Roman" panose="02020603050405020304" pitchFamily="18" charset="0"/>
              </a:rPr>
              <a:t>at </a:t>
            </a:r>
            <a:r>
              <a:rPr lang="en-US" i="1" dirty="0" smtClean="0">
                <a:latin typeface="Times New Roman" panose="02020603050405020304" pitchFamily="18" charset="0"/>
                <a:cs typeface="Times New Roman" panose="02020603050405020304" pitchFamily="18" charset="0"/>
              </a:rPr>
              <a:t>index </a:t>
            </a:r>
            <a:r>
              <a:rPr lang="en-US" dirty="0" smtClean="0">
                <a:latin typeface="Times New Roman" panose="02020603050405020304" pitchFamily="18" charset="0"/>
                <a:cs typeface="Times New Roman" panose="02020603050405020304" pitchFamily="18" charset="0"/>
              </a:rPr>
              <a:t>with item. If its equal to item then return </a:t>
            </a:r>
            <a:r>
              <a:rPr lang="en-US" i="1" dirty="0" smtClean="0">
                <a:latin typeface="Times New Roman" panose="02020603050405020304" pitchFamily="18" charset="0"/>
                <a:cs typeface="Times New Roman" panose="02020603050405020304" pitchFamily="18" charset="0"/>
              </a:rPr>
              <a:t>index</a:t>
            </a:r>
            <a:r>
              <a:rPr lang="en-US" dirty="0" smtClean="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ound</a:t>
            </a:r>
            <a:r>
              <a:rPr lang="en-US" dirty="0" smtClean="0">
                <a:latin typeface="Times New Roman" panose="02020603050405020304" pitchFamily="18" charset="0"/>
                <a:cs typeface="Times New Roman" panose="02020603050405020304" pitchFamily="18" charset="0"/>
              </a:rPr>
              <a:t>” otherwise go to step 2.</a:t>
            </a:r>
          </a:p>
          <a:p>
            <a:pPr algn="just"/>
            <a:r>
              <a:rPr lang="en-US" b="1"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Increase index by 1. If index is less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han #elements go to step 1 otherwise return -1 with status “</a:t>
            </a:r>
            <a:r>
              <a:rPr lang="en-US" b="1" dirty="0" smtClean="0">
                <a:latin typeface="Times New Roman" panose="02020603050405020304" pitchFamily="18" charset="0"/>
                <a:cs typeface="Times New Roman" panose="02020603050405020304" pitchFamily="18" charset="0"/>
              </a:rPr>
              <a:t>Not found</a:t>
            </a:r>
            <a:r>
              <a:rPr lang="en-US" dirty="0" smtClean="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10</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33482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itchFamily="18" charset="0"/>
                <a:cs typeface="Times New Roman" pitchFamily="18" charset="0"/>
              </a:rPr>
              <a:t>Operation on Array - </a:t>
            </a:r>
            <a:r>
              <a:rPr lang="en-US" sz="3600" b="1" dirty="0" smtClean="0">
                <a:latin typeface="Times New Roman" pitchFamily="18" charset="0"/>
                <a:cs typeface="Times New Roman" pitchFamily="18" charset="0"/>
              </a:rPr>
              <a:t>Insertion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Algorithm:</a:t>
            </a:r>
          </a:p>
          <a:p>
            <a:pPr algn="just"/>
            <a:r>
              <a:rPr lang="en-US" dirty="0" smtClean="0">
                <a:latin typeface="Times New Roman" panose="02020603050405020304" pitchFamily="18" charset="0"/>
                <a:cs typeface="Times New Roman" panose="02020603050405020304" pitchFamily="18" charset="0"/>
              </a:rPr>
              <a:t>Input: Array, #elements, item (to insert), position</a:t>
            </a:r>
          </a:p>
          <a:p>
            <a:pPr algn="just"/>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1 [Shifting]: </a:t>
            </a:r>
            <a:r>
              <a:rPr lang="en-US" dirty="0" smtClean="0">
                <a:latin typeface="Times New Roman" panose="02020603050405020304" pitchFamily="18" charset="0"/>
                <a:cs typeface="Times New Roman" panose="02020603050405020304" pitchFamily="18" charset="0"/>
              </a:rPr>
              <a:t> If </a:t>
            </a:r>
            <a:r>
              <a:rPr lang="en-US" i="1" dirty="0" smtClean="0">
                <a:latin typeface="Times New Roman" panose="02020603050405020304" pitchFamily="18" charset="0"/>
                <a:cs typeface="Times New Roman" panose="02020603050405020304" pitchFamily="18" charset="0"/>
              </a:rPr>
              <a:t>position</a:t>
            </a:r>
            <a:r>
              <a:rPr lang="en-US" dirty="0" smtClean="0">
                <a:latin typeface="Times New Roman" panose="02020603050405020304" pitchFamily="18" charset="0"/>
                <a:cs typeface="Times New Roman" panose="02020603050405020304" pitchFamily="18" charset="0"/>
              </a:rPr>
              <a:t> is less than </a:t>
            </a:r>
            <a:r>
              <a:rPr lang="en-US" i="1" dirty="0" smtClean="0">
                <a:latin typeface="Times New Roman" panose="02020603050405020304" pitchFamily="18" charset="0"/>
                <a:cs typeface="Times New Roman" panose="02020603050405020304" pitchFamily="18" charset="0"/>
              </a:rPr>
              <a:t>#elements </a:t>
            </a:r>
            <a:r>
              <a:rPr lang="en-US" dirty="0" smtClean="0">
                <a:latin typeface="Times New Roman" panose="02020603050405020304" pitchFamily="18" charset="0"/>
                <a:cs typeface="Times New Roman" panose="02020603050405020304" pitchFamily="18" charset="0"/>
              </a:rPr>
              <a:t>then </a:t>
            </a:r>
          </a:p>
          <a:p>
            <a:pPr lvl="6" algn="just"/>
            <a:r>
              <a:rPr lang="en-US" sz="2400" dirty="0" smtClean="0">
                <a:latin typeface="Times New Roman" panose="02020603050405020304" pitchFamily="18" charset="0"/>
                <a:cs typeface="Times New Roman" panose="02020603050405020304" pitchFamily="18" charset="0"/>
              </a:rPr>
              <a:t>shift each element </a:t>
            </a:r>
            <a:r>
              <a:rPr lang="en-US" sz="2400" dirty="0">
                <a:latin typeface="Times New Roman" panose="02020603050405020304" pitchFamily="18" charset="0"/>
                <a:cs typeface="Times New Roman" panose="02020603050405020304" pitchFamily="18" charset="0"/>
              </a:rPr>
              <a:t>to right by one </a:t>
            </a:r>
            <a:r>
              <a:rPr lang="en-US" sz="2400" dirty="0" smtClean="0">
                <a:latin typeface="Times New Roman" panose="02020603050405020304" pitchFamily="18" charset="0"/>
                <a:cs typeface="Times New Roman" panose="02020603050405020304" pitchFamily="18" charset="0"/>
              </a:rPr>
              <a:t>position [</a:t>
            </a:r>
            <a:r>
              <a:rPr lang="en-US" sz="2400" dirty="0">
                <a:latin typeface="Times New Roman" panose="02020603050405020304" pitchFamily="18" charset="0"/>
                <a:cs typeface="Times New Roman" panose="02020603050405020304" pitchFamily="18" charset="0"/>
              </a:rPr>
              <a:t>starting </a:t>
            </a:r>
            <a:r>
              <a:rPr lang="en-US" sz="2400" dirty="0" smtClean="0">
                <a:latin typeface="Times New Roman" panose="02020603050405020304" pitchFamily="18" charset="0"/>
                <a:cs typeface="Times New Roman" panose="02020603050405020304" pitchFamily="18" charset="0"/>
              </a:rPr>
              <a:t>from the last till the element at </a:t>
            </a:r>
            <a:r>
              <a:rPr lang="en-US" sz="2400" i="1" dirty="0" smtClean="0">
                <a:latin typeface="Times New Roman" panose="02020603050405020304" pitchFamily="18" charset="0"/>
                <a:cs typeface="Times New Roman" panose="02020603050405020304" pitchFamily="18" charset="0"/>
              </a:rPr>
              <a:t>position</a:t>
            </a:r>
            <a:r>
              <a:rPr lang="en-US" sz="2400"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Step 2 [Inserting]: </a:t>
            </a:r>
            <a:r>
              <a:rPr lang="en-US" dirty="0" smtClean="0">
                <a:latin typeface="Times New Roman" panose="02020603050405020304" pitchFamily="18" charset="0"/>
                <a:cs typeface="Times New Roman" panose="02020603050405020304" pitchFamily="18" charset="0"/>
              </a:rPr>
              <a:t>Store </a:t>
            </a:r>
            <a:r>
              <a:rPr lang="en-US" i="1" dirty="0" smtClean="0">
                <a:latin typeface="Times New Roman" panose="02020603050405020304" pitchFamily="18" charset="0"/>
                <a:cs typeface="Times New Roman" panose="02020603050405020304" pitchFamily="18" charset="0"/>
              </a:rPr>
              <a:t>item</a:t>
            </a:r>
            <a:r>
              <a:rPr lang="en-US" dirty="0" smtClean="0">
                <a:latin typeface="Times New Roman" panose="02020603050405020304" pitchFamily="18" charset="0"/>
                <a:cs typeface="Times New Roman" panose="02020603050405020304" pitchFamily="18" charset="0"/>
              </a:rPr>
              <a:t> at </a:t>
            </a:r>
            <a:r>
              <a:rPr lang="en-US" i="1" dirty="0" smtClean="0">
                <a:latin typeface="Times New Roman" panose="02020603050405020304" pitchFamily="18" charset="0"/>
                <a:cs typeface="Times New Roman" panose="02020603050405020304" pitchFamily="18" charset="0"/>
              </a:rPr>
              <a:t>position</a:t>
            </a:r>
          </a:p>
          <a:p>
            <a:pPr algn="just"/>
            <a:r>
              <a:rPr lang="en-US" b="1" dirty="0" smtClean="0">
                <a:latin typeface="Times New Roman" panose="02020603050405020304" pitchFamily="18" charset="0"/>
                <a:cs typeface="Times New Roman" panose="02020603050405020304" pitchFamily="18" charset="0"/>
              </a:rPr>
              <a:t>Step 3: </a:t>
            </a:r>
            <a:r>
              <a:rPr lang="en-US" dirty="0" smtClean="0">
                <a:latin typeface="Times New Roman" panose="02020603050405020304" pitchFamily="18" charset="0"/>
                <a:cs typeface="Times New Roman" panose="02020603050405020304" pitchFamily="18" charset="0"/>
              </a:rPr>
              <a:t>Increase </a:t>
            </a:r>
            <a:r>
              <a:rPr lang="en-US" i="1" dirty="0" smtClean="0">
                <a:latin typeface="Times New Roman" panose="02020603050405020304" pitchFamily="18" charset="0"/>
                <a:cs typeface="Times New Roman" panose="02020603050405020304" pitchFamily="18" charset="0"/>
              </a:rPr>
              <a:t>#elements </a:t>
            </a:r>
            <a:r>
              <a:rPr lang="en-US" dirty="0" smtClean="0">
                <a:latin typeface="Times New Roman" panose="02020603050405020304" pitchFamily="18" charset="0"/>
                <a:cs typeface="Times New Roman" panose="02020603050405020304" pitchFamily="18" charset="0"/>
              </a:rPr>
              <a:t>by 1</a:t>
            </a: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11</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973953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sz="3600" b="1" dirty="0" smtClean="0">
                <a:latin typeface="Times New Roman" pitchFamily="18" charset="0"/>
                <a:cs typeface="Times New Roman" pitchFamily="18" charset="0"/>
              </a:rPr>
              <a:t>Operation on Array - Insertion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91491"/>
            <a:ext cx="10515600" cy="4985472"/>
          </a:xfrm>
          <a:solidFill>
            <a:schemeClr val="bg1">
              <a:lumMod val="95000"/>
            </a:schemeClr>
          </a:solidFill>
        </p:spPr>
        <p:txBody>
          <a:bodyPr>
            <a:normAutofit fontScale="55000" lnSpcReduction="20000"/>
          </a:bodyPr>
          <a:lstStyle/>
          <a:p>
            <a:pPr marL="514350" indent="-514350">
              <a:buClr>
                <a:schemeClr val="tx1"/>
              </a:buClr>
              <a:buFont typeface="+mj-lt"/>
              <a:buAutoNum type="arabicPeriod"/>
            </a:pPr>
            <a:r>
              <a:rPr lang="en-US" dirty="0" err="1" smtClean="0">
                <a:solidFill>
                  <a:srgbClr val="0000B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k,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n=5,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[10]={2, 3, 5, 6, 7}; </a:t>
            </a:r>
            <a:r>
              <a:rPr lang="en-US" sz="2500" dirty="0" smtClean="0">
                <a:solidFill>
                  <a:schemeClr val="accent2">
                    <a:lumMod val="75000"/>
                  </a:schemeClr>
                </a:solidFill>
                <a:latin typeface="Courier New" panose="02070309020205020404" pitchFamily="49" charset="0"/>
                <a:cs typeface="Courier New" panose="02070309020205020404" pitchFamily="49" charset="0"/>
              </a:rPr>
              <a:t>//partial initialization; n=total elements</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[n++]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8;         </a:t>
            </a:r>
            <a:r>
              <a:rPr lang="en-US" dirty="0" smtClean="0">
                <a:solidFill>
                  <a:schemeClr val="accent2">
                    <a:lumMod val="75000"/>
                  </a:schemeClr>
                </a:solidFill>
                <a:latin typeface="Courier New" panose="02070309020205020404" pitchFamily="49" charset="0"/>
                <a:cs typeface="Courier New" panose="02070309020205020404" pitchFamily="49" charset="0"/>
              </a:rPr>
              <a:t>// insert value 8 at the end of the array; increase n;</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chemeClr val="accent2">
                    <a:lumMod val="75000"/>
                  </a:schemeClr>
                </a:solidFill>
                <a:latin typeface="Courier New" panose="02070309020205020404" pitchFamily="49" charset="0"/>
                <a:cs typeface="Courier New" panose="02070309020205020404" pitchFamily="49" charset="0"/>
              </a:rPr>
              <a:t>// insert value 1 at the beginning of array</a:t>
            </a:r>
            <a:endParaRPr lang="en-US" dirty="0" smtClean="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&gt;0;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[i-1]; </a:t>
            </a:r>
            <a:r>
              <a:rPr lang="en-US" dirty="0" smtClean="0">
                <a:solidFill>
                  <a:schemeClr val="accent2">
                    <a:lumMod val="75000"/>
                  </a:schemeClr>
                </a:solidFill>
                <a:latin typeface="Courier New" panose="02070309020205020404" pitchFamily="49" charset="0"/>
                <a:cs typeface="Courier New" panose="02070309020205020404" pitchFamily="49" charset="0"/>
              </a:rPr>
              <a:t>//in index 1 goes to 2, 2 goes to 3,…, (n-1)</a:t>
            </a:r>
            <a:r>
              <a:rPr lang="en-US" baseline="30000" dirty="0" err="1"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[0] = 1; n++;       </a:t>
            </a:r>
            <a:r>
              <a:rPr lang="en-US" sz="2900" dirty="0" smtClean="0">
                <a:solidFill>
                  <a:schemeClr val="accent2">
                    <a:lumMod val="75000"/>
                  </a:schemeClr>
                </a:solidFill>
                <a:latin typeface="Courier New" panose="02070309020205020404" pitchFamily="49" charset="0"/>
                <a:cs typeface="Courier New" panose="02070309020205020404" pitchFamily="49" charset="0"/>
              </a:rPr>
              <a:t>//1 is inserted at index 1; n increases;</a:t>
            </a:r>
            <a:endParaRPr lang="en-US" sz="2900"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chemeClr val="accent2">
                    <a:lumMod val="75000"/>
                  </a:schemeClr>
                </a:solidFill>
                <a:latin typeface="Courier New" panose="02070309020205020404" pitchFamily="49" charset="0"/>
                <a:cs typeface="Courier New" panose="02070309020205020404" pitchFamily="49" charset="0"/>
              </a:rPr>
              <a:t>// insert value 4 in the middle (index k=3) of the array</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k = 3;</a:t>
            </a: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&gt;k;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[i-1]; </a:t>
            </a:r>
            <a:r>
              <a:rPr lang="en-US" dirty="0" smtClean="0">
                <a:solidFill>
                  <a:schemeClr val="accent2">
                    <a:lumMod val="75000"/>
                  </a:schemeClr>
                </a:solidFill>
                <a:latin typeface="Courier New" panose="02070309020205020404" pitchFamily="49" charset="0"/>
                <a:cs typeface="Courier New" panose="02070309020205020404" pitchFamily="49" charset="0"/>
              </a:rPr>
              <a:t>//in index k goes to k+1,…, (n-1)</a:t>
            </a:r>
            <a:r>
              <a:rPr lang="en-US" baseline="30000" dirty="0" err="1"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[k] = 4; n++;       </a:t>
            </a:r>
            <a:r>
              <a:rPr lang="en-US" sz="2900" dirty="0" smtClean="0">
                <a:solidFill>
                  <a:schemeClr val="accent2">
                    <a:lumMod val="75000"/>
                  </a:schemeClr>
                </a:solidFill>
                <a:latin typeface="Courier New" panose="02070309020205020404" pitchFamily="49" charset="0"/>
                <a:cs typeface="Courier New" panose="02070309020205020404" pitchFamily="49" charset="0"/>
              </a:rPr>
              <a:t>//4 is inserted at index k; n increases;</a:t>
            </a: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 </a:t>
            </a:r>
          </a:p>
          <a:p>
            <a:pPr marL="0" indent="0">
              <a:buClr>
                <a:schemeClr val="tx1"/>
              </a:buClr>
              <a:buNone/>
            </a:pPr>
            <a:r>
              <a:rPr lang="en-US" dirty="0" smtClean="0">
                <a:latin typeface="Courier New" panose="02070309020205020404" pitchFamily="49" charset="0"/>
                <a:cs typeface="Courier New" panose="02070309020205020404" pitchFamily="49" charset="0"/>
              </a:rPr>
              <a:t>OUTPUT:</a:t>
            </a:r>
          </a:p>
          <a:p>
            <a:pPr marL="0" indent="0">
              <a:buClr>
                <a:schemeClr val="tx1"/>
              </a:buClr>
              <a:buNone/>
            </a:pPr>
            <a:r>
              <a:rPr lang="en-US" b="1" dirty="0" smtClean="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1296485283"/>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gridCol w="478117"/>
                <a:gridCol w="478117"/>
                <a:gridCol w="478117"/>
                <a:gridCol w="478117"/>
                <a:gridCol w="478117"/>
                <a:gridCol w="478117"/>
                <a:gridCol w="478117"/>
                <a:gridCol w="478117"/>
                <a:gridCol w="478117"/>
                <a:gridCol w="478117"/>
                <a:gridCol w="208280"/>
                <a:gridCol w="444480"/>
                <a:gridCol w="208280"/>
                <a:gridCol w="452901"/>
              </a:tblGrid>
              <a:tr h="370840">
                <a:tc rowSpan="2">
                  <a:txBody>
                    <a:bodyPr/>
                    <a:lstStyle/>
                    <a:p>
                      <a:pPr algn="ctr"/>
                      <a:r>
                        <a:rPr lang="en-US" dirty="0" err="1" smtClean="0">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9</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k</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smtClean="0"/>
              <a:t>2</a:t>
            </a:r>
            <a:endParaRPr lang="en-US" dirty="0"/>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smtClean="0"/>
              <a:t>5</a:t>
            </a:r>
            <a:endParaRPr lang="en-US" dirty="0"/>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smtClean="0"/>
              <a:t>6</a:t>
            </a:r>
            <a:endParaRPr lang="en-US" dirty="0"/>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smtClean="0"/>
              <a:t>7</a:t>
            </a:r>
            <a:endParaRPr lang="en-US" dirty="0"/>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smtClean="0"/>
              <a:t>3</a:t>
            </a:r>
            <a:endParaRPr lang="en-US" dirty="0"/>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smtClean="0"/>
              <a:t>8</a:t>
            </a:r>
            <a:endParaRPr lang="en-US" dirty="0"/>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smtClean="0"/>
              <a:t>5</a:t>
            </a:r>
            <a:endParaRPr lang="en-US" dirty="0"/>
          </a:p>
        </p:txBody>
      </p:sp>
      <p:sp>
        <p:nvSpPr>
          <p:cNvPr id="18" name="TextBox 17"/>
          <p:cNvSpPr txBox="1"/>
          <p:nvPr/>
        </p:nvSpPr>
        <p:spPr>
          <a:xfrm>
            <a:off x="9556750" y="5748108"/>
            <a:ext cx="478301" cy="369332"/>
          </a:xfrm>
          <a:prstGeom prst="rect">
            <a:avLst/>
          </a:prstGeom>
          <a:noFill/>
        </p:spPr>
        <p:txBody>
          <a:bodyPr wrap="square" rtlCol="0">
            <a:spAutoFit/>
          </a:bodyPr>
          <a:lstStyle/>
          <a:p>
            <a:pPr algn="ctr"/>
            <a:r>
              <a:rPr lang="en-US" dirty="0" smtClean="0"/>
              <a:t>6</a:t>
            </a:r>
            <a:endParaRPr lang="en-US" dirty="0"/>
          </a:p>
        </p:txBody>
      </p:sp>
      <p:sp>
        <p:nvSpPr>
          <p:cNvPr id="19" name="TextBox 18"/>
          <p:cNvSpPr txBox="1"/>
          <p:nvPr/>
        </p:nvSpPr>
        <p:spPr>
          <a:xfrm>
            <a:off x="5069059" y="5751348"/>
            <a:ext cx="478301" cy="369332"/>
          </a:xfrm>
          <a:prstGeom prst="rect">
            <a:avLst/>
          </a:prstGeom>
          <a:noFill/>
        </p:spPr>
        <p:txBody>
          <a:bodyPr wrap="square" rtlCol="0">
            <a:spAutoFit/>
          </a:bodyPr>
          <a:lstStyle/>
          <a:p>
            <a:pPr algn="ctr"/>
            <a:r>
              <a:rPr lang="en-US" dirty="0" smtClean="0"/>
              <a:t>2</a:t>
            </a:r>
            <a:endParaRPr lang="en-US" dirty="0"/>
          </a:p>
        </p:txBody>
      </p:sp>
      <p:sp>
        <p:nvSpPr>
          <p:cNvPr id="20" name="TextBox 19"/>
          <p:cNvSpPr txBox="1"/>
          <p:nvPr/>
        </p:nvSpPr>
        <p:spPr>
          <a:xfrm>
            <a:off x="6018628" y="5764823"/>
            <a:ext cx="478301" cy="369332"/>
          </a:xfrm>
          <a:prstGeom prst="rect">
            <a:avLst/>
          </a:prstGeom>
          <a:noFill/>
        </p:spPr>
        <p:txBody>
          <a:bodyPr wrap="square" rtlCol="0">
            <a:spAutoFit/>
          </a:bodyPr>
          <a:lstStyle/>
          <a:p>
            <a:pPr algn="ctr"/>
            <a:r>
              <a:rPr lang="en-US" dirty="0" smtClean="0"/>
              <a:t>5</a:t>
            </a:r>
            <a:endParaRPr lang="en-US" dirty="0"/>
          </a:p>
        </p:txBody>
      </p:sp>
      <p:sp>
        <p:nvSpPr>
          <p:cNvPr id="21" name="TextBox 20"/>
          <p:cNvSpPr txBox="1"/>
          <p:nvPr/>
        </p:nvSpPr>
        <p:spPr>
          <a:xfrm>
            <a:off x="6487551" y="5759838"/>
            <a:ext cx="478301" cy="369332"/>
          </a:xfrm>
          <a:prstGeom prst="rect">
            <a:avLst/>
          </a:prstGeom>
          <a:noFill/>
        </p:spPr>
        <p:txBody>
          <a:bodyPr wrap="square" rtlCol="0">
            <a:spAutoFit/>
          </a:bodyPr>
          <a:lstStyle/>
          <a:p>
            <a:pPr algn="ctr"/>
            <a:r>
              <a:rPr lang="en-US" dirty="0" smtClean="0"/>
              <a:t>6</a:t>
            </a:r>
            <a:endParaRPr lang="en-US" dirty="0"/>
          </a:p>
        </p:txBody>
      </p:sp>
      <p:sp>
        <p:nvSpPr>
          <p:cNvPr id="22" name="TextBox 21"/>
          <p:cNvSpPr txBox="1"/>
          <p:nvPr/>
        </p:nvSpPr>
        <p:spPr>
          <a:xfrm>
            <a:off x="6986955" y="5759838"/>
            <a:ext cx="478301" cy="369332"/>
          </a:xfrm>
          <a:prstGeom prst="rect">
            <a:avLst/>
          </a:prstGeom>
          <a:noFill/>
        </p:spPr>
        <p:txBody>
          <a:bodyPr wrap="square" rtlCol="0">
            <a:spAutoFit/>
          </a:bodyPr>
          <a:lstStyle/>
          <a:p>
            <a:pPr algn="ctr"/>
            <a:r>
              <a:rPr lang="en-US" dirty="0" smtClean="0"/>
              <a:t>7</a:t>
            </a:r>
            <a:endParaRPr lang="en-US" dirty="0"/>
          </a:p>
        </p:txBody>
      </p:sp>
      <p:sp>
        <p:nvSpPr>
          <p:cNvPr id="23" name="TextBox 22"/>
          <p:cNvSpPr txBox="1"/>
          <p:nvPr/>
        </p:nvSpPr>
        <p:spPr>
          <a:xfrm>
            <a:off x="5547360" y="5748384"/>
            <a:ext cx="478301" cy="369332"/>
          </a:xfrm>
          <a:prstGeom prst="rect">
            <a:avLst/>
          </a:prstGeom>
          <a:noFill/>
        </p:spPr>
        <p:txBody>
          <a:bodyPr wrap="square" rtlCol="0">
            <a:spAutoFit/>
          </a:bodyPr>
          <a:lstStyle/>
          <a:p>
            <a:pPr algn="ctr"/>
            <a:r>
              <a:rPr lang="en-US" dirty="0" smtClean="0"/>
              <a:t>3</a:t>
            </a:r>
            <a:endParaRPr lang="en-US" dirty="0"/>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smtClean="0"/>
              <a:t>8</a:t>
            </a:r>
            <a:endParaRPr lang="en-US" dirty="0"/>
          </a:p>
        </p:txBody>
      </p:sp>
      <p:sp>
        <p:nvSpPr>
          <p:cNvPr id="25" name="TextBox 24"/>
          <p:cNvSpPr txBox="1"/>
          <p:nvPr/>
        </p:nvSpPr>
        <p:spPr>
          <a:xfrm>
            <a:off x="4572000" y="5741272"/>
            <a:ext cx="478301" cy="369332"/>
          </a:xfrm>
          <a:prstGeom prst="rect">
            <a:avLst/>
          </a:prstGeom>
          <a:noFill/>
        </p:spPr>
        <p:txBody>
          <a:bodyPr wrap="square" rtlCol="0">
            <a:spAutoFit/>
          </a:bodyPr>
          <a:lstStyle/>
          <a:p>
            <a:pPr algn="ctr"/>
            <a:r>
              <a:rPr lang="en-US" dirty="0" smtClean="0"/>
              <a:t>1</a:t>
            </a:r>
            <a:endParaRPr lang="en-US" dirty="0"/>
          </a:p>
        </p:txBody>
      </p:sp>
      <p:sp>
        <p:nvSpPr>
          <p:cNvPr id="26" name="TextBox 25"/>
          <p:cNvSpPr txBox="1"/>
          <p:nvPr/>
        </p:nvSpPr>
        <p:spPr>
          <a:xfrm>
            <a:off x="9538090" y="5736654"/>
            <a:ext cx="478301" cy="369332"/>
          </a:xfrm>
          <a:prstGeom prst="rect">
            <a:avLst/>
          </a:prstGeom>
          <a:noFill/>
        </p:spPr>
        <p:txBody>
          <a:bodyPr wrap="square" rtlCol="0">
            <a:spAutoFit/>
          </a:bodyPr>
          <a:lstStyle/>
          <a:p>
            <a:pPr algn="ctr"/>
            <a:r>
              <a:rPr lang="en-US" dirty="0" smtClean="0"/>
              <a:t>7</a:t>
            </a:r>
            <a:endParaRPr lang="en-US" dirty="0"/>
          </a:p>
        </p:txBody>
      </p:sp>
      <p:sp>
        <p:nvSpPr>
          <p:cNvPr id="27" name="TextBox 26"/>
          <p:cNvSpPr txBox="1"/>
          <p:nvPr/>
        </p:nvSpPr>
        <p:spPr>
          <a:xfrm>
            <a:off x="10218029" y="5731393"/>
            <a:ext cx="478301" cy="369332"/>
          </a:xfrm>
          <a:prstGeom prst="rect">
            <a:avLst/>
          </a:prstGeom>
          <a:noFill/>
        </p:spPr>
        <p:txBody>
          <a:bodyPr wrap="square" rtlCol="0">
            <a:spAutoFit/>
          </a:bodyPr>
          <a:lstStyle/>
          <a:p>
            <a:pPr algn="ctr"/>
            <a:r>
              <a:rPr lang="en-US" b="1" dirty="0" smtClean="0">
                <a:solidFill>
                  <a:srgbClr val="FF0000"/>
                </a:solidFill>
              </a:rPr>
              <a:t>3</a:t>
            </a:r>
            <a:endParaRPr lang="en-US" b="1" dirty="0">
              <a:solidFill>
                <a:srgbClr val="FF0000"/>
              </a:solidFill>
            </a:endParaRPr>
          </a:p>
        </p:txBody>
      </p:sp>
      <p:sp>
        <p:nvSpPr>
          <p:cNvPr id="28" name="TextBox 27"/>
          <p:cNvSpPr txBox="1"/>
          <p:nvPr/>
        </p:nvSpPr>
        <p:spPr>
          <a:xfrm>
            <a:off x="6522719" y="5762475"/>
            <a:ext cx="478301" cy="369332"/>
          </a:xfrm>
          <a:prstGeom prst="rect">
            <a:avLst/>
          </a:prstGeom>
          <a:noFill/>
        </p:spPr>
        <p:txBody>
          <a:bodyPr wrap="square" rtlCol="0">
            <a:spAutoFit/>
          </a:bodyPr>
          <a:lstStyle/>
          <a:p>
            <a:pPr algn="ctr"/>
            <a:r>
              <a:rPr lang="en-US" dirty="0" smtClean="0"/>
              <a:t>5</a:t>
            </a:r>
            <a:endParaRPr lang="en-US" dirty="0"/>
          </a:p>
        </p:txBody>
      </p:sp>
      <p:sp>
        <p:nvSpPr>
          <p:cNvPr id="29" name="TextBox 28"/>
          <p:cNvSpPr txBox="1"/>
          <p:nvPr/>
        </p:nvSpPr>
        <p:spPr>
          <a:xfrm>
            <a:off x="6991642" y="5757490"/>
            <a:ext cx="478301" cy="369332"/>
          </a:xfrm>
          <a:prstGeom prst="rect">
            <a:avLst/>
          </a:prstGeom>
          <a:noFill/>
        </p:spPr>
        <p:txBody>
          <a:bodyPr wrap="square" rtlCol="0">
            <a:spAutoFit/>
          </a:bodyPr>
          <a:lstStyle/>
          <a:p>
            <a:pPr algn="ctr"/>
            <a:r>
              <a:rPr lang="en-US" dirty="0" smtClean="0"/>
              <a:t>6</a:t>
            </a:r>
            <a:endParaRPr lang="en-US" dirty="0"/>
          </a:p>
        </p:txBody>
      </p:sp>
      <p:sp>
        <p:nvSpPr>
          <p:cNvPr id="30" name="TextBox 29"/>
          <p:cNvSpPr txBox="1"/>
          <p:nvPr/>
        </p:nvSpPr>
        <p:spPr>
          <a:xfrm>
            <a:off x="7491046" y="5757490"/>
            <a:ext cx="478301" cy="369332"/>
          </a:xfrm>
          <a:prstGeom prst="rect">
            <a:avLst/>
          </a:prstGeom>
          <a:noFill/>
        </p:spPr>
        <p:txBody>
          <a:bodyPr wrap="square" rtlCol="0">
            <a:spAutoFit/>
          </a:bodyPr>
          <a:lstStyle/>
          <a:p>
            <a:pPr algn="ctr"/>
            <a:r>
              <a:rPr lang="en-US" dirty="0" smtClean="0"/>
              <a:t>7</a:t>
            </a:r>
            <a:endParaRPr lang="en-US" dirty="0"/>
          </a:p>
        </p:txBody>
      </p:sp>
      <p:sp>
        <p:nvSpPr>
          <p:cNvPr id="31" name="TextBox 30"/>
          <p:cNvSpPr txBox="1"/>
          <p:nvPr/>
        </p:nvSpPr>
        <p:spPr>
          <a:xfrm>
            <a:off x="7931833" y="5757490"/>
            <a:ext cx="478301" cy="369332"/>
          </a:xfrm>
          <a:prstGeom prst="rect">
            <a:avLst/>
          </a:prstGeom>
          <a:noFill/>
        </p:spPr>
        <p:txBody>
          <a:bodyPr wrap="square" rtlCol="0">
            <a:spAutoFit/>
          </a:bodyPr>
          <a:lstStyle/>
          <a:p>
            <a:pPr algn="ctr"/>
            <a:r>
              <a:rPr lang="en-US" dirty="0" smtClean="0"/>
              <a:t>8</a:t>
            </a:r>
            <a:endParaRPr lang="en-US" dirty="0"/>
          </a:p>
        </p:txBody>
      </p:sp>
      <p:sp>
        <p:nvSpPr>
          <p:cNvPr id="32" name="TextBox 31"/>
          <p:cNvSpPr txBox="1"/>
          <p:nvPr/>
        </p:nvSpPr>
        <p:spPr>
          <a:xfrm>
            <a:off x="6016380" y="5731393"/>
            <a:ext cx="478301" cy="369332"/>
          </a:xfrm>
          <a:prstGeom prst="rect">
            <a:avLst/>
          </a:prstGeom>
          <a:noFill/>
        </p:spPr>
        <p:txBody>
          <a:bodyPr wrap="square" rtlCol="0">
            <a:spAutoFit/>
          </a:bodyPr>
          <a:lstStyle/>
          <a:p>
            <a:pPr algn="ctr"/>
            <a:r>
              <a:rPr lang="en-US" dirty="0" smtClean="0"/>
              <a:t>4</a:t>
            </a:r>
            <a:endParaRPr lang="en-US" dirty="0"/>
          </a:p>
        </p:txBody>
      </p:sp>
      <p:sp>
        <p:nvSpPr>
          <p:cNvPr id="33" name="TextBox 32"/>
          <p:cNvSpPr txBox="1"/>
          <p:nvPr/>
        </p:nvSpPr>
        <p:spPr>
          <a:xfrm>
            <a:off x="9552157" y="5764823"/>
            <a:ext cx="478301" cy="369332"/>
          </a:xfrm>
          <a:prstGeom prst="rect">
            <a:avLst/>
          </a:prstGeom>
          <a:noFill/>
        </p:spPr>
        <p:txBody>
          <a:bodyPr wrap="square" rtlCol="0">
            <a:spAutoFit/>
          </a:bodyPr>
          <a:lstStyle/>
          <a:p>
            <a:pPr algn="ctr"/>
            <a:r>
              <a:rPr lang="en-US" dirty="0" smtClean="0"/>
              <a:t>8</a:t>
            </a:r>
            <a:endParaRPr lang="en-US" dirty="0"/>
          </a:p>
        </p:txBody>
      </p:sp>
      <p:sp>
        <p:nvSpPr>
          <p:cNvPr id="12" name="TextBox 11"/>
          <p:cNvSpPr txBox="1"/>
          <p:nvPr/>
        </p:nvSpPr>
        <p:spPr>
          <a:xfrm>
            <a:off x="4586068" y="5383369"/>
            <a:ext cx="464233" cy="369332"/>
          </a:xfrm>
          <a:prstGeom prst="rect">
            <a:avLst/>
          </a:prstGeom>
          <a:noFill/>
        </p:spPr>
        <p:txBody>
          <a:bodyPr wrap="square" rtlCol="0">
            <a:spAutoFit/>
          </a:bodyPr>
          <a:lstStyle/>
          <a:p>
            <a:pPr algn="ctr"/>
            <a:r>
              <a:rPr lang="en-US" b="1" dirty="0" smtClean="0"/>
              <a:t>0</a:t>
            </a:r>
            <a:endParaRPr lang="en-US" b="1" dirty="0"/>
          </a:p>
        </p:txBody>
      </p:sp>
      <p:sp>
        <p:nvSpPr>
          <p:cNvPr id="34" name="TextBox 33"/>
          <p:cNvSpPr txBox="1"/>
          <p:nvPr/>
        </p:nvSpPr>
        <p:spPr>
          <a:xfrm>
            <a:off x="5523418" y="5380797"/>
            <a:ext cx="464233" cy="369332"/>
          </a:xfrm>
          <a:prstGeom prst="rect">
            <a:avLst/>
          </a:prstGeom>
          <a:noFill/>
        </p:spPr>
        <p:txBody>
          <a:bodyPr wrap="square" rtlCol="0">
            <a:spAutoFit/>
          </a:bodyPr>
          <a:lstStyle/>
          <a:p>
            <a:pPr algn="ctr"/>
            <a:r>
              <a:rPr lang="en-US" b="1" dirty="0" smtClean="0"/>
              <a:t>2</a:t>
            </a:r>
            <a:endParaRPr lang="en-US" b="1" dirty="0"/>
          </a:p>
        </p:txBody>
      </p:sp>
      <p:sp>
        <p:nvSpPr>
          <p:cNvPr id="35" name="TextBox 34"/>
          <p:cNvSpPr txBox="1"/>
          <p:nvPr/>
        </p:nvSpPr>
        <p:spPr>
          <a:xfrm>
            <a:off x="5057336" y="5378400"/>
            <a:ext cx="464233" cy="369332"/>
          </a:xfrm>
          <a:prstGeom prst="rect">
            <a:avLst/>
          </a:prstGeom>
          <a:noFill/>
        </p:spPr>
        <p:txBody>
          <a:bodyPr wrap="square" rtlCol="0">
            <a:spAutoFit/>
          </a:bodyPr>
          <a:lstStyle/>
          <a:p>
            <a:pPr algn="ctr"/>
            <a:r>
              <a:rPr lang="en-US" b="1" dirty="0" smtClean="0"/>
              <a:t>1</a:t>
            </a:r>
            <a:endParaRPr lang="en-US" b="1" dirty="0"/>
          </a:p>
        </p:txBody>
      </p:sp>
      <p:sp>
        <p:nvSpPr>
          <p:cNvPr id="36" name="TextBox 35"/>
          <p:cNvSpPr txBox="1"/>
          <p:nvPr/>
        </p:nvSpPr>
        <p:spPr>
          <a:xfrm>
            <a:off x="6485109" y="5387869"/>
            <a:ext cx="464233" cy="369332"/>
          </a:xfrm>
          <a:prstGeom prst="rect">
            <a:avLst/>
          </a:prstGeom>
          <a:noFill/>
        </p:spPr>
        <p:txBody>
          <a:bodyPr wrap="square" rtlCol="0">
            <a:spAutoFit/>
          </a:bodyPr>
          <a:lstStyle/>
          <a:p>
            <a:pPr algn="ctr"/>
            <a:r>
              <a:rPr lang="en-US" b="1" dirty="0" smtClean="0"/>
              <a:t>4</a:t>
            </a:r>
            <a:endParaRPr lang="en-US" b="1" dirty="0"/>
          </a:p>
        </p:txBody>
      </p:sp>
      <p:sp>
        <p:nvSpPr>
          <p:cNvPr id="37" name="TextBox 36"/>
          <p:cNvSpPr txBox="1"/>
          <p:nvPr/>
        </p:nvSpPr>
        <p:spPr>
          <a:xfrm>
            <a:off x="6006905" y="5388158"/>
            <a:ext cx="464233" cy="369332"/>
          </a:xfrm>
          <a:prstGeom prst="rect">
            <a:avLst/>
          </a:prstGeom>
          <a:noFill/>
        </p:spPr>
        <p:txBody>
          <a:bodyPr wrap="square" rtlCol="0">
            <a:spAutoFit/>
          </a:bodyPr>
          <a:lstStyle/>
          <a:p>
            <a:pPr algn="ctr"/>
            <a:r>
              <a:rPr lang="en-US" b="1" dirty="0" smtClean="0"/>
              <a:t>3</a:t>
            </a:r>
            <a:endParaRPr lang="en-US" b="1" dirty="0"/>
          </a:p>
        </p:txBody>
      </p:sp>
      <p:sp>
        <p:nvSpPr>
          <p:cNvPr id="38" name="TextBox 37"/>
          <p:cNvSpPr txBox="1"/>
          <p:nvPr/>
        </p:nvSpPr>
        <p:spPr>
          <a:xfrm>
            <a:off x="7446731" y="5385521"/>
            <a:ext cx="464233" cy="369332"/>
          </a:xfrm>
          <a:prstGeom prst="rect">
            <a:avLst/>
          </a:prstGeom>
          <a:noFill/>
        </p:spPr>
        <p:txBody>
          <a:bodyPr wrap="square" rtlCol="0">
            <a:spAutoFit/>
          </a:bodyPr>
          <a:lstStyle/>
          <a:p>
            <a:pPr algn="ctr"/>
            <a:r>
              <a:rPr lang="en-US" b="1" dirty="0" smtClean="0"/>
              <a:t>6</a:t>
            </a:r>
            <a:endParaRPr lang="en-US" b="1" dirty="0"/>
          </a:p>
        </p:txBody>
      </p:sp>
      <p:sp>
        <p:nvSpPr>
          <p:cNvPr id="39" name="TextBox 38"/>
          <p:cNvSpPr txBox="1"/>
          <p:nvPr/>
        </p:nvSpPr>
        <p:spPr>
          <a:xfrm>
            <a:off x="6968196" y="5383369"/>
            <a:ext cx="464233" cy="369332"/>
          </a:xfrm>
          <a:prstGeom prst="rect">
            <a:avLst/>
          </a:prstGeom>
          <a:noFill/>
        </p:spPr>
        <p:txBody>
          <a:bodyPr wrap="square" rtlCol="0">
            <a:spAutoFit/>
          </a:bodyPr>
          <a:lstStyle/>
          <a:p>
            <a:pPr algn="ctr"/>
            <a:r>
              <a:rPr lang="en-US" b="1" dirty="0" smtClean="0"/>
              <a:t>5</a:t>
            </a:r>
            <a:endParaRPr lang="en-US" b="1" dirty="0"/>
          </a:p>
        </p:txBody>
      </p:sp>
      <p:sp>
        <p:nvSpPr>
          <p:cNvPr id="41" name="TextBox 40"/>
          <p:cNvSpPr txBox="1"/>
          <p:nvPr/>
        </p:nvSpPr>
        <p:spPr>
          <a:xfrm>
            <a:off x="7955512" y="5393143"/>
            <a:ext cx="464233" cy="369332"/>
          </a:xfrm>
          <a:prstGeom prst="rect">
            <a:avLst/>
          </a:prstGeom>
          <a:noFill/>
        </p:spPr>
        <p:txBody>
          <a:bodyPr wrap="square" rtlCol="0">
            <a:spAutoFit/>
          </a:bodyPr>
          <a:lstStyle/>
          <a:p>
            <a:pPr algn="ctr"/>
            <a:r>
              <a:rPr lang="en-US" b="1" dirty="0" smtClean="0"/>
              <a:t>7</a:t>
            </a:r>
            <a:endParaRPr lang="en-US" b="1" dirty="0"/>
          </a:p>
        </p:txBody>
      </p:sp>
      <p:graphicFrame>
        <p:nvGraphicFramePr>
          <p:cNvPr id="13" name="Table 12"/>
          <p:cNvGraphicFramePr>
            <a:graphicFrameLocks noGrp="1"/>
          </p:cNvGraphicFramePr>
          <p:nvPr>
            <p:extLst>
              <p:ext uri="{D42A27DB-BD31-4B8C-83A1-F6EECF244321}">
                <p14:modId xmlns:p14="http://schemas.microsoft.com/office/powerpoint/2010/main" val="795406876"/>
              </p:ext>
            </p:extLst>
          </p:nvPr>
        </p:nvGraphicFramePr>
        <p:xfrm>
          <a:off x="5858925" y="4886451"/>
          <a:ext cx="943020" cy="370840"/>
        </p:xfrm>
        <a:graphic>
          <a:graphicData uri="http://schemas.openxmlformats.org/drawingml/2006/table">
            <a:tbl>
              <a:tblPr firstRow="1" bandRow="1">
                <a:tableStyleId>{5C22544A-7EE6-4342-B048-85BDC9FD1C3A}</a:tableStyleId>
              </a:tblPr>
              <a:tblGrid>
                <a:gridCol w="471510"/>
                <a:gridCol w="471510"/>
              </a:tblGrid>
              <a:tr h="370840">
                <a:tc>
                  <a:txBody>
                    <a:bodyPr/>
                    <a:lstStyle/>
                    <a:p>
                      <a:r>
                        <a:rPr lang="en-US" dirty="0" err="1" smtClean="0"/>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2" name="TextBox 41"/>
          <p:cNvSpPr txBox="1"/>
          <p:nvPr/>
        </p:nvSpPr>
        <p:spPr>
          <a:xfrm>
            <a:off x="6320600" y="4876229"/>
            <a:ext cx="464233" cy="369332"/>
          </a:xfrm>
          <a:prstGeom prst="rect">
            <a:avLst/>
          </a:prstGeom>
          <a:noFill/>
        </p:spPr>
        <p:txBody>
          <a:bodyPr wrap="square" rtlCol="0">
            <a:spAutoFit/>
          </a:bodyPr>
          <a:lstStyle/>
          <a:p>
            <a:pPr algn="ctr"/>
            <a:r>
              <a:rPr lang="en-US" b="1" dirty="0"/>
              <a:t>0</a:t>
            </a:r>
          </a:p>
        </p:txBody>
      </p:sp>
      <p:sp>
        <p:nvSpPr>
          <p:cNvPr id="43" name="TextBox 42"/>
          <p:cNvSpPr txBox="1"/>
          <p:nvPr/>
        </p:nvSpPr>
        <p:spPr>
          <a:xfrm>
            <a:off x="6332134" y="4871538"/>
            <a:ext cx="464233" cy="369332"/>
          </a:xfrm>
          <a:prstGeom prst="rect">
            <a:avLst/>
          </a:prstGeom>
          <a:noFill/>
        </p:spPr>
        <p:txBody>
          <a:bodyPr wrap="square" rtlCol="0">
            <a:spAutoFit/>
          </a:bodyPr>
          <a:lstStyle/>
          <a:p>
            <a:pPr algn="ctr"/>
            <a:r>
              <a:rPr lang="en-US" b="1" dirty="0"/>
              <a:t>1</a:t>
            </a:r>
          </a:p>
        </p:txBody>
      </p:sp>
      <p:sp>
        <p:nvSpPr>
          <p:cNvPr id="44" name="TextBox 43"/>
          <p:cNvSpPr txBox="1"/>
          <p:nvPr/>
        </p:nvSpPr>
        <p:spPr>
          <a:xfrm>
            <a:off x="6332134" y="4887959"/>
            <a:ext cx="464233" cy="369332"/>
          </a:xfrm>
          <a:prstGeom prst="rect">
            <a:avLst/>
          </a:prstGeom>
          <a:noFill/>
        </p:spPr>
        <p:txBody>
          <a:bodyPr wrap="square" rtlCol="0">
            <a:spAutoFit/>
          </a:bodyPr>
          <a:lstStyle/>
          <a:p>
            <a:pPr algn="ctr"/>
            <a:r>
              <a:rPr lang="en-US" b="1" dirty="0"/>
              <a:t>2</a:t>
            </a:r>
          </a:p>
        </p:txBody>
      </p:sp>
      <p:sp>
        <p:nvSpPr>
          <p:cNvPr id="45" name="TextBox 44"/>
          <p:cNvSpPr txBox="1"/>
          <p:nvPr/>
        </p:nvSpPr>
        <p:spPr>
          <a:xfrm>
            <a:off x="6336254" y="4891625"/>
            <a:ext cx="464233" cy="369332"/>
          </a:xfrm>
          <a:prstGeom prst="rect">
            <a:avLst/>
          </a:prstGeom>
          <a:noFill/>
        </p:spPr>
        <p:txBody>
          <a:bodyPr wrap="square" rtlCol="0">
            <a:spAutoFit/>
          </a:bodyPr>
          <a:lstStyle/>
          <a:p>
            <a:pPr algn="ctr"/>
            <a:r>
              <a:rPr lang="en-US" b="1" dirty="0"/>
              <a:t>3</a:t>
            </a:r>
          </a:p>
        </p:txBody>
      </p:sp>
      <p:sp>
        <p:nvSpPr>
          <p:cNvPr id="46" name="TextBox 45"/>
          <p:cNvSpPr txBox="1"/>
          <p:nvPr/>
        </p:nvSpPr>
        <p:spPr>
          <a:xfrm>
            <a:off x="6310902" y="4876523"/>
            <a:ext cx="464233" cy="369332"/>
          </a:xfrm>
          <a:prstGeom prst="rect">
            <a:avLst/>
          </a:prstGeom>
          <a:noFill/>
        </p:spPr>
        <p:txBody>
          <a:bodyPr wrap="square" rtlCol="0">
            <a:spAutoFit/>
          </a:bodyPr>
          <a:lstStyle/>
          <a:p>
            <a:pPr algn="ctr"/>
            <a:r>
              <a:rPr lang="en-US" b="1" dirty="0"/>
              <a:t>4</a:t>
            </a:r>
          </a:p>
        </p:txBody>
      </p:sp>
      <p:sp>
        <p:nvSpPr>
          <p:cNvPr id="47" name="TextBox 46"/>
          <p:cNvSpPr txBox="1"/>
          <p:nvPr/>
        </p:nvSpPr>
        <p:spPr>
          <a:xfrm>
            <a:off x="6328014" y="4875750"/>
            <a:ext cx="464233" cy="369332"/>
          </a:xfrm>
          <a:prstGeom prst="rect">
            <a:avLst/>
          </a:prstGeom>
          <a:noFill/>
        </p:spPr>
        <p:txBody>
          <a:bodyPr wrap="square" rtlCol="0">
            <a:spAutoFit/>
          </a:bodyPr>
          <a:lstStyle/>
          <a:p>
            <a:pPr algn="ctr"/>
            <a:r>
              <a:rPr lang="en-US" b="1" dirty="0"/>
              <a:t>5</a:t>
            </a:r>
          </a:p>
        </p:txBody>
      </p:sp>
      <p:sp>
        <p:nvSpPr>
          <p:cNvPr id="48" name="TextBox 47"/>
          <p:cNvSpPr txBox="1"/>
          <p:nvPr/>
        </p:nvSpPr>
        <p:spPr>
          <a:xfrm>
            <a:off x="6318316" y="4863319"/>
            <a:ext cx="464233" cy="369332"/>
          </a:xfrm>
          <a:prstGeom prst="rect">
            <a:avLst/>
          </a:prstGeom>
          <a:noFill/>
        </p:spPr>
        <p:txBody>
          <a:bodyPr wrap="square" rtlCol="0">
            <a:spAutoFit/>
          </a:bodyPr>
          <a:lstStyle/>
          <a:p>
            <a:pPr algn="ctr"/>
            <a:r>
              <a:rPr lang="en-US" b="1" dirty="0"/>
              <a:t>6</a:t>
            </a:r>
          </a:p>
        </p:txBody>
      </p:sp>
      <p:sp>
        <p:nvSpPr>
          <p:cNvPr id="49" name="TextBox 48"/>
          <p:cNvSpPr txBox="1"/>
          <p:nvPr/>
        </p:nvSpPr>
        <p:spPr>
          <a:xfrm>
            <a:off x="6337712" y="4878866"/>
            <a:ext cx="464233" cy="369332"/>
          </a:xfrm>
          <a:prstGeom prst="rect">
            <a:avLst/>
          </a:prstGeom>
          <a:noFill/>
        </p:spPr>
        <p:txBody>
          <a:bodyPr wrap="square" rtlCol="0">
            <a:spAutoFit/>
          </a:bodyPr>
          <a:lstStyle/>
          <a:p>
            <a:pPr algn="ctr"/>
            <a:r>
              <a:rPr lang="en-US" b="1" dirty="0" smtClean="0"/>
              <a:t>7</a:t>
            </a:r>
            <a:endParaRPr lang="en-US" b="1" dirty="0"/>
          </a:p>
        </p:txBody>
      </p:sp>
      <p:sp>
        <p:nvSpPr>
          <p:cNvPr id="50" name="TextBox 49"/>
          <p:cNvSpPr txBox="1"/>
          <p:nvPr/>
        </p:nvSpPr>
        <p:spPr>
          <a:xfrm>
            <a:off x="6340580" y="4878590"/>
            <a:ext cx="464233" cy="369332"/>
          </a:xfrm>
          <a:prstGeom prst="rect">
            <a:avLst/>
          </a:prstGeom>
          <a:noFill/>
        </p:spPr>
        <p:txBody>
          <a:bodyPr wrap="square" rtlCol="0">
            <a:spAutoFit/>
          </a:bodyPr>
          <a:lstStyle/>
          <a:p>
            <a:pPr algn="ctr"/>
            <a:r>
              <a:rPr lang="en-US" b="1" dirty="0" smtClean="0"/>
              <a:t>8</a:t>
            </a:r>
            <a:endParaRPr lang="en-US" b="1" dirty="0"/>
          </a:p>
        </p:txBody>
      </p:sp>
      <p:sp>
        <p:nvSpPr>
          <p:cNvPr id="51" name="TextBox 50"/>
          <p:cNvSpPr txBox="1"/>
          <p:nvPr/>
        </p:nvSpPr>
        <p:spPr>
          <a:xfrm>
            <a:off x="8425405" y="5393143"/>
            <a:ext cx="464233" cy="369332"/>
          </a:xfrm>
          <a:prstGeom prst="rect">
            <a:avLst/>
          </a:prstGeom>
          <a:noFill/>
        </p:spPr>
        <p:txBody>
          <a:bodyPr wrap="square" rtlCol="0">
            <a:spAutoFit/>
          </a:bodyPr>
          <a:lstStyle/>
          <a:p>
            <a:pPr algn="ctr"/>
            <a:r>
              <a:rPr lang="en-US" b="1" dirty="0" smtClean="0"/>
              <a:t>8</a:t>
            </a:r>
            <a:endParaRPr lang="en-US" b="1" dirty="0"/>
          </a:p>
        </p:txBody>
      </p:sp>
      <p:sp>
        <p:nvSpPr>
          <p:cNvPr id="52" name="TextBox 51"/>
          <p:cNvSpPr txBox="1"/>
          <p:nvPr/>
        </p:nvSpPr>
        <p:spPr>
          <a:xfrm>
            <a:off x="9575605" y="5385521"/>
            <a:ext cx="464233" cy="369332"/>
          </a:xfrm>
          <a:prstGeom prst="rect">
            <a:avLst/>
          </a:prstGeom>
          <a:noFill/>
        </p:spPr>
        <p:txBody>
          <a:bodyPr wrap="square" rtlCol="0">
            <a:spAutoFit/>
          </a:bodyPr>
          <a:lstStyle/>
          <a:p>
            <a:pPr algn="ctr"/>
            <a:r>
              <a:rPr lang="en-US" b="1" dirty="0" smtClean="0"/>
              <a:t>n</a:t>
            </a:r>
            <a:endParaRPr lang="en-US" b="1" dirty="0"/>
          </a:p>
        </p:txBody>
      </p:sp>
      <p:sp>
        <p:nvSpPr>
          <p:cNvPr id="53" name="TextBox 52"/>
          <p:cNvSpPr txBox="1"/>
          <p:nvPr/>
        </p:nvSpPr>
        <p:spPr>
          <a:xfrm>
            <a:off x="5864813" y="4875304"/>
            <a:ext cx="464233" cy="369332"/>
          </a:xfrm>
          <a:prstGeom prst="rect">
            <a:avLst/>
          </a:prstGeom>
          <a:noFill/>
        </p:spPr>
        <p:txBody>
          <a:bodyPr wrap="square" rtlCol="0">
            <a:spAutoFit/>
          </a:bodyPr>
          <a:lstStyle/>
          <a:p>
            <a:pPr algn="ctr"/>
            <a:r>
              <a:rPr lang="en-US" b="1" dirty="0" err="1" smtClean="0"/>
              <a:t>i</a:t>
            </a:r>
            <a:endParaRPr lang="en-US" b="1" dirty="0"/>
          </a:p>
        </p:txBody>
      </p:sp>
      <p:sp>
        <p:nvSpPr>
          <p:cNvPr id="14" name="Date Placeholder 13"/>
          <p:cNvSpPr>
            <a:spLocks noGrp="1"/>
          </p:cNvSpPr>
          <p:nvPr>
            <p:ph type="dt" sz="half" idx="10"/>
          </p:nvPr>
        </p:nvSpPr>
        <p:spPr/>
        <p:txBody>
          <a:bodyPr/>
          <a:lstStyle/>
          <a:p>
            <a:r>
              <a:rPr lang="en-US" smtClean="0"/>
              <a:t>Dr. Ashraf Uddin</a:t>
            </a:r>
            <a:endParaRPr lang="en-US" dirty="0"/>
          </a:p>
        </p:txBody>
      </p:sp>
      <p:sp>
        <p:nvSpPr>
          <p:cNvPr id="40" name="Footer Placeholder 39"/>
          <p:cNvSpPr>
            <a:spLocks noGrp="1"/>
          </p:cNvSpPr>
          <p:nvPr>
            <p:ph type="ftr" sz="quarter" idx="11"/>
          </p:nvPr>
        </p:nvSpPr>
        <p:spPr/>
        <p:txBody>
          <a:bodyPr/>
          <a:lstStyle/>
          <a:p>
            <a:r>
              <a:rPr lang="en-US" smtClean="0"/>
              <a:t>Data Structures</a:t>
            </a:r>
            <a:endParaRPr lang="en-US" dirty="0"/>
          </a:p>
        </p:txBody>
      </p:sp>
      <p:sp>
        <p:nvSpPr>
          <p:cNvPr id="54" name="Slide Number Placeholder 53"/>
          <p:cNvSpPr>
            <a:spLocks noGrp="1"/>
          </p:cNvSpPr>
          <p:nvPr>
            <p:ph type="sldNum" sz="quarter" idx="12"/>
          </p:nvPr>
        </p:nvSpPr>
        <p:spPr/>
        <p:txBody>
          <a:bodyPr/>
          <a:lstStyle/>
          <a:p>
            <a:fld id="{4A983969-37C5-4618-A16D-59AABA52C744}" type="slidenum">
              <a:rPr lang="en-US" smtClean="0"/>
              <a:pPr/>
              <a:t>12</a:t>
            </a:fld>
            <a:endParaRPr lang="en-US" dirty="0"/>
          </a:p>
        </p:txBody>
      </p:sp>
    </p:spTree>
    <p:extLst>
      <p:ext uri="{BB962C8B-B14F-4D97-AF65-F5344CB8AC3E}">
        <p14:creationId xmlns:p14="http://schemas.microsoft.com/office/powerpoint/2010/main" val="207029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1" grpId="0" nodeType="clickEffect">
                                  <p:stCondLst>
                                    <p:cond delay="0"/>
                                  </p:stCondLst>
                                  <p:childTnLst>
                                    <p:set>
                                      <p:cBhvr override="childStyle">
                                        <p:cTn id="67" dur="indefinite"/>
                                        <p:tgtEl>
                                          <p:spTgt spid="53"/>
                                        </p:tgtEl>
                                        <p:attrNameLst>
                                          <p:attrName>style.color</p:attrName>
                                        </p:attrNameLst>
                                      </p:cBhvr>
                                      <p:to>
                                        <p:clrVal>
                                          <a:srgbClr val="FF0000"/>
                                        </p:clrVal>
                                      </p:to>
                                    </p:set>
                                  </p:childTnLst>
                                </p:cTn>
                              </p:par>
                              <p:par>
                                <p:cTn id="68" presetID="1"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par>
                                <p:cTn id="70" presetID="3" presetClass="emph" presetSubtype="1" grpId="0" nodeType="withEffect">
                                  <p:stCondLst>
                                    <p:cond delay="0"/>
                                  </p:stCondLst>
                                  <p:childTnLst>
                                    <p:set>
                                      <p:cBhvr override="childStyle">
                                        <p:cTn id="71" dur="indefinite"/>
                                        <p:tgtEl>
                                          <p:spTgt spid="39"/>
                                        </p:tgtEl>
                                        <p:attrNameLst>
                                          <p:attrName>style.color</p:attrName>
                                        </p:attrNameLst>
                                      </p:cBhvr>
                                      <p:to>
                                        <p:clrVal>
                                          <a:srgbClr val="FF0000"/>
                                        </p:clrVal>
                                      </p:to>
                                    </p:set>
                                  </p:childTnLst>
                                </p:cTn>
                              </p:par>
                              <p:par>
                                <p:cTn id="72" presetID="3" presetClass="emph" presetSubtype="1" grpId="1" nodeType="withEffect">
                                  <p:stCondLst>
                                    <p:cond delay="0"/>
                                  </p:stCondLst>
                                  <p:childTnLst>
                                    <p:set>
                                      <p:cBhvr override="childStyle">
                                        <p:cTn id="73" dur="indefinite"/>
                                        <p:tgtEl>
                                          <p:spTgt spid="38"/>
                                        </p:tgtEl>
                                        <p:attrNameLst>
                                          <p:attrName>style.color</p:attrName>
                                        </p:attrNameLst>
                                      </p:cBhvr>
                                      <p:to>
                                        <p:clrVal>
                                          <a:srgbClr val="FF0000"/>
                                        </p:clrVal>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1" repeatCount="indefinite" grpId="2" nodeType="clickEffect">
                                  <p:stCondLst>
                                    <p:cond delay="0"/>
                                  </p:stCondLst>
                                  <p:childTnLst>
                                    <p:set>
                                      <p:cBhvr override="childStyle">
                                        <p:cTn id="77" dur="indefinite"/>
                                        <p:tgtEl>
                                          <p:spTgt spid="16"/>
                                        </p:tgtEl>
                                        <p:attrNameLst>
                                          <p:attrName>style.color</p:attrName>
                                        </p:attrNameLst>
                                      </p:cBhvr>
                                      <p:to>
                                        <p:clrVal>
                                          <a:schemeClr val="accent2"/>
                                        </p:clrVal>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8"/>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3" presetClass="emph" presetSubtype="1" grpId="0" nodeType="withEffect">
                                  <p:stCondLst>
                                    <p:cond delay="0"/>
                                  </p:stCondLst>
                                  <p:childTnLst>
                                    <p:set>
                                      <p:cBhvr override="childStyle">
                                        <p:cTn id="88" dur="indefinite"/>
                                        <p:tgtEl>
                                          <p:spTgt spid="38"/>
                                        </p:tgtEl>
                                        <p:attrNameLst>
                                          <p:attrName>style.color</p:attrName>
                                        </p:attrNameLst>
                                      </p:cBhvr>
                                      <p:to>
                                        <p:clrVal>
                                          <a:srgbClr val="000000"/>
                                        </p:clrVal>
                                      </p:to>
                                    </p:set>
                                  </p:childTnLst>
                                </p:cTn>
                              </p:par>
                              <p:par>
                                <p:cTn id="89" presetID="3" presetClass="emph" presetSubtype="1" grpId="0" nodeType="withEffect">
                                  <p:stCondLst>
                                    <p:cond delay="0"/>
                                  </p:stCondLst>
                                  <p:childTnLst>
                                    <p:set>
                                      <p:cBhvr override="childStyle">
                                        <p:cTn id="90" dur="indefinite"/>
                                        <p:tgtEl>
                                          <p:spTgt spid="36"/>
                                        </p:tgtEl>
                                        <p:attrNameLst>
                                          <p:attrName>style.color</p:attrName>
                                        </p:attrNameLst>
                                      </p:cBhvr>
                                      <p:to>
                                        <p:clrVal>
                                          <a:srgbClr val="FF0000"/>
                                        </p:clrVal>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repeatCount="indefinite" grpId="2" nodeType="clickEffect">
                                  <p:stCondLst>
                                    <p:cond delay="0"/>
                                  </p:stCondLst>
                                  <p:childTnLst>
                                    <p:set>
                                      <p:cBhvr override="childStyle">
                                        <p:cTn id="94" dur="indefinite"/>
                                        <p:tgtEl>
                                          <p:spTgt spid="11"/>
                                        </p:tgtEl>
                                        <p:attrNameLst>
                                          <p:attrName>style.color</p:attrName>
                                        </p:attrNameLst>
                                      </p:cBhvr>
                                      <p:to>
                                        <p:clrVal>
                                          <a:schemeClr val="accent2"/>
                                        </p:clrVal>
                                      </p:to>
                                    </p:set>
                                  </p:childTnLst>
                                </p:cTn>
                              </p:par>
                              <p:par>
                                <p:cTn id="95" presetID="1" presetClass="exit" presetSubtype="0" fill="hold" grpId="1" nodeType="withEffect">
                                  <p:stCondLst>
                                    <p:cond delay="0"/>
                                  </p:stCondLst>
                                  <p:childTnLst>
                                    <p:set>
                                      <p:cBhvr>
                                        <p:cTn id="96" dur="1" fill="hold">
                                          <p:stCondLst>
                                            <p:cond delay="0"/>
                                          </p:stCondLst>
                                        </p:cTn>
                                        <p:tgtEl>
                                          <p:spTgt spid="16"/>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7"/>
                                        </p:tgtEl>
                                        <p:attrNameLst>
                                          <p:attrName>style.visibility</p:attrName>
                                        </p:attrNameLst>
                                      </p:cBhvr>
                                      <p:to>
                                        <p:strVal val="hidden"/>
                                      </p:to>
                                    </p:set>
                                  </p:childTnLst>
                                </p:cTn>
                              </p:par>
                              <p:par>
                                <p:cTn id="104" presetID="1"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childTnLst>
                                </p:cTn>
                              </p:par>
                              <p:par>
                                <p:cTn id="106" presetID="3" presetClass="emph" presetSubtype="1" grpId="1" nodeType="withEffect">
                                  <p:stCondLst>
                                    <p:cond delay="0"/>
                                  </p:stCondLst>
                                  <p:childTnLst>
                                    <p:set>
                                      <p:cBhvr override="childStyle">
                                        <p:cTn id="107" dur="indefinite"/>
                                        <p:tgtEl>
                                          <p:spTgt spid="39"/>
                                        </p:tgtEl>
                                        <p:attrNameLst>
                                          <p:attrName>style.color</p:attrName>
                                        </p:attrNameLst>
                                      </p:cBhvr>
                                      <p:to>
                                        <p:clrVal>
                                          <a:srgbClr val="000000"/>
                                        </p:clrVal>
                                      </p:to>
                                    </p:set>
                                  </p:childTnLst>
                                </p:cTn>
                              </p:par>
                              <p:par>
                                <p:cTn id="108" presetID="3" presetClass="emph" presetSubtype="1" grpId="0" nodeType="withEffect">
                                  <p:stCondLst>
                                    <p:cond delay="0"/>
                                  </p:stCondLst>
                                  <p:childTnLst>
                                    <p:set>
                                      <p:cBhvr override="childStyle">
                                        <p:cTn id="109" dur="indefinite"/>
                                        <p:tgtEl>
                                          <p:spTgt spid="37"/>
                                        </p:tgtEl>
                                        <p:attrNameLst>
                                          <p:attrName>style.color</p:attrName>
                                        </p:attrNameLst>
                                      </p:cBhvr>
                                      <p:to>
                                        <p:clrVal>
                                          <a:srgbClr val="FF0000"/>
                                        </p:clrVal>
                                      </p:to>
                                    </p:set>
                                  </p:childTnLst>
                                </p:cTn>
                              </p:par>
                            </p:childTnLst>
                          </p:cTn>
                        </p:par>
                      </p:childTnLst>
                    </p:cTn>
                  </p:par>
                  <p:par>
                    <p:cTn id="110" fill="hold">
                      <p:stCondLst>
                        <p:cond delay="indefinite"/>
                      </p:stCondLst>
                      <p:childTnLst>
                        <p:par>
                          <p:cTn id="111" fill="hold">
                            <p:stCondLst>
                              <p:cond delay="0"/>
                            </p:stCondLst>
                            <p:childTnLst>
                              <p:par>
                                <p:cTn id="112" presetID="3" presetClass="emph" presetSubtype="1" repeatCount="indefinite" grpId="2" nodeType="clickEffect">
                                  <p:stCondLst>
                                    <p:cond delay="0"/>
                                  </p:stCondLst>
                                  <p:childTnLst>
                                    <p:set>
                                      <p:cBhvr override="childStyle">
                                        <p:cTn id="113" dur="indefinite"/>
                                        <p:tgtEl>
                                          <p:spTgt spid="10"/>
                                        </p:tgtEl>
                                        <p:attrNameLst>
                                          <p:attrName>style.color</p:attrName>
                                        </p:attrNameLst>
                                      </p:cBhvr>
                                      <p:to>
                                        <p:clrVal>
                                          <a:schemeClr val="accent2"/>
                                        </p:clrVal>
                                      </p:to>
                                    </p:set>
                                  </p:childTnLst>
                                </p:cTn>
                              </p:par>
                              <p:par>
                                <p:cTn id="114" presetID="1" presetClass="exit" presetSubtype="0" fill="hold" grpId="1" nodeType="withEffect">
                                  <p:stCondLst>
                                    <p:cond delay="0"/>
                                  </p:stCondLst>
                                  <p:childTnLst>
                                    <p:set>
                                      <p:cBhvr>
                                        <p:cTn id="115" dur="1" fill="hold">
                                          <p:stCondLst>
                                            <p:cond delay="0"/>
                                          </p:stCondLst>
                                        </p:cTn>
                                        <p:tgtEl>
                                          <p:spTgt spid="1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6"/>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par>
                                <p:cTn id="125" presetID="3" presetClass="emph" presetSubtype="1" grpId="1" nodeType="withEffect">
                                  <p:stCondLst>
                                    <p:cond delay="0"/>
                                  </p:stCondLst>
                                  <p:childTnLst>
                                    <p:set>
                                      <p:cBhvr override="childStyle">
                                        <p:cTn id="126" dur="indefinite"/>
                                        <p:tgtEl>
                                          <p:spTgt spid="36"/>
                                        </p:tgtEl>
                                        <p:attrNameLst>
                                          <p:attrName>style.color</p:attrName>
                                        </p:attrNameLst>
                                      </p:cBhvr>
                                      <p:to>
                                        <p:clrVal>
                                          <a:srgbClr val="000000"/>
                                        </p:clrVal>
                                      </p:to>
                                    </p:set>
                                  </p:childTnLst>
                                </p:cTn>
                              </p:par>
                              <p:par>
                                <p:cTn id="127" presetID="3" presetClass="emph" presetSubtype="1" grpId="0" nodeType="withEffect">
                                  <p:stCondLst>
                                    <p:cond delay="0"/>
                                  </p:stCondLst>
                                  <p:childTnLst>
                                    <p:set>
                                      <p:cBhvr override="childStyle">
                                        <p:cTn id="128" dur="indefinite"/>
                                        <p:tgtEl>
                                          <p:spTgt spid="34"/>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3" presetClass="emph" presetSubtype="1" repeatCount="indefinite" grpId="2" nodeType="clickEffect">
                                  <p:stCondLst>
                                    <p:cond delay="0"/>
                                  </p:stCondLst>
                                  <p:childTnLst>
                                    <p:set>
                                      <p:cBhvr override="childStyle">
                                        <p:cTn id="132" dur="indefinite"/>
                                        <p:tgtEl>
                                          <p:spTgt spid="9"/>
                                        </p:tgtEl>
                                        <p:attrNameLst>
                                          <p:attrName>style.color</p:attrName>
                                        </p:attrNameLst>
                                      </p:cBhvr>
                                      <p:to>
                                        <p:clrVal>
                                          <a:schemeClr val="accent2"/>
                                        </p:clrVal>
                                      </p:to>
                                    </p:set>
                                  </p:childTnLst>
                                </p:cTn>
                              </p:par>
                              <p:par>
                                <p:cTn id="133" presetID="1" presetClass="exit" presetSubtype="0" fill="hold" grpId="1" nodeType="withEffect">
                                  <p:stCondLst>
                                    <p:cond delay="0"/>
                                  </p:stCondLst>
                                  <p:childTnLst>
                                    <p:set>
                                      <p:cBhvr>
                                        <p:cTn id="134" dur="1" fill="hold">
                                          <p:stCondLst>
                                            <p:cond delay="0"/>
                                          </p:stCondLst>
                                        </p:cTn>
                                        <p:tgtEl>
                                          <p:spTgt spid="10"/>
                                        </p:tgtEl>
                                        <p:attrNameLst>
                                          <p:attrName>style.visibility</p:attrName>
                                        </p:attrNameLst>
                                      </p:cBhvr>
                                      <p:to>
                                        <p:strVal val="hidden"/>
                                      </p:to>
                                    </p:set>
                                  </p:childTnLst>
                                </p:cTn>
                              </p:par>
                            </p:childTnLst>
                          </p:cTn>
                        </p:par>
                        <p:par>
                          <p:cTn id="135" fill="hold">
                            <p:stCondLst>
                              <p:cond delay="0"/>
                            </p:stCondLst>
                            <p:childTnLst>
                              <p:par>
                                <p:cTn id="136" presetID="1" presetClass="entr" presetSubtype="0" fill="hold" grpId="0" nodeType="afterEffect">
                                  <p:stCondLst>
                                    <p:cond delay="0"/>
                                  </p:stCondLst>
                                  <p:childTnLst>
                                    <p:set>
                                      <p:cBhvr>
                                        <p:cTn id="137" dur="1" fill="hold">
                                          <p:stCondLst>
                                            <p:cond delay="0"/>
                                          </p:stCondLst>
                                        </p:cTn>
                                        <p:tgtEl>
                                          <p:spTgt spid="2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45"/>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childTnLst>
                                </p:cTn>
                              </p:par>
                              <p:par>
                                <p:cTn id="144" presetID="3" presetClass="emph" presetSubtype="1" grpId="1" nodeType="withEffect">
                                  <p:stCondLst>
                                    <p:cond delay="0"/>
                                  </p:stCondLst>
                                  <p:childTnLst>
                                    <p:set>
                                      <p:cBhvr override="childStyle">
                                        <p:cTn id="145" dur="indefinite"/>
                                        <p:tgtEl>
                                          <p:spTgt spid="37"/>
                                        </p:tgtEl>
                                        <p:attrNameLst>
                                          <p:attrName>style.color</p:attrName>
                                        </p:attrNameLst>
                                      </p:cBhvr>
                                      <p:to>
                                        <p:clrVal>
                                          <a:srgbClr val="000000"/>
                                        </p:clrVal>
                                      </p:to>
                                    </p:set>
                                  </p:childTnLst>
                                </p:cTn>
                              </p:par>
                              <p:par>
                                <p:cTn id="146" presetID="3" presetClass="emph" presetSubtype="1" grpId="0" nodeType="withEffect">
                                  <p:stCondLst>
                                    <p:cond delay="0"/>
                                  </p:stCondLst>
                                  <p:childTnLst>
                                    <p:set>
                                      <p:cBhvr override="childStyle">
                                        <p:cTn id="147" dur="indefinite"/>
                                        <p:tgtEl>
                                          <p:spTgt spid="35"/>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3" presetClass="emph" presetSubtype="1" repeatCount="indefinite" grpId="2" nodeType="clickEffect">
                                  <p:stCondLst>
                                    <p:cond delay="0"/>
                                  </p:stCondLst>
                                  <p:childTnLst>
                                    <p:set>
                                      <p:cBhvr override="childStyle">
                                        <p:cTn id="151" dur="indefinite"/>
                                        <p:tgtEl>
                                          <p:spTgt spid="15"/>
                                        </p:tgtEl>
                                        <p:attrNameLst>
                                          <p:attrName>style.color</p:attrName>
                                        </p:attrNameLst>
                                      </p:cBhvr>
                                      <p:to>
                                        <p:clrVal>
                                          <a:schemeClr val="accent2"/>
                                        </p:clrVal>
                                      </p:to>
                                    </p:set>
                                  </p:childTnLst>
                                </p:cTn>
                              </p:par>
                              <p:par>
                                <p:cTn id="152" presetID="1" presetClass="exit" presetSubtype="0" fill="hold" grpId="1" nodeType="withEffect">
                                  <p:stCondLst>
                                    <p:cond delay="0"/>
                                  </p:stCondLst>
                                  <p:childTnLst>
                                    <p:set>
                                      <p:cBhvr>
                                        <p:cTn id="153" dur="1" fill="hold">
                                          <p:stCondLst>
                                            <p:cond delay="0"/>
                                          </p:stCondLst>
                                        </p:cTn>
                                        <p:tgtEl>
                                          <p:spTgt spid="9"/>
                                        </p:tgtEl>
                                        <p:attrNameLst>
                                          <p:attrName>style.visibility</p:attrName>
                                        </p:attrNameLst>
                                      </p:cBhvr>
                                      <p:to>
                                        <p:strVal val="hidden"/>
                                      </p:to>
                                    </p:set>
                                  </p:childTnLst>
                                </p:cTn>
                              </p:par>
                            </p:childTnLst>
                          </p:cTn>
                        </p:par>
                        <p:par>
                          <p:cTn id="154" fill="hold">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44"/>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childTnLst>
                                </p:cTn>
                              </p:par>
                              <p:par>
                                <p:cTn id="163" presetID="3" presetClass="emph" presetSubtype="1" grpId="1" nodeType="withEffect">
                                  <p:stCondLst>
                                    <p:cond delay="0"/>
                                  </p:stCondLst>
                                  <p:childTnLst>
                                    <p:set>
                                      <p:cBhvr override="childStyle">
                                        <p:cTn id="164" dur="indefinite"/>
                                        <p:tgtEl>
                                          <p:spTgt spid="34"/>
                                        </p:tgtEl>
                                        <p:attrNameLst>
                                          <p:attrName>style.color</p:attrName>
                                        </p:attrNameLst>
                                      </p:cBhvr>
                                      <p:to>
                                        <p:clrVal>
                                          <a:srgbClr val="000000"/>
                                        </p:clrVal>
                                      </p:to>
                                    </p:set>
                                  </p:childTnLst>
                                </p:cTn>
                              </p:par>
                              <p:par>
                                <p:cTn id="165" presetID="3" presetClass="emph" presetSubtype="1" grpId="0" nodeType="withEffect">
                                  <p:stCondLst>
                                    <p:cond delay="0"/>
                                  </p:stCondLst>
                                  <p:childTnLst>
                                    <p:set>
                                      <p:cBhvr override="childStyle">
                                        <p:cTn id="166" dur="indefinite"/>
                                        <p:tgtEl>
                                          <p:spTgt spid="12"/>
                                        </p:tgtEl>
                                        <p:attrNameLst>
                                          <p:attrName>style.color</p:attrName>
                                        </p:attrNameLst>
                                      </p:cBhvr>
                                      <p:to>
                                        <p:clrVal>
                                          <a:srgbClr val="FF0000"/>
                                        </p:clrVal>
                                      </p:to>
                                    </p:set>
                                  </p:childTnLst>
                                </p:cTn>
                              </p:par>
                            </p:childTnLst>
                          </p:cTn>
                        </p:par>
                      </p:childTnLst>
                    </p:cTn>
                  </p:par>
                  <p:par>
                    <p:cTn id="167" fill="hold">
                      <p:stCondLst>
                        <p:cond delay="indefinite"/>
                      </p:stCondLst>
                      <p:childTnLst>
                        <p:par>
                          <p:cTn id="168" fill="hold">
                            <p:stCondLst>
                              <p:cond delay="0"/>
                            </p:stCondLst>
                            <p:childTnLst>
                              <p:par>
                                <p:cTn id="169" presetID="3" presetClass="emph" presetSubtype="1" repeatCount="indefinite" grpId="2" nodeType="clickEffect">
                                  <p:stCondLst>
                                    <p:cond delay="0"/>
                                  </p:stCondLst>
                                  <p:childTnLst>
                                    <p:set>
                                      <p:cBhvr override="childStyle">
                                        <p:cTn id="170" dur="indefinite"/>
                                        <p:tgtEl>
                                          <p:spTgt spid="8"/>
                                        </p:tgtEl>
                                        <p:attrNameLst>
                                          <p:attrName>style.color</p:attrName>
                                        </p:attrNameLst>
                                      </p:cBhvr>
                                      <p:to>
                                        <p:clrVal>
                                          <a:schemeClr val="accent2"/>
                                        </p:clrVal>
                                      </p:to>
                                    </p:set>
                                  </p:childTnLst>
                                </p:cTn>
                              </p:par>
                              <p:par>
                                <p:cTn id="171" presetID="1" presetClass="exit" presetSubtype="0" fill="hold" grpId="1" nodeType="withEffect">
                                  <p:stCondLst>
                                    <p:cond delay="0"/>
                                  </p:stCondLst>
                                  <p:childTnLst>
                                    <p:set>
                                      <p:cBhvr>
                                        <p:cTn id="172" dur="1" fill="hold">
                                          <p:stCondLst>
                                            <p:cond delay="0"/>
                                          </p:stCondLst>
                                        </p:cTn>
                                        <p:tgtEl>
                                          <p:spTgt spid="15"/>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19"/>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43"/>
                                        </p:tgtEl>
                                        <p:attrNameLst>
                                          <p:attrName>style.visibility</p:attrName>
                                        </p:attrNameLst>
                                      </p:cBhvr>
                                      <p:to>
                                        <p:strVal val="hidden"/>
                                      </p:to>
                                    </p:set>
                                  </p:childTnLst>
                                </p:cTn>
                              </p:par>
                              <p:par>
                                <p:cTn id="180" presetID="1" presetClass="entr" presetSubtype="0" fill="hold" grpId="0" nodeType="withEffect">
                                  <p:stCondLst>
                                    <p:cond delay="0"/>
                                  </p:stCondLst>
                                  <p:childTnLst>
                                    <p:set>
                                      <p:cBhvr>
                                        <p:cTn id="181" dur="1" fill="hold">
                                          <p:stCondLst>
                                            <p:cond delay="0"/>
                                          </p:stCondLst>
                                        </p:cTn>
                                        <p:tgtEl>
                                          <p:spTgt spid="42"/>
                                        </p:tgtEl>
                                        <p:attrNameLst>
                                          <p:attrName>style.visibility</p:attrName>
                                        </p:attrNameLst>
                                      </p:cBhvr>
                                      <p:to>
                                        <p:strVal val="visible"/>
                                      </p:to>
                                    </p:set>
                                  </p:childTnLst>
                                </p:cTn>
                              </p:par>
                              <p:par>
                                <p:cTn id="182" presetID="3" presetClass="emph" presetSubtype="1" grpId="1" nodeType="withEffect">
                                  <p:stCondLst>
                                    <p:cond delay="0"/>
                                  </p:stCondLst>
                                  <p:childTnLst>
                                    <p:set>
                                      <p:cBhvr override="childStyle">
                                        <p:cTn id="183" dur="indefinite"/>
                                        <p:tgtEl>
                                          <p:spTgt spid="35"/>
                                        </p:tgtEl>
                                        <p:attrNameLst>
                                          <p:attrName>style.color</p:attrName>
                                        </p:attrNameLst>
                                      </p:cBhvr>
                                      <p:to>
                                        <p:clrVal>
                                          <a:srgbClr val="000000"/>
                                        </p:clrVal>
                                      </p:to>
                                    </p:set>
                                  </p:childTnLst>
                                </p:cTn>
                              </p:par>
                            </p:childTnLst>
                          </p:cTn>
                        </p:par>
                      </p:childTnLst>
                    </p:cTn>
                  </p:par>
                  <p:par>
                    <p:cTn id="184" fill="hold">
                      <p:stCondLst>
                        <p:cond delay="indefinite"/>
                      </p:stCondLst>
                      <p:childTnLst>
                        <p:par>
                          <p:cTn id="185" fill="hold">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42"/>
                                        </p:tgtEl>
                                        <p:attrNameLst>
                                          <p:attrName>style.visibility</p:attrName>
                                        </p:attrNameLst>
                                      </p:cBhvr>
                                      <p:to>
                                        <p:strVal val="hidden"/>
                                      </p:to>
                                    </p:set>
                                  </p:childTnLst>
                                </p:cTn>
                              </p:par>
                              <p:par>
                                <p:cTn id="188" presetID="3" presetClass="emph" presetSubtype="1" grpId="1" nodeType="withEffect">
                                  <p:stCondLst>
                                    <p:cond delay="0"/>
                                  </p:stCondLst>
                                  <p:childTnLst>
                                    <p:set>
                                      <p:cBhvr override="childStyle">
                                        <p:cTn id="189" dur="indefinite"/>
                                        <p:tgtEl>
                                          <p:spTgt spid="53"/>
                                        </p:tgtEl>
                                        <p:attrNameLst>
                                          <p:attrName>style.color</p:attrName>
                                        </p:attrNameLst>
                                      </p:cBhvr>
                                      <p:to>
                                        <p:clrVal>
                                          <a:schemeClr val="tx1"/>
                                        </p:clrVal>
                                      </p:to>
                                    </p:set>
                                  </p:childTnLst>
                                </p:cTn>
                              </p:par>
                              <p:par>
                                <p:cTn id="190" presetID="3" presetClass="emph" presetSubtype="1" nodeType="withEffect">
                                  <p:stCondLst>
                                    <p:cond delay="0"/>
                                  </p:stCondLst>
                                  <p:childTnLst>
                                    <p:set>
                                      <p:cBhvr override="childStyle">
                                        <p:cTn id="191" dur="indefinite"/>
                                        <p:tgtEl>
                                          <p:spTgt spid="3">
                                            <p:txEl>
                                              <p:pRg st="3" end="3"/>
                                            </p:txEl>
                                          </p:spTgt>
                                        </p:tgtEl>
                                        <p:attrNameLst>
                                          <p:attrName>style.color</p:attrName>
                                        </p:attrNameLst>
                                      </p:cBhvr>
                                      <p:to>
                                        <p:clrVal>
                                          <a:srgbClr val="A5A5A5"/>
                                        </p:clrVal>
                                      </p:to>
                                    </p:set>
                                  </p:childTnLst>
                                </p:cTn>
                              </p:par>
                              <p:par>
                                <p:cTn id="192" presetID="3" presetClass="emph" presetSubtype="1" nodeType="withEffect">
                                  <p:stCondLst>
                                    <p:cond delay="0"/>
                                  </p:stCondLst>
                                  <p:childTnLst>
                                    <p:set>
                                      <p:cBhvr override="childStyle">
                                        <p:cTn id="193" dur="indefinite"/>
                                        <p:tgtEl>
                                          <p:spTgt spid="3">
                                            <p:txEl>
                                              <p:pRg st="4" end="4"/>
                                            </p:txEl>
                                          </p:spTgt>
                                        </p:tgtEl>
                                        <p:attrNameLst>
                                          <p:attrName>style.color</p:attrName>
                                        </p:attrNameLst>
                                      </p:cBhvr>
                                      <p:to>
                                        <p:clrVal>
                                          <a:srgbClr val="A5A5A5"/>
                                        </p:clrVal>
                                      </p:to>
                                    </p:set>
                                  </p:childTnLst>
                                </p:cTn>
                              </p:par>
                              <p:par>
                                <p:cTn id="194" presetID="3" presetClass="emph" presetSubtype="1" nodeType="withEffect">
                                  <p:stCondLst>
                                    <p:cond delay="0"/>
                                  </p:stCondLst>
                                  <p:childTnLst>
                                    <p:set>
                                      <p:cBhvr override="childStyle">
                                        <p:cTn id="195" dur="indefinite"/>
                                        <p:tgtEl>
                                          <p:spTgt spid="3">
                                            <p:txEl>
                                              <p:pRg st="5" end="5"/>
                                            </p:txEl>
                                          </p:spTgt>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52"/>
                                        </p:tgtEl>
                                        <p:attrNameLst>
                                          <p:attrName>style.color</p:attrName>
                                        </p:attrNameLst>
                                      </p:cBhvr>
                                      <p:to>
                                        <p:clrVal>
                                          <a:srgbClr val="FF0000"/>
                                        </p:clrVal>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5"/>
                                        </p:tgtEl>
                                        <p:attrNameLst>
                                          <p:attrName>style.visibility</p:attrName>
                                        </p:attrNameLst>
                                      </p:cBhvr>
                                      <p:to>
                                        <p:strVal val="visible"/>
                                      </p:to>
                                    </p:set>
                                  </p:childTnLst>
                                </p:cTn>
                              </p:par>
                              <p:par>
                                <p:cTn id="202" presetID="1" presetClass="exit" presetSubtype="0" fill="hold" grpId="1" nodeType="withEffect">
                                  <p:stCondLst>
                                    <p:cond delay="0"/>
                                  </p:stCondLst>
                                  <p:childTnLst>
                                    <p:set>
                                      <p:cBhvr>
                                        <p:cTn id="203" dur="1" fill="hold">
                                          <p:stCondLst>
                                            <p:cond delay="0"/>
                                          </p:stCondLst>
                                        </p:cTn>
                                        <p:tgtEl>
                                          <p:spTgt spid="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18"/>
                                        </p:tgtEl>
                                        <p:attrNameLst>
                                          <p:attrName>style.visibility</p:attrName>
                                        </p:attrNameLst>
                                      </p:cBhvr>
                                      <p:to>
                                        <p:strVal val="hidden"/>
                                      </p:to>
                                    </p:set>
                                  </p:childTnLst>
                                </p:cTn>
                              </p:par>
                              <p:par>
                                <p:cTn id="208" presetID="1" presetClass="entr" presetSubtype="0" fill="hold" grpId="0" nodeType="withEffect">
                                  <p:stCondLst>
                                    <p:cond delay="0"/>
                                  </p:stCondLst>
                                  <p:childTnLst>
                                    <p:set>
                                      <p:cBhvr>
                                        <p:cTn id="209" dur="1" fill="hold">
                                          <p:stCondLst>
                                            <p:cond delay="0"/>
                                          </p:stCondLst>
                                        </p:cTn>
                                        <p:tgtEl>
                                          <p:spTgt spid="26"/>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3" nodeType="clickEffect">
                                  <p:stCondLst>
                                    <p:cond delay="0"/>
                                  </p:stCondLst>
                                  <p:childTnLst>
                                    <p:set>
                                      <p:cBhvr override="childStyle">
                                        <p:cTn id="213" dur="indefinite"/>
                                        <p:tgtEl>
                                          <p:spTgt spid="52"/>
                                        </p:tgtEl>
                                        <p:attrNameLst>
                                          <p:attrName>style.color</p:attrName>
                                        </p:attrNameLst>
                                      </p:cBhvr>
                                      <p:to>
                                        <p:clrVal>
                                          <a:schemeClr val="tx1"/>
                                        </p:clrVal>
                                      </p:to>
                                    </p:set>
                                  </p:childTnLst>
                                </p:cTn>
                              </p:par>
                              <p:par>
                                <p:cTn id="214" presetID="3" presetClass="emph" presetSubtype="1" grpId="1" nodeType="withEffect">
                                  <p:stCondLst>
                                    <p:cond delay="0"/>
                                  </p:stCondLst>
                                  <p:childTnLst>
                                    <p:set>
                                      <p:cBhvr override="childStyle">
                                        <p:cTn id="215" dur="indefinite"/>
                                        <p:tgtEl>
                                          <p:spTgt spid="12"/>
                                        </p:tgtEl>
                                        <p:attrNameLst>
                                          <p:attrName>style.color</p:attrName>
                                        </p:attrNameLst>
                                      </p:cBhvr>
                                      <p:to>
                                        <p:clrVal>
                                          <a:srgbClr val="000000"/>
                                        </p:clrVal>
                                      </p:to>
                                    </p:set>
                                  </p:childTnLst>
                                </p:cTn>
                              </p:par>
                              <p:par>
                                <p:cTn id="216" presetID="3" presetClass="emph" presetSubtype="1" nodeType="withEffect">
                                  <p:stCondLst>
                                    <p:cond delay="0"/>
                                  </p:stCondLst>
                                  <p:childTnLst>
                                    <p:set>
                                      <p:cBhvr override="childStyle">
                                        <p:cTn id="217" dur="indefinite"/>
                                        <p:tgtEl>
                                          <p:spTgt spid="3">
                                            <p:txEl>
                                              <p:pRg st="5" end="5"/>
                                            </p:txEl>
                                          </p:spTgt>
                                        </p:tgtEl>
                                        <p:attrNameLst>
                                          <p:attrName>style.color</p:attrName>
                                        </p:attrNameLst>
                                      </p:cBhvr>
                                      <p:to>
                                        <p:clrVal>
                                          <a:srgbClr val="A5A5A5"/>
                                        </p:clrVal>
                                      </p:to>
                                    </p:set>
                                  </p:childTnLst>
                                </p:cTn>
                              </p:par>
                              <p:par>
                                <p:cTn id="218" presetID="3" presetClass="emph" presetSubtype="1" nodeType="withEffect">
                                  <p:stCondLst>
                                    <p:cond delay="0"/>
                                  </p:stCondLst>
                                  <p:childTnLst>
                                    <p:set>
                                      <p:cBhvr override="childStyle">
                                        <p:cTn id="219" dur="indefinite"/>
                                        <p:tgtEl>
                                          <p:spTgt spid="3">
                                            <p:txEl>
                                              <p:pRg st="2" end="2"/>
                                            </p:txEl>
                                          </p:spTgt>
                                        </p:tgtEl>
                                        <p:attrNameLst>
                                          <p:attrName>style.color</p:attrName>
                                        </p:attrNameLst>
                                      </p:cBhvr>
                                      <p:to>
                                        <p:clrVal>
                                          <a:srgbClr val="A5A5A5"/>
                                        </p:clrVal>
                                      </p:to>
                                    </p:set>
                                  </p:childTnLst>
                                </p:cTn>
                              </p:par>
                              <p:par>
                                <p:cTn id="220" presetID="3" presetClass="emph" presetSubtype="1" nodeType="withEffect">
                                  <p:stCondLst>
                                    <p:cond delay="0"/>
                                  </p:stCondLst>
                                  <p:childTnLst>
                                    <p:set>
                                      <p:cBhvr override="childStyle">
                                        <p:cTn id="221" dur="indefinite"/>
                                        <p:tgtEl>
                                          <p:spTgt spid="3">
                                            <p:txEl>
                                              <p:pRg st="6" end="6"/>
                                            </p:txEl>
                                          </p:spTgt>
                                        </p:tgtEl>
                                        <p:attrNameLst>
                                          <p:attrName>style.color</p:attrName>
                                        </p:attrNameLst>
                                      </p:cBhvr>
                                      <p:to>
                                        <p:clrVal>
                                          <a:srgbClr val="FF0000"/>
                                        </p:clrVal>
                                      </p:to>
                                    </p:set>
                                  </p:childTnLst>
                                </p:cTn>
                              </p:par>
                              <p:par>
                                <p:cTn id="222" presetID="3" presetClass="emph" presetSubtype="1" nodeType="withEffect">
                                  <p:stCondLst>
                                    <p:cond delay="0"/>
                                  </p:stCondLst>
                                  <p:childTnLst>
                                    <p:set>
                                      <p:cBhvr override="childStyle">
                                        <p:cTn id="223" dur="indefinite"/>
                                        <p:tgtEl>
                                          <p:spTgt spid="3">
                                            <p:txEl>
                                              <p:pRg st="7" end="7"/>
                                            </p:txEl>
                                          </p:spTgt>
                                        </p:tgtEl>
                                        <p:attrNameLst>
                                          <p:attrName>style.color</p:attrName>
                                        </p:attrNameLst>
                                      </p:cBhvr>
                                      <p:to>
                                        <p:clrVal>
                                          <a:srgbClr val="FF0000"/>
                                        </p:clrVal>
                                      </p:to>
                                    </p:set>
                                  </p:childTnLst>
                                </p:cTn>
                              </p:par>
                              <p:par>
                                <p:cTn id="224" presetID="1" presetClass="entr" presetSubtype="0" fill="hold" grpId="0" nodeType="withEffect">
                                  <p:stCondLst>
                                    <p:cond delay="0"/>
                                  </p:stCondLst>
                                  <p:childTnLst>
                                    <p:set>
                                      <p:cBhvr>
                                        <p:cTn id="225" dur="1" fill="hold">
                                          <p:stCondLst>
                                            <p:cond delay="0"/>
                                          </p:stCondLst>
                                        </p:cTn>
                                        <p:tgtEl>
                                          <p:spTgt spid="27"/>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3" presetClass="emph" presetSubtype="1" nodeType="clickEffect">
                                  <p:stCondLst>
                                    <p:cond delay="0"/>
                                  </p:stCondLst>
                                  <p:childTnLst>
                                    <p:set>
                                      <p:cBhvr override="childStyle">
                                        <p:cTn id="229" dur="indefinite"/>
                                        <p:tgtEl>
                                          <p:spTgt spid="3">
                                            <p:txEl>
                                              <p:pRg st="7" end="7"/>
                                            </p:txEl>
                                          </p:spTgt>
                                        </p:tgtEl>
                                        <p:attrNameLst>
                                          <p:attrName>style.color</p:attrName>
                                        </p:attrNameLst>
                                      </p:cBhvr>
                                      <p:to>
                                        <p:clrVal>
                                          <a:srgbClr val="A5A5A5"/>
                                        </p:clrVal>
                                      </p:to>
                                    </p:set>
                                  </p:childTnLst>
                                </p:cTn>
                              </p:par>
                              <p:par>
                                <p:cTn id="230" presetID="3" presetClass="emph" presetSubtype="1" nodeType="withEffect">
                                  <p:stCondLst>
                                    <p:cond delay="0"/>
                                  </p:stCondLst>
                                  <p:childTnLst>
                                    <p:set>
                                      <p:cBhvr override="childStyle">
                                        <p:cTn id="231" dur="indefinite"/>
                                        <p:tgtEl>
                                          <p:spTgt spid="3">
                                            <p:txEl>
                                              <p:pRg st="8" end="8"/>
                                            </p:txEl>
                                          </p:spTgt>
                                        </p:tgtEl>
                                        <p:attrNameLst>
                                          <p:attrName>style.color</p:attrName>
                                        </p:attrNameLst>
                                      </p:cBhvr>
                                      <p:to>
                                        <p:clrVal>
                                          <a:srgbClr val="FF0000"/>
                                        </p:clrVal>
                                      </p:to>
                                    </p:set>
                                  </p:childTnLst>
                                </p:cTn>
                              </p:par>
                              <p:par>
                                <p:cTn id="232" presetID="3" presetClass="emph" presetSubtype="1" nodeType="withEffect">
                                  <p:stCondLst>
                                    <p:cond delay="0"/>
                                  </p:stCondLst>
                                  <p:childTnLst>
                                    <p:set>
                                      <p:cBhvr override="childStyle">
                                        <p:cTn id="233" dur="indefinite"/>
                                        <p:tgtEl>
                                          <p:spTgt spid="3">
                                            <p:txEl>
                                              <p:pRg st="9" end="9"/>
                                            </p:txEl>
                                          </p:spTgt>
                                        </p:tgtEl>
                                        <p:attrNameLst>
                                          <p:attrName>style.color</p:attrName>
                                        </p:attrNameLst>
                                      </p:cBhvr>
                                      <p:to>
                                        <p:clrVal>
                                          <a:srgbClr val="FF0000"/>
                                        </p:clrVal>
                                      </p:to>
                                    </p:set>
                                  </p:childTnLst>
                                </p:cTn>
                              </p:par>
                              <p:par>
                                <p:cTn id="234" presetID="3" presetClass="emph" presetSubtype="1" grpId="2" nodeType="withEffect">
                                  <p:stCondLst>
                                    <p:cond delay="0"/>
                                  </p:stCondLst>
                                  <p:childTnLst>
                                    <p:set>
                                      <p:cBhvr override="childStyle">
                                        <p:cTn id="235" dur="indefinite"/>
                                        <p:tgtEl>
                                          <p:spTgt spid="53"/>
                                        </p:tgtEl>
                                        <p:attrNameLst>
                                          <p:attrName>style.color</p:attrName>
                                        </p:attrNameLst>
                                      </p:cBhvr>
                                      <p:to>
                                        <p:clrVal>
                                          <a:srgbClr val="FF0000"/>
                                        </p:clrVal>
                                      </p:to>
                                    </p:set>
                                  </p:childTnLst>
                                </p:cTn>
                              </p:par>
                              <p:par>
                                <p:cTn id="236" presetID="1" presetClass="entr" presetSubtype="0" fill="hold" grpId="0" nodeType="withEffect">
                                  <p:stCondLst>
                                    <p:cond delay="0"/>
                                  </p:stCondLst>
                                  <p:childTnLst>
                                    <p:set>
                                      <p:cBhvr>
                                        <p:cTn id="237" dur="1" fill="hold">
                                          <p:stCondLst>
                                            <p:cond delay="0"/>
                                          </p:stCondLst>
                                        </p:cTn>
                                        <p:tgtEl>
                                          <p:spTgt spid="49"/>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3" presetClass="emph" presetSubtype="1" grpId="2" nodeType="clickEffect">
                                  <p:stCondLst>
                                    <p:cond delay="0"/>
                                  </p:stCondLst>
                                  <p:childTnLst>
                                    <p:set>
                                      <p:cBhvr override="childStyle">
                                        <p:cTn id="241" dur="indefinite"/>
                                        <p:tgtEl>
                                          <p:spTgt spid="38"/>
                                        </p:tgtEl>
                                        <p:attrNameLst>
                                          <p:attrName>style.color</p:attrName>
                                        </p:attrNameLst>
                                      </p:cBhvr>
                                      <p:to>
                                        <p:clrVal>
                                          <a:srgbClr val="FF0000"/>
                                        </p:clrVal>
                                      </p:to>
                                    </p:set>
                                  </p:childTnLst>
                                </p:cTn>
                              </p:par>
                              <p:par>
                                <p:cTn id="242" presetID="3" presetClass="emph" presetSubtype="1" grpId="0" nodeType="withEffect">
                                  <p:stCondLst>
                                    <p:cond delay="0"/>
                                  </p:stCondLst>
                                  <p:childTnLst>
                                    <p:set>
                                      <p:cBhvr override="childStyle">
                                        <p:cTn id="243" dur="indefinite"/>
                                        <p:tgtEl>
                                          <p:spTgt spid="41"/>
                                        </p:tgtEl>
                                        <p:attrNameLst>
                                          <p:attrName>style.color</p:attrName>
                                        </p:attrNameLst>
                                      </p:cBhvr>
                                      <p:to>
                                        <p:clrVal>
                                          <a:srgbClr val="FF0000"/>
                                        </p:clrVal>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2" nodeType="clickEffect">
                                  <p:stCondLst>
                                    <p:cond delay="0"/>
                                  </p:stCondLst>
                                  <p:childTnLst>
                                    <p:set>
                                      <p:cBhvr override="childStyle">
                                        <p:cTn id="247" dur="indefinite"/>
                                        <p:tgtEl>
                                          <p:spTgt spid="24"/>
                                        </p:tgtEl>
                                        <p:attrNameLst>
                                          <p:attrName>style.color</p:attrName>
                                        </p:attrNameLst>
                                      </p:cBhvr>
                                      <p:to>
                                        <p:clrVal>
                                          <a:schemeClr val="accent2"/>
                                        </p:clrVal>
                                      </p:to>
                                    </p:set>
                                  </p:childTnLst>
                                </p:cTn>
                              </p:par>
                            </p:childTnLst>
                          </p:cTn>
                        </p:par>
                        <p:par>
                          <p:cTn id="248" fill="hold">
                            <p:stCondLst>
                              <p:cond delay="0"/>
                            </p:stCondLst>
                            <p:childTnLst>
                              <p:par>
                                <p:cTn id="249" presetID="1" presetClass="entr" presetSubtype="0" fill="hold" grpId="0" nodeType="afterEffect">
                                  <p:stCondLst>
                                    <p:cond delay="0"/>
                                  </p:stCondLst>
                                  <p:childTnLst>
                                    <p:set>
                                      <p:cBhvr>
                                        <p:cTn id="250" dur="1" fill="hold">
                                          <p:stCondLst>
                                            <p:cond delay="0"/>
                                          </p:stCondLst>
                                        </p:cTn>
                                        <p:tgtEl>
                                          <p:spTgt spid="31"/>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1" nodeType="clickEffect">
                                  <p:stCondLst>
                                    <p:cond delay="0"/>
                                  </p:stCondLst>
                                  <p:childTnLst>
                                    <p:set>
                                      <p:cBhvr>
                                        <p:cTn id="254" dur="1" fill="hold">
                                          <p:stCondLst>
                                            <p:cond delay="0"/>
                                          </p:stCondLst>
                                        </p:cTn>
                                        <p:tgtEl>
                                          <p:spTgt spid="49"/>
                                        </p:tgtEl>
                                        <p:attrNameLst>
                                          <p:attrName>style.visibility</p:attrName>
                                        </p:attrNameLst>
                                      </p:cBhvr>
                                      <p:to>
                                        <p:strVal val="hidden"/>
                                      </p:to>
                                    </p:set>
                                  </p:childTnLst>
                                </p:cTn>
                              </p:par>
                              <p:par>
                                <p:cTn id="255" presetID="1" presetClass="entr" presetSubtype="0" fill="hold" grpId="2" nodeType="withEffect">
                                  <p:stCondLst>
                                    <p:cond delay="0"/>
                                  </p:stCondLst>
                                  <p:childTnLst>
                                    <p:set>
                                      <p:cBhvr>
                                        <p:cTn id="256" dur="1" fill="hold">
                                          <p:stCondLst>
                                            <p:cond delay="0"/>
                                          </p:stCondLst>
                                        </p:cTn>
                                        <p:tgtEl>
                                          <p:spTgt spid="48"/>
                                        </p:tgtEl>
                                        <p:attrNameLst>
                                          <p:attrName>style.visibility</p:attrName>
                                        </p:attrNameLst>
                                      </p:cBhvr>
                                      <p:to>
                                        <p:strVal val="visible"/>
                                      </p:to>
                                    </p:set>
                                  </p:childTnLst>
                                </p:cTn>
                              </p:par>
                              <p:par>
                                <p:cTn id="257" presetID="3" presetClass="emph" presetSubtype="1" grpId="1" nodeType="withEffect">
                                  <p:stCondLst>
                                    <p:cond delay="0"/>
                                  </p:stCondLst>
                                  <p:childTnLst>
                                    <p:set>
                                      <p:cBhvr override="childStyle">
                                        <p:cTn id="258" dur="indefinite"/>
                                        <p:tgtEl>
                                          <p:spTgt spid="41"/>
                                        </p:tgtEl>
                                        <p:attrNameLst>
                                          <p:attrName>style.color</p:attrName>
                                        </p:attrNameLst>
                                      </p:cBhvr>
                                      <p:to>
                                        <p:clrVal>
                                          <a:srgbClr val="000000"/>
                                        </p:clrVal>
                                      </p:to>
                                    </p:set>
                                  </p:childTnLst>
                                </p:cTn>
                              </p:par>
                              <p:par>
                                <p:cTn id="259" presetID="3" presetClass="emph" presetSubtype="1" grpId="4" nodeType="withEffect">
                                  <p:stCondLst>
                                    <p:cond delay="0"/>
                                  </p:stCondLst>
                                  <p:childTnLst>
                                    <p:set>
                                      <p:cBhvr override="childStyle">
                                        <p:cTn id="260" dur="indefinite"/>
                                        <p:tgtEl>
                                          <p:spTgt spid="39"/>
                                        </p:tgtEl>
                                        <p:attrNameLst>
                                          <p:attrName>style.color</p:attrName>
                                        </p:attrNameLst>
                                      </p:cBhvr>
                                      <p:to>
                                        <p:clrVal>
                                          <a:srgbClr val="FF0000"/>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grpId="2" nodeType="clickEffect">
                                  <p:stCondLst>
                                    <p:cond delay="0"/>
                                  </p:stCondLst>
                                  <p:childTnLst>
                                    <p:set>
                                      <p:cBhvr override="childStyle">
                                        <p:cTn id="264" dur="indefinite"/>
                                        <p:tgtEl>
                                          <p:spTgt spid="22"/>
                                        </p:tgtEl>
                                        <p:attrNameLst>
                                          <p:attrName>style.color</p:attrName>
                                        </p:attrNameLst>
                                      </p:cBhvr>
                                      <p:to>
                                        <p:clrVal>
                                          <a:schemeClr val="accent2"/>
                                        </p:clrVal>
                                      </p:to>
                                    </p:set>
                                  </p:childTnLst>
                                </p:cTn>
                              </p:par>
                              <p:par>
                                <p:cTn id="265" presetID="1" presetClass="exit" presetSubtype="0" fill="hold" grpId="1" nodeType="withEffect">
                                  <p:stCondLst>
                                    <p:cond delay="0"/>
                                  </p:stCondLst>
                                  <p:childTnLst>
                                    <p:set>
                                      <p:cBhvr>
                                        <p:cTn id="266" dur="1" fill="hold">
                                          <p:stCondLst>
                                            <p:cond delay="0"/>
                                          </p:stCondLst>
                                        </p:cTn>
                                        <p:tgtEl>
                                          <p:spTgt spid="24"/>
                                        </p:tgtEl>
                                        <p:attrNameLst>
                                          <p:attrName>style.visibility</p:attrName>
                                        </p:attrNameLst>
                                      </p:cBhvr>
                                      <p:to>
                                        <p:strVal val="hidden"/>
                                      </p:to>
                                    </p:set>
                                  </p:childTnLst>
                                </p:cTn>
                              </p:par>
                            </p:childTnLst>
                          </p:cTn>
                        </p:par>
                        <p:par>
                          <p:cTn id="267" fill="hold">
                            <p:stCondLst>
                              <p:cond delay="0"/>
                            </p:stCondLst>
                            <p:childTnLst>
                              <p:par>
                                <p:cTn id="268" presetID="1" presetClass="entr" presetSubtype="0" fill="hold" grpId="0" nodeType="afterEffect">
                                  <p:stCondLst>
                                    <p:cond delay="0"/>
                                  </p:stCondLst>
                                  <p:childTnLst>
                                    <p:set>
                                      <p:cBhvr>
                                        <p:cTn id="269" dur="1" fill="hold">
                                          <p:stCondLst>
                                            <p:cond delay="0"/>
                                          </p:stCondLst>
                                        </p:cTn>
                                        <p:tgtEl>
                                          <p:spTgt spid="30"/>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3" nodeType="clickEffect">
                                  <p:stCondLst>
                                    <p:cond delay="0"/>
                                  </p:stCondLst>
                                  <p:childTnLst>
                                    <p:set>
                                      <p:cBhvr>
                                        <p:cTn id="273" dur="1" fill="hold">
                                          <p:stCondLst>
                                            <p:cond delay="0"/>
                                          </p:stCondLst>
                                        </p:cTn>
                                        <p:tgtEl>
                                          <p:spTgt spid="48"/>
                                        </p:tgtEl>
                                        <p:attrNameLst>
                                          <p:attrName>style.visibility</p:attrName>
                                        </p:attrNameLst>
                                      </p:cBhvr>
                                      <p:to>
                                        <p:strVal val="hidden"/>
                                      </p:to>
                                    </p:set>
                                  </p:childTnLst>
                                </p:cTn>
                              </p:par>
                              <p:par>
                                <p:cTn id="274" presetID="1" presetClass="entr" presetSubtype="0" fill="hold" grpId="2" nodeType="withEffect">
                                  <p:stCondLst>
                                    <p:cond delay="0"/>
                                  </p:stCondLst>
                                  <p:childTnLst>
                                    <p:set>
                                      <p:cBhvr>
                                        <p:cTn id="275" dur="1" fill="hold">
                                          <p:stCondLst>
                                            <p:cond delay="0"/>
                                          </p:stCondLst>
                                        </p:cTn>
                                        <p:tgtEl>
                                          <p:spTgt spid="47"/>
                                        </p:tgtEl>
                                        <p:attrNameLst>
                                          <p:attrName>style.visibility</p:attrName>
                                        </p:attrNameLst>
                                      </p:cBhvr>
                                      <p:to>
                                        <p:strVal val="visible"/>
                                      </p:to>
                                    </p:set>
                                  </p:childTnLst>
                                </p:cTn>
                              </p:par>
                              <p:par>
                                <p:cTn id="276" presetID="3" presetClass="emph" presetSubtype="1" grpId="3" nodeType="withEffect">
                                  <p:stCondLst>
                                    <p:cond delay="0"/>
                                  </p:stCondLst>
                                  <p:childTnLst>
                                    <p:set>
                                      <p:cBhvr override="childStyle">
                                        <p:cTn id="277" dur="indefinite"/>
                                        <p:tgtEl>
                                          <p:spTgt spid="38"/>
                                        </p:tgtEl>
                                        <p:attrNameLst>
                                          <p:attrName>style.color</p:attrName>
                                        </p:attrNameLst>
                                      </p:cBhvr>
                                      <p:to>
                                        <p:clrVal>
                                          <a:srgbClr val="000000"/>
                                        </p:clrVal>
                                      </p:to>
                                    </p:set>
                                  </p:childTnLst>
                                </p:cTn>
                              </p:par>
                              <p:par>
                                <p:cTn id="278" presetID="3" presetClass="emph" presetSubtype="1" grpId="2" nodeType="withEffect">
                                  <p:stCondLst>
                                    <p:cond delay="0"/>
                                  </p:stCondLst>
                                  <p:childTnLst>
                                    <p:set>
                                      <p:cBhvr override="childStyle">
                                        <p:cTn id="279" dur="indefinite"/>
                                        <p:tgtEl>
                                          <p:spTgt spid="36"/>
                                        </p:tgtEl>
                                        <p:attrNameLst>
                                          <p:attrName>style.color</p:attrName>
                                        </p:attrNameLst>
                                      </p:cBhvr>
                                      <p:to>
                                        <p:clrVal>
                                          <a:srgbClr val="FF0000"/>
                                        </p:clrVal>
                                      </p:to>
                                    </p:set>
                                  </p:childTnLst>
                                </p:cTn>
                              </p:par>
                            </p:childTnLst>
                          </p:cTn>
                        </p:par>
                      </p:childTnLst>
                    </p:cTn>
                  </p:par>
                  <p:par>
                    <p:cTn id="280" fill="hold">
                      <p:stCondLst>
                        <p:cond delay="indefinite"/>
                      </p:stCondLst>
                      <p:childTnLst>
                        <p:par>
                          <p:cTn id="281" fill="hold">
                            <p:stCondLst>
                              <p:cond delay="0"/>
                            </p:stCondLst>
                            <p:childTnLst>
                              <p:par>
                                <p:cTn id="282" presetID="3" presetClass="emph" presetSubtype="1" grpId="2" nodeType="clickEffect">
                                  <p:stCondLst>
                                    <p:cond delay="0"/>
                                  </p:stCondLst>
                                  <p:childTnLst>
                                    <p:set>
                                      <p:cBhvr override="childStyle">
                                        <p:cTn id="283" dur="indefinite"/>
                                        <p:tgtEl>
                                          <p:spTgt spid="21"/>
                                        </p:tgtEl>
                                        <p:attrNameLst>
                                          <p:attrName>style.color</p:attrName>
                                        </p:attrNameLst>
                                      </p:cBhvr>
                                      <p:to>
                                        <p:clrVal>
                                          <a:schemeClr val="accent2"/>
                                        </p:clrVal>
                                      </p:to>
                                    </p:set>
                                  </p:childTnLst>
                                </p:cTn>
                              </p:par>
                              <p:par>
                                <p:cTn id="284" presetID="1" presetClass="exit" presetSubtype="0" fill="hold" grpId="1" nodeType="withEffect">
                                  <p:stCondLst>
                                    <p:cond delay="0"/>
                                  </p:stCondLst>
                                  <p:childTnLst>
                                    <p:set>
                                      <p:cBhvr>
                                        <p:cTn id="285" dur="1" fill="hold">
                                          <p:stCondLst>
                                            <p:cond delay="0"/>
                                          </p:stCondLst>
                                        </p:cTn>
                                        <p:tgtEl>
                                          <p:spTgt spid="22"/>
                                        </p:tgtEl>
                                        <p:attrNameLst>
                                          <p:attrName>style.visibility</p:attrName>
                                        </p:attrNameLst>
                                      </p:cBhvr>
                                      <p:to>
                                        <p:strVal val="hidden"/>
                                      </p:to>
                                    </p:set>
                                  </p:childTnLst>
                                </p:cTn>
                              </p:par>
                            </p:childTnLst>
                          </p:cTn>
                        </p:par>
                        <p:par>
                          <p:cTn id="286" fill="hold">
                            <p:stCondLst>
                              <p:cond delay="0"/>
                            </p:stCondLst>
                            <p:childTnLst>
                              <p:par>
                                <p:cTn id="287" presetID="1" presetClass="entr" presetSubtype="0" fill="hold" grpId="0" nodeType="afterEffect">
                                  <p:stCondLst>
                                    <p:cond delay="0"/>
                                  </p:stCondLst>
                                  <p:childTnLst>
                                    <p:set>
                                      <p:cBhvr>
                                        <p:cTn id="288" dur="1" fill="hold">
                                          <p:stCondLst>
                                            <p:cond delay="0"/>
                                          </p:stCondLst>
                                        </p:cTn>
                                        <p:tgtEl>
                                          <p:spTgt spid="29"/>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xit" presetSubtype="0" fill="hold" grpId="3" nodeType="clickEffect">
                                  <p:stCondLst>
                                    <p:cond delay="0"/>
                                  </p:stCondLst>
                                  <p:childTnLst>
                                    <p:set>
                                      <p:cBhvr>
                                        <p:cTn id="292" dur="1" fill="hold">
                                          <p:stCondLst>
                                            <p:cond delay="0"/>
                                          </p:stCondLst>
                                        </p:cTn>
                                        <p:tgtEl>
                                          <p:spTgt spid="47"/>
                                        </p:tgtEl>
                                        <p:attrNameLst>
                                          <p:attrName>style.visibility</p:attrName>
                                        </p:attrNameLst>
                                      </p:cBhvr>
                                      <p:to>
                                        <p:strVal val="hidden"/>
                                      </p:to>
                                    </p:set>
                                  </p:childTnLst>
                                </p:cTn>
                              </p:par>
                              <p:par>
                                <p:cTn id="293" presetID="1" presetClass="entr" presetSubtype="0" fill="hold" grpId="2" nodeType="withEffect">
                                  <p:stCondLst>
                                    <p:cond delay="0"/>
                                  </p:stCondLst>
                                  <p:childTnLst>
                                    <p:set>
                                      <p:cBhvr>
                                        <p:cTn id="294" dur="1" fill="hold">
                                          <p:stCondLst>
                                            <p:cond delay="0"/>
                                          </p:stCondLst>
                                        </p:cTn>
                                        <p:tgtEl>
                                          <p:spTgt spid="46"/>
                                        </p:tgtEl>
                                        <p:attrNameLst>
                                          <p:attrName>style.visibility</p:attrName>
                                        </p:attrNameLst>
                                      </p:cBhvr>
                                      <p:to>
                                        <p:strVal val="visible"/>
                                      </p:to>
                                    </p:set>
                                  </p:childTnLst>
                                </p:cTn>
                              </p:par>
                              <p:par>
                                <p:cTn id="295" presetID="3" presetClass="emph" presetSubtype="1" grpId="5" nodeType="withEffect">
                                  <p:stCondLst>
                                    <p:cond delay="0"/>
                                  </p:stCondLst>
                                  <p:childTnLst>
                                    <p:set>
                                      <p:cBhvr override="childStyle">
                                        <p:cTn id="296" dur="indefinite"/>
                                        <p:tgtEl>
                                          <p:spTgt spid="39"/>
                                        </p:tgtEl>
                                        <p:attrNameLst>
                                          <p:attrName>style.color</p:attrName>
                                        </p:attrNameLst>
                                      </p:cBhvr>
                                      <p:to>
                                        <p:clrVal>
                                          <a:srgbClr val="000000"/>
                                        </p:clrVal>
                                      </p:to>
                                    </p:set>
                                  </p:childTnLst>
                                </p:cTn>
                              </p:par>
                              <p:par>
                                <p:cTn id="297" presetID="3" presetClass="emph" presetSubtype="1" grpId="2" nodeType="withEffect">
                                  <p:stCondLst>
                                    <p:cond delay="0"/>
                                  </p:stCondLst>
                                  <p:childTnLst>
                                    <p:set>
                                      <p:cBhvr override="childStyle">
                                        <p:cTn id="298" dur="indefinite"/>
                                        <p:tgtEl>
                                          <p:spTgt spid="37"/>
                                        </p:tgtEl>
                                        <p:attrNameLst>
                                          <p:attrName>style.color</p:attrName>
                                        </p:attrNameLst>
                                      </p:cBhvr>
                                      <p:to>
                                        <p:clrVal>
                                          <a:srgbClr val="FF0000"/>
                                        </p:clrVal>
                                      </p:to>
                                    </p:set>
                                  </p:childTnLst>
                                </p:cTn>
                              </p:par>
                            </p:childTnLst>
                          </p:cTn>
                        </p:par>
                      </p:childTnLst>
                    </p:cTn>
                  </p:par>
                  <p:par>
                    <p:cTn id="299" fill="hold">
                      <p:stCondLst>
                        <p:cond delay="indefinite"/>
                      </p:stCondLst>
                      <p:childTnLst>
                        <p:par>
                          <p:cTn id="300" fill="hold">
                            <p:stCondLst>
                              <p:cond delay="0"/>
                            </p:stCondLst>
                            <p:childTnLst>
                              <p:par>
                                <p:cTn id="301" presetID="3" presetClass="emph" presetSubtype="1" grpId="2" nodeType="clickEffect">
                                  <p:stCondLst>
                                    <p:cond delay="0"/>
                                  </p:stCondLst>
                                  <p:childTnLst>
                                    <p:set>
                                      <p:cBhvr override="childStyle">
                                        <p:cTn id="302" dur="indefinite"/>
                                        <p:tgtEl>
                                          <p:spTgt spid="20"/>
                                        </p:tgtEl>
                                        <p:attrNameLst>
                                          <p:attrName>style.color</p:attrName>
                                        </p:attrNameLst>
                                      </p:cBhvr>
                                      <p:to>
                                        <p:clrVal>
                                          <a:schemeClr val="accent2"/>
                                        </p:clrVal>
                                      </p:to>
                                    </p:set>
                                  </p:childTnLst>
                                </p:cTn>
                              </p:par>
                              <p:par>
                                <p:cTn id="303" presetID="1" presetClass="exit" presetSubtype="0" fill="hold" grpId="1" nodeType="withEffect">
                                  <p:stCondLst>
                                    <p:cond delay="0"/>
                                  </p:stCondLst>
                                  <p:childTnLst>
                                    <p:set>
                                      <p:cBhvr>
                                        <p:cTn id="304" dur="1" fill="hold">
                                          <p:stCondLst>
                                            <p:cond delay="0"/>
                                          </p:stCondLst>
                                        </p:cTn>
                                        <p:tgtEl>
                                          <p:spTgt spid="21"/>
                                        </p:tgtEl>
                                        <p:attrNameLst>
                                          <p:attrName>style.visibility</p:attrName>
                                        </p:attrNameLst>
                                      </p:cBhvr>
                                      <p:to>
                                        <p:strVal val="hidden"/>
                                      </p:to>
                                    </p:set>
                                  </p:childTnLst>
                                </p:cTn>
                              </p:par>
                            </p:childTnLst>
                          </p:cTn>
                        </p:par>
                        <p:par>
                          <p:cTn id="305" fill="hold">
                            <p:stCondLst>
                              <p:cond delay="0"/>
                            </p:stCondLst>
                            <p:childTnLst>
                              <p:par>
                                <p:cTn id="306" presetID="1" presetClass="entr" presetSubtype="0" fill="hold" grpId="0" nodeType="afterEffect">
                                  <p:stCondLst>
                                    <p:cond delay="0"/>
                                  </p:stCondLst>
                                  <p:childTnLst>
                                    <p:set>
                                      <p:cBhvr>
                                        <p:cTn id="307" dur="1" fill="hold">
                                          <p:stCondLst>
                                            <p:cond delay="0"/>
                                          </p:stCondLst>
                                        </p:cTn>
                                        <p:tgtEl>
                                          <p:spTgt spid="28"/>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grpId="3" nodeType="clickEffect">
                                  <p:stCondLst>
                                    <p:cond delay="0"/>
                                  </p:stCondLst>
                                  <p:childTnLst>
                                    <p:set>
                                      <p:cBhvr override="childStyle">
                                        <p:cTn id="311" dur="indefinite"/>
                                        <p:tgtEl>
                                          <p:spTgt spid="36"/>
                                        </p:tgtEl>
                                        <p:attrNameLst>
                                          <p:attrName>style.color</p:attrName>
                                        </p:attrNameLst>
                                      </p:cBhvr>
                                      <p:to>
                                        <p:clrVal>
                                          <a:srgbClr val="000000"/>
                                        </p:clrVal>
                                      </p:to>
                                    </p:set>
                                  </p:childTnLst>
                                </p:cTn>
                              </p:par>
                              <p:par>
                                <p:cTn id="312" presetID="1" presetClass="exit" presetSubtype="0" fill="hold" grpId="6" nodeType="withEffect">
                                  <p:stCondLst>
                                    <p:cond delay="0"/>
                                  </p:stCondLst>
                                  <p:childTnLst>
                                    <p:set>
                                      <p:cBhvr>
                                        <p:cTn id="313" dur="1" fill="hold">
                                          <p:stCondLst>
                                            <p:cond delay="0"/>
                                          </p:stCondLst>
                                        </p:cTn>
                                        <p:tgtEl>
                                          <p:spTgt spid="46"/>
                                        </p:tgtEl>
                                        <p:attrNameLst>
                                          <p:attrName>style.visibility</p:attrName>
                                        </p:attrNameLst>
                                      </p:cBhvr>
                                      <p:to>
                                        <p:strVal val="hidden"/>
                                      </p:to>
                                    </p:set>
                                  </p:childTnLst>
                                </p:cTn>
                              </p:par>
                              <p:par>
                                <p:cTn id="314" presetID="1" presetClass="entr" presetSubtype="0" fill="hold" grpId="2" nodeType="withEffect">
                                  <p:stCondLst>
                                    <p:cond delay="0"/>
                                  </p:stCondLst>
                                  <p:childTnLst>
                                    <p:set>
                                      <p:cBhvr>
                                        <p:cTn id="315" dur="1" fill="hold">
                                          <p:stCondLst>
                                            <p:cond delay="0"/>
                                          </p:stCondLst>
                                        </p:cTn>
                                        <p:tgtEl>
                                          <p:spTgt spid="45"/>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presetID="3" presetClass="emph" presetSubtype="1" nodeType="clickEffect">
                                  <p:stCondLst>
                                    <p:cond delay="0"/>
                                  </p:stCondLst>
                                  <p:childTnLst>
                                    <p:set>
                                      <p:cBhvr override="childStyle">
                                        <p:cTn id="319" dur="indefinite"/>
                                        <p:tgtEl>
                                          <p:spTgt spid="3">
                                            <p:txEl>
                                              <p:pRg st="8" end="8"/>
                                            </p:txEl>
                                          </p:spTgt>
                                        </p:tgtEl>
                                        <p:attrNameLst>
                                          <p:attrName>style.color</p:attrName>
                                        </p:attrNameLst>
                                      </p:cBhvr>
                                      <p:to>
                                        <p:clrVal>
                                          <a:srgbClr val="A5A5A5"/>
                                        </p:clrVal>
                                      </p:to>
                                    </p:set>
                                  </p:childTnLst>
                                </p:cTn>
                              </p:par>
                              <p:par>
                                <p:cTn id="320" presetID="3" presetClass="emph" presetSubtype="1" nodeType="withEffect">
                                  <p:stCondLst>
                                    <p:cond delay="0"/>
                                  </p:stCondLst>
                                  <p:childTnLst>
                                    <p:set>
                                      <p:cBhvr override="childStyle">
                                        <p:cTn id="321" dur="indefinite"/>
                                        <p:tgtEl>
                                          <p:spTgt spid="3">
                                            <p:txEl>
                                              <p:pRg st="9" end="9"/>
                                            </p:txEl>
                                          </p:spTgt>
                                        </p:tgtEl>
                                        <p:attrNameLst>
                                          <p:attrName>style.color</p:attrName>
                                        </p:attrNameLst>
                                      </p:cBhvr>
                                      <p:to>
                                        <p:clrVal>
                                          <a:srgbClr val="A5A5A5"/>
                                        </p:clrVal>
                                      </p:to>
                                    </p:set>
                                  </p:childTnLst>
                                </p:cTn>
                              </p:par>
                              <p:par>
                                <p:cTn id="322" presetID="3" presetClass="emph" presetSubtype="1" grpId="4" nodeType="withEffect">
                                  <p:stCondLst>
                                    <p:cond delay="0"/>
                                  </p:stCondLst>
                                  <p:childTnLst>
                                    <p:set>
                                      <p:cBhvr override="childStyle">
                                        <p:cTn id="323" dur="indefinite"/>
                                        <p:tgtEl>
                                          <p:spTgt spid="53"/>
                                        </p:tgtEl>
                                        <p:attrNameLst>
                                          <p:attrName>style.color</p:attrName>
                                        </p:attrNameLst>
                                      </p:cBhvr>
                                      <p:to>
                                        <p:clrVal>
                                          <a:srgbClr val="000000"/>
                                        </p:clrVal>
                                      </p:to>
                                    </p:set>
                                  </p:childTnLst>
                                </p:cTn>
                              </p:par>
                              <p:par>
                                <p:cTn id="324" presetID="3" presetClass="emph" presetSubtype="1" nodeType="withEffect">
                                  <p:stCondLst>
                                    <p:cond delay="0"/>
                                  </p:stCondLst>
                                  <p:childTnLst>
                                    <p:set>
                                      <p:cBhvr override="childStyle">
                                        <p:cTn id="325" dur="indefinite"/>
                                        <p:tgtEl>
                                          <p:spTgt spid="3">
                                            <p:txEl>
                                              <p:pRg st="10" end="10"/>
                                            </p:txEl>
                                          </p:spTgt>
                                        </p:tgtEl>
                                        <p:attrNameLst>
                                          <p:attrName>style.color</p:attrName>
                                        </p:attrNameLst>
                                      </p:cBhvr>
                                      <p:to>
                                        <p:clrVal>
                                          <a:srgbClr val="FF0000"/>
                                        </p:clrVal>
                                      </p:to>
                                    </p:se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grpId="0" nodeType="clickEffect">
                                  <p:stCondLst>
                                    <p:cond delay="0"/>
                                  </p:stCondLst>
                                  <p:childTnLst>
                                    <p:set>
                                      <p:cBhvr>
                                        <p:cTn id="329" dur="1" fill="hold">
                                          <p:stCondLst>
                                            <p:cond delay="0"/>
                                          </p:stCondLst>
                                        </p:cTn>
                                        <p:tgtEl>
                                          <p:spTgt spid="32"/>
                                        </p:tgtEl>
                                        <p:attrNameLst>
                                          <p:attrName>style.visibility</p:attrName>
                                        </p:attrNameLst>
                                      </p:cBhvr>
                                      <p:to>
                                        <p:strVal val="visible"/>
                                      </p:to>
                                    </p:set>
                                  </p:childTnLst>
                                </p:cTn>
                              </p:par>
                              <p:par>
                                <p:cTn id="330" presetID="1" presetClass="exit" presetSubtype="0" fill="hold" grpId="1" nodeType="withEffect">
                                  <p:stCondLst>
                                    <p:cond delay="0"/>
                                  </p:stCondLst>
                                  <p:childTnLst>
                                    <p:set>
                                      <p:cBhvr>
                                        <p:cTn id="331" dur="1" fill="hold">
                                          <p:stCondLst>
                                            <p:cond delay="0"/>
                                          </p:stCondLst>
                                        </p:cTn>
                                        <p:tgtEl>
                                          <p:spTgt spid="20"/>
                                        </p:tgtEl>
                                        <p:attrNameLst>
                                          <p:attrName>style.visibility</p:attrName>
                                        </p:attrNameLst>
                                      </p:cBhvr>
                                      <p:to>
                                        <p:strVal val="hidden"/>
                                      </p:to>
                                    </p:set>
                                  </p:childTnLst>
                                </p:cTn>
                              </p:par>
                              <p:par>
                                <p:cTn id="332" presetID="1" presetClass="exit" presetSubtype="0" fill="hold" grpId="3" nodeType="withEffect">
                                  <p:stCondLst>
                                    <p:cond delay="0"/>
                                  </p:stCondLst>
                                  <p:childTnLst>
                                    <p:set>
                                      <p:cBhvr>
                                        <p:cTn id="333" dur="1" fill="hold">
                                          <p:stCondLst>
                                            <p:cond delay="0"/>
                                          </p:stCondLst>
                                        </p:cTn>
                                        <p:tgtEl>
                                          <p:spTgt spid="46"/>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45"/>
                                        </p:tgtEl>
                                        <p:attrNameLst>
                                          <p:attrName>style.visibility</p:attrName>
                                        </p:attrNameLst>
                                      </p:cBhvr>
                                      <p:to>
                                        <p:strVal val="hidden"/>
                                      </p:to>
                                    </p:set>
                                  </p:childTnLst>
                                </p:cTn>
                              </p:par>
                              <p:par>
                                <p:cTn id="338" presetID="3" presetClass="emph" presetSubtype="1" grpId="3" nodeType="withEffect">
                                  <p:stCondLst>
                                    <p:cond delay="0"/>
                                  </p:stCondLst>
                                  <p:childTnLst>
                                    <p:set>
                                      <p:cBhvr override="childStyle">
                                        <p:cTn id="339" dur="indefinite"/>
                                        <p:tgtEl>
                                          <p:spTgt spid="37"/>
                                        </p:tgtEl>
                                        <p:attrNameLst>
                                          <p:attrName>style.color</p:attrName>
                                        </p:attrNameLst>
                                      </p:cBhvr>
                                      <p:to>
                                        <p:clrVal>
                                          <a:srgbClr val="000000"/>
                                        </p:clrVal>
                                      </p:to>
                                    </p:set>
                                  </p:childTnLst>
                                </p:cTn>
                              </p:par>
                              <p:par>
                                <p:cTn id="340" presetID="3" presetClass="emph" presetSubtype="1" grpId="1" nodeType="withEffect">
                                  <p:stCondLst>
                                    <p:cond delay="0"/>
                                  </p:stCondLst>
                                  <p:childTnLst>
                                    <p:set>
                                      <p:cBhvr override="childStyle">
                                        <p:cTn id="341" dur="indefinite"/>
                                        <p:tgtEl>
                                          <p:spTgt spid="27"/>
                                        </p:tgtEl>
                                        <p:attrNameLst>
                                          <p:attrName>style.color</p:attrName>
                                        </p:attrNameLst>
                                      </p:cBhvr>
                                      <p:to>
                                        <p:clrVal>
                                          <a:srgbClr val="A5A5A5"/>
                                        </p:clrVal>
                                      </p:to>
                                    </p:set>
                                  </p:childTnLst>
                                </p:cTn>
                              </p:par>
                              <p:par>
                                <p:cTn id="342" presetID="3" presetClass="emph" presetSubtype="1" grpId="4" nodeType="withEffect">
                                  <p:stCondLst>
                                    <p:cond delay="0"/>
                                  </p:stCondLst>
                                  <p:childTnLst>
                                    <p:set>
                                      <p:cBhvr override="childStyle">
                                        <p:cTn id="343" dur="indefinite"/>
                                        <p:tgtEl>
                                          <p:spTgt spid="52"/>
                                        </p:tgtEl>
                                        <p:attrNameLst>
                                          <p:attrName>style.color</p:attrName>
                                        </p:attrNameLst>
                                      </p:cBhvr>
                                      <p:to>
                                        <p:clrVal>
                                          <a:srgbClr val="FF0000"/>
                                        </p:clrVal>
                                      </p:to>
                                    </p:set>
                                  </p:childTnLst>
                                </p:cTn>
                              </p:par>
                            </p:childTnLst>
                          </p:cTn>
                        </p:par>
                      </p:childTnLst>
                    </p:cTn>
                  </p:par>
                  <p:par>
                    <p:cTn id="344" fill="hold">
                      <p:stCondLst>
                        <p:cond delay="indefinite"/>
                      </p:stCondLst>
                      <p:childTnLst>
                        <p:par>
                          <p:cTn id="345" fill="hold">
                            <p:stCondLst>
                              <p:cond delay="0"/>
                            </p:stCondLst>
                            <p:childTnLst>
                              <p:par>
                                <p:cTn id="346" presetID="1" presetClass="exit" presetSubtype="0" fill="hold" grpId="1" nodeType="clickEffect">
                                  <p:stCondLst>
                                    <p:cond delay="0"/>
                                  </p:stCondLst>
                                  <p:childTnLst>
                                    <p:set>
                                      <p:cBhvr>
                                        <p:cTn id="347" dur="1" fill="hold">
                                          <p:stCondLst>
                                            <p:cond delay="0"/>
                                          </p:stCondLst>
                                        </p:cTn>
                                        <p:tgtEl>
                                          <p:spTgt spid="26"/>
                                        </p:tgtEl>
                                        <p:attrNameLst>
                                          <p:attrName>style.visibility</p:attrName>
                                        </p:attrNameLst>
                                      </p:cBhvr>
                                      <p:to>
                                        <p:strVal val="hidden"/>
                                      </p:to>
                                    </p:set>
                                  </p:childTnLst>
                                </p:cTn>
                              </p:par>
                              <p:par>
                                <p:cTn id="348" presetID="1" presetClass="entr" presetSubtype="0" fill="hold" grpId="0" nodeType="withEffect">
                                  <p:stCondLst>
                                    <p:cond delay="0"/>
                                  </p:stCondLst>
                                  <p:childTnLst>
                                    <p:set>
                                      <p:cBhvr>
                                        <p:cTn id="349" dur="1" fill="hold">
                                          <p:stCondLst>
                                            <p:cond delay="0"/>
                                          </p:stCondLst>
                                        </p:cTn>
                                        <p:tgtEl>
                                          <p:spTgt spid="33"/>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presetID="3" presetClass="emph" presetSubtype="1" nodeType="clickEffect">
                                  <p:stCondLst>
                                    <p:cond delay="0"/>
                                  </p:stCondLst>
                                  <p:childTnLst>
                                    <p:set>
                                      <p:cBhvr override="childStyle">
                                        <p:cTn id="353" dur="indefinite"/>
                                        <p:tgtEl>
                                          <p:spTgt spid="3">
                                            <p:txEl>
                                              <p:pRg st="6" end="6"/>
                                            </p:txEl>
                                          </p:spTgt>
                                        </p:tgtEl>
                                        <p:attrNameLst>
                                          <p:attrName>style.color</p:attrName>
                                        </p:attrNameLst>
                                      </p:cBhvr>
                                      <p:to>
                                        <p:clrVal>
                                          <a:srgbClr val="A5A5A5"/>
                                        </p:clrVal>
                                      </p:to>
                                    </p:set>
                                  </p:childTnLst>
                                </p:cTn>
                              </p:par>
                              <p:par>
                                <p:cTn id="354" presetID="3" presetClass="emph" presetSubtype="1" nodeType="withEffect">
                                  <p:stCondLst>
                                    <p:cond delay="0"/>
                                  </p:stCondLst>
                                  <p:childTnLst>
                                    <p:set>
                                      <p:cBhvr override="childStyle">
                                        <p:cTn id="355" dur="indefinite"/>
                                        <p:tgtEl>
                                          <p:spTgt spid="3">
                                            <p:txEl>
                                              <p:pRg st="10" end="10"/>
                                            </p:txEl>
                                          </p:spTgt>
                                        </p:tgtEl>
                                        <p:attrNameLst>
                                          <p:attrName>style.color</p:attrName>
                                        </p:attrNameLst>
                                      </p:cBhvr>
                                      <p:to>
                                        <p:clrVal>
                                          <a:srgbClr val="A5A5A5"/>
                                        </p:clrVal>
                                      </p:to>
                                    </p:set>
                                  </p:childTnLst>
                                </p:cTn>
                              </p:par>
                              <p:par>
                                <p:cTn id="356" presetID="3" presetClass="emph" presetSubtype="1" grpId="5" nodeType="withEffect">
                                  <p:stCondLst>
                                    <p:cond delay="0"/>
                                  </p:stCondLst>
                                  <p:childTnLst>
                                    <p:set>
                                      <p:cBhvr override="childStyle">
                                        <p:cTn id="357" dur="indefinite"/>
                                        <p:tgtEl>
                                          <p:spTgt spid="52"/>
                                        </p:tgtEl>
                                        <p:attrNameLst>
                                          <p:attrName>style.color</p:attrName>
                                        </p:attrNameLst>
                                      </p:cBhvr>
                                      <p:to>
                                        <p:clrVal>
                                          <a:srgbClr val="000000"/>
                                        </p:clrVal>
                                      </p:to>
                                    </p:set>
                                  </p:childTnLst>
                                </p:cTn>
                              </p:par>
                              <p:par>
                                <p:cTn id="358" presetID="3" presetClass="emph" presetSubtype="1" nodeType="withEffect">
                                  <p:stCondLst>
                                    <p:cond delay="0"/>
                                  </p:stCondLst>
                                  <p:childTnLst>
                                    <p:set>
                                      <p:cBhvr override="childStyle">
                                        <p:cTn id="359" dur="indefinite"/>
                                        <p:tgtEl>
                                          <p:spTgt spid="3">
                                            <p:txEl>
                                              <p:pRg st="11" end="11"/>
                                            </p:txEl>
                                          </p:spTgt>
                                        </p:tgtEl>
                                        <p:attrNameLst>
                                          <p:attrName>style.color</p:attrName>
                                        </p:attrNameLst>
                                      </p:cBhvr>
                                      <p:to>
                                        <p:clrVal>
                                          <a:srgbClr val="FF0000"/>
                                        </p:clrVal>
                                      </p:to>
                                    </p:set>
                                  </p:childTnLst>
                                </p:cTn>
                              </p:par>
                              <p:par>
                                <p:cTn id="360" presetID="3" presetClass="emph" presetSubtype="1" nodeType="withEffect">
                                  <p:stCondLst>
                                    <p:cond delay="0"/>
                                  </p:stCondLst>
                                  <p:childTnLst>
                                    <p:set>
                                      <p:cBhvr override="childStyle">
                                        <p:cTn id="361" dur="indefinite"/>
                                        <p:tgtEl>
                                          <p:spTgt spid="3">
                                            <p:txEl>
                                              <p:pRg st="12" end="12"/>
                                            </p:txEl>
                                          </p:spTgt>
                                        </p:tgtEl>
                                        <p:attrNameLst>
                                          <p:attrName>style.color</p:attrName>
                                        </p:attrNameLst>
                                      </p:cBhvr>
                                      <p:to>
                                        <p:clrVal>
                                          <a:srgbClr val="FF0000"/>
                                        </p:clrVal>
                                      </p:to>
                                    </p:set>
                                  </p:childTnLst>
                                </p:cTn>
                              </p:par>
                              <p:par>
                                <p:cTn id="362" presetID="3" presetClass="emph" presetSubtype="1" grpId="3" nodeType="withEffect">
                                  <p:stCondLst>
                                    <p:cond delay="0"/>
                                  </p:stCondLst>
                                  <p:childTnLst>
                                    <p:set>
                                      <p:cBhvr override="childStyle">
                                        <p:cTn id="363" dur="indefinite"/>
                                        <p:tgtEl>
                                          <p:spTgt spid="53"/>
                                        </p:tgtEl>
                                        <p:attrNameLst>
                                          <p:attrName>style.color</p:attrName>
                                        </p:attrNameLst>
                                      </p:cBhvr>
                                      <p:to>
                                        <p:clrVal>
                                          <a:srgbClr val="FF0000"/>
                                        </p:clrVal>
                                      </p:to>
                                    </p:set>
                                  </p:childTnLst>
                                </p:cTn>
                              </p:par>
                            </p:childTnLst>
                          </p:cTn>
                        </p:par>
                      </p:childTnLst>
                    </p:cTn>
                  </p:par>
                  <p:par>
                    <p:cTn id="364" fill="hold">
                      <p:stCondLst>
                        <p:cond delay="indefinite"/>
                      </p:stCondLst>
                      <p:childTnLst>
                        <p:par>
                          <p:cTn id="365" fill="hold">
                            <p:stCondLst>
                              <p:cond delay="0"/>
                            </p:stCondLst>
                            <p:childTnLst>
                              <p:par>
                                <p:cTn id="366" presetID="1" presetClass="entr" presetSubtype="0" fill="hold" grpId="2" nodeType="clickEffect">
                                  <p:stCondLst>
                                    <p:cond delay="0"/>
                                  </p:stCondLst>
                                  <p:childTnLst>
                                    <p:set>
                                      <p:cBhvr>
                                        <p:cTn id="367" dur="1" fill="hold">
                                          <p:stCondLst>
                                            <p:cond delay="0"/>
                                          </p:stCondLst>
                                        </p:cTn>
                                        <p:tgtEl>
                                          <p:spTgt spid="42"/>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nodeType="clickEffect">
                                  <p:stCondLst>
                                    <p:cond delay="0"/>
                                  </p:stCondLst>
                                  <p:iterate type="wd">
                                    <p:tmAbs val="2000"/>
                                  </p:iterate>
                                  <p:childTnLst>
                                    <p:set>
                                      <p:cBhvr>
                                        <p:cTn id="371" dur="1" fill="hold">
                                          <p:stCondLst>
                                            <p:cond delay="0"/>
                                          </p:stCondLst>
                                        </p:cTn>
                                        <p:tgtEl>
                                          <p:spTgt spid="3">
                                            <p:txEl>
                                              <p:pRg st="14" end="14"/>
                                            </p:txEl>
                                          </p:spTgt>
                                        </p:tgtEl>
                                        <p:attrNameLst>
                                          <p:attrName>style.visibility</p:attrName>
                                        </p:attrNameLst>
                                      </p:cBhvr>
                                      <p:to>
                                        <p:strVal val="visible"/>
                                      </p:to>
                                    </p:set>
                                  </p:childTnLst>
                                </p:cTn>
                              </p:par>
                              <p:par>
                                <p:cTn id="372" presetID="3" presetClass="emph" presetSubtype="1" grpId="2" nodeType="withEffect">
                                  <p:stCondLst>
                                    <p:cond delay="0"/>
                                  </p:stCondLst>
                                  <p:childTnLst>
                                    <p:set>
                                      <p:cBhvr override="childStyle">
                                        <p:cTn id="373" dur="indefinite"/>
                                        <p:tgtEl>
                                          <p:spTgt spid="12"/>
                                        </p:tgtEl>
                                        <p:attrNameLst>
                                          <p:attrName>style.color</p:attrName>
                                        </p:attrNameLst>
                                      </p:cBhvr>
                                      <p:to>
                                        <p:clrVal>
                                          <a:srgbClr val="FF0000"/>
                                        </p:clrVal>
                                      </p:to>
                                    </p:set>
                                  </p:childTnLst>
                                </p:cTn>
                              </p:par>
                              <p:par>
                                <p:cTn id="374" presetID="1" presetClass="exit" presetSubtype="0" fill="hold" grpId="3" nodeType="withEffect">
                                  <p:stCondLst>
                                    <p:cond delay="2000"/>
                                  </p:stCondLst>
                                  <p:childTnLst>
                                    <p:set>
                                      <p:cBhvr>
                                        <p:cTn id="375" dur="1" fill="hold">
                                          <p:stCondLst>
                                            <p:cond delay="0"/>
                                          </p:stCondLst>
                                        </p:cTn>
                                        <p:tgtEl>
                                          <p:spTgt spid="42"/>
                                        </p:tgtEl>
                                        <p:attrNameLst>
                                          <p:attrName>style.visibility</p:attrName>
                                        </p:attrNameLst>
                                      </p:cBhvr>
                                      <p:to>
                                        <p:strVal val="hidden"/>
                                      </p:to>
                                    </p:set>
                                  </p:childTnLst>
                                </p:cTn>
                              </p:par>
                              <p:par>
                                <p:cTn id="376" presetID="1" presetClass="entr" presetSubtype="0" fill="hold" grpId="2" nodeType="withEffect">
                                  <p:stCondLst>
                                    <p:cond delay="2000"/>
                                  </p:stCondLst>
                                  <p:childTnLst>
                                    <p:set>
                                      <p:cBhvr>
                                        <p:cTn id="377" dur="1" fill="hold">
                                          <p:stCondLst>
                                            <p:cond delay="0"/>
                                          </p:stCondLst>
                                        </p:cTn>
                                        <p:tgtEl>
                                          <p:spTgt spid="43"/>
                                        </p:tgtEl>
                                        <p:attrNameLst>
                                          <p:attrName>style.visibility</p:attrName>
                                        </p:attrNameLst>
                                      </p:cBhvr>
                                      <p:to>
                                        <p:strVal val="visible"/>
                                      </p:to>
                                    </p:set>
                                  </p:childTnLst>
                                </p:cTn>
                              </p:par>
                              <p:par>
                                <p:cTn id="378" presetID="3" presetClass="emph" presetSubtype="1" grpId="3" nodeType="withEffect">
                                  <p:stCondLst>
                                    <p:cond delay="2000"/>
                                  </p:stCondLst>
                                  <p:childTnLst>
                                    <p:set>
                                      <p:cBhvr override="childStyle">
                                        <p:cTn id="379" dur="indefinite"/>
                                        <p:tgtEl>
                                          <p:spTgt spid="12"/>
                                        </p:tgtEl>
                                        <p:attrNameLst>
                                          <p:attrName>style.color</p:attrName>
                                        </p:attrNameLst>
                                      </p:cBhvr>
                                      <p:to>
                                        <p:clrVal>
                                          <a:srgbClr val="000000"/>
                                        </p:clrVal>
                                      </p:to>
                                    </p:set>
                                  </p:childTnLst>
                                </p:cTn>
                              </p:par>
                              <p:par>
                                <p:cTn id="380" presetID="3" presetClass="emph" presetSubtype="1" grpId="2" nodeType="withEffect">
                                  <p:stCondLst>
                                    <p:cond delay="2000"/>
                                  </p:stCondLst>
                                  <p:childTnLst>
                                    <p:set>
                                      <p:cBhvr override="childStyle">
                                        <p:cTn id="381" dur="indefinite"/>
                                        <p:tgtEl>
                                          <p:spTgt spid="35"/>
                                        </p:tgtEl>
                                        <p:attrNameLst>
                                          <p:attrName>style.color</p:attrName>
                                        </p:attrNameLst>
                                      </p:cBhvr>
                                      <p:to>
                                        <p:clrVal>
                                          <a:srgbClr val="FF0000"/>
                                        </p:clrVal>
                                      </p:to>
                                    </p:set>
                                  </p:childTnLst>
                                </p:cTn>
                              </p:par>
                              <p:par>
                                <p:cTn id="382" presetID="1" presetClass="exit" presetSubtype="0" fill="hold" grpId="3" nodeType="withEffect">
                                  <p:stCondLst>
                                    <p:cond delay="4000"/>
                                  </p:stCondLst>
                                  <p:childTnLst>
                                    <p:set>
                                      <p:cBhvr>
                                        <p:cTn id="383" dur="1" fill="hold">
                                          <p:stCondLst>
                                            <p:cond delay="0"/>
                                          </p:stCondLst>
                                        </p:cTn>
                                        <p:tgtEl>
                                          <p:spTgt spid="43"/>
                                        </p:tgtEl>
                                        <p:attrNameLst>
                                          <p:attrName>style.visibility</p:attrName>
                                        </p:attrNameLst>
                                      </p:cBhvr>
                                      <p:to>
                                        <p:strVal val="hidden"/>
                                      </p:to>
                                    </p:set>
                                  </p:childTnLst>
                                </p:cTn>
                              </p:par>
                              <p:par>
                                <p:cTn id="384" presetID="1" presetClass="entr" presetSubtype="0" fill="hold" grpId="2" nodeType="withEffect">
                                  <p:stCondLst>
                                    <p:cond delay="4000"/>
                                  </p:stCondLst>
                                  <p:childTnLst>
                                    <p:set>
                                      <p:cBhvr>
                                        <p:cTn id="385" dur="1" fill="hold">
                                          <p:stCondLst>
                                            <p:cond delay="0"/>
                                          </p:stCondLst>
                                        </p:cTn>
                                        <p:tgtEl>
                                          <p:spTgt spid="44"/>
                                        </p:tgtEl>
                                        <p:attrNameLst>
                                          <p:attrName>style.visibility</p:attrName>
                                        </p:attrNameLst>
                                      </p:cBhvr>
                                      <p:to>
                                        <p:strVal val="visible"/>
                                      </p:to>
                                    </p:set>
                                  </p:childTnLst>
                                </p:cTn>
                              </p:par>
                              <p:par>
                                <p:cTn id="386" presetID="3" presetClass="emph" presetSubtype="1" grpId="3" nodeType="withEffect">
                                  <p:stCondLst>
                                    <p:cond delay="4000"/>
                                  </p:stCondLst>
                                  <p:childTnLst>
                                    <p:set>
                                      <p:cBhvr override="childStyle">
                                        <p:cTn id="387" dur="indefinite"/>
                                        <p:tgtEl>
                                          <p:spTgt spid="35"/>
                                        </p:tgtEl>
                                        <p:attrNameLst>
                                          <p:attrName>style.color</p:attrName>
                                        </p:attrNameLst>
                                      </p:cBhvr>
                                      <p:to>
                                        <p:clrVal>
                                          <a:srgbClr val="000000"/>
                                        </p:clrVal>
                                      </p:to>
                                    </p:set>
                                  </p:childTnLst>
                                </p:cTn>
                              </p:par>
                              <p:par>
                                <p:cTn id="388" presetID="3" presetClass="emph" presetSubtype="1" grpId="2" nodeType="withEffect">
                                  <p:stCondLst>
                                    <p:cond delay="4000"/>
                                  </p:stCondLst>
                                  <p:childTnLst>
                                    <p:set>
                                      <p:cBhvr override="childStyle">
                                        <p:cTn id="389" dur="indefinite"/>
                                        <p:tgtEl>
                                          <p:spTgt spid="34"/>
                                        </p:tgtEl>
                                        <p:attrNameLst>
                                          <p:attrName>style.color</p:attrName>
                                        </p:attrNameLst>
                                      </p:cBhvr>
                                      <p:to>
                                        <p:clrVal>
                                          <a:srgbClr val="FF0000"/>
                                        </p:clrVal>
                                      </p:to>
                                    </p:set>
                                  </p:childTnLst>
                                </p:cTn>
                              </p:par>
                              <p:par>
                                <p:cTn id="390" presetID="1" presetClass="exit" presetSubtype="0" fill="hold" grpId="3" nodeType="withEffect">
                                  <p:stCondLst>
                                    <p:cond delay="6000"/>
                                  </p:stCondLst>
                                  <p:childTnLst>
                                    <p:set>
                                      <p:cBhvr>
                                        <p:cTn id="391" dur="1" fill="hold">
                                          <p:stCondLst>
                                            <p:cond delay="0"/>
                                          </p:stCondLst>
                                        </p:cTn>
                                        <p:tgtEl>
                                          <p:spTgt spid="44"/>
                                        </p:tgtEl>
                                        <p:attrNameLst>
                                          <p:attrName>style.visibility</p:attrName>
                                        </p:attrNameLst>
                                      </p:cBhvr>
                                      <p:to>
                                        <p:strVal val="hidden"/>
                                      </p:to>
                                    </p:set>
                                  </p:childTnLst>
                                </p:cTn>
                              </p:par>
                              <p:par>
                                <p:cTn id="392" presetID="1" presetClass="entr" presetSubtype="0" fill="hold" grpId="4" nodeType="withEffect">
                                  <p:stCondLst>
                                    <p:cond delay="6000"/>
                                  </p:stCondLst>
                                  <p:childTnLst>
                                    <p:set>
                                      <p:cBhvr>
                                        <p:cTn id="393" dur="1" fill="hold">
                                          <p:stCondLst>
                                            <p:cond delay="0"/>
                                          </p:stCondLst>
                                        </p:cTn>
                                        <p:tgtEl>
                                          <p:spTgt spid="45"/>
                                        </p:tgtEl>
                                        <p:attrNameLst>
                                          <p:attrName>style.visibility</p:attrName>
                                        </p:attrNameLst>
                                      </p:cBhvr>
                                      <p:to>
                                        <p:strVal val="visible"/>
                                      </p:to>
                                    </p:set>
                                  </p:childTnLst>
                                </p:cTn>
                              </p:par>
                              <p:par>
                                <p:cTn id="394" presetID="3" presetClass="emph" presetSubtype="1" grpId="3" nodeType="withEffect">
                                  <p:stCondLst>
                                    <p:cond delay="6000"/>
                                  </p:stCondLst>
                                  <p:childTnLst>
                                    <p:set>
                                      <p:cBhvr override="childStyle">
                                        <p:cTn id="395" dur="indefinite"/>
                                        <p:tgtEl>
                                          <p:spTgt spid="34"/>
                                        </p:tgtEl>
                                        <p:attrNameLst>
                                          <p:attrName>style.color</p:attrName>
                                        </p:attrNameLst>
                                      </p:cBhvr>
                                      <p:to>
                                        <p:clrVal>
                                          <a:srgbClr val="000000"/>
                                        </p:clrVal>
                                      </p:to>
                                    </p:set>
                                  </p:childTnLst>
                                </p:cTn>
                              </p:par>
                              <p:par>
                                <p:cTn id="396" presetID="3" presetClass="emph" presetSubtype="1" grpId="4" nodeType="withEffect">
                                  <p:stCondLst>
                                    <p:cond delay="6000"/>
                                  </p:stCondLst>
                                  <p:childTnLst>
                                    <p:set>
                                      <p:cBhvr override="childStyle">
                                        <p:cTn id="397" dur="indefinite"/>
                                        <p:tgtEl>
                                          <p:spTgt spid="37"/>
                                        </p:tgtEl>
                                        <p:attrNameLst>
                                          <p:attrName>style.color</p:attrName>
                                        </p:attrNameLst>
                                      </p:cBhvr>
                                      <p:to>
                                        <p:clrVal>
                                          <a:srgbClr val="FF0000"/>
                                        </p:clrVal>
                                      </p:to>
                                    </p:set>
                                  </p:childTnLst>
                                </p:cTn>
                              </p:par>
                              <p:par>
                                <p:cTn id="398" presetID="1" presetClass="exit" presetSubtype="0" fill="hold" grpId="5" nodeType="withEffect">
                                  <p:stCondLst>
                                    <p:cond delay="8000"/>
                                  </p:stCondLst>
                                  <p:childTnLst>
                                    <p:set>
                                      <p:cBhvr>
                                        <p:cTn id="399" dur="1" fill="hold">
                                          <p:stCondLst>
                                            <p:cond delay="0"/>
                                          </p:stCondLst>
                                        </p:cTn>
                                        <p:tgtEl>
                                          <p:spTgt spid="45"/>
                                        </p:tgtEl>
                                        <p:attrNameLst>
                                          <p:attrName>style.visibility</p:attrName>
                                        </p:attrNameLst>
                                      </p:cBhvr>
                                      <p:to>
                                        <p:strVal val="hidden"/>
                                      </p:to>
                                    </p:set>
                                  </p:childTnLst>
                                </p:cTn>
                              </p:par>
                              <p:par>
                                <p:cTn id="400" presetID="1" presetClass="entr" presetSubtype="0" fill="hold" grpId="4" nodeType="withEffect">
                                  <p:stCondLst>
                                    <p:cond delay="8000"/>
                                  </p:stCondLst>
                                  <p:childTnLst>
                                    <p:set>
                                      <p:cBhvr>
                                        <p:cTn id="401" dur="1" fill="hold">
                                          <p:stCondLst>
                                            <p:cond delay="0"/>
                                          </p:stCondLst>
                                        </p:cTn>
                                        <p:tgtEl>
                                          <p:spTgt spid="46"/>
                                        </p:tgtEl>
                                        <p:attrNameLst>
                                          <p:attrName>style.visibility</p:attrName>
                                        </p:attrNameLst>
                                      </p:cBhvr>
                                      <p:to>
                                        <p:strVal val="visible"/>
                                      </p:to>
                                    </p:set>
                                  </p:childTnLst>
                                </p:cTn>
                              </p:par>
                              <p:par>
                                <p:cTn id="402" presetID="3" presetClass="emph" presetSubtype="1" grpId="5" nodeType="withEffect">
                                  <p:stCondLst>
                                    <p:cond delay="8000"/>
                                  </p:stCondLst>
                                  <p:childTnLst>
                                    <p:set>
                                      <p:cBhvr override="childStyle">
                                        <p:cTn id="403" dur="indefinite"/>
                                        <p:tgtEl>
                                          <p:spTgt spid="37"/>
                                        </p:tgtEl>
                                        <p:attrNameLst>
                                          <p:attrName>style.color</p:attrName>
                                        </p:attrNameLst>
                                      </p:cBhvr>
                                      <p:to>
                                        <p:clrVal>
                                          <a:srgbClr val="000000"/>
                                        </p:clrVal>
                                      </p:to>
                                    </p:set>
                                  </p:childTnLst>
                                </p:cTn>
                              </p:par>
                              <p:par>
                                <p:cTn id="404" presetID="3" presetClass="emph" presetSubtype="1" grpId="4" nodeType="withEffect">
                                  <p:stCondLst>
                                    <p:cond delay="8000"/>
                                  </p:stCondLst>
                                  <p:childTnLst>
                                    <p:set>
                                      <p:cBhvr override="childStyle">
                                        <p:cTn id="405" dur="indefinite"/>
                                        <p:tgtEl>
                                          <p:spTgt spid="36"/>
                                        </p:tgtEl>
                                        <p:attrNameLst>
                                          <p:attrName>style.color</p:attrName>
                                        </p:attrNameLst>
                                      </p:cBhvr>
                                      <p:to>
                                        <p:clrVal>
                                          <a:srgbClr val="FF0000"/>
                                        </p:clrVal>
                                      </p:to>
                                    </p:set>
                                  </p:childTnLst>
                                </p:cTn>
                              </p:par>
                              <p:par>
                                <p:cTn id="406" presetID="1" presetClass="exit" presetSubtype="0" fill="hold" grpId="5" nodeType="withEffect">
                                  <p:stCondLst>
                                    <p:cond delay="10000"/>
                                  </p:stCondLst>
                                  <p:childTnLst>
                                    <p:set>
                                      <p:cBhvr>
                                        <p:cTn id="407" dur="1" fill="hold">
                                          <p:stCondLst>
                                            <p:cond delay="0"/>
                                          </p:stCondLst>
                                        </p:cTn>
                                        <p:tgtEl>
                                          <p:spTgt spid="46"/>
                                        </p:tgtEl>
                                        <p:attrNameLst>
                                          <p:attrName>style.visibility</p:attrName>
                                        </p:attrNameLst>
                                      </p:cBhvr>
                                      <p:to>
                                        <p:strVal val="hidden"/>
                                      </p:to>
                                    </p:set>
                                  </p:childTnLst>
                                </p:cTn>
                              </p:par>
                              <p:par>
                                <p:cTn id="408" presetID="1" presetClass="entr" presetSubtype="0" fill="hold" grpId="4" nodeType="withEffect">
                                  <p:stCondLst>
                                    <p:cond delay="10000"/>
                                  </p:stCondLst>
                                  <p:childTnLst>
                                    <p:set>
                                      <p:cBhvr>
                                        <p:cTn id="409" dur="1" fill="hold">
                                          <p:stCondLst>
                                            <p:cond delay="0"/>
                                          </p:stCondLst>
                                        </p:cTn>
                                        <p:tgtEl>
                                          <p:spTgt spid="47"/>
                                        </p:tgtEl>
                                        <p:attrNameLst>
                                          <p:attrName>style.visibility</p:attrName>
                                        </p:attrNameLst>
                                      </p:cBhvr>
                                      <p:to>
                                        <p:strVal val="visible"/>
                                      </p:to>
                                    </p:set>
                                  </p:childTnLst>
                                </p:cTn>
                              </p:par>
                              <p:par>
                                <p:cTn id="410" presetID="3" presetClass="emph" presetSubtype="1" grpId="5" nodeType="withEffect">
                                  <p:stCondLst>
                                    <p:cond delay="10000"/>
                                  </p:stCondLst>
                                  <p:childTnLst>
                                    <p:set>
                                      <p:cBhvr override="childStyle">
                                        <p:cTn id="411" dur="indefinite"/>
                                        <p:tgtEl>
                                          <p:spTgt spid="36"/>
                                        </p:tgtEl>
                                        <p:attrNameLst>
                                          <p:attrName>style.color</p:attrName>
                                        </p:attrNameLst>
                                      </p:cBhvr>
                                      <p:to>
                                        <p:clrVal>
                                          <a:srgbClr val="000000"/>
                                        </p:clrVal>
                                      </p:to>
                                    </p:set>
                                  </p:childTnLst>
                                </p:cTn>
                              </p:par>
                              <p:par>
                                <p:cTn id="412" presetID="3" presetClass="emph" presetSubtype="1" grpId="6" nodeType="withEffect">
                                  <p:stCondLst>
                                    <p:cond delay="10000"/>
                                  </p:stCondLst>
                                  <p:childTnLst>
                                    <p:set>
                                      <p:cBhvr override="childStyle">
                                        <p:cTn id="413" dur="indefinite"/>
                                        <p:tgtEl>
                                          <p:spTgt spid="39"/>
                                        </p:tgtEl>
                                        <p:attrNameLst>
                                          <p:attrName>style.color</p:attrName>
                                        </p:attrNameLst>
                                      </p:cBhvr>
                                      <p:to>
                                        <p:clrVal>
                                          <a:srgbClr val="FF0000"/>
                                        </p:clrVal>
                                      </p:to>
                                    </p:set>
                                  </p:childTnLst>
                                </p:cTn>
                              </p:par>
                              <p:par>
                                <p:cTn id="414" presetID="1" presetClass="exit" presetSubtype="0" fill="hold" grpId="5" nodeType="withEffect">
                                  <p:stCondLst>
                                    <p:cond delay="12000"/>
                                  </p:stCondLst>
                                  <p:childTnLst>
                                    <p:set>
                                      <p:cBhvr>
                                        <p:cTn id="415" dur="1" fill="hold">
                                          <p:stCondLst>
                                            <p:cond delay="0"/>
                                          </p:stCondLst>
                                        </p:cTn>
                                        <p:tgtEl>
                                          <p:spTgt spid="47"/>
                                        </p:tgtEl>
                                        <p:attrNameLst>
                                          <p:attrName>style.visibility</p:attrName>
                                        </p:attrNameLst>
                                      </p:cBhvr>
                                      <p:to>
                                        <p:strVal val="hidden"/>
                                      </p:to>
                                    </p:set>
                                  </p:childTnLst>
                                </p:cTn>
                              </p:par>
                              <p:par>
                                <p:cTn id="416" presetID="1" presetClass="entr" presetSubtype="0" fill="hold" grpId="4" nodeType="withEffect">
                                  <p:stCondLst>
                                    <p:cond delay="12000"/>
                                  </p:stCondLst>
                                  <p:childTnLst>
                                    <p:set>
                                      <p:cBhvr>
                                        <p:cTn id="417" dur="1" fill="hold">
                                          <p:stCondLst>
                                            <p:cond delay="0"/>
                                          </p:stCondLst>
                                        </p:cTn>
                                        <p:tgtEl>
                                          <p:spTgt spid="48"/>
                                        </p:tgtEl>
                                        <p:attrNameLst>
                                          <p:attrName>style.visibility</p:attrName>
                                        </p:attrNameLst>
                                      </p:cBhvr>
                                      <p:to>
                                        <p:strVal val="visible"/>
                                      </p:to>
                                    </p:set>
                                  </p:childTnLst>
                                </p:cTn>
                              </p:par>
                              <p:par>
                                <p:cTn id="418" presetID="3" presetClass="emph" presetSubtype="1" grpId="7" nodeType="withEffect">
                                  <p:stCondLst>
                                    <p:cond delay="12000"/>
                                  </p:stCondLst>
                                  <p:childTnLst>
                                    <p:set>
                                      <p:cBhvr override="childStyle">
                                        <p:cTn id="419" dur="indefinite"/>
                                        <p:tgtEl>
                                          <p:spTgt spid="39"/>
                                        </p:tgtEl>
                                        <p:attrNameLst>
                                          <p:attrName>style.color</p:attrName>
                                        </p:attrNameLst>
                                      </p:cBhvr>
                                      <p:to>
                                        <p:clrVal>
                                          <a:srgbClr val="000000"/>
                                        </p:clrVal>
                                      </p:to>
                                    </p:set>
                                  </p:childTnLst>
                                </p:cTn>
                              </p:par>
                              <p:par>
                                <p:cTn id="420" presetID="3" presetClass="emph" presetSubtype="1" grpId="4" nodeType="withEffect">
                                  <p:stCondLst>
                                    <p:cond delay="12000"/>
                                  </p:stCondLst>
                                  <p:childTnLst>
                                    <p:set>
                                      <p:cBhvr override="childStyle">
                                        <p:cTn id="421" dur="indefinite"/>
                                        <p:tgtEl>
                                          <p:spTgt spid="38"/>
                                        </p:tgtEl>
                                        <p:attrNameLst>
                                          <p:attrName>style.color</p:attrName>
                                        </p:attrNameLst>
                                      </p:cBhvr>
                                      <p:to>
                                        <p:clrVal>
                                          <a:srgbClr val="FF0000"/>
                                        </p:clrVal>
                                      </p:to>
                                    </p:set>
                                  </p:childTnLst>
                                </p:cTn>
                              </p:par>
                              <p:par>
                                <p:cTn id="422" presetID="1" presetClass="exit" presetSubtype="0" fill="hold" grpId="5" nodeType="withEffect">
                                  <p:stCondLst>
                                    <p:cond delay="14000"/>
                                  </p:stCondLst>
                                  <p:childTnLst>
                                    <p:set>
                                      <p:cBhvr>
                                        <p:cTn id="423" dur="1" fill="hold">
                                          <p:stCondLst>
                                            <p:cond delay="0"/>
                                          </p:stCondLst>
                                        </p:cTn>
                                        <p:tgtEl>
                                          <p:spTgt spid="48"/>
                                        </p:tgtEl>
                                        <p:attrNameLst>
                                          <p:attrName>style.visibility</p:attrName>
                                        </p:attrNameLst>
                                      </p:cBhvr>
                                      <p:to>
                                        <p:strVal val="hidden"/>
                                      </p:to>
                                    </p:set>
                                  </p:childTnLst>
                                </p:cTn>
                              </p:par>
                              <p:par>
                                <p:cTn id="424" presetID="1" presetClass="entr" presetSubtype="0" fill="hold" grpId="2" nodeType="withEffect">
                                  <p:stCondLst>
                                    <p:cond delay="14000"/>
                                  </p:stCondLst>
                                  <p:childTnLst>
                                    <p:set>
                                      <p:cBhvr>
                                        <p:cTn id="425" dur="1" fill="hold">
                                          <p:stCondLst>
                                            <p:cond delay="0"/>
                                          </p:stCondLst>
                                        </p:cTn>
                                        <p:tgtEl>
                                          <p:spTgt spid="49"/>
                                        </p:tgtEl>
                                        <p:attrNameLst>
                                          <p:attrName>style.visibility</p:attrName>
                                        </p:attrNameLst>
                                      </p:cBhvr>
                                      <p:to>
                                        <p:strVal val="visible"/>
                                      </p:to>
                                    </p:set>
                                  </p:childTnLst>
                                </p:cTn>
                              </p:par>
                              <p:par>
                                <p:cTn id="426" presetID="3" presetClass="emph" presetSubtype="1" grpId="5" nodeType="withEffect">
                                  <p:stCondLst>
                                    <p:cond delay="14000"/>
                                  </p:stCondLst>
                                  <p:childTnLst>
                                    <p:set>
                                      <p:cBhvr override="childStyle">
                                        <p:cTn id="427" dur="indefinite"/>
                                        <p:tgtEl>
                                          <p:spTgt spid="38"/>
                                        </p:tgtEl>
                                        <p:attrNameLst>
                                          <p:attrName>style.color</p:attrName>
                                        </p:attrNameLst>
                                      </p:cBhvr>
                                      <p:to>
                                        <p:clrVal>
                                          <a:srgbClr val="000000"/>
                                        </p:clrVal>
                                      </p:to>
                                    </p:set>
                                  </p:childTnLst>
                                </p:cTn>
                              </p:par>
                              <p:par>
                                <p:cTn id="428" presetID="3" presetClass="emph" presetSubtype="1" grpId="2" nodeType="withEffect">
                                  <p:stCondLst>
                                    <p:cond delay="14000"/>
                                  </p:stCondLst>
                                  <p:childTnLst>
                                    <p:set>
                                      <p:cBhvr override="childStyle">
                                        <p:cTn id="429" dur="indefinite"/>
                                        <p:tgtEl>
                                          <p:spTgt spid="41"/>
                                        </p:tgtEl>
                                        <p:attrNameLst>
                                          <p:attrName>style.color</p:attrName>
                                        </p:attrNameLst>
                                      </p:cBhvr>
                                      <p:to>
                                        <p:clrVal>
                                          <a:srgbClr val="FF0000"/>
                                        </p:clrVal>
                                      </p:to>
                                    </p:set>
                                  </p:childTnLst>
                                </p:cTn>
                              </p:par>
                              <p:par>
                                <p:cTn id="430" presetID="1" presetClass="exit" presetSubtype="0" fill="hold" grpId="3" nodeType="withEffect">
                                  <p:stCondLst>
                                    <p:cond delay="16000"/>
                                  </p:stCondLst>
                                  <p:childTnLst>
                                    <p:set>
                                      <p:cBhvr>
                                        <p:cTn id="431" dur="1" fill="hold">
                                          <p:stCondLst>
                                            <p:cond delay="0"/>
                                          </p:stCondLst>
                                        </p:cTn>
                                        <p:tgtEl>
                                          <p:spTgt spid="49"/>
                                        </p:tgtEl>
                                        <p:attrNameLst>
                                          <p:attrName>style.visibility</p:attrName>
                                        </p:attrNameLst>
                                      </p:cBhvr>
                                      <p:to>
                                        <p:strVal val="hidden"/>
                                      </p:to>
                                    </p:set>
                                  </p:childTnLst>
                                </p:cTn>
                              </p:par>
                              <p:par>
                                <p:cTn id="432" presetID="1" presetClass="entr" presetSubtype="0" fill="hold" grpId="0" nodeType="withEffect">
                                  <p:stCondLst>
                                    <p:cond delay="16000"/>
                                  </p:stCondLst>
                                  <p:childTnLst>
                                    <p:set>
                                      <p:cBhvr>
                                        <p:cTn id="433" dur="1" fill="hold">
                                          <p:stCondLst>
                                            <p:cond delay="0"/>
                                          </p:stCondLst>
                                        </p:cTn>
                                        <p:tgtEl>
                                          <p:spTgt spid="50"/>
                                        </p:tgtEl>
                                        <p:attrNameLst>
                                          <p:attrName>style.visibility</p:attrName>
                                        </p:attrNameLst>
                                      </p:cBhvr>
                                      <p:to>
                                        <p:strVal val="visible"/>
                                      </p:to>
                                    </p:set>
                                  </p:childTnLst>
                                </p:cTn>
                              </p:par>
                              <p:par>
                                <p:cTn id="434" presetID="3" presetClass="emph" presetSubtype="1" grpId="3" nodeType="withEffect">
                                  <p:stCondLst>
                                    <p:cond delay="16000"/>
                                  </p:stCondLst>
                                  <p:childTnLst>
                                    <p:set>
                                      <p:cBhvr override="childStyle">
                                        <p:cTn id="435" dur="indefinite"/>
                                        <p:tgtEl>
                                          <p:spTgt spid="41"/>
                                        </p:tgtEl>
                                        <p:attrNameLst>
                                          <p:attrName>style.color</p:attrName>
                                        </p:attrNameLst>
                                      </p:cBhvr>
                                      <p:to>
                                        <p:clrVal>
                                          <a:srgbClr val="000000"/>
                                        </p:clrVal>
                                      </p:to>
                                    </p:set>
                                  </p:childTnLst>
                                </p:cTn>
                              </p:par>
                              <p:par>
                                <p:cTn id="436" presetID="3" presetClass="emph" presetSubtype="1" grpId="0" nodeType="withEffect">
                                  <p:stCondLst>
                                    <p:cond delay="16000"/>
                                  </p:stCondLst>
                                  <p:childTnLst>
                                    <p:set>
                                      <p:cBhvr override="childStyle">
                                        <p:cTn id="437" dur="indefinite"/>
                                        <p:tgtEl>
                                          <p:spTgt spid="51"/>
                                        </p:tgtEl>
                                        <p:attrNameLst>
                                          <p:attrName>style.color</p:attrName>
                                        </p:attrNameLst>
                                      </p:cBhvr>
                                      <p:to>
                                        <p:clrVal>
                                          <a:srgbClr val="FF0000"/>
                                        </p:clrVal>
                                      </p:to>
                                    </p:set>
                                  </p:childTnLst>
                                </p:cTn>
                              </p:par>
                            </p:childTnLst>
                          </p:cTn>
                        </p:par>
                      </p:childTnLst>
                    </p:cTn>
                  </p:par>
                  <p:par>
                    <p:cTn id="438" fill="hold">
                      <p:stCondLst>
                        <p:cond delay="indefinite"/>
                      </p:stCondLst>
                      <p:childTnLst>
                        <p:par>
                          <p:cTn id="439" fill="hold">
                            <p:stCondLst>
                              <p:cond delay="0"/>
                            </p:stCondLst>
                            <p:childTnLst>
                              <p:par>
                                <p:cTn id="440" presetID="1" presetClass="exit" presetSubtype="0" fill="hold" grpId="1" nodeType="clickEffect">
                                  <p:stCondLst>
                                    <p:cond delay="0"/>
                                  </p:stCondLst>
                                  <p:childTnLst>
                                    <p:set>
                                      <p:cBhvr>
                                        <p:cTn id="441" dur="1" fill="hold">
                                          <p:stCondLst>
                                            <p:cond delay="0"/>
                                          </p:stCondLst>
                                        </p:cTn>
                                        <p:tgtEl>
                                          <p:spTgt spid="50"/>
                                        </p:tgtEl>
                                        <p:attrNameLst>
                                          <p:attrName>style.visibility</p:attrName>
                                        </p:attrNameLst>
                                      </p:cBhvr>
                                      <p:to>
                                        <p:strVal val="hidden"/>
                                      </p:to>
                                    </p:set>
                                  </p:childTnLst>
                                </p:cTn>
                              </p:par>
                              <p:par>
                                <p:cTn id="442" presetID="3" presetClass="emph" presetSubtype="1" grpId="1" nodeType="withEffect">
                                  <p:stCondLst>
                                    <p:cond delay="0"/>
                                  </p:stCondLst>
                                  <p:childTnLst>
                                    <p:set>
                                      <p:cBhvr override="childStyle">
                                        <p:cTn id="443" dur="indefinite"/>
                                        <p:tgtEl>
                                          <p:spTgt spid="51"/>
                                        </p:tgtEl>
                                        <p:attrNameLst>
                                          <p:attrName>style.color</p:attrName>
                                        </p:attrNameLst>
                                      </p:cBhvr>
                                      <p:to>
                                        <p:clrVal>
                                          <a:srgbClr val="000000"/>
                                        </p:clrVal>
                                      </p:to>
                                    </p:set>
                                  </p:childTnLst>
                                </p:cTn>
                              </p:par>
                            </p:childTnLst>
                          </p:cTn>
                        </p:par>
                      </p:childTnLst>
                    </p:cTn>
                  </p:par>
                  <p:par>
                    <p:cTn id="444" fill="hold">
                      <p:stCondLst>
                        <p:cond delay="indefinite"/>
                      </p:stCondLst>
                      <p:childTnLst>
                        <p:par>
                          <p:cTn id="445" fill="hold">
                            <p:stCondLst>
                              <p:cond delay="0"/>
                            </p:stCondLst>
                            <p:childTnLst>
                              <p:par>
                                <p:cTn id="446" presetID="3" presetClass="emph" presetSubtype="1" nodeType="clickEffect">
                                  <p:stCondLst>
                                    <p:cond delay="0"/>
                                  </p:stCondLst>
                                  <p:childTnLst>
                                    <p:set>
                                      <p:cBhvr override="childStyle">
                                        <p:cTn id="447" dur="indefinite"/>
                                        <p:tgtEl>
                                          <p:spTgt spid="3">
                                            <p:txEl>
                                              <p:pRg st="11" end="11"/>
                                            </p:txEl>
                                          </p:spTgt>
                                        </p:tgtEl>
                                        <p:attrNameLst>
                                          <p:attrName>style.color</p:attrName>
                                        </p:attrNameLst>
                                      </p:cBhvr>
                                      <p:to>
                                        <p:clrVal>
                                          <a:srgbClr val="A5A5A5"/>
                                        </p:clrVal>
                                      </p:to>
                                    </p:set>
                                  </p:childTnLst>
                                </p:cTn>
                              </p:par>
                              <p:par>
                                <p:cTn id="448" presetID="3" presetClass="emph" presetSubtype="1" nodeType="withEffect">
                                  <p:stCondLst>
                                    <p:cond delay="0"/>
                                  </p:stCondLst>
                                  <p:childTnLst>
                                    <p:set>
                                      <p:cBhvr override="childStyle">
                                        <p:cTn id="449" dur="indefinite"/>
                                        <p:tgtEl>
                                          <p:spTgt spid="3">
                                            <p:txEl>
                                              <p:pRg st="12" end="12"/>
                                            </p:txEl>
                                          </p:spTgt>
                                        </p:tgtEl>
                                        <p:attrNameLst>
                                          <p:attrName>style.color</p:attrName>
                                        </p:attrNameLst>
                                      </p:cBhvr>
                                      <p:to>
                                        <p:clrVal>
                                          <a:srgbClr val="A5A5A5"/>
                                        </p:clrVal>
                                      </p:to>
                                    </p:set>
                                  </p:childTnLst>
                                </p:cTn>
                              </p:par>
                              <p:par>
                                <p:cTn id="450" presetID="3" presetClass="emph" presetSubtype="1" grpId="5" nodeType="withEffect">
                                  <p:stCondLst>
                                    <p:cond delay="0"/>
                                  </p:stCondLst>
                                  <p:childTnLst>
                                    <p:set>
                                      <p:cBhvr override="childStyle">
                                        <p:cTn id="451" dur="indefinite"/>
                                        <p:tgtEl>
                                          <p:spTgt spid="5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3" grpId="0"/>
      <p:bldP spid="53" grpId="1"/>
      <p:bldP spid="53" grpId="2"/>
      <p:bldP spid="53" grpId="3"/>
      <p:bldP spid="53" grpId="4"/>
      <p:bldP spid="53" grpId="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itchFamily="18" charset="0"/>
                <a:cs typeface="Times New Roman" pitchFamily="18" charset="0"/>
              </a:rPr>
              <a:t>Operation on Array - </a:t>
            </a:r>
            <a:r>
              <a:rPr lang="en-US" sz="3600" b="1" dirty="0" smtClean="0">
                <a:latin typeface="Times New Roman" pitchFamily="18" charset="0"/>
                <a:cs typeface="Times New Roman" pitchFamily="18" charset="0"/>
              </a:rPr>
              <a:t>Deletion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Algorithm:</a:t>
            </a:r>
          </a:p>
          <a:p>
            <a:pPr algn="just"/>
            <a:r>
              <a:rPr lang="en-US" dirty="0" smtClean="0">
                <a:latin typeface="Times New Roman" panose="02020603050405020304" pitchFamily="18" charset="0"/>
                <a:cs typeface="Times New Roman" panose="02020603050405020304" pitchFamily="18" charset="0"/>
              </a:rPr>
              <a:t>Input: Array, #elements, position (to delete)</a:t>
            </a:r>
          </a:p>
          <a:p>
            <a:pPr algn="just"/>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1 [Store the item]: </a:t>
            </a:r>
            <a:r>
              <a:rPr lang="en-US" dirty="0" smtClean="0">
                <a:latin typeface="Times New Roman" panose="02020603050405020304" pitchFamily="18" charset="0"/>
                <a:cs typeface="Times New Roman" panose="02020603050405020304" pitchFamily="18" charset="0"/>
              </a:rPr>
              <a:t> store the value  at position to a variable</a:t>
            </a:r>
          </a:p>
          <a:p>
            <a:pPr algn="just"/>
            <a:r>
              <a:rPr lang="en-US" b="1" dirty="0" smtClean="0">
                <a:latin typeface="Times New Roman" panose="02020603050405020304" pitchFamily="18" charset="0"/>
                <a:cs typeface="Times New Roman" panose="02020603050405020304" pitchFamily="18" charset="0"/>
              </a:rPr>
              <a:t>Step 2 [Shifting]: </a:t>
            </a:r>
            <a:r>
              <a:rPr lang="en-US" dirty="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is less than </a:t>
            </a:r>
            <a:r>
              <a:rPr lang="en-US" i="1"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elements-1 </a:t>
            </a:r>
            <a:r>
              <a:rPr lang="en-US" dirty="0">
                <a:latin typeface="Times New Roman" panose="02020603050405020304" pitchFamily="18" charset="0"/>
                <a:cs typeface="Times New Roman" panose="02020603050405020304" pitchFamily="18" charset="0"/>
              </a:rPr>
              <a:t>then </a:t>
            </a:r>
          </a:p>
          <a:p>
            <a:pPr lvl="6" algn="just"/>
            <a:r>
              <a:rPr lang="en-US" sz="2400" dirty="0">
                <a:latin typeface="Times New Roman" panose="02020603050405020304" pitchFamily="18" charset="0"/>
                <a:cs typeface="Times New Roman" panose="02020603050405020304" pitchFamily="18" charset="0"/>
              </a:rPr>
              <a:t>shift each element to </a:t>
            </a:r>
            <a:r>
              <a:rPr lang="en-US" sz="2400" dirty="0" smtClean="0">
                <a:latin typeface="Times New Roman" panose="02020603050405020304" pitchFamily="18" charset="0"/>
                <a:cs typeface="Times New Roman" panose="02020603050405020304" pitchFamily="18" charset="0"/>
              </a:rPr>
              <a:t>left by </a:t>
            </a:r>
            <a:r>
              <a:rPr lang="en-US" sz="2400" dirty="0">
                <a:latin typeface="Times New Roman" panose="02020603050405020304" pitchFamily="18" charset="0"/>
                <a:cs typeface="Times New Roman" panose="02020603050405020304" pitchFamily="18" charset="0"/>
              </a:rPr>
              <a:t>one position [starting from the </a:t>
            </a:r>
            <a:r>
              <a:rPr lang="en-US" sz="2400" dirty="0" smtClean="0">
                <a:latin typeface="Times New Roman" panose="02020603050405020304" pitchFamily="18" charset="0"/>
                <a:cs typeface="Times New Roman" panose="02020603050405020304" pitchFamily="18" charset="0"/>
              </a:rPr>
              <a:t>element at </a:t>
            </a:r>
            <a:r>
              <a:rPr lang="en-US" sz="2400" i="1" dirty="0" smtClean="0">
                <a:latin typeface="Times New Roman" panose="02020603050405020304" pitchFamily="18" charset="0"/>
                <a:cs typeface="Times New Roman" panose="02020603050405020304" pitchFamily="18" charset="0"/>
              </a:rPr>
              <a:t>position+1</a:t>
            </a:r>
            <a:r>
              <a:rPr lang="en-US" sz="2400" dirty="0" smtClean="0">
                <a:latin typeface="Times New Roman" panose="02020603050405020304" pitchFamily="18" charset="0"/>
                <a:cs typeface="Times New Roman" panose="02020603050405020304" pitchFamily="18" charset="0"/>
              </a:rPr>
              <a:t> till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last element]</a:t>
            </a:r>
            <a:endParaRPr lang="en-US" sz="2400"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Decrease </a:t>
            </a:r>
            <a:r>
              <a:rPr lang="en-US" i="1" dirty="0" smtClean="0">
                <a:latin typeface="Times New Roman" panose="02020603050405020304" pitchFamily="18" charset="0"/>
                <a:cs typeface="Times New Roman" panose="02020603050405020304" pitchFamily="18" charset="0"/>
              </a:rPr>
              <a:t>#elements </a:t>
            </a:r>
            <a:r>
              <a:rPr lang="en-US" dirty="0">
                <a:latin typeface="Times New Roman" panose="02020603050405020304" pitchFamily="18" charset="0"/>
                <a:cs typeface="Times New Roman" panose="02020603050405020304" pitchFamily="18" charset="0"/>
              </a:rPr>
              <a:t>by </a:t>
            </a:r>
            <a:r>
              <a:rPr lang="en-US" dirty="0" smtClean="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13</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72512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pPr algn="ctr"/>
            <a:r>
              <a:rPr lang="en-US" sz="3600" b="1" dirty="0" smtClean="0">
                <a:latin typeface="Times New Roman" pitchFamily="18" charset="0"/>
                <a:cs typeface="Times New Roman" pitchFamily="18" charset="0"/>
              </a:rPr>
              <a:t>Operation on Array - Deletion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63782"/>
            <a:ext cx="10515600" cy="5013181"/>
          </a:xfrm>
          <a:solidFill>
            <a:schemeClr val="bg1">
              <a:lumMod val="95000"/>
            </a:schemeClr>
          </a:solidFill>
        </p:spPr>
        <p:txBody>
          <a:bodyPr>
            <a:normAutofit fontScale="55000" lnSpcReduction="20000"/>
          </a:bodyPr>
          <a:lstStyle/>
          <a:p>
            <a:pPr marL="514350" indent="-514350">
              <a:buClr>
                <a:schemeClr val="tx1"/>
              </a:buClr>
              <a:buFont typeface="+mj-lt"/>
              <a:buAutoNum type="arabicPeriod"/>
            </a:pPr>
            <a:r>
              <a:rPr lang="en-US" dirty="0" err="1" smtClean="0">
                <a:solidFill>
                  <a:srgbClr val="00206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k,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n=8,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[10]={1, 2, 3, 4, 5, 6, 7, 8}; </a:t>
            </a:r>
            <a:r>
              <a:rPr lang="en-US" sz="2500" dirty="0" smtClean="0">
                <a:solidFill>
                  <a:schemeClr val="accent2">
                    <a:lumMod val="75000"/>
                  </a:schemeClr>
                </a:solidFill>
                <a:latin typeface="Courier New" panose="02070309020205020404" pitchFamily="49" charset="0"/>
                <a:cs typeface="Courier New" panose="02070309020205020404" pitchFamily="49" charset="0"/>
              </a:rPr>
              <a:t>//</a:t>
            </a:r>
            <a:r>
              <a:rPr lang="en-US" sz="2900" dirty="0">
                <a:solidFill>
                  <a:schemeClr val="accent2">
                    <a:lumMod val="75000"/>
                  </a:schemeClr>
                </a:solidFill>
                <a:latin typeface="Courier New" panose="02070309020205020404" pitchFamily="49" charset="0"/>
                <a:cs typeface="Courier New" panose="02070309020205020404" pitchFamily="49" charset="0"/>
              </a:rPr>
              <a:t>n=total </a:t>
            </a:r>
            <a:r>
              <a:rPr lang="en-US" sz="2900" dirty="0" smtClean="0">
                <a:solidFill>
                  <a:schemeClr val="accent2">
                    <a:lumMod val="75000"/>
                  </a:schemeClr>
                </a:solidFill>
                <a:latin typeface="Courier New" panose="02070309020205020404" pitchFamily="49" charset="0"/>
                <a:cs typeface="Courier New" panose="02070309020205020404" pitchFamily="49" charset="0"/>
              </a:rPr>
              <a:t>elements.</a:t>
            </a:r>
            <a:endParaRPr lang="en-US" sz="2900"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n--;         </a:t>
            </a:r>
            <a:r>
              <a:rPr lang="en-US" dirty="0" smtClean="0">
                <a:solidFill>
                  <a:schemeClr val="accent2">
                    <a:lumMod val="75000"/>
                  </a:schemeClr>
                </a:solidFill>
                <a:latin typeface="Courier New" panose="02070309020205020404" pitchFamily="49" charset="0"/>
                <a:cs typeface="Courier New" panose="02070309020205020404" pitchFamily="49" charset="0"/>
              </a:rPr>
              <a:t>// decrease n; last element 8 is no longer part of list.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chemeClr val="accent2">
                    <a:lumMod val="75000"/>
                  </a:schemeClr>
                </a:solidFill>
                <a:latin typeface="Courier New" panose="02070309020205020404" pitchFamily="49" charset="0"/>
                <a:cs typeface="Courier New" panose="02070309020205020404" pitchFamily="49" charset="0"/>
              </a:rPr>
              <a:t>// delete value 1 from the beginning of array.</a:t>
            </a:r>
            <a:endParaRPr lang="en-US" dirty="0" smtClean="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n--;         </a:t>
            </a:r>
            <a:r>
              <a:rPr lang="en-US" sz="2900" dirty="0" smtClean="0">
                <a:solidFill>
                  <a:schemeClr val="accent2">
                    <a:lumMod val="75000"/>
                  </a:schemeClr>
                </a:solidFill>
                <a:latin typeface="Courier New" panose="02070309020205020404" pitchFamily="49" charset="0"/>
                <a:cs typeface="Courier New" panose="02070309020205020404" pitchFamily="49" charset="0"/>
              </a:rPr>
              <a:t>// deleting the value 1 will decrease the total elements n by one.</a:t>
            </a: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//shift all the values one index backward. The value in index </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[i+1]; </a:t>
            </a:r>
            <a:r>
              <a:rPr lang="en-US" dirty="0" smtClean="0">
                <a:solidFill>
                  <a:schemeClr val="accent2">
                    <a:lumMod val="75000"/>
                  </a:schemeClr>
                </a:solidFill>
                <a:latin typeface="Courier New" panose="02070309020205020404" pitchFamily="49" charset="0"/>
                <a:cs typeface="Courier New" panose="02070309020205020404" pitchFamily="49" charset="0"/>
              </a:rPr>
              <a:t>//2 goes to 1, 3 goes to 2,…, n</a:t>
            </a:r>
            <a:r>
              <a:rPr lang="en-US" baseline="30000" dirty="0"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smtClean="0">
                <a:solidFill>
                  <a:schemeClr val="accent2">
                    <a:lumMod val="75000"/>
                  </a:schemeClr>
                </a:solidFill>
                <a:latin typeface="Courier New" panose="02070309020205020404" pitchFamily="49" charset="0"/>
                <a:cs typeface="Courier New" panose="02070309020205020404" pitchFamily="49" charset="0"/>
              </a:rPr>
              <a:t>th</a:t>
            </a:r>
            <a:r>
              <a:rPr lang="en-US" dirty="0" err="1" smtClean="0">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k = 2; </a:t>
            </a:r>
            <a:r>
              <a:rPr lang="en-US" dirty="0" smtClean="0">
                <a:solidFill>
                  <a:schemeClr val="accent2">
                    <a:lumMod val="75000"/>
                  </a:schemeClr>
                </a:solidFill>
                <a:latin typeface="Courier New" panose="02070309020205020404" pitchFamily="49" charset="0"/>
                <a:cs typeface="Courier New" panose="02070309020205020404" pitchFamily="49" charset="0"/>
              </a:rPr>
              <a:t>// delete value 4 from the middle (index k=2) of the array</a:t>
            </a:r>
            <a:endParaRPr lang="en-US" dirty="0" smtClean="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n--;         </a:t>
            </a:r>
            <a:r>
              <a:rPr lang="en-US" dirty="0" smtClean="0">
                <a:solidFill>
                  <a:schemeClr val="accent2">
                    <a:lumMod val="75000"/>
                  </a:schemeClr>
                </a:solidFill>
                <a:latin typeface="Courier New" panose="02070309020205020404" pitchFamily="49" charset="0"/>
                <a:cs typeface="Courier New" panose="02070309020205020404" pitchFamily="49" charset="0"/>
              </a:rPr>
              <a:t>// deleting the value 4 will decrease the total elements n by one.</a:t>
            </a: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=k;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[i-1]; </a:t>
            </a:r>
            <a:r>
              <a:rPr lang="en-US" dirty="0" smtClean="0">
                <a:solidFill>
                  <a:schemeClr val="accent2">
                    <a:lumMod val="75000"/>
                  </a:schemeClr>
                </a:solidFill>
                <a:latin typeface="Courier New" panose="02070309020205020404" pitchFamily="49" charset="0"/>
                <a:cs typeface="Courier New" panose="02070309020205020404" pitchFamily="49" charset="0"/>
              </a:rPr>
              <a:t>//in index k+1 goes to k,…, n</a:t>
            </a:r>
            <a:r>
              <a:rPr lang="en-US" baseline="30000" dirty="0"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smtClean="0">
                <a:solidFill>
                  <a:schemeClr val="accent2">
                    <a:lumMod val="75000"/>
                  </a:schemeClr>
                </a:solidFill>
                <a:latin typeface="Courier New" panose="02070309020205020404" pitchFamily="49" charset="0"/>
                <a:cs typeface="Courier New" panose="02070309020205020404" pitchFamily="49" charset="0"/>
              </a:rPr>
              <a:t>th</a:t>
            </a:r>
            <a:r>
              <a:rPr lang="en-US" dirty="0" err="1" smtClean="0">
                <a:solidFill>
                  <a:schemeClr val="accent2">
                    <a:lumMod val="75000"/>
                  </a:schemeClr>
                </a:solidFill>
                <a:latin typeface="Courier New" panose="02070309020205020404" pitchFamily="49" charset="0"/>
                <a:cs typeface="Courier New" panose="02070309020205020404" pitchFamily="49" charset="0"/>
              </a:rPr>
              <a:t>.</a:t>
            </a:r>
            <a:endParaRPr lang="en-US" dirty="0" smtClean="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p>
          <a:p>
            <a:pPr marL="0" indent="0">
              <a:buClr>
                <a:schemeClr val="tx1"/>
              </a:buClr>
              <a:buNone/>
            </a:pPr>
            <a:r>
              <a:rPr lang="en-US" b="1" dirty="0" smtClean="0">
                <a:solidFill>
                  <a:srgbClr val="FF0000"/>
                </a:solidFill>
                <a:latin typeface="Courier New" panose="02070309020205020404" pitchFamily="49" charset="0"/>
                <a:cs typeface="Courier New" panose="02070309020205020404" pitchFamily="49" charset="0"/>
              </a:rPr>
              <a:t>OUTPUT:</a:t>
            </a:r>
          </a:p>
          <a:p>
            <a:pPr marL="0" indent="0">
              <a:buClr>
                <a:schemeClr val="tx1"/>
              </a:buClr>
              <a:buNone/>
            </a:pPr>
            <a:r>
              <a:rPr lang="en-US" b="1" dirty="0" smtClean="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30352584"/>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gridCol w="478117"/>
                <a:gridCol w="478117"/>
                <a:gridCol w="478117"/>
                <a:gridCol w="478117"/>
                <a:gridCol w="478117"/>
                <a:gridCol w="478117"/>
                <a:gridCol w="478117"/>
                <a:gridCol w="478117"/>
                <a:gridCol w="478117"/>
                <a:gridCol w="478117"/>
                <a:gridCol w="208280"/>
                <a:gridCol w="444480"/>
                <a:gridCol w="208280"/>
                <a:gridCol w="452901"/>
              </a:tblGrid>
              <a:tr h="370840">
                <a:tc rowSpan="2">
                  <a:txBody>
                    <a:bodyPr/>
                    <a:lstStyle/>
                    <a:p>
                      <a:pPr algn="ctr"/>
                      <a:r>
                        <a:rPr lang="en-US" dirty="0" err="1" smtClean="0">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8</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9</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k</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smtClean="0"/>
              <a:t>1</a:t>
            </a:r>
            <a:endParaRPr lang="en-US" dirty="0"/>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smtClean="0"/>
              <a:t>3</a:t>
            </a:r>
            <a:endParaRPr lang="en-US" dirty="0"/>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smtClean="0"/>
              <a:t>4</a:t>
            </a:r>
            <a:endParaRPr lang="en-US" dirty="0"/>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smtClean="0"/>
              <a:t>5</a:t>
            </a:r>
            <a:endParaRPr lang="en-US" dirty="0"/>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smtClean="0"/>
              <a:t>2</a:t>
            </a:r>
            <a:endParaRPr lang="en-US" dirty="0"/>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smtClean="0"/>
              <a:t>6</a:t>
            </a:r>
            <a:endParaRPr lang="en-US" dirty="0"/>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smtClean="0"/>
              <a:t>8</a:t>
            </a:r>
            <a:endParaRPr lang="en-US" dirty="0"/>
          </a:p>
        </p:txBody>
      </p:sp>
      <p:sp>
        <p:nvSpPr>
          <p:cNvPr id="18" name="TextBox 17"/>
          <p:cNvSpPr txBox="1"/>
          <p:nvPr/>
        </p:nvSpPr>
        <p:spPr>
          <a:xfrm>
            <a:off x="9569765" y="5752889"/>
            <a:ext cx="478301" cy="369332"/>
          </a:xfrm>
          <a:prstGeom prst="rect">
            <a:avLst/>
          </a:prstGeom>
          <a:noFill/>
        </p:spPr>
        <p:txBody>
          <a:bodyPr wrap="square" rtlCol="0">
            <a:spAutoFit/>
          </a:bodyPr>
          <a:lstStyle/>
          <a:p>
            <a:pPr algn="ctr"/>
            <a:r>
              <a:rPr lang="en-US" dirty="0" smtClean="0"/>
              <a:t>5</a:t>
            </a:r>
            <a:endParaRPr lang="en-US" dirty="0"/>
          </a:p>
        </p:txBody>
      </p:sp>
      <p:sp>
        <p:nvSpPr>
          <p:cNvPr id="19" name="TextBox 18"/>
          <p:cNvSpPr txBox="1"/>
          <p:nvPr/>
        </p:nvSpPr>
        <p:spPr>
          <a:xfrm>
            <a:off x="4575516" y="5733431"/>
            <a:ext cx="478301" cy="369332"/>
          </a:xfrm>
          <a:prstGeom prst="rect">
            <a:avLst/>
          </a:prstGeom>
          <a:noFill/>
        </p:spPr>
        <p:txBody>
          <a:bodyPr wrap="square" rtlCol="0">
            <a:spAutoFit/>
          </a:bodyPr>
          <a:lstStyle/>
          <a:p>
            <a:pPr algn="ctr"/>
            <a:r>
              <a:rPr lang="en-US" dirty="0" smtClean="0"/>
              <a:t>2</a:t>
            </a:r>
            <a:endParaRPr lang="en-US" dirty="0"/>
          </a:p>
        </p:txBody>
      </p:sp>
      <p:sp>
        <p:nvSpPr>
          <p:cNvPr id="20" name="TextBox 19"/>
          <p:cNvSpPr txBox="1"/>
          <p:nvPr/>
        </p:nvSpPr>
        <p:spPr>
          <a:xfrm>
            <a:off x="5534442" y="5752139"/>
            <a:ext cx="478301" cy="369332"/>
          </a:xfrm>
          <a:prstGeom prst="rect">
            <a:avLst/>
          </a:prstGeom>
          <a:noFill/>
        </p:spPr>
        <p:txBody>
          <a:bodyPr wrap="square" rtlCol="0">
            <a:spAutoFit/>
          </a:bodyPr>
          <a:lstStyle/>
          <a:p>
            <a:pPr algn="ctr"/>
            <a:r>
              <a:rPr lang="en-US" dirty="0" smtClean="0"/>
              <a:t>5</a:t>
            </a:r>
            <a:endParaRPr lang="en-US" dirty="0"/>
          </a:p>
        </p:txBody>
      </p:sp>
      <p:sp>
        <p:nvSpPr>
          <p:cNvPr id="21" name="TextBox 20"/>
          <p:cNvSpPr txBox="1"/>
          <p:nvPr/>
        </p:nvSpPr>
        <p:spPr>
          <a:xfrm>
            <a:off x="6495736" y="5746558"/>
            <a:ext cx="478301" cy="369332"/>
          </a:xfrm>
          <a:prstGeom prst="rect">
            <a:avLst/>
          </a:prstGeom>
          <a:noFill/>
        </p:spPr>
        <p:txBody>
          <a:bodyPr wrap="square" rtlCol="0">
            <a:spAutoFit/>
          </a:bodyPr>
          <a:lstStyle/>
          <a:p>
            <a:pPr algn="ctr"/>
            <a:r>
              <a:rPr lang="en-US" dirty="0" smtClean="0"/>
              <a:t>6</a:t>
            </a:r>
            <a:endParaRPr lang="en-US" dirty="0"/>
          </a:p>
        </p:txBody>
      </p:sp>
      <p:sp>
        <p:nvSpPr>
          <p:cNvPr id="22" name="TextBox 21"/>
          <p:cNvSpPr txBox="1"/>
          <p:nvPr/>
        </p:nvSpPr>
        <p:spPr>
          <a:xfrm>
            <a:off x="6957669" y="5759838"/>
            <a:ext cx="478301" cy="369332"/>
          </a:xfrm>
          <a:prstGeom prst="rect">
            <a:avLst/>
          </a:prstGeom>
          <a:noFill/>
        </p:spPr>
        <p:txBody>
          <a:bodyPr wrap="square" rtlCol="0">
            <a:spAutoFit/>
          </a:bodyPr>
          <a:lstStyle/>
          <a:p>
            <a:pPr algn="ctr"/>
            <a:r>
              <a:rPr lang="en-US" dirty="0" smtClean="0"/>
              <a:t>7</a:t>
            </a:r>
            <a:endParaRPr lang="en-US" dirty="0"/>
          </a:p>
        </p:txBody>
      </p:sp>
      <p:sp>
        <p:nvSpPr>
          <p:cNvPr id="23" name="TextBox 22"/>
          <p:cNvSpPr txBox="1"/>
          <p:nvPr/>
        </p:nvSpPr>
        <p:spPr>
          <a:xfrm>
            <a:off x="5060853" y="5733431"/>
            <a:ext cx="478301" cy="369332"/>
          </a:xfrm>
          <a:prstGeom prst="rect">
            <a:avLst/>
          </a:prstGeom>
          <a:noFill/>
        </p:spPr>
        <p:txBody>
          <a:bodyPr wrap="square" rtlCol="0">
            <a:spAutoFit/>
          </a:bodyPr>
          <a:lstStyle/>
          <a:p>
            <a:pPr algn="ctr"/>
            <a:r>
              <a:rPr lang="en-US" dirty="0" smtClean="0"/>
              <a:t>3</a:t>
            </a:r>
            <a:endParaRPr lang="en-US" dirty="0"/>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smtClean="0"/>
              <a:t>7</a:t>
            </a:r>
            <a:endParaRPr lang="en-US" dirty="0"/>
          </a:p>
        </p:txBody>
      </p:sp>
      <p:sp>
        <p:nvSpPr>
          <p:cNvPr id="26" name="TextBox 25"/>
          <p:cNvSpPr txBox="1"/>
          <p:nvPr/>
        </p:nvSpPr>
        <p:spPr>
          <a:xfrm>
            <a:off x="9561537" y="5760920"/>
            <a:ext cx="478301" cy="369332"/>
          </a:xfrm>
          <a:prstGeom prst="rect">
            <a:avLst/>
          </a:prstGeom>
          <a:noFill/>
        </p:spPr>
        <p:txBody>
          <a:bodyPr wrap="square" rtlCol="0">
            <a:spAutoFit/>
          </a:bodyPr>
          <a:lstStyle/>
          <a:p>
            <a:pPr algn="ctr"/>
            <a:r>
              <a:rPr lang="en-US" dirty="0" smtClean="0"/>
              <a:t>7</a:t>
            </a:r>
            <a:endParaRPr lang="en-US" dirty="0"/>
          </a:p>
        </p:txBody>
      </p:sp>
      <p:sp>
        <p:nvSpPr>
          <p:cNvPr id="27" name="TextBox 26"/>
          <p:cNvSpPr txBox="1"/>
          <p:nvPr/>
        </p:nvSpPr>
        <p:spPr>
          <a:xfrm>
            <a:off x="10224960" y="5746959"/>
            <a:ext cx="478301"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sp>
        <p:nvSpPr>
          <p:cNvPr id="28" name="TextBox 27"/>
          <p:cNvSpPr txBox="1"/>
          <p:nvPr/>
        </p:nvSpPr>
        <p:spPr>
          <a:xfrm>
            <a:off x="6023318" y="5732623"/>
            <a:ext cx="478301" cy="369332"/>
          </a:xfrm>
          <a:prstGeom prst="rect">
            <a:avLst/>
          </a:prstGeom>
          <a:noFill/>
        </p:spPr>
        <p:txBody>
          <a:bodyPr wrap="square" rtlCol="0">
            <a:spAutoFit/>
          </a:bodyPr>
          <a:lstStyle/>
          <a:p>
            <a:pPr algn="ctr"/>
            <a:r>
              <a:rPr lang="en-US" dirty="0" smtClean="0"/>
              <a:t>5</a:t>
            </a:r>
            <a:endParaRPr lang="en-US" dirty="0"/>
          </a:p>
        </p:txBody>
      </p:sp>
      <p:sp>
        <p:nvSpPr>
          <p:cNvPr id="29" name="TextBox 28"/>
          <p:cNvSpPr txBox="1"/>
          <p:nvPr/>
        </p:nvSpPr>
        <p:spPr>
          <a:xfrm>
            <a:off x="6023318" y="5732623"/>
            <a:ext cx="478301" cy="369332"/>
          </a:xfrm>
          <a:prstGeom prst="rect">
            <a:avLst/>
          </a:prstGeom>
          <a:noFill/>
        </p:spPr>
        <p:txBody>
          <a:bodyPr wrap="square" rtlCol="0">
            <a:spAutoFit/>
          </a:bodyPr>
          <a:lstStyle/>
          <a:p>
            <a:pPr algn="ctr"/>
            <a:r>
              <a:rPr lang="en-US" dirty="0" smtClean="0"/>
              <a:t>6</a:t>
            </a:r>
            <a:endParaRPr lang="en-US" dirty="0"/>
          </a:p>
        </p:txBody>
      </p:sp>
      <p:sp>
        <p:nvSpPr>
          <p:cNvPr id="30" name="TextBox 29"/>
          <p:cNvSpPr txBox="1"/>
          <p:nvPr/>
        </p:nvSpPr>
        <p:spPr>
          <a:xfrm>
            <a:off x="6520377" y="5746558"/>
            <a:ext cx="478301" cy="369332"/>
          </a:xfrm>
          <a:prstGeom prst="rect">
            <a:avLst/>
          </a:prstGeom>
          <a:noFill/>
        </p:spPr>
        <p:txBody>
          <a:bodyPr wrap="square" rtlCol="0">
            <a:spAutoFit/>
          </a:bodyPr>
          <a:lstStyle/>
          <a:p>
            <a:pPr algn="ctr"/>
            <a:r>
              <a:rPr lang="en-US" dirty="0" smtClean="0"/>
              <a:t>7</a:t>
            </a:r>
            <a:endParaRPr lang="en-US" dirty="0"/>
          </a:p>
        </p:txBody>
      </p:sp>
      <p:sp>
        <p:nvSpPr>
          <p:cNvPr id="32" name="TextBox 31"/>
          <p:cNvSpPr txBox="1"/>
          <p:nvPr/>
        </p:nvSpPr>
        <p:spPr>
          <a:xfrm>
            <a:off x="5526259" y="5746558"/>
            <a:ext cx="478301" cy="369332"/>
          </a:xfrm>
          <a:prstGeom prst="rect">
            <a:avLst/>
          </a:prstGeom>
          <a:noFill/>
        </p:spPr>
        <p:txBody>
          <a:bodyPr wrap="square" rtlCol="0">
            <a:spAutoFit/>
          </a:bodyPr>
          <a:lstStyle/>
          <a:p>
            <a:pPr algn="ctr"/>
            <a:r>
              <a:rPr lang="en-US" dirty="0" smtClean="0"/>
              <a:t>4</a:t>
            </a:r>
            <a:endParaRPr lang="en-US" dirty="0"/>
          </a:p>
        </p:txBody>
      </p:sp>
      <p:sp>
        <p:nvSpPr>
          <p:cNvPr id="33" name="TextBox 32"/>
          <p:cNvSpPr txBox="1"/>
          <p:nvPr/>
        </p:nvSpPr>
        <p:spPr>
          <a:xfrm>
            <a:off x="9561537" y="5746558"/>
            <a:ext cx="478301" cy="369332"/>
          </a:xfrm>
          <a:prstGeom prst="rect">
            <a:avLst/>
          </a:prstGeom>
          <a:noFill/>
        </p:spPr>
        <p:txBody>
          <a:bodyPr wrap="square" rtlCol="0">
            <a:spAutoFit/>
          </a:bodyPr>
          <a:lstStyle/>
          <a:p>
            <a:pPr algn="ctr"/>
            <a:r>
              <a:rPr lang="en-US" dirty="0" smtClean="0"/>
              <a:t>6</a:t>
            </a:r>
            <a:endParaRPr lang="en-US" dirty="0"/>
          </a:p>
        </p:txBody>
      </p:sp>
      <p:sp>
        <p:nvSpPr>
          <p:cNvPr id="34" name="TextBox 33"/>
          <p:cNvSpPr txBox="1"/>
          <p:nvPr/>
        </p:nvSpPr>
        <p:spPr>
          <a:xfrm>
            <a:off x="7906043" y="5748108"/>
            <a:ext cx="478301" cy="369332"/>
          </a:xfrm>
          <a:prstGeom prst="rect">
            <a:avLst/>
          </a:prstGeom>
          <a:noFill/>
        </p:spPr>
        <p:txBody>
          <a:bodyPr wrap="square" rtlCol="0">
            <a:spAutoFit/>
          </a:bodyPr>
          <a:lstStyle/>
          <a:p>
            <a:pPr algn="ctr"/>
            <a:r>
              <a:rPr lang="en-US" dirty="0" smtClean="0"/>
              <a:t>8</a:t>
            </a:r>
            <a:endParaRPr lang="en-US" dirty="0"/>
          </a:p>
        </p:txBody>
      </p:sp>
      <p:sp>
        <p:nvSpPr>
          <p:cNvPr id="12" name="TextBox 11"/>
          <p:cNvSpPr txBox="1"/>
          <p:nvPr/>
        </p:nvSpPr>
        <p:spPr>
          <a:xfrm>
            <a:off x="6236684" y="4926389"/>
            <a:ext cx="463640" cy="369332"/>
          </a:xfrm>
          <a:prstGeom prst="rect">
            <a:avLst/>
          </a:prstGeom>
          <a:noFill/>
          <a:ln>
            <a:noFill/>
          </a:ln>
        </p:spPr>
        <p:txBody>
          <a:bodyPr wrap="square" rtlCol="0">
            <a:spAutoFit/>
          </a:bodyPr>
          <a:lstStyle/>
          <a:p>
            <a:pPr algn="ctr"/>
            <a:r>
              <a:rPr lang="en-US" dirty="0" smtClean="0"/>
              <a:t>0</a:t>
            </a:r>
            <a:endParaRPr lang="en-US" dirty="0"/>
          </a:p>
        </p:txBody>
      </p:sp>
      <p:sp>
        <p:nvSpPr>
          <p:cNvPr id="31" name="TextBox 30"/>
          <p:cNvSpPr txBox="1"/>
          <p:nvPr/>
        </p:nvSpPr>
        <p:spPr>
          <a:xfrm>
            <a:off x="6251041" y="4918647"/>
            <a:ext cx="463640" cy="369332"/>
          </a:xfrm>
          <a:prstGeom prst="rect">
            <a:avLst/>
          </a:prstGeom>
          <a:noFill/>
          <a:ln>
            <a:noFill/>
          </a:ln>
        </p:spPr>
        <p:txBody>
          <a:bodyPr wrap="square" rtlCol="0">
            <a:spAutoFit/>
          </a:bodyPr>
          <a:lstStyle/>
          <a:p>
            <a:pPr algn="ctr"/>
            <a:r>
              <a:rPr lang="en-US" dirty="0"/>
              <a:t>3</a:t>
            </a:r>
          </a:p>
        </p:txBody>
      </p:sp>
      <p:sp>
        <p:nvSpPr>
          <p:cNvPr id="35" name="TextBox 34"/>
          <p:cNvSpPr txBox="1"/>
          <p:nvPr/>
        </p:nvSpPr>
        <p:spPr>
          <a:xfrm>
            <a:off x="6248774" y="4911788"/>
            <a:ext cx="463640" cy="369332"/>
          </a:xfrm>
          <a:prstGeom prst="rect">
            <a:avLst/>
          </a:prstGeom>
          <a:noFill/>
          <a:ln>
            <a:noFill/>
          </a:ln>
        </p:spPr>
        <p:txBody>
          <a:bodyPr wrap="square" rtlCol="0">
            <a:spAutoFit/>
          </a:bodyPr>
          <a:lstStyle/>
          <a:p>
            <a:pPr algn="ctr"/>
            <a:r>
              <a:rPr lang="en-US" dirty="0" smtClean="0"/>
              <a:t>1</a:t>
            </a:r>
            <a:endParaRPr lang="en-US" dirty="0"/>
          </a:p>
        </p:txBody>
      </p:sp>
      <p:sp>
        <p:nvSpPr>
          <p:cNvPr id="36" name="TextBox 35"/>
          <p:cNvSpPr txBox="1"/>
          <p:nvPr/>
        </p:nvSpPr>
        <p:spPr>
          <a:xfrm>
            <a:off x="6263131" y="4929194"/>
            <a:ext cx="463640" cy="369332"/>
          </a:xfrm>
          <a:prstGeom prst="rect">
            <a:avLst/>
          </a:prstGeom>
          <a:noFill/>
          <a:ln>
            <a:noFill/>
          </a:ln>
        </p:spPr>
        <p:txBody>
          <a:bodyPr wrap="square" rtlCol="0">
            <a:spAutoFit/>
          </a:bodyPr>
          <a:lstStyle/>
          <a:p>
            <a:pPr algn="ctr"/>
            <a:r>
              <a:rPr lang="en-US" dirty="0" smtClean="0"/>
              <a:t>5</a:t>
            </a:r>
            <a:endParaRPr lang="en-US" dirty="0"/>
          </a:p>
        </p:txBody>
      </p:sp>
      <p:sp>
        <p:nvSpPr>
          <p:cNvPr id="37" name="TextBox 36"/>
          <p:cNvSpPr txBox="1"/>
          <p:nvPr/>
        </p:nvSpPr>
        <p:spPr>
          <a:xfrm>
            <a:off x="6251041" y="4915659"/>
            <a:ext cx="463640" cy="369332"/>
          </a:xfrm>
          <a:prstGeom prst="rect">
            <a:avLst/>
          </a:prstGeom>
          <a:noFill/>
          <a:ln>
            <a:noFill/>
          </a:ln>
        </p:spPr>
        <p:txBody>
          <a:bodyPr wrap="square" rtlCol="0">
            <a:spAutoFit/>
          </a:bodyPr>
          <a:lstStyle/>
          <a:p>
            <a:pPr algn="ctr"/>
            <a:r>
              <a:rPr lang="en-US" dirty="0" smtClean="0"/>
              <a:t>2</a:t>
            </a:r>
            <a:endParaRPr lang="en-US" dirty="0"/>
          </a:p>
        </p:txBody>
      </p:sp>
      <p:sp>
        <p:nvSpPr>
          <p:cNvPr id="38" name="TextBox 37"/>
          <p:cNvSpPr txBox="1"/>
          <p:nvPr/>
        </p:nvSpPr>
        <p:spPr>
          <a:xfrm>
            <a:off x="6222327" y="4915659"/>
            <a:ext cx="463640" cy="369332"/>
          </a:xfrm>
          <a:prstGeom prst="rect">
            <a:avLst/>
          </a:prstGeom>
          <a:noFill/>
          <a:ln>
            <a:noFill/>
          </a:ln>
        </p:spPr>
        <p:txBody>
          <a:bodyPr wrap="square" rtlCol="0">
            <a:spAutoFit/>
          </a:bodyPr>
          <a:lstStyle/>
          <a:p>
            <a:pPr algn="ctr"/>
            <a:r>
              <a:rPr lang="en-US" dirty="0"/>
              <a:t>6</a:t>
            </a:r>
          </a:p>
        </p:txBody>
      </p:sp>
      <p:sp>
        <p:nvSpPr>
          <p:cNvPr id="39" name="TextBox 38"/>
          <p:cNvSpPr txBox="1"/>
          <p:nvPr/>
        </p:nvSpPr>
        <p:spPr>
          <a:xfrm>
            <a:off x="6236684" y="4922518"/>
            <a:ext cx="463640" cy="369332"/>
          </a:xfrm>
          <a:prstGeom prst="rect">
            <a:avLst/>
          </a:prstGeom>
          <a:noFill/>
          <a:ln>
            <a:noFill/>
          </a:ln>
        </p:spPr>
        <p:txBody>
          <a:bodyPr wrap="square" rtlCol="0">
            <a:spAutoFit/>
          </a:bodyPr>
          <a:lstStyle/>
          <a:p>
            <a:pPr algn="ctr"/>
            <a:r>
              <a:rPr lang="en-US" dirty="0"/>
              <a:t>4</a:t>
            </a:r>
          </a:p>
        </p:txBody>
      </p:sp>
      <p:sp>
        <p:nvSpPr>
          <p:cNvPr id="13" name="TextBox 12"/>
          <p:cNvSpPr txBox="1"/>
          <p:nvPr/>
        </p:nvSpPr>
        <p:spPr>
          <a:xfrm>
            <a:off x="4586068" y="5363570"/>
            <a:ext cx="467749" cy="369332"/>
          </a:xfrm>
          <a:prstGeom prst="rect">
            <a:avLst/>
          </a:prstGeom>
          <a:noFill/>
        </p:spPr>
        <p:txBody>
          <a:bodyPr wrap="square" rtlCol="0">
            <a:spAutoFit/>
          </a:bodyPr>
          <a:lstStyle/>
          <a:p>
            <a:pPr algn="ctr"/>
            <a:r>
              <a:rPr lang="en-US" b="1" dirty="0" smtClean="0"/>
              <a:t>0</a:t>
            </a:r>
            <a:endParaRPr lang="en-US" b="1" dirty="0"/>
          </a:p>
        </p:txBody>
      </p:sp>
      <p:sp>
        <p:nvSpPr>
          <p:cNvPr id="42" name="TextBox 41"/>
          <p:cNvSpPr txBox="1"/>
          <p:nvPr/>
        </p:nvSpPr>
        <p:spPr>
          <a:xfrm>
            <a:off x="5066098" y="5366721"/>
            <a:ext cx="467749" cy="369332"/>
          </a:xfrm>
          <a:prstGeom prst="rect">
            <a:avLst/>
          </a:prstGeom>
          <a:noFill/>
        </p:spPr>
        <p:txBody>
          <a:bodyPr wrap="square" rtlCol="0">
            <a:spAutoFit/>
          </a:bodyPr>
          <a:lstStyle/>
          <a:p>
            <a:pPr algn="ctr"/>
            <a:r>
              <a:rPr lang="en-US" b="1" dirty="0" smtClean="0"/>
              <a:t>1</a:t>
            </a:r>
            <a:endParaRPr lang="en-US" b="1" dirty="0"/>
          </a:p>
        </p:txBody>
      </p:sp>
      <p:sp>
        <p:nvSpPr>
          <p:cNvPr id="43" name="TextBox 42"/>
          <p:cNvSpPr txBox="1"/>
          <p:nvPr/>
        </p:nvSpPr>
        <p:spPr>
          <a:xfrm>
            <a:off x="5545928" y="5370004"/>
            <a:ext cx="467749" cy="369332"/>
          </a:xfrm>
          <a:prstGeom prst="rect">
            <a:avLst/>
          </a:prstGeom>
          <a:noFill/>
        </p:spPr>
        <p:txBody>
          <a:bodyPr wrap="square" rtlCol="0">
            <a:spAutoFit/>
          </a:bodyPr>
          <a:lstStyle/>
          <a:p>
            <a:pPr algn="ctr"/>
            <a:r>
              <a:rPr lang="en-US" b="1" dirty="0" smtClean="0"/>
              <a:t>2</a:t>
            </a:r>
            <a:endParaRPr lang="en-US" b="1" dirty="0"/>
          </a:p>
        </p:txBody>
      </p:sp>
      <p:sp>
        <p:nvSpPr>
          <p:cNvPr id="44" name="TextBox 43"/>
          <p:cNvSpPr txBox="1"/>
          <p:nvPr/>
        </p:nvSpPr>
        <p:spPr>
          <a:xfrm>
            <a:off x="6025575" y="5371034"/>
            <a:ext cx="467749" cy="369332"/>
          </a:xfrm>
          <a:prstGeom prst="rect">
            <a:avLst/>
          </a:prstGeom>
          <a:noFill/>
        </p:spPr>
        <p:txBody>
          <a:bodyPr wrap="square" rtlCol="0">
            <a:spAutoFit/>
          </a:bodyPr>
          <a:lstStyle/>
          <a:p>
            <a:pPr algn="ctr"/>
            <a:r>
              <a:rPr lang="en-US" b="1" dirty="0" smtClean="0"/>
              <a:t>3</a:t>
            </a:r>
            <a:endParaRPr lang="en-US" b="1" dirty="0"/>
          </a:p>
        </p:txBody>
      </p:sp>
      <p:sp>
        <p:nvSpPr>
          <p:cNvPr id="45" name="TextBox 44"/>
          <p:cNvSpPr txBox="1"/>
          <p:nvPr/>
        </p:nvSpPr>
        <p:spPr>
          <a:xfrm>
            <a:off x="6505529" y="5373269"/>
            <a:ext cx="467749" cy="369332"/>
          </a:xfrm>
          <a:prstGeom prst="rect">
            <a:avLst/>
          </a:prstGeom>
          <a:noFill/>
        </p:spPr>
        <p:txBody>
          <a:bodyPr wrap="square" rtlCol="0">
            <a:spAutoFit/>
          </a:bodyPr>
          <a:lstStyle/>
          <a:p>
            <a:pPr algn="ctr"/>
            <a:r>
              <a:rPr lang="en-US" b="1" dirty="0" smtClean="0"/>
              <a:t>4</a:t>
            </a:r>
            <a:endParaRPr lang="en-US" b="1" dirty="0"/>
          </a:p>
        </p:txBody>
      </p:sp>
      <p:sp>
        <p:nvSpPr>
          <p:cNvPr id="46" name="TextBox 45"/>
          <p:cNvSpPr txBox="1"/>
          <p:nvPr/>
        </p:nvSpPr>
        <p:spPr>
          <a:xfrm>
            <a:off x="6971596" y="5377641"/>
            <a:ext cx="467749" cy="369332"/>
          </a:xfrm>
          <a:prstGeom prst="rect">
            <a:avLst/>
          </a:prstGeom>
          <a:noFill/>
        </p:spPr>
        <p:txBody>
          <a:bodyPr wrap="square" rtlCol="0">
            <a:spAutoFit/>
          </a:bodyPr>
          <a:lstStyle/>
          <a:p>
            <a:pPr algn="ctr"/>
            <a:r>
              <a:rPr lang="en-US" b="1" dirty="0" smtClean="0"/>
              <a:t>5</a:t>
            </a:r>
            <a:endParaRPr lang="en-US" b="1" dirty="0"/>
          </a:p>
        </p:txBody>
      </p:sp>
      <p:sp>
        <p:nvSpPr>
          <p:cNvPr id="47" name="TextBox 46"/>
          <p:cNvSpPr txBox="1"/>
          <p:nvPr/>
        </p:nvSpPr>
        <p:spPr>
          <a:xfrm>
            <a:off x="7464908" y="5377641"/>
            <a:ext cx="467749" cy="369332"/>
          </a:xfrm>
          <a:prstGeom prst="rect">
            <a:avLst/>
          </a:prstGeom>
          <a:noFill/>
        </p:spPr>
        <p:txBody>
          <a:bodyPr wrap="square" rtlCol="0">
            <a:spAutoFit/>
          </a:bodyPr>
          <a:lstStyle/>
          <a:p>
            <a:pPr algn="ctr"/>
            <a:r>
              <a:rPr lang="en-US" b="1" dirty="0" smtClean="0"/>
              <a:t>6</a:t>
            </a:r>
            <a:endParaRPr lang="en-US" b="1" dirty="0"/>
          </a:p>
        </p:txBody>
      </p:sp>
      <p:sp>
        <p:nvSpPr>
          <p:cNvPr id="48" name="TextBox 47"/>
          <p:cNvSpPr txBox="1"/>
          <p:nvPr/>
        </p:nvSpPr>
        <p:spPr>
          <a:xfrm>
            <a:off x="7932706" y="5391289"/>
            <a:ext cx="467749" cy="369332"/>
          </a:xfrm>
          <a:prstGeom prst="rect">
            <a:avLst/>
          </a:prstGeom>
          <a:noFill/>
        </p:spPr>
        <p:txBody>
          <a:bodyPr wrap="square" rtlCol="0">
            <a:spAutoFit/>
          </a:bodyPr>
          <a:lstStyle/>
          <a:p>
            <a:pPr algn="ctr"/>
            <a:r>
              <a:rPr lang="en-US" b="1" dirty="0" smtClean="0"/>
              <a:t>7</a:t>
            </a:r>
            <a:endParaRPr lang="en-US" b="1" dirty="0"/>
          </a:p>
        </p:txBody>
      </p:sp>
      <p:sp>
        <p:nvSpPr>
          <p:cNvPr id="14" name="TextBox 13"/>
          <p:cNvSpPr txBox="1"/>
          <p:nvPr/>
        </p:nvSpPr>
        <p:spPr>
          <a:xfrm>
            <a:off x="9577648" y="5363570"/>
            <a:ext cx="470073" cy="369332"/>
          </a:xfrm>
          <a:prstGeom prst="rect">
            <a:avLst/>
          </a:prstGeom>
          <a:noFill/>
        </p:spPr>
        <p:txBody>
          <a:bodyPr wrap="square" rtlCol="0">
            <a:spAutoFit/>
          </a:bodyPr>
          <a:lstStyle/>
          <a:p>
            <a:pPr algn="ctr"/>
            <a:r>
              <a:rPr lang="en-US" b="1" dirty="0" smtClean="0"/>
              <a:t>n</a:t>
            </a:r>
            <a:endParaRPr lang="en-US" b="1" dirty="0"/>
          </a:p>
        </p:txBody>
      </p:sp>
      <p:sp>
        <p:nvSpPr>
          <p:cNvPr id="49" name="TextBox 48"/>
          <p:cNvSpPr txBox="1"/>
          <p:nvPr/>
        </p:nvSpPr>
        <p:spPr>
          <a:xfrm>
            <a:off x="5788281" y="4901724"/>
            <a:ext cx="470073" cy="369332"/>
          </a:xfrm>
          <a:prstGeom prst="rect">
            <a:avLst/>
          </a:prstGeom>
          <a:noFill/>
          <a:ln>
            <a:noFill/>
          </a:ln>
        </p:spPr>
        <p:txBody>
          <a:bodyPr wrap="square" rtlCol="0">
            <a:spAutoFit/>
          </a:bodyPr>
          <a:lstStyle/>
          <a:p>
            <a:pPr algn="ctr"/>
            <a:r>
              <a:rPr lang="en-US" b="1" dirty="0" err="1" smtClean="0"/>
              <a:t>i</a:t>
            </a:r>
            <a:endParaRPr lang="en-US" b="1" dirty="0"/>
          </a:p>
        </p:txBody>
      </p:sp>
      <p:graphicFrame>
        <p:nvGraphicFramePr>
          <p:cNvPr id="25" name="Table 24"/>
          <p:cNvGraphicFramePr>
            <a:graphicFrameLocks noGrp="1"/>
          </p:cNvGraphicFramePr>
          <p:nvPr>
            <p:extLst>
              <p:ext uri="{D42A27DB-BD31-4B8C-83A1-F6EECF244321}">
                <p14:modId xmlns:p14="http://schemas.microsoft.com/office/powerpoint/2010/main" val="4177146780"/>
              </p:ext>
            </p:extLst>
          </p:nvPr>
        </p:nvGraphicFramePr>
        <p:xfrm>
          <a:off x="5784369" y="4922025"/>
          <a:ext cx="927280" cy="370840"/>
        </p:xfrm>
        <a:graphic>
          <a:graphicData uri="http://schemas.openxmlformats.org/drawingml/2006/table">
            <a:tbl>
              <a:tblPr firstRow="1" bandRow="1">
                <a:tableStyleId>{5C22544A-7EE6-4342-B048-85BDC9FD1C3A}</a:tableStyleId>
              </a:tblPr>
              <a:tblGrid>
                <a:gridCol w="463640"/>
                <a:gridCol w="46364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0" name="Date Placeholder 39"/>
          <p:cNvSpPr>
            <a:spLocks noGrp="1"/>
          </p:cNvSpPr>
          <p:nvPr>
            <p:ph type="dt" sz="half" idx="10"/>
          </p:nvPr>
        </p:nvSpPr>
        <p:spPr/>
        <p:txBody>
          <a:bodyPr/>
          <a:lstStyle/>
          <a:p>
            <a:r>
              <a:rPr lang="en-US" smtClean="0"/>
              <a:t>Dr. Ashraf Uddin</a:t>
            </a:r>
            <a:endParaRPr lang="en-US" dirty="0"/>
          </a:p>
        </p:txBody>
      </p:sp>
      <p:sp>
        <p:nvSpPr>
          <p:cNvPr id="41" name="Footer Placeholder 40"/>
          <p:cNvSpPr>
            <a:spLocks noGrp="1"/>
          </p:cNvSpPr>
          <p:nvPr>
            <p:ph type="ftr" sz="quarter" idx="11"/>
          </p:nvPr>
        </p:nvSpPr>
        <p:spPr/>
        <p:txBody>
          <a:bodyPr/>
          <a:lstStyle/>
          <a:p>
            <a:r>
              <a:rPr lang="en-US" smtClean="0"/>
              <a:t>Data Structures</a:t>
            </a:r>
            <a:endParaRPr lang="en-US" dirty="0"/>
          </a:p>
        </p:txBody>
      </p:sp>
      <p:sp>
        <p:nvSpPr>
          <p:cNvPr id="50" name="Slide Number Placeholder 49"/>
          <p:cNvSpPr>
            <a:spLocks noGrp="1"/>
          </p:cNvSpPr>
          <p:nvPr>
            <p:ph type="sldNum" sz="quarter" idx="12"/>
          </p:nvPr>
        </p:nvSpPr>
        <p:spPr/>
        <p:txBody>
          <a:bodyPr/>
          <a:lstStyle/>
          <a:p>
            <a:fld id="{4A983969-37C5-4618-A16D-59AABA52C744}" type="slidenum">
              <a:rPr lang="en-US" smtClean="0"/>
              <a:pPr/>
              <a:t>14</a:t>
            </a:fld>
            <a:endParaRPr lang="en-US" dirty="0"/>
          </a:p>
        </p:txBody>
      </p:sp>
    </p:spTree>
    <p:extLst>
      <p:ext uri="{BB962C8B-B14F-4D97-AF65-F5344CB8AC3E}">
        <p14:creationId xmlns:p14="http://schemas.microsoft.com/office/powerpoint/2010/main" val="27903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Multidimensional Array and Parallel Array</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Multidimensional arrays have more than one dimension</a:t>
            </a:r>
          </a:p>
          <a:p>
            <a:pPr marL="800100" lvl="1"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All data rows stay together in memory</a:t>
            </a: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Parallel arrays are homogeneous </a:t>
            </a:r>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arrays </a:t>
            </a:r>
            <a:r>
              <a:rPr lang="en-US" dirty="0">
                <a:latin typeface="Times New Roman" panose="02020603050405020304" pitchFamily="18" charset="0"/>
                <a:cs typeface="Times New Roman" panose="02020603050405020304" pitchFamily="18" charset="0"/>
              </a:rPr>
              <a:t>for each field of the record, each having the same number of elements</a:t>
            </a:r>
            <a:r>
              <a:rPr lang="en-US" dirty="0" smtClean="0">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Data rows are implemented as separate arrays.</a:t>
            </a:r>
          </a:p>
          <a:p>
            <a:pPr algn="just"/>
            <a:r>
              <a:rPr lang="en-US" dirty="0" smtClean="0">
                <a:latin typeface="Times New Roman" panose="02020603050405020304" pitchFamily="18" charset="0"/>
                <a:cs typeface="Times New Roman" panose="02020603050405020304" pitchFamily="18" charset="0"/>
              </a:rPr>
              <a:t>Example of Parallel Array</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15</a:t>
            </a:fld>
            <a:endParaRPr lang="en-US"/>
          </a:p>
        </p:txBody>
      </p:sp>
      <p:sp>
        <p:nvSpPr>
          <p:cNvPr id="7" name="Date Placeholder 6"/>
          <p:cNvSpPr>
            <a:spLocks noGrp="1"/>
          </p:cNvSpPr>
          <p:nvPr>
            <p:ph type="dt" sz="half" idx="10"/>
          </p:nvPr>
        </p:nvSpPr>
        <p:spPr/>
        <p:txBody>
          <a:bodyPr/>
          <a:lstStyle/>
          <a:p>
            <a:r>
              <a:rPr lang="en-US" smtClean="0"/>
              <a:t>Dr. Ashraf Uddin</a:t>
            </a:r>
            <a:endParaRPr lang="en-US"/>
          </a:p>
        </p:txBody>
      </p:sp>
      <p:sp>
        <p:nvSpPr>
          <p:cNvPr id="8" name="TextBox 7"/>
          <p:cNvSpPr txBox="1"/>
          <p:nvPr/>
        </p:nvSpPr>
        <p:spPr>
          <a:xfrm>
            <a:off x="2045853" y="4267199"/>
            <a:ext cx="7358743" cy="2031325"/>
          </a:xfrm>
          <a:prstGeom prst="rect">
            <a:avLst/>
          </a:prstGeom>
          <a:noFill/>
        </p:spPr>
        <p:txBody>
          <a:bodyPr wrap="square" rtlCol="0">
            <a:spAutoFit/>
          </a:bodyPr>
          <a:lstStyle/>
          <a:p>
            <a:r>
              <a:rPr lang="en-US" dirty="0" err="1"/>
              <a:t>int</a:t>
            </a:r>
            <a:r>
              <a:rPr lang="en-US" dirty="0"/>
              <a:t> ages[] = {0, 17, 2, 52, 25}; </a:t>
            </a:r>
            <a:endParaRPr lang="en-US" dirty="0" smtClean="0"/>
          </a:p>
          <a:p>
            <a:r>
              <a:rPr lang="en-US" dirty="0" smtClean="0"/>
              <a:t>char </a:t>
            </a:r>
            <a:r>
              <a:rPr lang="en-US" dirty="0"/>
              <a:t>*names[] = {"None", "Mike", "Billy", "Tom", "Stan"}; </a:t>
            </a:r>
            <a:endParaRPr lang="en-US" dirty="0" smtClean="0"/>
          </a:p>
          <a:p>
            <a:r>
              <a:rPr lang="en-US" dirty="0" err="1" smtClean="0"/>
              <a:t>int</a:t>
            </a:r>
            <a:r>
              <a:rPr lang="en-US" dirty="0" smtClean="0"/>
              <a:t> </a:t>
            </a:r>
            <a:r>
              <a:rPr lang="en-US" dirty="0"/>
              <a:t>parent[] = {0 </a:t>
            </a:r>
            <a:r>
              <a:rPr lang="en-US" i="1" dirty="0"/>
              <a:t>/*None*/</a:t>
            </a:r>
            <a:r>
              <a:rPr lang="en-US" dirty="0"/>
              <a:t>, 3 </a:t>
            </a:r>
            <a:r>
              <a:rPr lang="en-US" i="1" dirty="0"/>
              <a:t>/*Tom*/</a:t>
            </a:r>
            <a:r>
              <a:rPr lang="en-US" dirty="0"/>
              <a:t>, 1 </a:t>
            </a:r>
            <a:r>
              <a:rPr lang="en-US" i="1" dirty="0"/>
              <a:t>/*Mike*/</a:t>
            </a:r>
            <a:r>
              <a:rPr lang="en-US" dirty="0"/>
              <a:t>, 0 </a:t>
            </a:r>
            <a:r>
              <a:rPr lang="en-US" i="1" dirty="0"/>
              <a:t>/*None*/</a:t>
            </a:r>
            <a:r>
              <a:rPr lang="en-US" dirty="0"/>
              <a:t>, 3 </a:t>
            </a:r>
            <a:r>
              <a:rPr lang="en-US" i="1" dirty="0"/>
              <a:t>/*Tom*/</a:t>
            </a:r>
            <a:r>
              <a:rPr lang="en-US" dirty="0"/>
              <a:t>}; </a:t>
            </a:r>
            <a:r>
              <a:rPr lang="en-US" b="1" dirty="0"/>
              <a:t>for</a:t>
            </a:r>
            <a:r>
              <a:rPr lang="en-US" dirty="0"/>
              <a:t>(i = 1; i &lt;= 4; i++) { </a:t>
            </a:r>
            <a:endParaRPr lang="en-US" dirty="0" smtClean="0"/>
          </a:p>
          <a:p>
            <a:r>
              <a:rPr lang="en-US" dirty="0"/>
              <a:t>	</a:t>
            </a:r>
            <a:r>
              <a:rPr lang="en-US" dirty="0" err="1" smtClean="0"/>
              <a:t>printf</a:t>
            </a:r>
            <a:r>
              <a:rPr lang="en-US" dirty="0"/>
              <a:t>("Name: %s, Age: %d, Parent: %s </a:t>
            </a:r>
            <a:r>
              <a:rPr lang="en-US" b="1" dirty="0"/>
              <a:t>\n</a:t>
            </a:r>
            <a:r>
              <a:rPr lang="en-US" dirty="0"/>
              <a:t>", names[i], ages[i], </a:t>
            </a:r>
            <a:r>
              <a:rPr lang="en-US" dirty="0" smtClean="0"/>
              <a:t>	names[parent[i</a:t>
            </a:r>
            <a:r>
              <a:rPr lang="en-US" dirty="0"/>
              <a:t>]]); </a:t>
            </a:r>
            <a:endParaRPr lang="en-US" dirty="0" smtClean="0"/>
          </a:p>
          <a:p>
            <a:r>
              <a:rPr lang="en-US" dirty="0" smtClean="0"/>
              <a:t>}</a:t>
            </a:r>
            <a:endParaRPr lang="en-US" dirty="0"/>
          </a:p>
        </p:txBody>
      </p:sp>
    </p:spTree>
    <p:extLst>
      <p:ext uri="{BB962C8B-B14F-4D97-AF65-F5344CB8AC3E}">
        <p14:creationId xmlns:p14="http://schemas.microsoft.com/office/powerpoint/2010/main" val="115844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Two Dimensional (2D) Array</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92500" lnSpcReduction="10000"/>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Two-dimensional arrays can be described as "arrays of arrays". For example, a 2D array can be imagined as a Two-dimensional table made of elements of same uniform data type.</a:t>
            </a: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err="1" smtClean="0">
                <a:latin typeface="Times New Roman" panose="02020603050405020304" pitchFamily="18" charset="0"/>
                <a:cs typeface="Times New Roman" panose="02020603050405020304" pitchFamily="18" charset="0"/>
              </a:rPr>
              <a:t>minu</a:t>
            </a:r>
            <a:r>
              <a:rPr lang="en-US" dirty="0">
                <a:latin typeface="Times New Roman" panose="02020603050405020304" pitchFamily="18" charset="0"/>
                <a:cs typeface="Times New Roman" panose="02020603050405020304" pitchFamily="18" charset="0"/>
              </a:rPr>
              <a:t> represents a Two-dimensional array of 3 per 5 elements of type int. The way to declare this array </a:t>
            </a:r>
            <a:r>
              <a:rPr lang="en-US" dirty="0" smtClean="0">
                <a:latin typeface="Times New Roman" panose="02020603050405020304" pitchFamily="18" charset="0"/>
                <a:cs typeface="Times New Roman" panose="02020603050405020304" pitchFamily="18" charset="0"/>
              </a:rPr>
              <a:t>would </a:t>
            </a:r>
            <a:r>
              <a:rPr lang="en-US" dirty="0">
                <a:latin typeface="Times New Roman" panose="02020603050405020304" pitchFamily="18" charset="0"/>
                <a:cs typeface="Times New Roman" panose="02020603050405020304" pitchFamily="18" charset="0"/>
              </a:rPr>
              <a:t>be: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minu</a:t>
            </a:r>
            <a:r>
              <a:rPr lang="en-US" dirty="0">
                <a:latin typeface="Times New Roman" panose="02020603050405020304" pitchFamily="18" charset="0"/>
                <a:cs typeface="Times New Roman" panose="02020603050405020304" pitchFamily="18" charset="0"/>
              </a:rPr>
              <a:t> [3][5];</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way to reference the 2nd element vertically and 4th horizontally or the (2 × 4) 8th element in an expression would be: </a:t>
            </a:r>
            <a:r>
              <a:rPr lang="en-US" dirty="0" err="1">
                <a:latin typeface="Times New Roman" panose="02020603050405020304" pitchFamily="18" charset="0"/>
                <a:cs typeface="Times New Roman" panose="02020603050405020304" pitchFamily="18" charset="0"/>
              </a:rPr>
              <a:t>minu</a:t>
            </a:r>
            <a:r>
              <a:rPr lang="en-US" dirty="0">
                <a:latin typeface="Times New Roman" panose="02020603050405020304" pitchFamily="18" charset="0"/>
                <a:cs typeface="Times New Roman" panose="02020603050405020304" pitchFamily="18" charset="0"/>
              </a:rPr>
              <a:t> [1][3];</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Generally, for two-dimensional array, 1st dimension is considered as row and the 2nd dimension is considered as column. Here, we have 3 rows and 5 columns. </a:t>
            </a: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16</a:t>
            </a:fld>
            <a:endParaRPr lang="en-US"/>
          </a:p>
        </p:txBody>
      </p:sp>
      <p:pic>
        <p:nvPicPr>
          <p:cNvPr id="6" name="Picture 5"/>
          <p:cNvPicPr>
            <a:picLocks noChangeAspect="1"/>
          </p:cNvPicPr>
          <p:nvPr/>
        </p:nvPicPr>
        <p:blipFill>
          <a:blip r:embed="rId3"/>
          <a:stretch>
            <a:fillRect/>
          </a:stretch>
        </p:blipFill>
        <p:spPr>
          <a:xfrm>
            <a:off x="1524000" y="2110904"/>
            <a:ext cx="9754445" cy="1926503"/>
          </a:xfrm>
          <a:prstGeom prst="rect">
            <a:avLst/>
          </a:prstGeom>
        </p:spPr>
      </p:pic>
      <p:sp>
        <p:nvSpPr>
          <p:cNvPr id="7" name="Date Placeholder 6"/>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422921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2D Array: Access Element</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23582" y="1269242"/>
            <a:ext cx="9644418" cy="4885898"/>
          </a:xfrm>
        </p:spPr>
        <p:txBody>
          <a:bodyPr numCol="2">
            <a:normAutofit/>
          </a:bodyPr>
          <a:lstStyle/>
          <a:p>
            <a:pPr marL="182880" algn="just"/>
            <a:r>
              <a:rPr lang="en-US" sz="2000" dirty="0">
                <a:latin typeface="Times New Roman" panose="02020603050405020304" pitchFamily="18" charset="0"/>
                <a:cs typeface="Times New Roman" panose="02020603050405020304" pitchFamily="18" charset="0"/>
              </a:rPr>
              <a:t>Nested loop is used to take input and give output.</a:t>
            </a:r>
          </a:p>
          <a:p>
            <a:pPr marL="182880" algn="just"/>
            <a:r>
              <a:rPr lang="en-US" sz="2000" dirty="0">
                <a:latin typeface="Times New Roman" panose="02020603050405020304" pitchFamily="18" charset="0"/>
                <a:cs typeface="Times New Roman" panose="02020603050405020304" pitchFamily="18" charset="0"/>
              </a:rPr>
              <a:t>The input is taken in row (1st dimension) major. i.e. all the values of row 0 is scanned first, then the values of row 1, and values of row 2. For each row, value at column 0 is scanned first, then the value at column 1, and value at column 2.</a:t>
            </a:r>
          </a:p>
          <a:p>
            <a:pPr marL="182880" algn="just"/>
            <a:r>
              <a:rPr lang="en-US" sz="2000" dirty="0">
                <a:latin typeface="Times New Roman" panose="02020603050405020304" pitchFamily="18" charset="0"/>
                <a:cs typeface="Times New Roman" panose="02020603050405020304" pitchFamily="18" charset="0"/>
              </a:rPr>
              <a:t>In output, array a is used in row major. But array b is used in column (2nd dimension) major. i.e. all the values of column 0 is added first, then the values of column 1, and values of column 2. For each column, value at row 0 is added first, then the value at row 1, and value at row 2</a:t>
            </a:r>
            <a:r>
              <a:rPr lang="en-US" sz="2000" dirty="0" smtClean="0">
                <a:latin typeface="Times New Roman" panose="02020603050405020304" pitchFamily="18" charset="0"/>
                <a:cs typeface="Times New Roman" panose="02020603050405020304" pitchFamily="18" charset="0"/>
              </a:rPr>
              <a:t>.</a:t>
            </a:r>
          </a:p>
          <a:p>
            <a:pPr marL="182880" algn="just"/>
            <a:r>
              <a:rPr lang="en-US" sz="2000" dirty="0">
                <a:latin typeface="Times New Roman" panose="02020603050405020304" pitchFamily="18" charset="0"/>
                <a:cs typeface="Times New Roman" panose="02020603050405020304" pitchFamily="18" charset="0"/>
              </a:rPr>
              <a:t>Consider the following example (the dark rea at the end is the output of this program; the red colored text represents input given by the user):</a:t>
            </a:r>
          </a:p>
          <a:p>
            <a:pPr marL="182880" algn="just"/>
            <a:endParaRPr lang="en-US" sz="2000" dirty="0" smtClean="0">
              <a:latin typeface="Times New Roman" panose="02020603050405020304" pitchFamily="18" charset="0"/>
              <a:cs typeface="Times New Roman" panose="02020603050405020304" pitchFamily="18" charset="0"/>
            </a:endParaRPr>
          </a:p>
          <a:p>
            <a:pPr marL="182880" algn="just"/>
            <a:endParaRPr lang="en-US" sz="2000" dirty="0">
              <a:latin typeface="Times New Roman" panose="02020603050405020304" pitchFamily="18" charset="0"/>
              <a:cs typeface="Times New Roman" panose="02020603050405020304" pitchFamily="18" charset="0"/>
            </a:endParaRPr>
          </a:p>
          <a:p>
            <a:pPr marL="182880"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17</a:t>
            </a:fld>
            <a:endParaRPr lang="en-US"/>
          </a:p>
        </p:txBody>
      </p:sp>
      <p:pic>
        <p:nvPicPr>
          <p:cNvPr id="7" name="Picture 6"/>
          <p:cNvPicPr>
            <a:picLocks noChangeAspect="1"/>
          </p:cNvPicPr>
          <p:nvPr/>
        </p:nvPicPr>
        <p:blipFill>
          <a:blip r:embed="rId3"/>
          <a:stretch>
            <a:fillRect/>
          </a:stretch>
        </p:blipFill>
        <p:spPr>
          <a:xfrm>
            <a:off x="5845791" y="2210686"/>
            <a:ext cx="6136943" cy="3944454"/>
          </a:xfrm>
          <a:prstGeom prst="rect">
            <a:avLst/>
          </a:prstGeom>
        </p:spPr>
      </p:pic>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001883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8" name="Text Placeholder 7"/>
          <p:cNvSpPr>
            <a:spLocks noGrp="1"/>
          </p:cNvSpPr>
          <p:nvPr>
            <p:ph type="body" idx="1"/>
          </p:nvPr>
        </p:nvSpPr>
        <p:spPr>
          <a:xfrm>
            <a:off x="194332" y="2003611"/>
            <a:ext cx="5587903" cy="527377"/>
          </a:xfrm>
        </p:spPr>
        <p:txBody>
          <a:bodyPr/>
          <a:lstStyle/>
          <a:p>
            <a:r>
              <a:rPr lang="en-US" dirty="0" smtClean="0"/>
              <a:t>2D Array</a:t>
            </a:r>
            <a:endParaRPr lang="en-US" dirty="0"/>
          </a:p>
        </p:txBody>
      </p:sp>
      <p:sp>
        <p:nvSpPr>
          <p:cNvPr id="3" name="Content Placeholder 2"/>
          <p:cNvSpPr>
            <a:spLocks noGrp="1"/>
          </p:cNvSpPr>
          <p:nvPr>
            <p:ph sz="half" idx="2"/>
          </p:nvPr>
        </p:nvSpPr>
        <p:spPr>
          <a:xfrm>
            <a:off x="194332" y="2630210"/>
            <a:ext cx="5587903" cy="2027557"/>
          </a:xfrm>
        </p:spPr>
        <p:txBody>
          <a:bodyPr>
            <a:normAutofit fontScale="62500" lnSpcReduction="20000"/>
          </a:bodyPr>
          <a:lstStyle/>
          <a:p>
            <a:pPr marL="0" indent="0">
              <a:buNone/>
            </a:pPr>
            <a:r>
              <a:rPr lang="en-US" dirty="0" err="1" smtClean="0">
                <a:solidFill>
                  <a:srgbClr val="0000B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[3][5], H=3, W=5, n, m,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a:p>
            <a:pPr marL="0" indent="0">
              <a:buNone/>
            </a:pPr>
            <a:r>
              <a:rPr lang="en-US" dirty="0" smtClean="0">
                <a:solidFill>
                  <a:srgbClr val="0000B0"/>
                </a:solidFill>
                <a:latin typeface="Courier New" panose="02070309020205020404" pitchFamily="49" charset="0"/>
                <a:cs typeface="Courier New" panose="02070309020205020404" pitchFamily="49" charset="0"/>
              </a:rPr>
              <a:t>void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main (</a:t>
            </a:r>
            <a:r>
              <a:rPr lang="en-US" dirty="0">
                <a:solidFill>
                  <a:srgbClr val="0000B0"/>
                </a:solidFill>
                <a:latin typeface="Courier New" panose="02070309020205020404" pitchFamily="49" charset="0"/>
                <a:cs typeface="Courier New" panose="02070309020205020404" pitchFamily="49" charset="0"/>
              </a:rPr>
              <a:t>void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n=0; n&lt;H; 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m=0; m&lt;W; m++)</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[n][m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3"/>
          </p:nvPr>
        </p:nvSpPr>
        <p:spPr>
          <a:xfrm>
            <a:off x="6131858" y="2003612"/>
            <a:ext cx="5786716" cy="527377"/>
          </a:xfrm>
        </p:spPr>
        <p:txBody>
          <a:bodyPr/>
          <a:lstStyle/>
          <a:p>
            <a:r>
              <a:rPr lang="en-US" dirty="0" smtClean="0"/>
              <a:t>1D array</a:t>
            </a:r>
            <a:endParaRPr lang="en-US" dirty="0"/>
          </a:p>
        </p:txBody>
      </p:sp>
      <p:sp>
        <p:nvSpPr>
          <p:cNvPr id="10" name="Content Placeholder 9"/>
          <p:cNvSpPr>
            <a:spLocks noGrp="1"/>
          </p:cNvSpPr>
          <p:nvPr>
            <p:ph sz="quarter" idx="4"/>
          </p:nvPr>
        </p:nvSpPr>
        <p:spPr>
          <a:xfrm>
            <a:off x="6131858" y="2630210"/>
            <a:ext cx="5788303" cy="2023076"/>
          </a:xfrm>
        </p:spPr>
        <p:txBody>
          <a:bodyPr>
            <a:normAutofit fontScale="62500" lnSpcReduction="20000"/>
          </a:bodyPr>
          <a:lstStyle/>
          <a:p>
            <a:pPr marL="0" indent="0">
              <a:buNone/>
            </a:pPr>
            <a:r>
              <a:rPr lang="en-US" dirty="0" err="1" smtClean="0">
                <a:solidFill>
                  <a:srgbClr val="0000B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[3 * 5], </a:t>
            </a:r>
            <a:r>
              <a:rPr lang="en-US" dirty="0">
                <a:latin typeface="Courier New" panose="02070309020205020404" pitchFamily="49" charset="0"/>
                <a:cs typeface="Courier New" panose="02070309020205020404" pitchFamily="49" charset="0"/>
              </a:rPr>
              <a:t>H=3, W=5, </a:t>
            </a:r>
            <a:r>
              <a:rPr lang="en-US" dirty="0" smtClean="0">
                <a:latin typeface="Courier New" panose="02070309020205020404" pitchFamily="49" charset="0"/>
                <a:cs typeface="Courier New" panose="02070309020205020404" pitchFamily="49" charset="0"/>
              </a:rPr>
              <a:t>n, m,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a:p>
            <a:pPr marL="0" indent="0">
              <a:buNone/>
            </a:pPr>
            <a:r>
              <a:rPr lang="en-US" dirty="0" smtClean="0">
                <a:solidFill>
                  <a:srgbClr val="0000B0"/>
                </a:solidFill>
                <a:latin typeface="Courier New" panose="02070309020205020404" pitchFamily="49" charset="0"/>
                <a:cs typeface="Courier New" panose="02070309020205020404" pitchFamily="49" charset="0"/>
              </a:rPr>
              <a:t>void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main (</a:t>
            </a:r>
            <a:r>
              <a:rPr lang="en-US" dirty="0">
                <a:solidFill>
                  <a:srgbClr val="0000B0"/>
                </a:solidFill>
                <a:latin typeface="Courier New" panose="02070309020205020404" pitchFamily="49" charset="0"/>
                <a:cs typeface="Courier New" panose="02070309020205020404" pitchFamily="49" charset="0"/>
              </a:rPr>
              <a:t>void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n=0; n&lt;H; 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m=0; m&lt;W; m++)</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W * n + m ] =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
        <p:nvSpPr>
          <p:cNvPr id="12" name="TextBox 11"/>
          <p:cNvSpPr txBox="1"/>
          <p:nvPr/>
        </p:nvSpPr>
        <p:spPr>
          <a:xfrm>
            <a:off x="147917" y="874061"/>
            <a:ext cx="1188720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Two-dimensional arrays are just an abstraction for programmers, since we can obtain the same results with a simple array just by putting a factor between its indices: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minu</a:t>
            </a:r>
            <a:r>
              <a:rPr lang="en-US" sz="2000" dirty="0">
                <a:latin typeface="Times New Roman" panose="02020603050405020304" pitchFamily="18" charset="0"/>
                <a:cs typeface="Times New Roman" panose="02020603050405020304" pitchFamily="18" charset="0"/>
              </a:rPr>
              <a:t> [3][5];   is equivalent to (3 * 5 = 15);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minu</a:t>
            </a:r>
            <a:r>
              <a:rPr lang="en-US" sz="2000" dirty="0">
                <a:latin typeface="Times New Roman" panose="02020603050405020304" pitchFamily="18" charset="0"/>
                <a:cs typeface="Times New Roman" panose="02020603050405020304" pitchFamily="18" charset="0"/>
              </a:rPr>
              <a:t> [15</a:t>
            </a:r>
            <a:r>
              <a:rPr lang="en-US" sz="20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nvPr>
        </p:nvGraphicFramePr>
        <p:xfrm>
          <a:off x="3798628" y="3073159"/>
          <a:ext cx="1835691" cy="1310640"/>
        </p:xfrm>
        <a:graphic>
          <a:graphicData uri="http://schemas.openxmlformats.org/drawingml/2006/table">
            <a:tbl>
              <a:tblPr firstRow="1" firstCol="1" bandRow="1">
                <a:tableStyleId>{2D5ABB26-0587-4C30-8999-92F81FD0307C}</a:tableStyleId>
              </a:tblPr>
              <a:tblGrid>
                <a:gridCol w="406267"/>
                <a:gridCol w="248222"/>
                <a:gridCol w="261938"/>
                <a:gridCol w="261938"/>
                <a:gridCol w="261938"/>
                <a:gridCol w="261938"/>
                <a:gridCol w="133450"/>
              </a:tblGrid>
              <a:tr h="224783">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r h="249759">
                <a:tc>
                  <a:txBody>
                    <a:bodyPr/>
                    <a:lstStyle/>
                    <a:p>
                      <a:pPr marL="0" marR="0" algn="ctr">
                        <a:spcBef>
                          <a:spcPts val="0"/>
                        </a:spcBef>
                        <a:spcAft>
                          <a:spcPts val="0"/>
                        </a:spcAft>
                      </a:pPr>
                      <a:r>
                        <a:rPr lang="en-US" sz="1600" b="1">
                          <a:effectLst/>
                          <a:latin typeface="Arial Narrow" panose="020B0606020202030204" pitchFamily="34" charset="0"/>
                        </a:rPr>
                        <a:t>0</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2</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3</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4</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5</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49759">
                <a:tc>
                  <a:txBody>
                    <a:bodyPr/>
                    <a:lstStyle/>
                    <a:p>
                      <a:pPr marL="0" marR="0" algn="ctr">
                        <a:spcBef>
                          <a:spcPts val="0"/>
                        </a:spcBef>
                        <a:spcAft>
                          <a:spcPts val="0"/>
                        </a:spcAft>
                      </a:pPr>
                      <a:r>
                        <a:rPr lang="en-US" sz="1600" b="1">
                          <a:effectLst/>
                          <a:latin typeface="Arial Narrow" panose="020B0606020202030204" pitchFamily="34" charset="0"/>
                        </a:rPr>
                        <a:t>1</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6</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7</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8</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9</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10</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49759">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11</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12</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13</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14</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15</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24783">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bl>
          </a:graphicData>
        </a:graphic>
      </p:graphicFrame>
      <p:graphicFrame>
        <p:nvGraphicFramePr>
          <p:cNvPr id="15" name="Table 14"/>
          <p:cNvGraphicFramePr>
            <a:graphicFrameLocks noGrp="1"/>
          </p:cNvGraphicFramePr>
          <p:nvPr>
            <p:extLst/>
          </p:nvPr>
        </p:nvGraphicFramePr>
        <p:xfrm>
          <a:off x="6131858" y="4656884"/>
          <a:ext cx="5562247" cy="762000"/>
        </p:xfrm>
        <a:graphic>
          <a:graphicData uri="http://schemas.openxmlformats.org/drawingml/2006/table">
            <a:tbl>
              <a:tblPr firstRow="1" firstCol="1" bandRow="1">
                <a:tableStyleId>{2D5ABB26-0587-4C30-8999-92F81FD0307C}</a:tableStyleId>
              </a:tblPr>
              <a:tblGrid>
                <a:gridCol w="73645"/>
                <a:gridCol w="336492"/>
                <a:gridCol w="355086"/>
                <a:gridCol w="355086"/>
                <a:gridCol w="355086"/>
                <a:gridCol w="355086"/>
                <a:gridCol w="355086"/>
                <a:gridCol w="355086"/>
                <a:gridCol w="355086"/>
                <a:gridCol w="355086"/>
                <a:gridCol w="355086"/>
                <a:gridCol w="355086"/>
                <a:gridCol w="355086"/>
                <a:gridCol w="355086"/>
                <a:gridCol w="355086"/>
                <a:gridCol w="355086"/>
                <a:gridCol w="180906"/>
              </a:tblGrid>
              <a:tr h="224783">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5</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6</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7</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8</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9</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r h="249759">
                <a:tc>
                  <a:txBody>
                    <a:bodyPr/>
                    <a:lstStyle/>
                    <a:p>
                      <a:pPr marL="0" marR="0" algn="ctr">
                        <a:spcBef>
                          <a:spcPts val="0"/>
                        </a:spcBef>
                        <a:spcAft>
                          <a:spcPts val="0"/>
                        </a:spcAft>
                      </a:pP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2</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3</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4</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5</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6</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7</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8</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9</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10</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11</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12</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13</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14</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15</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24783">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bl>
          </a:graphicData>
        </a:graphic>
      </p:graphicFrame>
      <p:sp>
        <p:nvSpPr>
          <p:cNvPr id="17" name="Rectangle 16"/>
          <p:cNvSpPr/>
          <p:nvPr/>
        </p:nvSpPr>
        <p:spPr>
          <a:xfrm>
            <a:off x="4194415" y="3311514"/>
            <a:ext cx="1295400" cy="268941"/>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185647" y="4890863"/>
            <a:ext cx="1775009" cy="282387"/>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99965" y="3584937"/>
            <a:ext cx="1295400" cy="26894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199965" y="3868392"/>
            <a:ext cx="1295400" cy="268941"/>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74106" y="4891239"/>
            <a:ext cx="1742042" cy="28201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49118" y="4895533"/>
            <a:ext cx="1757080" cy="277717"/>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71653" y="5498637"/>
            <a:ext cx="822960" cy="369332"/>
          </a:xfrm>
          <a:prstGeom prst="rect">
            <a:avLst/>
          </a:prstGeom>
          <a:noFill/>
          <a:ln>
            <a:solidFill>
              <a:schemeClr val="tx1"/>
            </a:solidFill>
          </a:ln>
        </p:spPr>
        <p:txBody>
          <a:bodyPr wrap="square" rtlCol="0">
            <a:spAutoFit/>
          </a:bodyPr>
          <a:lstStyle/>
          <a:p>
            <a:pPr algn="ctr"/>
            <a:r>
              <a:rPr lang="en-US" dirty="0" smtClean="0"/>
              <a:t>Height</a:t>
            </a:r>
            <a:endParaRPr lang="en-US" dirty="0"/>
          </a:p>
        </p:txBody>
      </p:sp>
      <p:sp>
        <p:nvSpPr>
          <p:cNvPr id="24" name="TextBox 23"/>
          <p:cNvSpPr txBox="1"/>
          <p:nvPr/>
        </p:nvSpPr>
        <p:spPr>
          <a:xfrm>
            <a:off x="8489562" y="5504761"/>
            <a:ext cx="821566" cy="369332"/>
          </a:xfrm>
          <a:prstGeom prst="rect">
            <a:avLst/>
          </a:prstGeom>
          <a:noFill/>
          <a:ln>
            <a:solidFill>
              <a:schemeClr val="tx1"/>
            </a:solidFill>
          </a:ln>
        </p:spPr>
        <p:txBody>
          <a:bodyPr wrap="square" rtlCol="0">
            <a:spAutoFit/>
          </a:bodyPr>
          <a:lstStyle/>
          <a:p>
            <a:pPr algn="ctr"/>
            <a:r>
              <a:rPr lang="en-US" dirty="0" smtClean="0"/>
              <a:t>Width</a:t>
            </a:r>
            <a:endParaRPr lang="en-US" dirty="0"/>
          </a:p>
        </p:txBody>
      </p:sp>
      <p:sp>
        <p:nvSpPr>
          <p:cNvPr id="25" name="TextBox 24"/>
          <p:cNvSpPr txBox="1"/>
          <p:nvPr/>
        </p:nvSpPr>
        <p:spPr>
          <a:xfrm>
            <a:off x="9310064" y="5503694"/>
            <a:ext cx="365760" cy="369332"/>
          </a:xfrm>
          <a:prstGeom prst="rect">
            <a:avLst/>
          </a:prstGeom>
          <a:noFill/>
          <a:ln>
            <a:solidFill>
              <a:schemeClr val="tx1"/>
            </a:solidFill>
          </a:ln>
        </p:spPr>
        <p:txBody>
          <a:bodyPr wrap="square" rtlCol="0">
            <a:spAutoFit/>
          </a:bodyPr>
          <a:lstStyle/>
          <a:p>
            <a:pPr algn="ctr"/>
            <a:r>
              <a:rPr lang="en-US" dirty="0" smtClean="0"/>
              <a:t>n</a:t>
            </a:r>
            <a:endParaRPr lang="en-US" dirty="0"/>
          </a:p>
        </p:txBody>
      </p:sp>
      <p:sp>
        <p:nvSpPr>
          <p:cNvPr id="26" name="TextBox 25"/>
          <p:cNvSpPr txBox="1"/>
          <p:nvPr/>
        </p:nvSpPr>
        <p:spPr>
          <a:xfrm>
            <a:off x="9679108" y="5497507"/>
            <a:ext cx="365760" cy="369332"/>
          </a:xfrm>
          <a:prstGeom prst="rect">
            <a:avLst/>
          </a:prstGeom>
          <a:noFill/>
          <a:ln>
            <a:solidFill>
              <a:schemeClr val="tx1"/>
            </a:solidFill>
          </a:ln>
        </p:spPr>
        <p:txBody>
          <a:bodyPr wrap="square" rtlCol="0">
            <a:spAutoFit/>
          </a:bodyPr>
          <a:lstStyle/>
          <a:p>
            <a:pPr algn="ctr"/>
            <a:r>
              <a:rPr lang="en-US" dirty="0" smtClean="0"/>
              <a:t>m</a:t>
            </a:r>
            <a:endParaRPr lang="en-US" dirty="0"/>
          </a:p>
        </p:txBody>
      </p:sp>
      <p:sp>
        <p:nvSpPr>
          <p:cNvPr id="27" name="TextBox 26"/>
          <p:cNvSpPr txBox="1"/>
          <p:nvPr/>
        </p:nvSpPr>
        <p:spPr>
          <a:xfrm>
            <a:off x="7671653" y="5867969"/>
            <a:ext cx="822960" cy="369332"/>
          </a:xfrm>
          <a:prstGeom prst="rect">
            <a:avLst/>
          </a:prstGeom>
          <a:noFill/>
          <a:ln>
            <a:solidFill>
              <a:schemeClr val="tx1"/>
            </a:solidFill>
          </a:ln>
        </p:spPr>
        <p:txBody>
          <a:bodyPr wrap="square" rtlCol="0">
            <a:spAutoFit/>
          </a:bodyPr>
          <a:lstStyle/>
          <a:p>
            <a:pPr algn="ctr"/>
            <a:r>
              <a:rPr lang="en-US" dirty="0" smtClean="0"/>
              <a:t>3</a:t>
            </a:r>
            <a:endParaRPr lang="en-US" dirty="0"/>
          </a:p>
        </p:txBody>
      </p:sp>
      <p:sp>
        <p:nvSpPr>
          <p:cNvPr id="28" name="TextBox 27"/>
          <p:cNvSpPr txBox="1"/>
          <p:nvPr/>
        </p:nvSpPr>
        <p:spPr>
          <a:xfrm>
            <a:off x="8489562" y="5874093"/>
            <a:ext cx="821566" cy="369332"/>
          </a:xfrm>
          <a:prstGeom prst="rect">
            <a:avLst/>
          </a:prstGeom>
          <a:noFill/>
          <a:ln>
            <a:solidFill>
              <a:schemeClr val="tx1"/>
            </a:solidFill>
          </a:ln>
        </p:spPr>
        <p:txBody>
          <a:bodyPr wrap="square" rtlCol="0">
            <a:spAutoFit/>
          </a:bodyPr>
          <a:lstStyle/>
          <a:p>
            <a:pPr algn="ctr"/>
            <a:r>
              <a:rPr lang="en-US" dirty="0" smtClean="0"/>
              <a:t>5</a:t>
            </a:r>
            <a:endParaRPr lang="en-US" dirty="0"/>
          </a:p>
        </p:txBody>
      </p:sp>
      <p:sp>
        <p:nvSpPr>
          <p:cNvPr id="29" name="TextBox 28"/>
          <p:cNvSpPr txBox="1"/>
          <p:nvPr/>
        </p:nvSpPr>
        <p:spPr>
          <a:xfrm>
            <a:off x="9310064" y="5873026"/>
            <a:ext cx="365760" cy="369332"/>
          </a:xfrm>
          <a:prstGeom prst="rect">
            <a:avLst/>
          </a:prstGeom>
          <a:noFill/>
          <a:ln>
            <a:noFill/>
          </a:ln>
        </p:spPr>
        <p:txBody>
          <a:bodyPr wrap="square" rtlCol="0">
            <a:spAutoFit/>
          </a:bodyPr>
          <a:lstStyle/>
          <a:p>
            <a:pPr algn="ctr"/>
            <a:r>
              <a:rPr lang="en-US" dirty="0" smtClean="0"/>
              <a:t>0</a:t>
            </a:r>
            <a:endParaRPr lang="en-US" dirty="0"/>
          </a:p>
        </p:txBody>
      </p:sp>
      <p:sp>
        <p:nvSpPr>
          <p:cNvPr id="30" name="TextBox 29"/>
          <p:cNvSpPr txBox="1"/>
          <p:nvPr/>
        </p:nvSpPr>
        <p:spPr>
          <a:xfrm>
            <a:off x="9665661" y="5880286"/>
            <a:ext cx="365760" cy="369332"/>
          </a:xfrm>
          <a:prstGeom prst="rect">
            <a:avLst/>
          </a:prstGeom>
          <a:noFill/>
          <a:ln>
            <a:noFill/>
          </a:ln>
        </p:spPr>
        <p:txBody>
          <a:bodyPr wrap="square" rtlCol="0">
            <a:spAutoFit/>
          </a:bodyPr>
          <a:lstStyle/>
          <a:p>
            <a:pPr algn="ctr"/>
            <a:r>
              <a:rPr lang="en-US" dirty="0" smtClean="0"/>
              <a:t>0</a:t>
            </a:r>
            <a:endParaRPr lang="en-US" dirty="0"/>
          </a:p>
        </p:txBody>
      </p:sp>
      <p:sp>
        <p:nvSpPr>
          <p:cNvPr id="31" name="TextBox 30"/>
          <p:cNvSpPr txBox="1"/>
          <p:nvPr/>
        </p:nvSpPr>
        <p:spPr>
          <a:xfrm>
            <a:off x="10035983" y="5497507"/>
            <a:ext cx="1621550" cy="369332"/>
          </a:xfrm>
          <a:prstGeom prst="rect">
            <a:avLst/>
          </a:prstGeom>
          <a:noFill/>
          <a:ln>
            <a:solidFill>
              <a:schemeClr val="tx1"/>
            </a:solidFill>
          </a:ln>
        </p:spPr>
        <p:txBody>
          <a:bodyPr wrap="square" rtlCol="0">
            <a:spAutoFit/>
          </a:bodyPr>
          <a:lstStyle/>
          <a:p>
            <a:pPr algn="ctr"/>
            <a:r>
              <a:rPr lang="en-US" dirty="0" smtClean="0"/>
              <a:t>Width * n + m</a:t>
            </a:r>
            <a:endParaRPr lang="en-US" dirty="0"/>
          </a:p>
        </p:txBody>
      </p:sp>
      <p:sp>
        <p:nvSpPr>
          <p:cNvPr id="32" name="TextBox 31"/>
          <p:cNvSpPr txBox="1"/>
          <p:nvPr/>
        </p:nvSpPr>
        <p:spPr>
          <a:xfrm>
            <a:off x="10030357" y="5882700"/>
            <a:ext cx="1621550" cy="369332"/>
          </a:xfrm>
          <a:prstGeom prst="rect">
            <a:avLst/>
          </a:prstGeom>
          <a:noFill/>
          <a:ln>
            <a:noFill/>
          </a:ln>
        </p:spPr>
        <p:txBody>
          <a:bodyPr wrap="square" rtlCol="0">
            <a:spAutoFit/>
          </a:bodyPr>
          <a:lstStyle/>
          <a:p>
            <a:pPr algn="ctr"/>
            <a:r>
              <a:rPr lang="en-US" dirty="0" smtClean="0"/>
              <a:t>0</a:t>
            </a:r>
            <a:endParaRPr lang="en-US" dirty="0"/>
          </a:p>
        </p:txBody>
      </p:sp>
      <p:sp>
        <p:nvSpPr>
          <p:cNvPr id="34" name="TextBox 33"/>
          <p:cNvSpPr txBox="1"/>
          <p:nvPr/>
        </p:nvSpPr>
        <p:spPr>
          <a:xfrm>
            <a:off x="9654438" y="5882324"/>
            <a:ext cx="365760" cy="369332"/>
          </a:xfrm>
          <a:prstGeom prst="rect">
            <a:avLst/>
          </a:prstGeom>
          <a:noFill/>
          <a:ln>
            <a:noFill/>
          </a:ln>
        </p:spPr>
        <p:txBody>
          <a:bodyPr wrap="square" rtlCol="0">
            <a:spAutoFit/>
          </a:bodyPr>
          <a:lstStyle/>
          <a:p>
            <a:pPr algn="ctr"/>
            <a:r>
              <a:rPr lang="en-US" dirty="0" smtClean="0"/>
              <a:t>3</a:t>
            </a:r>
            <a:endParaRPr lang="en-US" dirty="0"/>
          </a:p>
        </p:txBody>
      </p:sp>
      <p:sp>
        <p:nvSpPr>
          <p:cNvPr id="35" name="TextBox 34"/>
          <p:cNvSpPr txBox="1"/>
          <p:nvPr/>
        </p:nvSpPr>
        <p:spPr>
          <a:xfrm>
            <a:off x="10019134" y="5884738"/>
            <a:ext cx="1621550" cy="369332"/>
          </a:xfrm>
          <a:prstGeom prst="rect">
            <a:avLst/>
          </a:prstGeom>
          <a:noFill/>
          <a:ln>
            <a:noFill/>
          </a:ln>
        </p:spPr>
        <p:txBody>
          <a:bodyPr wrap="square" rtlCol="0">
            <a:spAutoFit/>
          </a:bodyPr>
          <a:lstStyle/>
          <a:p>
            <a:pPr algn="ctr"/>
            <a:r>
              <a:rPr lang="en-US" dirty="0" smtClean="0"/>
              <a:t>3</a:t>
            </a:r>
            <a:endParaRPr lang="en-US" dirty="0"/>
          </a:p>
        </p:txBody>
      </p:sp>
      <p:sp>
        <p:nvSpPr>
          <p:cNvPr id="37" name="TextBox 36"/>
          <p:cNvSpPr txBox="1"/>
          <p:nvPr/>
        </p:nvSpPr>
        <p:spPr>
          <a:xfrm>
            <a:off x="9664483" y="5888552"/>
            <a:ext cx="365760" cy="369332"/>
          </a:xfrm>
          <a:prstGeom prst="rect">
            <a:avLst/>
          </a:prstGeom>
          <a:noFill/>
          <a:ln>
            <a:noFill/>
          </a:ln>
        </p:spPr>
        <p:txBody>
          <a:bodyPr wrap="square" rtlCol="0">
            <a:spAutoFit/>
          </a:bodyPr>
          <a:lstStyle/>
          <a:p>
            <a:pPr algn="ctr"/>
            <a:r>
              <a:rPr lang="en-US" dirty="0" smtClean="0"/>
              <a:t>4</a:t>
            </a:r>
            <a:endParaRPr lang="en-US" dirty="0"/>
          </a:p>
        </p:txBody>
      </p:sp>
      <p:sp>
        <p:nvSpPr>
          <p:cNvPr id="38" name="TextBox 37"/>
          <p:cNvSpPr txBox="1"/>
          <p:nvPr/>
        </p:nvSpPr>
        <p:spPr>
          <a:xfrm>
            <a:off x="10029179" y="5890966"/>
            <a:ext cx="1621550" cy="369332"/>
          </a:xfrm>
          <a:prstGeom prst="rect">
            <a:avLst/>
          </a:prstGeom>
          <a:noFill/>
          <a:ln>
            <a:noFill/>
          </a:ln>
        </p:spPr>
        <p:txBody>
          <a:bodyPr wrap="square" rtlCol="0">
            <a:spAutoFit/>
          </a:bodyPr>
          <a:lstStyle/>
          <a:p>
            <a:pPr algn="ctr"/>
            <a:r>
              <a:rPr lang="en-US" dirty="0" smtClean="0"/>
              <a:t>4</a:t>
            </a:r>
            <a:endParaRPr lang="en-US" dirty="0"/>
          </a:p>
        </p:txBody>
      </p:sp>
      <p:sp>
        <p:nvSpPr>
          <p:cNvPr id="39" name="TextBox 38"/>
          <p:cNvSpPr txBox="1"/>
          <p:nvPr/>
        </p:nvSpPr>
        <p:spPr>
          <a:xfrm>
            <a:off x="9310064" y="5874272"/>
            <a:ext cx="365760" cy="369332"/>
          </a:xfrm>
          <a:prstGeom prst="rect">
            <a:avLst/>
          </a:prstGeom>
          <a:noFill/>
          <a:ln>
            <a:noFill/>
          </a:ln>
        </p:spPr>
        <p:txBody>
          <a:bodyPr wrap="square" rtlCol="0">
            <a:spAutoFit/>
          </a:bodyPr>
          <a:lstStyle/>
          <a:p>
            <a:pPr algn="ctr"/>
            <a:r>
              <a:rPr lang="en-US" dirty="0" smtClean="0"/>
              <a:t>2</a:t>
            </a:r>
            <a:endParaRPr lang="en-US" dirty="0"/>
          </a:p>
        </p:txBody>
      </p:sp>
      <p:sp>
        <p:nvSpPr>
          <p:cNvPr id="40" name="TextBox 39"/>
          <p:cNvSpPr txBox="1"/>
          <p:nvPr/>
        </p:nvSpPr>
        <p:spPr>
          <a:xfrm>
            <a:off x="9654438" y="5876846"/>
            <a:ext cx="365760" cy="369332"/>
          </a:xfrm>
          <a:prstGeom prst="rect">
            <a:avLst/>
          </a:prstGeom>
          <a:noFill/>
          <a:ln>
            <a:noFill/>
          </a:ln>
        </p:spPr>
        <p:txBody>
          <a:bodyPr wrap="square" rtlCol="0">
            <a:spAutoFit/>
          </a:bodyPr>
          <a:lstStyle/>
          <a:p>
            <a:pPr algn="ctr"/>
            <a:r>
              <a:rPr lang="en-US" dirty="0" smtClean="0"/>
              <a:t>2</a:t>
            </a:r>
            <a:endParaRPr lang="en-US" dirty="0"/>
          </a:p>
        </p:txBody>
      </p:sp>
      <p:sp>
        <p:nvSpPr>
          <p:cNvPr id="41" name="TextBox 40"/>
          <p:cNvSpPr txBox="1"/>
          <p:nvPr/>
        </p:nvSpPr>
        <p:spPr>
          <a:xfrm>
            <a:off x="10019134" y="5879260"/>
            <a:ext cx="1621550" cy="369332"/>
          </a:xfrm>
          <a:prstGeom prst="rect">
            <a:avLst/>
          </a:prstGeom>
          <a:noFill/>
          <a:ln>
            <a:noFill/>
          </a:ln>
        </p:spPr>
        <p:txBody>
          <a:bodyPr wrap="square" rtlCol="0">
            <a:spAutoFit/>
          </a:bodyPr>
          <a:lstStyle/>
          <a:p>
            <a:pPr algn="ctr"/>
            <a:r>
              <a:rPr lang="en-US" dirty="0" smtClean="0"/>
              <a:t>2</a:t>
            </a:r>
            <a:endParaRPr lang="en-US" dirty="0"/>
          </a:p>
        </p:txBody>
      </p:sp>
      <p:sp>
        <p:nvSpPr>
          <p:cNvPr id="42" name="TextBox 41"/>
          <p:cNvSpPr txBox="1"/>
          <p:nvPr/>
        </p:nvSpPr>
        <p:spPr>
          <a:xfrm>
            <a:off x="9312385" y="5879786"/>
            <a:ext cx="365760" cy="369332"/>
          </a:xfrm>
          <a:prstGeom prst="rect">
            <a:avLst/>
          </a:prstGeom>
          <a:noFill/>
          <a:ln>
            <a:noFill/>
          </a:ln>
        </p:spPr>
        <p:txBody>
          <a:bodyPr wrap="square" rtlCol="0">
            <a:spAutoFit/>
          </a:bodyPr>
          <a:lstStyle/>
          <a:p>
            <a:pPr algn="ctr"/>
            <a:r>
              <a:rPr lang="en-US" dirty="0" smtClean="0"/>
              <a:t>1</a:t>
            </a:r>
            <a:endParaRPr lang="en-US" dirty="0"/>
          </a:p>
        </p:txBody>
      </p:sp>
      <p:sp>
        <p:nvSpPr>
          <p:cNvPr id="43" name="TextBox 42"/>
          <p:cNvSpPr txBox="1"/>
          <p:nvPr/>
        </p:nvSpPr>
        <p:spPr>
          <a:xfrm>
            <a:off x="9665661" y="5886624"/>
            <a:ext cx="365760" cy="369332"/>
          </a:xfrm>
          <a:prstGeom prst="rect">
            <a:avLst/>
          </a:prstGeom>
          <a:noFill/>
          <a:ln>
            <a:noFill/>
          </a:ln>
        </p:spPr>
        <p:txBody>
          <a:bodyPr wrap="square" rtlCol="0">
            <a:spAutoFit/>
          </a:bodyPr>
          <a:lstStyle/>
          <a:p>
            <a:pPr algn="ctr"/>
            <a:r>
              <a:rPr lang="en-US" dirty="0" smtClean="0"/>
              <a:t>1</a:t>
            </a:r>
            <a:endParaRPr lang="en-US" dirty="0"/>
          </a:p>
        </p:txBody>
      </p:sp>
      <p:sp>
        <p:nvSpPr>
          <p:cNvPr id="44" name="TextBox 43"/>
          <p:cNvSpPr txBox="1"/>
          <p:nvPr/>
        </p:nvSpPr>
        <p:spPr>
          <a:xfrm>
            <a:off x="10030357" y="5889038"/>
            <a:ext cx="1621550" cy="369332"/>
          </a:xfrm>
          <a:prstGeom prst="rect">
            <a:avLst/>
          </a:prstGeom>
          <a:noFill/>
          <a:ln>
            <a:noFill/>
          </a:ln>
        </p:spPr>
        <p:txBody>
          <a:bodyPr wrap="square" rtlCol="0">
            <a:spAutoFit/>
          </a:bodyPr>
          <a:lstStyle/>
          <a:p>
            <a:pPr algn="ctr"/>
            <a:r>
              <a:rPr lang="en-US" dirty="0" smtClean="0"/>
              <a:t>1</a:t>
            </a:r>
            <a:endParaRPr lang="en-US" dirty="0"/>
          </a:p>
        </p:txBody>
      </p:sp>
      <p:sp>
        <p:nvSpPr>
          <p:cNvPr id="46" name="TextBox 45"/>
          <p:cNvSpPr txBox="1"/>
          <p:nvPr/>
        </p:nvSpPr>
        <p:spPr>
          <a:xfrm>
            <a:off x="10023083" y="5885612"/>
            <a:ext cx="1621550" cy="369332"/>
          </a:xfrm>
          <a:prstGeom prst="rect">
            <a:avLst/>
          </a:prstGeom>
          <a:noFill/>
          <a:ln>
            <a:noFill/>
          </a:ln>
        </p:spPr>
        <p:txBody>
          <a:bodyPr wrap="square" rtlCol="0">
            <a:spAutoFit/>
          </a:bodyPr>
          <a:lstStyle/>
          <a:p>
            <a:pPr algn="ctr"/>
            <a:r>
              <a:rPr lang="en-US" dirty="0" smtClean="0"/>
              <a:t>8</a:t>
            </a:r>
            <a:endParaRPr lang="en-US" dirty="0"/>
          </a:p>
        </p:txBody>
      </p:sp>
      <p:sp>
        <p:nvSpPr>
          <p:cNvPr id="47" name="TextBox 46"/>
          <p:cNvSpPr txBox="1"/>
          <p:nvPr/>
        </p:nvSpPr>
        <p:spPr>
          <a:xfrm>
            <a:off x="10024489" y="5881416"/>
            <a:ext cx="1621550" cy="369332"/>
          </a:xfrm>
          <a:prstGeom prst="rect">
            <a:avLst/>
          </a:prstGeom>
          <a:noFill/>
          <a:ln>
            <a:noFill/>
          </a:ln>
        </p:spPr>
        <p:txBody>
          <a:bodyPr wrap="square" rtlCol="0">
            <a:spAutoFit/>
          </a:bodyPr>
          <a:lstStyle/>
          <a:p>
            <a:pPr algn="ctr"/>
            <a:r>
              <a:rPr lang="en-US" dirty="0" smtClean="0"/>
              <a:t>9</a:t>
            </a:r>
            <a:endParaRPr lang="en-US" dirty="0"/>
          </a:p>
        </p:txBody>
      </p:sp>
      <p:sp>
        <p:nvSpPr>
          <p:cNvPr id="48" name="TextBox 47"/>
          <p:cNvSpPr txBox="1"/>
          <p:nvPr/>
        </p:nvSpPr>
        <p:spPr>
          <a:xfrm>
            <a:off x="10028131" y="5891071"/>
            <a:ext cx="1621550" cy="369332"/>
          </a:xfrm>
          <a:prstGeom prst="rect">
            <a:avLst/>
          </a:prstGeom>
          <a:noFill/>
          <a:ln>
            <a:noFill/>
          </a:ln>
        </p:spPr>
        <p:txBody>
          <a:bodyPr wrap="square" rtlCol="0">
            <a:spAutoFit/>
          </a:bodyPr>
          <a:lstStyle/>
          <a:p>
            <a:pPr algn="ctr"/>
            <a:r>
              <a:rPr lang="en-US" dirty="0" smtClean="0"/>
              <a:t>11</a:t>
            </a:r>
            <a:endParaRPr lang="en-US" dirty="0"/>
          </a:p>
        </p:txBody>
      </p:sp>
      <p:sp>
        <p:nvSpPr>
          <p:cNvPr id="49" name="TextBox 48"/>
          <p:cNvSpPr txBox="1"/>
          <p:nvPr/>
        </p:nvSpPr>
        <p:spPr>
          <a:xfrm>
            <a:off x="10016069" y="5892889"/>
            <a:ext cx="1621550" cy="369332"/>
          </a:xfrm>
          <a:prstGeom prst="rect">
            <a:avLst/>
          </a:prstGeom>
          <a:noFill/>
          <a:ln>
            <a:noFill/>
          </a:ln>
        </p:spPr>
        <p:txBody>
          <a:bodyPr wrap="square" rtlCol="0">
            <a:spAutoFit/>
          </a:bodyPr>
          <a:lstStyle/>
          <a:p>
            <a:pPr algn="ctr"/>
            <a:r>
              <a:rPr lang="en-US" dirty="0" smtClean="0"/>
              <a:t>12</a:t>
            </a:r>
            <a:endParaRPr lang="en-US" dirty="0"/>
          </a:p>
        </p:txBody>
      </p:sp>
      <p:sp>
        <p:nvSpPr>
          <p:cNvPr id="50" name="TextBox 49"/>
          <p:cNvSpPr txBox="1"/>
          <p:nvPr/>
        </p:nvSpPr>
        <p:spPr>
          <a:xfrm>
            <a:off x="10028709" y="5881292"/>
            <a:ext cx="1621550" cy="369332"/>
          </a:xfrm>
          <a:prstGeom prst="rect">
            <a:avLst/>
          </a:prstGeom>
          <a:noFill/>
          <a:ln>
            <a:noFill/>
          </a:ln>
        </p:spPr>
        <p:txBody>
          <a:bodyPr wrap="square" rtlCol="0">
            <a:spAutoFit/>
          </a:bodyPr>
          <a:lstStyle/>
          <a:p>
            <a:pPr algn="ctr"/>
            <a:r>
              <a:rPr lang="en-US" dirty="0" smtClean="0"/>
              <a:t>6</a:t>
            </a:r>
            <a:endParaRPr lang="en-US" dirty="0"/>
          </a:p>
        </p:txBody>
      </p:sp>
      <p:sp>
        <p:nvSpPr>
          <p:cNvPr id="51" name="TextBox 50"/>
          <p:cNvSpPr txBox="1"/>
          <p:nvPr/>
        </p:nvSpPr>
        <p:spPr>
          <a:xfrm>
            <a:off x="10016069" y="5892889"/>
            <a:ext cx="1621550" cy="369332"/>
          </a:xfrm>
          <a:prstGeom prst="rect">
            <a:avLst/>
          </a:prstGeom>
          <a:noFill/>
          <a:ln>
            <a:noFill/>
          </a:ln>
        </p:spPr>
        <p:txBody>
          <a:bodyPr wrap="square" rtlCol="0">
            <a:spAutoFit/>
          </a:bodyPr>
          <a:lstStyle/>
          <a:p>
            <a:pPr algn="ctr"/>
            <a:r>
              <a:rPr lang="en-US" dirty="0" smtClean="0"/>
              <a:t>10</a:t>
            </a:r>
            <a:endParaRPr lang="en-US" dirty="0"/>
          </a:p>
        </p:txBody>
      </p:sp>
      <p:sp>
        <p:nvSpPr>
          <p:cNvPr id="52" name="TextBox 51"/>
          <p:cNvSpPr txBox="1"/>
          <p:nvPr/>
        </p:nvSpPr>
        <p:spPr>
          <a:xfrm>
            <a:off x="10035306" y="5887719"/>
            <a:ext cx="1621550" cy="369332"/>
          </a:xfrm>
          <a:prstGeom prst="rect">
            <a:avLst/>
          </a:prstGeom>
          <a:noFill/>
          <a:ln>
            <a:noFill/>
          </a:ln>
        </p:spPr>
        <p:txBody>
          <a:bodyPr wrap="square" rtlCol="0">
            <a:spAutoFit/>
          </a:bodyPr>
          <a:lstStyle/>
          <a:p>
            <a:pPr algn="ctr"/>
            <a:r>
              <a:rPr lang="en-US" dirty="0" smtClean="0"/>
              <a:t>13</a:t>
            </a:r>
            <a:endParaRPr lang="en-US" dirty="0"/>
          </a:p>
        </p:txBody>
      </p:sp>
      <p:sp>
        <p:nvSpPr>
          <p:cNvPr id="53" name="TextBox 52"/>
          <p:cNvSpPr txBox="1"/>
          <p:nvPr/>
        </p:nvSpPr>
        <p:spPr>
          <a:xfrm>
            <a:off x="10017956" y="5881494"/>
            <a:ext cx="1621550" cy="369332"/>
          </a:xfrm>
          <a:prstGeom prst="rect">
            <a:avLst/>
          </a:prstGeom>
          <a:noFill/>
          <a:ln>
            <a:noFill/>
          </a:ln>
        </p:spPr>
        <p:txBody>
          <a:bodyPr wrap="square" rtlCol="0">
            <a:spAutoFit/>
          </a:bodyPr>
          <a:lstStyle/>
          <a:p>
            <a:pPr algn="ctr"/>
            <a:r>
              <a:rPr lang="en-US" dirty="0" smtClean="0"/>
              <a:t>5</a:t>
            </a:r>
            <a:endParaRPr lang="en-US" dirty="0"/>
          </a:p>
        </p:txBody>
      </p:sp>
      <p:sp>
        <p:nvSpPr>
          <p:cNvPr id="54" name="TextBox 53"/>
          <p:cNvSpPr txBox="1"/>
          <p:nvPr/>
        </p:nvSpPr>
        <p:spPr>
          <a:xfrm>
            <a:off x="10029843" y="5885325"/>
            <a:ext cx="1621550" cy="369332"/>
          </a:xfrm>
          <a:prstGeom prst="rect">
            <a:avLst/>
          </a:prstGeom>
          <a:noFill/>
          <a:ln>
            <a:noFill/>
          </a:ln>
        </p:spPr>
        <p:txBody>
          <a:bodyPr wrap="square" rtlCol="0">
            <a:spAutoFit/>
          </a:bodyPr>
          <a:lstStyle/>
          <a:p>
            <a:pPr algn="ctr"/>
            <a:r>
              <a:rPr lang="en-US" dirty="0" smtClean="0"/>
              <a:t>7</a:t>
            </a:r>
            <a:endParaRPr lang="en-US" dirty="0"/>
          </a:p>
        </p:txBody>
      </p:sp>
      <p:sp>
        <p:nvSpPr>
          <p:cNvPr id="56" name="TextBox 55"/>
          <p:cNvSpPr txBox="1"/>
          <p:nvPr/>
        </p:nvSpPr>
        <p:spPr>
          <a:xfrm>
            <a:off x="10029843" y="5887719"/>
            <a:ext cx="1621550" cy="369332"/>
          </a:xfrm>
          <a:prstGeom prst="rect">
            <a:avLst/>
          </a:prstGeom>
          <a:noFill/>
          <a:ln>
            <a:noFill/>
          </a:ln>
        </p:spPr>
        <p:txBody>
          <a:bodyPr wrap="square" rtlCol="0">
            <a:spAutoFit/>
          </a:bodyPr>
          <a:lstStyle/>
          <a:p>
            <a:pPr algn="ctr"/>
            <a:r>
              <a:rPr lang="en-US" dirty="0" smtClean="0"/>
              <a:t>14</a:t>
            </a:r>
            <a:endParaRPr lang="en-US" dirty="0"/>
          </a:p>
        </p:txBody>
      </p:sp>
      <p:graphicFrame>
        <p:nvGraphicFramePr>
          <p:cNvPr id="57" name="Table 56"/>
          <p:cNvGraphicFramePr>
            <a:graphicFrameLocks noGrp="1"/>
          </p:cNvGraphicFramePr>
          <p:nvPr>
            <p:extLst/>
          </p:nvPr>
        </p:nvGraphicFramePr>
        <p:xfrm>
          <a:off x="9310064" y="5882559"/>
          <a:ext cx="2341919" cy="370840"/>
        </p:xfrm>
        <a:graphic>
          <a:graphicData uri="http://schemas.openxmlformats.org/drawingml/2006/table">
            <a:tbl>
              <a:tblPr firstRow="1" bandRow="1">
                <a:tableStyleId>{5C22544A-7EE6-4342-B048-85BDC9FD1C3A}</a:tableStyleId>
              </a:tblPr>
              <a:tblGrid>
                <a:gridCol w="365201"/>
                <a:gridCol w="363071"/>
                <a:gridCol w="1613647"/>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5" name="TextBox 54"/>
          <p:cNvSpPr txBox="1"/>
          <p:nvPr/>
        </p:nvSpPr>
        <p:spPr>
          <a:xfrm>
            <a:off x="174419" y="4653286"/>
            <a:ext cx="5876747" cy="1415772"/>
          </a:xfrm>
          <a:prstGeom prst="rect">
            <a:avLst/>
          </a:prstGeom>
          <a:noFill/>
        </p:spPr>
        <p:txBody>
          <a:bodyPr wrap="square" rtlCol="0">
            <a:spAutoFit/>
          </a:bodyPr>
          <a:lstStyle/>
          <a:p>
            <a:pPr algn="just"/>
            <a:r>
              <a:rPr lang="en-US" i="1" dirty="0"/>
              <a:t>A</a:t>
            </a:r>
            <a:r>
              <a:rPr lang="en-US" i="1" dirty="0" smtClean="0"/>
              <a:t>s </a:t>
            </a:r>
            <a:r>
              <a:rPr lang="en-US" i="1" dirty="0"/>
              <a:t>memory is flat, in both codes the values are actually stored sequentially in the memory (just like the </a:t>
            </a:r>
            <a:r>
              <a:rPr lang="en-US" i="1" dirty="0" smtClean="0"/>
              <a:t>1D array). </a:t>
            </a:r>
            <a:r>
              <a:rPr lang="en-US" i="1" dirty="0"/>
              <a:t>The access for the two-dimensional array in that case is just as the indexing of the </a:t>
            </a:r>
            <a:r>
              <a:rPr lang="en-US" i="1" dirty="0" smtClean="0"/>
              <a:t>array,</a:t>
            </a:r>
          </a:p>
          <a:p>
            <a:pPr algn="just"/>
            <a:r>
              <a:rPr lang="en-US" sz="1400" dirty="0">
                <a:solidFill>
                  <a:srgbClr val="FF0000"/>
                </a:solidFill>
                <a:latin typeface="Courier New" panose="02070309020205020404" pitchFamily="49" charset="0"/>
                <a:cs typeface="Courier New" panose="02070309020205020404" pitchFamily="49" charset="0"/>
              </a:rPr>
              <a:t>[(</a:t>
            </a:r>
            <a:r>
              <a:rPr lang="en-US" sz="1400" dirty="0" err="1" smtClean="0">
                <a:solidFill>
                  <a:srgbClr val="FF0000"/>
                </a:solidFill>
                <a:latin typeface="Courier New" panose="02070309020205020404" pitchFamily="49" charset="0"/>
                <a:cs typeface="Courier New" panose="02070309020205020404" pitchFamily="49" charset="0"/>
              </a:rPr>
              <a:t>row_index</a:t>
            </a:r>
            <a:r>
              <a:rPr lang="en-US" sz="1400" dirty="0">
                <a:solidFill>
                  <a:srgbClr val="FF0000"/>
                </a:solidFill>
                <a:latin typeface="Courier New" panose="02070309020205020404" pitchFamily="49" charset="0"/>
                <a:cs typeface="Courier New" panose="02070309020205020404" pitchFamily="49" charset="0"/>
              </a:rPr>
              <a:t>) * (</a:t>
            </a:r>
            <a:r>
              <a:rPr lang="en-US" sz="1400" dirty="0" err="1" smtClean="0">
                <a:solidFill>
                  <a:srgbClr val="FF0000"/>
                </a:solidFill>
                <a:latin typeface="Courier New" panose="02070309020205020404" pitchFamily="49" charset="0"/>
                <a:cs typeface="Courier New" panose="02070309020205020404" pitchFamily="49" charset="0"/>
              </a:rPr>
              <a:t>Total_column</a:t>
            </a:r>
            <a:r>
              <a:rPr lang="en-US" sz="1400" dirty="0">
                <a:solidFill>
                  <a:srgbClr val="FF0000"/>
                </a:solidFill>
                <a:latin typeface="Courier New" panose="02070309020205020404" pitchFamily="49" charset="0"/>
                <a:cs typeface="Courier New" panose="02070309020205020404" pitchFamily="49" charset="0"/>
              </a:rPr>
              <a:t>) + (</a:t>
            </a:r>
            <a:r>
              <a:rPr lang="en-US" sz="1400" dirty="0" err="1" smtClean="0">
                <a:solidFill>
                  <a:srgbClr val="FF0000"/>
                </a:solidFill>
                <a:latin typeface="Courier New" panose="02070309020205020404" pitchFamily="49" charset="0"/>
                <a:cs typeface="Courier New" panose="02070309020205020404" pitchFamily="49" charset="0"/>
              </a:rPr>
              <a:t>column_index</a:t>
            </a:r>
            <a:r>
              <a:rPr lang="en-US" sz="1400" dirty="0">
                <a:solidFill>
                  <a:srgbClr val="FF0000"/>
                </a:solidFill>
                <a:latin typeface="Courier New" panose="02070309020205020404" pitchFamily="49" charset="0"/>
                <a:cs typeface="Courier New" panose="02070309020205020404" pitchFamily="49" charset="0"/>
              </a:rPr>
              <a:t>)]</a:t>
            </a:r>
          </a:p>
        </p:txBody>
      </p:sp>
      <p:sp>
        <p:nvSpPr>
          <p:cNvPr id="11" name="Footer Placeholder 10"/>
          <p:cNvSpPr>
            <a:spLocks noGrp="1"/>
          </p:cNvSpPr>
          <p:nvPr>
            <p:ph type="ftr" sz="quarter" idx="11"/>
          </p:nvPr>
        </p:nvSpPr>
        <p:spPr/>
        <p:txBody>
          <a:bodyPr/>
          <a:lstStyle/>
          <a:p>
            <a:r>
              <a:rPr lang="en-US" smtClean="0"/>
              <a:t>Data Structures</a:t>
            </a:r>
            <a:endParaRPr lang="en-US"/>
          </a:p>
        </p:txBody>
      </p:sp>
      <p:sp>
        <p:nvSpPr>
          <p:cNvPr id="13" name="Slide Number Placeholder 12"/>
          <p:cNvSpPr>
            <a:spLocks noGrp="1"/>
          </p:cNvSpPr>
          <p:nvPr>
            <p:ph type="sldNum" sz="quarter" idx="12"/>
          </p:nvPr>
        </p:nvSpPr>
        <p:spPr/>
        <p:txBody>
          <a:bodyPr/>
          <a:lstStyle/>
          <a:p>
            <a:r>
              <a:rPr lang="en-US" dirty="0" smtClean="0"/>
              <a:t> </a:t>
            </a:r>
            <a:fld id="{4A983969-37C5-4618-A16D-59AABA52C744}" type="slidenum">
              <a:rPr lang="en-US" smtClean="0"/>
              <a:pPr/>
              <a:t>18</a:t>
            </a:fld>
            <a:endParaRPr lang="en-US" dirty="0"/>
          </a:p>
        </p:txBody>
      </p:sp>
      <p:sp>
        <p:nvSpPr>
          <p:cNvPr id="2" name="Date Placeholder 1"/>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100088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858130"/>
            <a:ext cx="11976100" cy="5377570"/>
          </a:xfrm>
        </p:spPr>
        <p:txBody>
          <a:bodyPr>
            <a:normAutofit/>
          </a:bodyPr>
          <a:lstStyle/>
          <a:p>
            <a:r>
              <a:rPr lang="en-US" sz="1800" dirty="0" smtClean="0">
                <a:latin typeface="Times New Roman" panose="02020603050405020304" pitchFamily="18" charset="0"/>
                <a:cs typeface="Times New Roman" panose="02020603050405020304" pitchFamily="18" charset="0"/>
              </a:rPr>
              <a:t>Memory of each element of an array can be accessed using the </a:t>
            </a:r>
            <a:r>
              <a:rPr lang="en-US" sz="1800" b="1" dirty="0" smtClean="0">
                <a:latin typeface="Times New Roman" panose="02020603050405020304" pitchFamily="18" charset="0"/>
                <a:cs typeface="Times New Roman" panose="02020603050405020304" pitchFamily="18" charset="0"/>
              </a:rPr>
              <a:t>&amp;</a:t>
            </a:r>
            <a:r>
              <a:rPr lang="en-US" sz="1800" dirty="0" smtClean="0">
                <a:latin typeface="Times New Roman" panose="02020603050405020304" pitchFamily="18" charset="0"/>
                <a:cs typeface="Times New Roman" panose="02020603050405020304" pitchFamily="18" charset="0"/>
              </a:rPr>
              <a:t> operator.</a:t>
            </a:r>
          </a:p>
          <a:p>
            <a:r>
              <a:rPr lang="en-US" sz="1800" b="1" dirty="0" smtClean="0">
                <a:latin typeface="Times New Roman" panose="02020603050405020304" pitchFamily="18" charset="0"/>
                <a:cs typeface="Times New Roman" panose="02020603050405020304" pitchFamily="18" charset="0"/>
              </a:rPr>
              <a:t>&amp;</a:t>
            </a:r>
            <a:r>
              <a:rPr lang="en-US" sz="1800" b="1" dirty="0" err="1" smtClean="0">
                <a:latin typeface="Times New Roman" panose="02020603050405020304" pitchFamily="18" charset="0"/>
                <a:cs typeface="Times New Roman" panose="02020603050405020304" pitchFamily="18" charset="0"/>
              </a:rPr>
              <a:t>mimo</a:t>
            </a:r>
            <a:r>
              <a:rPr lang="en-US" sz="1800" b="1"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gives the memory location of the 3</a:t>
            </a:r>
            <a:r>
              <a:rPr lang="en-US" sz="1800" baseline="30000" dirty="0" smtClean="0">
                <a:latin typeface="Times New Roman" panose="02020603050405020304" pitchFamily="18" charset="0"/>
                <a:cs typeface="Times New Roman" panose="02020603050405020304" pitchFamily="18" charset="0"/>
              </a:rPr>
              <a:t>rd</a:t>
            </a:r>
            <a:r>
              <a:rPr lang="en-US" sz="1800" dirty="0" smtClean="0">
                <a:latin typeface="Times New Roman" panose="02020603050405020304" pitchFamily="18" charset="0"/>
                <a:cs typeface="Times New Roman" panose="02020603050405020304" pitchFamily="18" charset="0"/>
              </a:rPr>
              <a:t> element of the array </a:t>
            </a:r>
            <a:r>
              <a:rPr lang="en-US" sz="1800" b="1" dirty="0" err="1" smtClean="0">
                <a:latin typeface="Times New Roman" panose="02020603050405020304" pitchFamily="18" charset="0"/>
                <a:cs typeface="Times New Roman" panose="02020603050405020304" pitchFamily="18" charset="0"/>
              </a:rPr>
              <a:t>mimo</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If the element is more than a byte, it gives the starting byte of the element.</a:t>
            </a:r>
          </a:p>
          <a:p>
            <a:r>
              <a:rPr lang="en-US" sz="1800" dirty="0" smtClean="0">
                <a:latin typeface="Times New Roman" panose="02020603050405020304" pitchFamily="18" charset="0"/>
                <a:cs typeface="Times New Roman" panose="02020603050405020304" pitchFamily="18" charset="0"/>
              </a:rPr>
              <a:t>Let consider the starting address of </a:t>
            </a:r>
            <a:r>
              <a:rPr lang="en-US" sz="1800" b="1" dirty="0" err="1" smtClean="0">
                <a:latin typeface="Times New Roman" panose="02020603050405020304" pitchFamily="18" charset="0"/>
                <a:cs typeface="Times New Roman" panose="02020603050405020304" pitchFamily="18" charset="0"/>
              </a:rPr>
              <a:t>int</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mimo</a:t>
            </a:r>
            <a:r>
              <a:rPr lang="en-US" sz="1800" b="1" dirty="0" smtClean="0">
                <a:latin typeface="Times New Roman" panose="02020603050405020304" pitchFamily="18" charset="0"/>
                <a:cs typeface="Times New Roman" panose="02020603050405020304" pitchFamily="18" charset="0"/>
              </a:rPr>
              <a:t>[5]</a:t>
            </a:r>
            <a:r>
              <a:rPr lang="en-US" sz="1800" dirty="0" smtClean="0">
                <a:latin typeface="Times New Roman" panose="02020603050405020304" pitchFamily="18" charset="0"/>
                <a:cs typeface="Times New Roman" panose="02020603050405020304" pitchFamily="18" charset="0"/>
              </a:rPr>
              <a:t> is </a:t>
            </a:r>
            <a:r>
              <a:rPr lang="en-US" sz="1800" b="1" dirty="0" smtClean="0">
                <a:latin typeface="Times New Roman" panose="02020603050405020304" pitchFamily="18" charset="0"/>
                <a:cs typeface="Times New Roman" panose="02020603050405020304" pitchFamily="18" charset="0"/>
              </a:rPr>
              <a:t>567</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a:spcBef>
                <a:spcPts val="800"/>
              </a:spcBef>
            </a:pPr>
            <a:r>
              <a:rPr lang="en-US" sz="1800" b="1" dirty="0" smtClean="0">
                <a:latin typeface="Times New Roman" panose="02020603050405020304" pitchFamily="18" charset="0"/>
                <a:cs typeface="Times New Roman" panose="02020603050405020304" pitchFamily="18" charset="0"/>
              </a:rPr>
              <a:t>&amp;</a:t>
            </a:r>
            <a:r>
              <a:rPr lang="en-US" sz="1800" b="1" dirty="0" err="1" smtClean="0">
                <a:latin typeface="Times New Roman" panose="02020603050405020304" pitchFamily="18" charset="0"/>
                <a:cs typeface="Times New Roman" panose="02020603050405020304" pitchFamily="18" charset="0"/>
              </a:rPr>
              <a:t>mimo</a:t>
            </a:r>
            <a:r>
              <a:rPr lang="en-US" sz="1800" b="1" dirty="0" smtClean="0">
                <a:latin typeface="Times New Roman" panose="02020603050405020304" pitchFamily="18" charset="0"/>
                <a:cs typeface="Times New Roman" panose="02020603050405020304" pitchFamily="18" charset="0"/>
              </a:rPr>
              <a:t>[2] </a:t>
            </a:r>
            <a:r>
              <a:rPr lang="en-US" sz="1800" dirty="0" smtClean="0">
                <a:latin typeface="Times New Roman" panose="02020603050405020304" pitchFamily="18" charset="0"/>
                <a:cs typeface="Times New Roman" panose="02020603050405020304" pitchFamily="18" charset="0"/>
              </a:rPr>
              <a:t>will give us the memory location </a:t>
            </a:r>
            <a:r>
              <a:rPr lang="en-US" sz="1800" b="1" dirty="0" smtClean="0">
                <a:latin typeface="Times New Roman" panose="02020603050405020304" pitchFamily="18" charset="0"/>
                <a:cs typeface="Times New Roman" panose="02020603050405020304" pitchFamily="18" charset="0"/>
              </a:rPr>
              <a:t>575</a:t>
            </a:r>
            <a:r>
              <a:rPr lang="en-US" sz="1800" dirty="0" smtClean="0">
                <a:latin typeface="Times New Roman" panose="02020603050405020304" pitchFamily="18" charset="0"/>
                <a:cs typeface="Times New Roman" panose="02020603050405020304" pitchFamily="18" charset="0"/>
              </a:rPr>
              <a:t>.</a:t>
            </a:r>
          </a:p>
          <a:p>
            <a:r>
              <a:rPr lang="en-US" sz="1800" b="1" dirty="0" err="1" smtClean="0">
                <a:latin typeface="Times New Roman" panose="02020603050405020304" pitchFamily="18" charset="0"/>
                <a:cs typeface="Times New Roman" panose="02020603050405020304" pitchFamily="18" charset="0"/>
              </a:rPr>
              <a:t>mimo</a:t>
            </a:r>
            <a:r>
              <a:rPr lang="en-US" sz="1800" b="1"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will give us 4 bytes (</a:t>
            </a:r>
            <a:r>
              <a:rPr lang="en-US" sz="1800" b="1"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of information starting from </a:t>
            </a:r>
            <a:r>
              <a:rPr lang="en-US" sz="1800" b="1" dirty="0" smtClean="0">
                <a:latin typeface="Times New Roman" panose="02020603050405020304" pitchFamily="18" charset="0"/>
                <a:cs typeface="Times New Roman" panose="02020603050405020304" pitchFamily="18" charset="0"/>
              </a:rPr>
              <a:t>575</a:t>
            </a:r>
            <a:r>
              <a:rPr lang="en-US" sz="1800" dirty="0" smtClean="0">
                <a:latin typeface="Times New Roman" panose="02020603050405020304" pitchFamily="18" charset="0"/>
                <a:cs typeface="Times New Roman" panose="02020603050405020304" pitchFamily="18" charset="0"/>
              </a:rPr>
              <a:t> to </a:t>
            </a:r>
            <a:r>
              <a:rPr lang="en-US" sz="1800" b="1" dirty="0" smtClean="0">
                <a:latin typeface="Times New Roman" panose="02020603050405020304" pitchFamily="18" charset="0"/>
                <a:cs typeface="Times New Roman" panose="02020603050405020304" pitchFamily="18" charset="0"/>
              </a:rPr>
              <a:t>579</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name of an array always refer to the starting location of the array. i.e. the first element of the array. So, </a:t>
            </a:r>
            <a:r>
              <a:rPr lang="en-US" sz="1800" b="1" dirty="0" err="1">
                <a:latin typeface="Times New Roman" panose="02020603050405020304" pitchFamily="18" charset="0"/>
                <a:cs typeface="Times New Roman" panose="02020603050405020304" pitchFamily="18" charset="0"/>
              </a:rPr>
              <a:t>mimo</a:t>
            </a:r>
            <a:r>
              <a:rPr lang="en-US" sz="1800" b="1" dirty="0">
                <a:latin typeface="Times New Roman" panose="02020603050405020304" pitchFamily="18" charset="0"/>
                <a:cs typeface="Times New Roman" panose="02020603050405020304" pitchFamily="18" charset="0"/>
              </a:rPr>
              <a:t> = &amp;</a:t>
            </a:r>
            <a:r>
              <a:rPr lang="en-US" sz="1800" b="1" dirty="0" err="1">
                <a:latin typeface="Times New Roman" panose="02020603050405020304" pitchFamily="18" charset="0"/>
                <a:cs typeface="Times New Roman" panose="02020603050405020304" pitchFamily="18" charset="0"/>
              </a:rPr>
              <a:t>mimo</a:t>
            </a:r>
            <a:r>
              <a:rPr lang="en-US" sz="1800" b="1" dirty="0">
                <a:latin typeface="Times New Roman" panose="02020603050405020304" pitchFamily="18" charset="0"/>
                <a:cs typeface="Times New Roman" panose="02020603050405020304" pitchFamily="18" charset="0"/>
              </a:rPr>
              <a:t>[0</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91021156"/>
              </p:ext>
            </p:extLst>
          </p:nvPr>
        </p:nvGraphicFramePr>
        <p:xfrm>
          <a:off x="287729" y="2634018"/>
          <a:ext cx="11612918" cy="1502073"/>
        </p:xfrm>
        <a:graphic>
          <a:graphicData uri="http://schemas.openxmlformats.org/drawingml/2006/table">
            <a:tbl>
              <a:tblPr firstRow="1" firstCol="1" bandRow="1">
                <a:tableStyleId>{5C22544A-7EE6-4342-B048-85BDC9FD1C3A}</a:tableStyleId>
              </a:tblPr>
              <a:tblGrid>
                <a:gridCol w="882555"/>
                <a:gridCol w="499840"/>
                <a:gridCol w="542160"/>
                <a:gridCol w="531945"/>
                <a:gridCol w="551692"/>
                <a:gridCol w="484859"/>
                <a:gridCol w="493564"/>
                <a:gridCol w="513173"/>
                <a:gridCol w="533306"/>
                <a:gridCol w="483497"/>
                <a:gridCol w="531944"/>
                <a:gridCol w="531944"/>
                <a:gridCol w="533306"/>
                <a:gridCol w="484859"/>
                <a:gridCol w="532284"/>
                <a:gridCol w="529902"/>
                <a:gridCol w="534327"/>
                <a:gridCol w="523772"/>
                <a:gridCol w="512882"/>
                <a:gridCol w="502418"/>
                <a:gridCol w="445363"/>
                <a:gridCol w="433326"/>
              </a:tblGrid>
              <a:tr h="501313">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 </a:t>
                      </a:r>
                      <a:r>
                        <a:rPr lang="en-US" sz="1800" b="1" dirty="0" smtClean="0">
                          <a:solidFill>
                            <a:schemeClr val="tx1"/>
                          </a:solidFill>
                          <a:effectLst/>
                          <a:latin typeface="Courier New" panose="02070309020205020404" pitchFamily="49" charset="0"/>
                          <a:cs typeface="Courier New" panose="02070309020205020404" pitchFamily="49" charset="0"/>
                        </a:rPr>
                        <a:t>567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569</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571</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573</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575</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577</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579</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581</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583</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585</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587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570</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574</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578</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582</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586</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2" name="Straight Connector 11"/>
          <p:cNvCxnSpPr/>
          <p:nvPr/>
        </p:nvCxnSpPr>
        <p:spPr>
          <a:xfrm>
            <a:off x="5317588" y="3140889"/>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138969"/>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smtClean="0"/>
              <a:t>Data Structures</a:t>
            </a:r>
            <a:endParaRPr lang="en-US" dirty="0"/>
          </a:p>
        </p:txBody>
      </p:sp>
      <p:sp>
        <p:nvSpPr>
          <p:cNvPr id="10" name="Slide Number Placeholder 9"/>
          <p:cNvSpPr>
            <a:spLocks noGrp="1"/>
          </p:cNvSpPr>
          <p:nvPr>
            <p:ph type="sldNum" sz="quarter" idx="12"/>
          </p:nvPr>
        </p:nvSpPr>
        <p:spPr/>
        <p:txBody>
          <a:bodyPr/>
          <a:lstStyle/>
          <a:p>
            <a:fld id="{4A983969-37C5-4618-A16D-59AABA52C744}" type="slidenum">
              <a:rPr lang="en-US" smtClean="0"/>
              <a:pPr/>
              <a:t>19</a:t>
            </a:fld>
            <a:endParaRPr lang="en-US" dirty="0"/>
          </a:p>
        </p:txBody>
      </p:sp>
      <p:sp>
        <p:nvSpPr>
          <p:cNvPr id="11"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2" name="Date Placeholder 1"/>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91121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92500" lnSpcReduction="20000"/>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 array can hold a series of elements of the same type placed in contiguous memory locations. </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Each of these elements can be individually referenced by using an index to a unique identifier. </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other words, arrays are a convenient way of grouping a lot of values of same type under a single variable name. </a:t>
            </a:r>
          </a:p>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For example, an array to contain 5 integer values of type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called </a:t>
            </a:r>
            <a:r>
              <a:rPr lang="en-US" dirty="0" err="1" smtClean="0">
                <a:latin typeface="Times New Roman" panose="02020603050405020304" pitchFamily="18" charset="0"/>
                <a:cs typeface="Times New Roman" panose="02020603050405020304" pitchFamily="18" charset="0"/>
              </a:rPr>
              <a:t>mimo</a:t>
            </a:r>
            <a:r>
              <a:rPr lang="en-US" dirty="0" smtClean="0">
                <a:latin typeface="Times New Roman" panose="02020603050405020304" pitchFamily="18" charset="0"/>
                <a:cs typeface="Times New Roman" panose="02020603050405020304" pitchFamily="18" charset="0"/>
              </a:rPr>
              <a:t> could be represented like this:</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each blank panel represents an element of the array, that in this case are integer values of type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with size 4 bytes. These elements are numbered/indexed from 0 to 4 since in arrays the first index is always 0, independently of its length. </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2</a:t>
            </a:fld>
            <a:endParaRPr lang="en-US"/>
          </a:p>
        </p:txBody>
      </p:sp>
      <p:pic>
        <p:nvPicPr>
          <p:cNvPr id="6" name="Picture 5"/>
          <p:cNvPicPr>
            <a:picLocks noChangeAspect="1"/>
          </p:cNvPicPr>
          <p:nvPr/>
        </p:nvPicPr>
        <p:blipFill>
          <a:blip r:embed="rId3"/>
          <a:stretch>
            <a:fillRect/>
          </a:stretch>
        </p:blipFill>
        <p:spPr>
          <a:xfrm>
            <a:off x="1693196" y="3493827"/>
            <a:ext cx="9242337" cy="1201016"/>
          </a:xfrm>
          <a:prstGeom prst="rect">
            <a:avLst/>
          </a:prstGeom>
        </p:spPr>
      </p:pic>
      <p:sp>
        <p:nvSpPr>
          <p:cNvPr id="7" name="Date Placeholder 6"/>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800436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299"/>
            <a:ext cx="10515600" cy="4948664"/>
          </a:xfrm>
        </p:spPr>
        <p:txBody>
          <a:bodyPr>
            <a:normAutofit/>
          </a:bodyPr>
          <a:lstStyle/>
          <a:p>
            <a:r>
              <a:rPr lang="en-US" sz="2000" dirty="0">
                <a:latin typeface="Times New Roman" panose="02020603050405020304" pitchFamily="18" charset="0"/>
                <a:cs typeface="Times New Roman" panose="02020603050405020304" pitchFamily="18" charset="0"/>
              </a:rPr>
              <a:t>&amp;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[2] will give us the memory location 575.</a:t>
            </a:r>
          </a:p>
          <a:p>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[2] will give us 4 bytes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of information starting from 575 to </a:t>
            </a:r>
            <a:r>
              <a:rPr lang="en-US" sz="2000" dirty="0" smtClean="0">
                <a:latin typeface="Times New Roman" panose="02020603050405020304" pitchFamily="18" charset="0"/>
                <a:cs typeface="Times New Roman" panose="02020603050405020304" pitchFamily="18" charset="0"/>
              </a:rPr>
              <a:t>578.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name of an array always refer to the starting location of the array. i.e. the first element of the array. So,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 = &amp;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[0].</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&amp;array[index]=</a:t>
            </a:r>
            <a:r>
              <a:rPr lang="en-US" sz="2000" dirty="0" err="1" smtClean="0">
                <a:latin typeface="Times New Roman" panose="02020603050405020304" pitchFamily="18" charset="0"/>
                <a:cs typeface="Times New Roman" panose="02020603050405020304" pitchFamily="18" charset="0"/>
              </a:rPr>
              <a:t>start_location_array</a:t>
            </a:r>
            <a:r>
              <a:rPr lang="en-US" sz="2000" dirty="0" smtClean="0">
                <a:latin typeface="Times New Roman" panose="02020603050405020304" pitchFamily="18" charset="0"/>
                <a:cs typeface="Times New Roman" panose="02020603050405020304" pitchFamily="18" charset="0"/>
              </a:rPr>
              <a:t> + index * </a:t>
            </a:r>
            <a:r>
              <a:rPr lang="en-US" sz="2000" dirty="0" err="1" smtClean="0">
                <a:latin typeface="Times New Roman" panose="02020603050405020304" pitchFamily="18" charset="0"/>
                <a:cs typeface="Times New Roman" panose="02020603050405020304" pitchFamily="18" charset="0"/>
              </a:rPr>
              <a:t>size_of_data</a:t>
            </a:r>
            <a:endParaRPr lang="en-US" sz="2000" dirty="0" smtClean="0">
              <a:latin typeface="Times New Roman" panose="02020603050405020304" pitchFamily="18" charset="0"/>
              <a:cs typeface="Times New Roman" panose="02020603050405020304" pitchFamily="18" charset="0"/>
            </a:endParaRPr>
          </a:p>
          <a:p>
            <a:pPr>
              <a:buFont typeface="Symbol" panose="05050102010706020507" pitchFamily="18" charset="2"/>
              <a:buChar char="Þ"/>
            </a:pPr>
            <a:r>
              <a:rPr lang="en-US" sz="2000" dirty="0" smtClean="0">
                <a:latin typeface="Times New Roman" panose="02020603050405020304" pitchFamily="18" charset="0"/>
                <a:cs typeface="Times New Roman" panose="02020603050405020304" pitchFamily="18" charset="0"/>
              </a:rPr>
              <a:t>&amp;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[ 2 ] = </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 (or &amp;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[0])  +  2    * </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a:t>
            </a:r>
          </a:p>
          <a:p>
            <a:pPr>
              <a:buFont typeface="Symbol" panose="05050102010706020507" pitchFamily="18" charset="2"/>
              <a:buChar char="Þ"/>
            </a:pPr>
            <a:r>
              <a:rPr lang="en-US" sz="2000" dirty="0" smtClean="0">
                <a:latin typeface="Times New Roman" panose="02020603050405020304" pitchFamily="18" charset="0"/>
                <a:cs typeface="Times New Roman" panose="02020603050405020304" pitchFamily="18" charset="0"/>
              </a:rPr>
              <a:t>&amp;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[ 2 ] = 567 + 2 * 4 = 575</a:t>
            </a:r>
          </a:p>
          <a:p>
            <a:endParaRPr lang="en-US" sz="2000" dirty="0" smtClean="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72179400"/>
              </p:ext>
            </p:extLst>
          </p:nvPr>
        </p:nvGraphicFramePr>
        <p:xfrm>
          <a:off x="287729" y="3015759"/>
          <a:ext cx="11612918" cy="1275080"/>
        </p:xfrm>
        <a:graphic>
          <a:graphicData uri="http://schemas.openxmlformats.org/drawingml/2006/table">
            <a:tbl>
              <a:tblPr firstRow="1" firstCol="1" bandRow="1">
                <a:tableStyleId>{5C22544A-7EE6-4342-B048-85BDC9FD1C3A}</a:tableStyleId>
              </a:tblPr>
              <a:tblGrid>
                <a:gridCol w="882555"/>
                <a:gridCol w="499840"/>
                <a:gridCol w="542160"/>
                <a:gridCol w="531945"/>
                <a:gridCol w="551692"/>
                <a:gridCol w="484859"/>
                <a:gridCol w="493564"/>
                <a:gridCol w="513173"/>
                <a:gridCol w="533306"/>
                <a:gridCol w="483497"/>
                <a:gridCol w="531944"/>
                <a:gridCol w="531944"/>
                <a:gridCol w="533306"/>
                <a:gridCol w="484859"/>
                <a:gridCol w="532284"/>
                <a:gridCol w="529902"/>
                <a:gridCol w="534327"/>
                <a:gridCol w="523772"/>
                <a:gridCol w="512882"/>
                <a:gridCol w="502418"/>
                <a:gridCol w="445363"/>
                <a:gridCol w="433326"/>
              </a:tblGrid>
              <a:tr h="16416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a:t>
                      </a:r>
                      <a:r>
                        <a:rPr lang="en-US" sz="1800" b="1" dirty="0" smtClean="0">
                          <a:solidFill>
                            <a:schemeClr val="tx1"/>
                          </a:solidFill>
                          <a:effectLst/>
                          <a:latin typeface="+mn-lt"/>
                          <a:cs typeface="Courier New" panose="02070309020205020404" pitchFamily="49" charset="0"/>
                        </a:rPr>
                        <a:t>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569</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573</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577</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581</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585</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568</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570</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572</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574</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576</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578</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580</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582</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584</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586</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2" name="Straight Connector 11"/>
          <p:cNvCxnSpPr/>
          <p:nvPr/>
        </p:nvCxnSpPr>
        <p:spPr>
          <a:xfrm>
            <a:off x="5317588" y="3295637"/>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293717"/>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smtClean="0"/>
              <a:t>Data Structures</a:t>
            </a:r>
            <a:endParaRPr lang="en-US" dirty="0"/>
          </a:p>
        </p:txBody>
      </p:sp>
      <p:sp>
        <p:nvSpPr>
          <p:cNvPr id="10" name="Slide Number Placeholder 9"/>
          <p:cNvSpPr>
            <a:spLocks noGrp="1"/>
          </p:cNvSpPr>
          <p:nvPr>
            <p:ph type="sldNum" sz="quarter" idx="12"/>
          </p:nvPr>
        </p:nvSpPr>
        <p:spPr/>
        <p:txBody>
          <a:bodyPr/>
          <a:lstStyle/>
          <a:p>
            <a:fld id="{4A983969-37C5-4618-A16D-59AABA52C744}" type="slidenum">
              <a:rPr lang="en-US" smtClean="0"/>
              <a:pPr/>
              <a:t>20</a:t>
            </a:fld>
            <a:endParaRPr lang="en-US" dirty="0"/>
          </a:p>
        </p:txBody>
      </p:sp>
      <p:sp>
        <p:nvSpPr>
          <p:cNvPr id="11"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2" name="Date Placeholder 1"/>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3879551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05154" y="1090612"/>
            <a:ext cx="8078234" cy="2524785"/>
          </a:xfrm>
        </p:spPr>
        <p:txBody>
          <a:bodyPr>
            <a:normAutofit/>
          </a:bodyPr>
          <a:lstStyle/>
          <a:p>
            <a:pPr algn="just">
              <a:buFont typeface="Wingdings 2" panose="05020102010507070707" pitchFamily="18" charset="2"/>
              <a:buChar char="ñ"/>
            </a:pPr>
            <a:r>
              <a:rPr lang="en-US" sz="2000" dirty="0">
                <a:latin typeface="Times New Roman" panose="02020603050405020304" pitchFamily="18" charset="0"/>
                <a:cs typeface="Times New Roman" panose="02020603050405020304" pitchFamily="18" charset="0"/>
              </a:rPr>
              <a:t>Consider a 2D array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[R][C] each element addressed by &amp;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][j], where R=total element in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dimension, C=total element in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dimension, 0</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&lt; 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 </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000" dirty="0" smtClean="0">
                <a:latin typeface="Times New Roman" panose="02020603050405020304" pitchFamily="18" charset="0"/>
                <a:cs typeface="Times New Roman" panose="02020603050405020304" pitchFamily="18" charset="0"/>
              </a:rPr>
              <a:t>j &lt; C</a:t>
            </a:r>
            <a:r>
              <a:rPr lang="en-US" sz="2000" dirty="0">
                <a:latin typeface="Times New Roman" panose="02020603050405020304" pitchFamily="18" charset="0"/>
                <a:cs typeface="Times New Roman" panose="02020603050405020304" pitchFamily="18" charset="0"/>
              </a:rPr>
              <a:t>. </a:t>
            </a:r>
          </a:p>
          <a:p>
            <a:pPr algn="just">
              <a:buFont typeface="Wingdings 2" panose="05020102010507070707" pitchFamily="18" charset="2"/>
              <a:buChar char="ñ"/>
            </a:pPr>
            <a:r>
              <a:rPr lang="en-US" sz="2000" dirty="0">
                <a:latin typeface="Times New Roman" panose="02020603050405020304" pitchFamily="18" charset="0"/>
                <a:cs typeface="Times New Roman" panose="02020603050405020304" pitchFamily="18" charset="0"/>
              </a:rPr>
              <a:t>Let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[4][3</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 or &amp;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[0][0] gives us the starting memory location </a:t>
            </a:r>
            <a:r>
              <a:rPr lang="en-US" sz="2000" dirty="0" smtClean="0">
                <a:latin typeface="Times New Roman" panose="02020603050405020304" pitchFamily="18" charset="0"/>
                <a:cs typeface="Times New Roman" panose="02020603050405020304" pitchFamily="18" charset="0"/>
              </a:rPr>
              <a:t>567.</a:t>
            </a:r>
            <a:endParaRPr lang="en-US" sz="2000" dirty="0">
              <a:latin typeface="Times New Roman" panose="02020603050405020304" pitchFamily="18" charset="0"/>
              <a:cs typeface="Times New Roman" panose="02020603050405020304" pitchFamily="18" charset="0"/>
            </a:endParaRPr>
          </a:p>
          <a:p>
            <a:pPr algn="just">
              <a:buFont typeface="Wingdings 2" panose="05020102010507070707" pitchFamily="18" charset="2"/>
              <a:buChar char="ñ"/>
            </a:pP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[1][1] will give us 4 bytes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of information starting from </a:t>
            </a:r>
            <a:r>
              <a:rPr lang="en-US" sz="2000" dirty="0" smtClean="0">
                <a:latin typeface="Times New Roman" panose="02020603050405020304" pitchFamily="18" charset="0"/>
                <a:cs typeface="Times New Roman" panose="02020603050405020304" pitchFamily="18" charset="0"/>
              </a:rPr>
              <a:t>583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587.</a:t>
            </a:r>
            <a:endParaRPr lang="en-US" sz="2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2"/>
          </p:nvPr>
        </p:nvSpPr>
        <p:spPr>
          <a:xfrm>
            <a:off x="205154" y="4923692"/>
            <a:ext cx="11766452" cy="1211067"/>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&amp;array[</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][j]=</a:t>
            </a:r>
            <a:r>
              <a:rPr lang="en-US" sz="2000" dirty="0" err="1" smtClean="0">
                <a:latin typeface="Times New Roman" panose="02020603050405020304" pitchFamily="18" charset="0"/>
                <a:cs typeface="Times New Roman" panose="02020603050405020304" pitchFamily="18" charset="0"/>
              </a:rPr>
              <a:t>start_location</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(C * </a:t>
            </a:r>
            <a:r>
              <a:rPr lang="en-US" sz="2000" dirty="0" err="1" smtClean="0">
                <a:latin typeface="Times New Roman" panose="02020603050405020304" pitchFamily="18" charset="0"/>
                <a:cs typeface="Times New Roman" panose="02020603050405020304" pitchFamily="18" charset="0"/>
              </a:rPr>
              <a:t>size_of_data</a:t>
            </a:r>
            <a:r>
              <a:rPr lang="en-US" sz="2000" dirty="0" smtClean="0">
                <a:latin typeface="Times New Roman" panose="02020603050405020304" pitchFamily="18" charset="0"/>
                <a:cs typeface="Times New Roman" panose="02020603050405020304" pitchFamily="18" charset="0"/>
              </a:rPr>
              <a:t>)) + (j * </a:t>
            </a:r>
            <a:r>
              <a:rPr lang="en-US" sz="2000" dirty="0" err="1" smtClean="0">
                <a:latin typeface="Times New Roman" panose="02020603050405020304" pitchFamily="18" charset="0"/>
                <a:cs typeface="Times New Roman" panose="02020603050405020304" pitchFamily="18" charset="0"/>
              </a:rPr>
              <a:t>size_of_data</a:t>
            </a:r>
            <a:r>
              <a:rPr lang="en-US" sz="2000" dirty="0" smtClean="0">
                <a:latin typeface="Times New Roman" panose="02020603050405020304" pitchFamily="18" charset="0"/>
                <a:cs typeface="Times New Roman" panose="02020603050405020304" pitchFamily="18" charset="0"/>
              </a:rPr>
              <a:t>)</a:t>
            </a:r>
          </a:p>
          <a:p>
            <a:pPr>
              <a:buFont typeface="Symbol" panose="05050102010706020507" pitchFamily="18" charset="2"/>
              <a:buChar char="Þ"/>
            </a:pPr>
            <a:r>
              <a:rPr lang="en-US" sz="2000" dirty="0" smtClean="0">
                <a:latin typeface="Times New Roman" panose="02020603050405020304" pitchFamily="18" charset="0"/>
                <a:cs typeface="Times New Roman" panose="02020603050405020304" pitchFamily="18" charset="0"/>
              </a:rPr>
              <a:t>&amp;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[1][1] = </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 + (1 * (3 * </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 (1 * </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a:t>
            </a:r>
          </a:p>
          <a:p>
            <a:pPr>
              <a:buFont typeface="Symbol" panose="05050102010706020507" pitchFamily="18" charset="2"/>
              <a:buChar char="Þ"/>
            </a:pPr>
            <a:r>
              <a:rPr lang="en-US" sz="2000" dirty="0" smtClean="0">
                <a:latin typeface="Times New Roman" panose="02020603050405020304" pitchFamily="18" charset="0"/>
                <a:cs typeface="Times New Roman" panose="02020603050405020304" pitchFamily="18" charset="0"/>
              </a:rPr>
              <a:t>&amp;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[1][1] = 567 + (1 * 3 * 4) + (1 * 4) = 583</a:t>
            </a:r>
            <a:endParaRPr lang="en-US" sz="20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15433008"/>
              </p:ext>
            </p:extLst>
          </p:nvPr>
        </p:nvGraphicFramePr>
        <p:xfrm>
          <a:off x="205154" y="3427021"/>
          <a:ext cx="11612918" cy="1275080"/>
        </p:xfrm>
        <a:graphic>
          <a:graphicData uri="http://schemas.openxmlformats.org/drawingml/2006/table">
            <a:tbl>
              <a:tblPr firstRow="1" firstCol="1" bandRow="1">
                <a:tableStyleId>{5C22544A-7EE6-4342-B048-85BDC9FD1C3A}</a:tableStyleId>
              </a:tblPr>
              <a:tblGrid>
                <a:gridCol w="882555"/>
                <a:gridCol w="499840"/>
                <a:gridCol w="542160"/>
                <a:gridCol w="531945"/>
                <a:gridCol w="551692"/>
                <a:gridCol w="484859"/>
                <a:gridCol w="493564"/>
                <a:gridCol w="513173"/>
                <a:gridCol w="533306"/>
                <a:gridCol w="483497"/>
                <a:gridCol w="531944"/>
                <a:gridCol w="531944"/>
                <a:gridCol w="533306"/>
                <a:gridCol w="484859"/>
                <a:gridCol w="532284"/>
                <a:gridCol w="529902"/>
                <a:gridCol w="534327"/>
                <a:gridCol w="523772"/>
                <a:gridCol w="512882"/>
                <a:gridCol w="502418"/>
                <a:gridCol w="445363"/>
                <a:gridCol w="433326"/>
              </a:tblGrid>
              <a:tr h="250407">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a:t>
                      </a:r>
                      <a:r>
                        <a:rPr lang="en-US" sz="1800" b="1" dirty="0" smtClean="0">
                          <a:solidFill>
                            <a:schemeClr val="tx1"/>
                          </a:solidFill>
                          <a:effectLst/>
                          <a:latin typeface="+mn-lt"/>
                          <a:cs typeface="Courier New" panose="02070309020205020404" pitchFamily="49" charset="0"/>
                        </a:rPr>
                        <a:t>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569</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573</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577</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581</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585</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568</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570</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572</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574</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576</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578</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580</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582</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584</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586</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1" name="Straight Connector 10"/>
          <p:cNvCxnSpPr/>
          <p:nvPr/>
        </p:nvCxnSpPr>
        <p:spPr>
          <a:xfrm>
            <a:off x="9422693" y="3846275"/>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409246" y="3832828"/>
            <a:ext cx="2002105"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nvPr>
        </p:nvGraphicFramePr>
        <p:xfrm>
          <a:off x="8256495" y="557107"/>
          <a:ext cx="3378592" cy="2711827"/>
        </p:xfrm>
        <a:graphic>
          <a:graphicData uri="http://schemas.openxmlformats.org/drawingml/2006/table">
            <a:tbl>
              <a:tblPr firstRow="1" bandRow="1">
                <a:tableStyleId>{2D5ABB26-0587-4C30-8999-92F81FD0307C}</a:tableStyleId>
              </a:tblPr>
              <a:tblGrid>
                <a:gridCol w="643964"/>
                <a:gridCol w="208280"/>
                <a:gridCol w="208280"/>
                <a:gridCol w="208280"/>
                <a:gridCol w="208280"/>
                <a:gridCol w="208280"/>
                <a:gridCol w="208280"/>
                <a:gridCol w="208280"/>
                <a:gridCol w="208280"/>
                <a:gridCol w="208280"/>
                <a:gridCol w="208280"/>
                <a:gridCol w="208280"/>
                <a:gridCol w="235268"/>
                <a:gridCol w="208280"/>
              </a:tblGrid>
              <a:tr h="294838">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567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400" b="1" dirty="0" smtClean="0"/>
                        <a:t>571</a:t>
                      </a:r>
                      <a:endParaRPr lang="en-US" sz="1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400" b="1" dirty="0" smtClean="0"/>
                        <a:t>575</a:t>
                      </a:r>
                      <a:endParaRPr lang="en-US" sz="1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400" b="1" dirty="0" smtClean="0"/>
                        <a:t>579</a:t>
                      </a:r>
                      <a:endParaRPr lang="en-US" sz="1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034">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400" b="1" dirty="0" smtClean="0"/>
                        <a:t>0</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smtClean="0"/>
                        <a:t>1</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smtClean="0"/>
                        <a:t>2</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33085">
                <a:tc rowSpan="2">
                  <a:txBody>
                    <a:bodyPr/>
                    <a:lstStyle/>
                    <a:p>
                      <a:pPr algn="ctr"/>
                      <a:r>
                        <a:rPr lang="en-US" sz="1600" dirty="0" smtClean="0"/>
                        <a:t>0</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rowSpan="2">
                  <a:txBody>
                    <a:bodyPr/>
                    <a:lstStyle/>
                    <a:p>
                      <a:pPr algn="ctr"/>
                      <a:r>
                        <a:rPr lang="en-US" sz="1600" dirty="0" smtClean="0"/>
                        <a:t>1</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4553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400" dirty="0" smtClean="0">
                          <a:sym typeface="Wingdings" panose="05000000000000000000" pitchFamily="2" charset="2"/>
                        </a:rPr>
                        <a:t></a:t>
                      </a:r>
                      <a:r>
                        <a:rPr lang="en-US" sz="1400" b="1" dirty="0" smtClean="0"/>
                        <a:t>583</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400" dirty="0" smtClean="0">
                          <a:sym typeface="Wingdings" panose="05000000000000000000" pitchFamily="2" charset="2"/>
                        </a:rPr>
                        <a:t></a:t>
                      </a:r>
                      <a:r>
                        <a:rPr lang="en-US" sz="1400" b="1" dirty="0" smtClean="0">
                          <a:sym typeface="Wingdings" panose="05000000000000000000" pitchFamily="2" charset="2"/>
                        </a:rPr>
                        <a:t>587</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rowSpan="2">
                  <a:txBody>
                    <a:bodyPr/>
                    <a:lstStyle/>
                    <a:p>
                      <a:pPr algn="ctr"/>
                      <a:r>
                        <a:rPr lang="en-US" sz="1400" b="1" dirty="0" smtClean="0"/>
                        <a:t>579</a:t>
                      </a:r>
                      <a:r>
                        <a:rPr lang="en-US" sz="1400" b="1" dirty="0" smtClean="0">
                          <a:sym typeface="Wingdings" panose="05000000000000000000" pitchFamily="2" charset="2"/>
                        </a:rPr>
                        <a:t></a:t>
                      </a:r>
                      <a:endParaRPr lang="en-US" sz="14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23222">
                <a:tc rowSpan="2">
                  <a:txBody>
                    <a:bodyPr/>
                    <a:lstStyle/>
                    <a:p>
                      <a:pPr algn="ctr"/>
                      <a:r>
                        <a:rPr lang="en-US" sz="1600" dirty="0" smtClean="0"/>
                        <a:t>2</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10072">
                <a:tc>
                  <a:txBody>
                    <a:bodyPr/>
                    <a:lstStyle/>
                    <a:p>
                      <a:pPr algn="ctr"/>
                      <a:r>
                        <a:rPr lang="en-US" sz="1600" dirty="0" smtClean="0"/>
                        <a:t>3</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Rectangle 1"/>
          <p:cNvSpPr/>
          <p:nvPr/>
        </p:nvSpPr>
        <p:spPr>
          <a:xfrm>
            <a:off x="9731829" y="1513114"/>
            <a:ext cx="816428" cy="533400"/>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12"/>
          <p:cNvSpPr>
            <a:spLocks noGrp="1"/>
          </p:cNvSpPr>
          <p:nvPr>
            <p:ph type="ftr" sz="quarter" idx="11"/>
          </p:nvPr>
        </p:nvSpPr>
        <p:spPr/>
        <p:txBody>
          <a:bodyPr/>
          <a:lstStyle/>
          <a:p>
            <a:r>
              <a:rPr lang="en-US" smtClean="0"/>
              <a:t>Data Structures</a:t>
            </a:r>
            <a:endParaRPr lang="en-US"/>
          </a:p>
        </p:txBody>
      </p:sp>
      <p:sp>
        <p:nvSpPr>
          <p:cNvPr id="15" name="Slide Number Placeholder 14"/>
          <p:cNvSpPr>
            <a:spLocks noGrp="1"/>
          </p:cNvSpPr>
          <p:nvPr>
            <p:ph type="sldNum" sz="quarter" idx="12"/>
          </p:nvPr>
        </p:nvSpPr>
        <p:spPr/>
        <p:txBody>
          <a:bodyPr/>
          <a:lstStyle/>
          <a:p>
            <a:fld id="{4A983969-37C5-4618-A16D-59AABA52C744}" type="slidenum">
              <a:rPr lang="en-US" smtClean="0"/>
              <a:pPr/>
              <a:t>21</a:t>
            </a:fld>
            <a:endParaRPr lang="en-US" dirty="0"/>
          </a:p>
        </p:txBody>
      </p:sp>
      <p:sp>
        <p:nvSpPr>
          <p:cNvPr id="16"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3" name="Date Placeholder 2"/>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172385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1487606"/>
            <a:ext cx="10515600" cy="4689357"/>
          </a:xfrm>
        </p:spPr>
        <p:txBody>
          <a:bodyPr>
            <a:normAutofit/>
          </a:bodyPr>
          <a:lstStyle/>
          <a:p>
            <a:r>
              <a:rPr lang="en-US" sz="2000" dirty="0" smtClean="0">
                <a:latin typeface="Times New Roman" panose="02020603050405020304" pitchFamily="18" charset="0"/>
                <a:cs typeface="Times New Roman" panose="02020603050405020304" pitchFamily="18" charset="0"/>
              </a:rPr>
              <a:t>There is a general way to access the memory location of a 2 dimensional array.</a:t>
            </a:r>
          </a:p>
          <a:p>
            <a:r>
              <a:rPr lang="en-US" sz="2000" dirty="0" smtClean="0">
                <a:latin typeface="Times New Roman" panose="02020603050405020304" pitchFamily="18" charset="0"/>
                <a:cs typeface="Times New Roman" panose="02020603050405020304" pitchFamily="18" charset="0"/>
              </a:rPr>
              <a:t>For an array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[R][C]; and </a:t>
            </a:r>
            <a:r>
              <a:rPr lang="en-US" sz="2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smtClean="0">
                <a:latin typeface="Times New Roman" panose="02020603050405020304" pitchFamily="18" charset="0"/>
                <a:cs typeface="Times New Roman" panose="02020603050405020304" pitchFamily="18" charset="0"/>
              </a:rPr>
              <a:t>i&lt;R; </a:t>
            </a:r>
            <a:r>
              <a:rPr lang="en-US" sz="2000" dirty="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000" dirty="0" smtClean="0">
                <a:latin typeface="Times New Roman" panose="02020603050405020304" pitchFamily="18" charset="0"/>
                <a:cs typeface="Times New Roman" panose="02020603050405020304" pitchFamily="18" charset="0"/>
              </a:rPr>
              <a:t>j&lt;C.</a:t>
            </a:r>
          </a:p>
          <a:p>
            <a:pPr lvl="1"/>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[0][j] represents the starting address of </a:t>
            </a:r>
            <a:r>
              <a:rPr lang="en-US" sz="2000" dirty="0" err="1" smtClean="0">
                <a:latin typeface="Times New Roman" panose="02020603050405020304" pitchFamily="18" charset="0"/>
                <a:cs typeface="Times New Roman" panose="02020603050405020304" pitchFamily="18" charset="0"/>
              </a:rPr>
              <a:t>i</a:t>
            </a:r>
            <a:r>
              <a:rPr lang="en-US" sz="2000" baseline="30000" dirty="0" err="1"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row.</a:t>
            </a:r>
          </a:p>
          <a:p>
            <a:pPr lvl="1"/>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skips </a:t>
            </a:r>
            <a:r>
              <a:rPr lang="en-US" sz="2000" b="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number of rows </a:t>
            </a:r>
            <a:r>
              <a:rPr lang="en-US" sz="2000" dirty="0" smtClean="0">
                <a:latin typeface="Times New Roman" panose="02020603050405020304" pitchFamily="18" charset="0"/>
                <a:cs typeface="Times New Roman" panose="02020603050405020304" pitchFamily="18" charset="0"/>
              </a:rPr>
              <a:t>each with </a:t>
            </a:r>
            <a:r>
              <a:rPr lang="en-US" sz="2000" b="1"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 number of elements from the </a:t>
            </a:r>
            <a:r>
              <a:rPr lang="en-US" sz="2000" b="1" dirty="0" err="1" smtClean="0">
                <a:latin typeface="Times New Roman" panose="02020603050405020304" pitchFamily="18" charset="0"/>
                <a:cs typeface="Times New Roman" panose="02020603050405020304" pitchFamily="18" charset="0"/>
              </a:rPr>
              <a:t>start_location</a:t>
            </a:r>
            <a:r>
              <a:rPr lang="en-US" sz="2000" dirty="0" smtClean="0">
                <a:latin typeface="Times New Roman" panose="02020603050405020304" pitchFamily="18" charset="0"/>
                <a:cs typeface="Times New Roman" panose="02020603050405020304" pitchFamily="18" charset="0"/>
              </a:rPr>
              <a:t> of the array.</a:t>
            </a:r>
          </a:p>
          <a:p>
            <a:pPr lvl="1"/>
            <a:r>
              <a:rPr lang="en-US" sz="2000" dirty="0">
                <a:latin typeface="Times New Roman" panose="02020603050405020304" pitchFamily="18" charset="0"/>
                <a:cs typeface="Times New Roman" panose="02020603050405020304" pitchFamily="18" charset="0"/>
              </a:rPr>
              <a:t>So,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start_location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C </a:t>
            </a:r>
            <a:r>
              <a:rPr lang="en-US" sz="2000" dirty="0" smtClean="0">
                <a:latin typeface="Times New Roman" panose="02020603050405020304" pitchFamily="18" charset="0"/>
                <a:cs typeface="Times New Roman" panose="02020603050405020304" pitchFamily="18" charset="0"/>
              </a:rPr>
              <a:t>elements), where </a:t>
            </a:r>
            <a:r>
              <a:rPr lang="en-US" sz="2000" dirty="0">
                <a:latin typeface="Times New Roman" panose="02020603050405020304" pitchFamily="18" charset="0"/>
                <a:cs typeface="Times New Roman" panose="02020603050405020304" pitchFamily="18" charset="0"/>
              </a:rPr>
              <a:t>C elements </a:t>
            </a:r>
            <a:r>
              <a:rPr lang="en-US" sz="2000" dirty="0" smtClean="0">
                <a:latin typeface="Times New Roman" panose="02020603050405020304" pitchFamily="18" charset="0"/>
                <a:cs typeface="Times New Roman" panose="02020603050405020304" pitchFamily="18" charset="0"/>
              </a:rPr>
              <a:t>are counted in bytes based on the </a:t>
            </a:r>
            <a:r>
              <a:rPr lang="en-US" sz="2000" b="1" dirty="0" err="1" smtClean="0">
                <a:latin typeface="Times New Roman" panose="02020603050405020304" pitchFamily="18" charset="0"/>
                <a:cs typeface="Times New Roman" panose="02020603050405020304" pitchFamily="18" charset="0"/>
              </a:rPr>
              <a:t>size_of_data</a:t>
            </a:r>
            <a:r>
              <a:rPr lang="en-US" sz="2000" dirty="0" smtClean="0">
                <a:latin typeface="Times New Roman" panose="02020603050405020304" pitchFamily="18" charset="0"/>
                <a:cs typeface="Times New Roman" panose="02020603050405020304" pitchFamily="18" charset="0"/>
              </a:rPr>
              <a:t>, here int.</a:t>
            </a:r>
          </a:p>
          <a:p>
            <a:pPr lvl="1"/>
            <a:r>
              <a:rPr lang="en-US" sz="2000" dirty="0" smtClean="0">
                <a:latin typeface="Times New Roman" panose="02020603050405020304" pitchFamily="18" charset="0"/>
                <a:cs typeface="Times New Roman" panose="02020603050405020304" pitchFamily="18" charset="0"/>
              </a:rPr>
              <a:t>So,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start_location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(C </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size_of_data</a:t>
            </a:r>
            <a:r>
              <a:rPr lang="en-US" sz="2000" dirty="0" smtClean="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So, </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(or &amp;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[0][0]) +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(C *</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A 2D array is also referred as an array of arrays. i.e. </a:t>
            </a: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n array of which each element is another array.</a:t>
            </a:r>
            <a:endParaRPr lang="en-US"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Data Structures</a:t>
            </a:r>
            <a:endParaRPr lang="en-US" dirty="0"/>
          </a:p>
        </p:txBody>
      </p:sp>
      <p:sp>
        <p:nvSpPr>
          <p:cNvPr id="4" name="Slide Number Placeholder 3"/>
          <p:cNvSpPr>
            <a:spLocks noGrp="1"/>
          </p:cNvSpPr>
          <p:nvPr>
            <p:ph type="sldNum" sz="quarter" idx="12"/>
          </p:nvPr>
        </p:nvSpPr>
        <p:spPr/>
        <p:txBody>
          <a:bodyPr/>
          <a:lstStyle/>
          <a:p>
            <a:fld id="{4A983969-37C5-4618-A16D-59AABA52C744}" type="slidenum">
              <a:rPr lang="en-US" smtClean="0"/>
              <a:pPr/>
              <a:t>22</a:t>
            </a:fld>
            <a:endParaRPr lang="en-US" dirty="0"/>
          </a:p>
        </p:txBody>
      </p:sp>
      <p:sp>
        <p:nvSpPr>
          <p:cNvPr id="10"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2" name="Date Placeholder 1"/>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473512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9271"/>
            <a:ext cx="10515600" cy="655455"/>
          </a:xfrm>
        </p:spPr>
        <p:txBody>
          <a:bodyPr/>
          <a:lstStyle/>
          <a:p>
            <a:pPr algn="ctr"/>
            <a:r>
              <a:rPr lang="en-US" sz="3600" b="1" dirty="0">
                <a:latin typeface="Times New Roman" pitchFamily="18" charset="0"/>
                <a:cs typeface="Times New Roman" pitchFamily="18" charset="0"/>
              </a:rPr>
              <a:t>String</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Strings are sequence of characters representing a piece of text. In </a:t>
            </a:r>
            <a:r>
              <a:rPr lang="en-US" sz="2000" dirty="0" smtClean="0">
                <a:latin typeface="Times New Roman" pitchFamily="18" charset="0"/>
                <a:cs typeface="Times New Roman" pitchFamily="18" charset="0"/>
              </a:rPr>
              <a:t>programming languages a </a:t>
            </a:r>
            <a:r>
              <a:rPr lang="en-US" sz="2000" dirty="0">
                <a:latin typeface="Times New Roman" pitchFamily="18" charset="0"/>
                <a:cs typeface="Times New Roman" pitchFamily="18" charset="0"/>
              </a:rPr>
              <a:t>string is represented as some characters enclosed by double quotes- "This is a string".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string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mainly declared using an array of characters.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main difference between a </a:t>
            </a:r>
            <a:r>
              <a:rPr lang="en-US" sz="2000" i="1" dirty="0">
                <a:latin typeface="Times New Roman" pitchFamily="18" charset="0"/>
                <a:cs typeface="Times New Roman" pitchFamily="18" charset="0"/>
              </a:rPr>
              <a:t>simple array of character </a:t>
            </a:r>
            <a:r>
              <a:rPr lang="en-US" sz="2000" dirty="0">
                <a:latin typeface="Times New Roman" pitchFamily="18" charset="0"/>
                <a:cs typeface="Times New Roman" pitchFamily="18" charset="0"/>
              </a:rPr>
              <a:t>and </a:t>
            </a:r>
            <a:r>
              <a:rPr lang="en-US" sz="2000" i="1" dirty="0">
                <a:latin typeface="Times New Roman" pitchFamily="18" charset="0"/>
                <a:cs typeface="Times New Roman" pitchFamily="18" charset="0"/>
              </a:rPr>
              <a:t>an array of character representing string </a:t>
            </a:r>
            <a:r>
              <a:rPr lang="en-US" sz="2000" dirty="0">
                <a:latin typeface="Times New Roman" pitchFamily="18" charset="0"/>
                <a:cs typeface="Times New Roman" pitchFamily="18" charset="0"/>
              </a:rPr>
              <a:t>is the end marker given at the end of a string. The standard library functions can recognize this end marker as being the end of the string.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end marker is called the zero (or NULL) byte because it is just a byte which contains the value zero: '\0'.  Programs rarely gets to see this end marker as most functions which handle strings use it or add it automatically.</a:t>
            </a:r>
          </a:p>
          <a:p>
            <a:endParaRPr lang="en-US" sz="20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r>
              <a:rPr lang="en-US" smtClean="0"/>
              <a:t>Dr. Ashraf Uddin</a:t>
            </a:r>
            <a:endParaRPr lang="en-US" dirty="0"/>
          </a:p>
        </p:txBody>
      </p:sp>
      <p:sp>
        <p:nvSpPr>
          <p:cNvPr id="8" name="Footer Placeholder 7"/>
          <p:cNvSpPr>
            <a:spLocks noGrp="1"/>
          </p:cNvSpPr>
          <p:nvPr>
            <p:ph type="ftr" sz="quarter" idx="11"/>
          </p:nvPr>
        </p:nvSpPr>
        <p:spPr/>
        <p:txBody>
          <a:bodyPr/>
          <a:lstStyle/>
          <a:p>
            <a:r>
              <a:rPr lang="en-US" smtClean="0"/>
              <a:t>Data Structures</a:t>
            </a:r>
            <a:endParaRPr lang="en-US" dirty="0"/>
          </a:p>
        </p:txBody>
      </p:sp>
      <p:sp>
        <p:nvSpPr>
          <p:cNvPr id="9" name="Slide Number Placeholder 8"/>
          <p:cNvSpPr>
            <a:spLocks noGrp="1"/>
          </p:cNvSpPr>
          <p:nvPr>
            <p:ph type="sldNum" sz="quarter" idx="12"/>
          </p:nvPr>
        </p:nvSpPr>
        <p:spPr/>
        <p:txBody>
          <a:bodyPr/>
          <a:lstStyle/>
          <a:p>
            <a:r>
              <a:rPr lang="en-US" dirty="0" smtClean="0"/>
              <a:t> </a:t>
            </a:r>
            <a:fld id="{4A983969-37C5-4618-A16D-59AABA52C744}" type="slidenum">
              <a:rPr lang="en-US" smtClean="0"/>
              <a:pPr/>
              <a:t>23</a:t>
            </a:fld>
            <a:endParaRPr lang="en-US" dirty="0"/>
          </a:p>
        </p:txBody>
      </p:sp>
    </p:spTree>
    <p:extLst>
      <p:ext uri="{BB962C8B-B14F-4D97-AF65-F5344CB8AC3E}">
        <p14:creationId xmlns:p14="http://schemas.microsoft.com/office/powerpoint/2010/main" val="148490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325"/>
          </a:xfrm>
        </p:spPr>
        <p:txBody>
          <a:bodyPr>
            <a:normAutofit/>
          </a:bodyPr>
          <a:lstStyle/>
          <a:p>
            <a:pPr algn="ctr"/>
            <a:r>
              <a:rPr lang="en-US" sz="3600" b="1" dirty="0" smtClean="0">
                <a:latin typeface="Times New Roman" pitchFamily="18" charset="0"/>
                <a:cs typeface="Times New Roman" pitchFamily="18" charset="0"/>
              </a:rPr>
              <a:t>String - </a:t>
            </a:r>
            <a:r>
              <a:rPr lang="en-US" sz="3600" b="1" dirty="0">
                <a:latin typeface="Times New Roman" pitchFamily="18" charset="0"/>
                <a:cs typeface="Times New Roman" pitchFamily="18" charset="0"/>
              </a:rPr>
              <a:t>Declaration &amp; Initialization</a:t>
            </a:r>
          </a:p>
        </p:txBody>
      </p:sp>
      <p:sp>
        <p:nvSpPr>
          <p:cNvPr id="3" name="Content Placeholder 2"/>
          <p:cNvSpPr>
            <a:spLocks noGrp="1"/>
          </p:cNvSpPr>
          <p:nvPr>
            <p:ph idx="1"/>
          </p:nvPr>
        </p:nvSpPr>
        <p:spPr/>
        <p:txBody>
          <a:bodyPr>
            <a:normAutofit fontScale="70000" lnSpcReduction="20000"/>
          </a:bodyPr>
          <a:lstStyle/>
          <a:p>
            <a:r>
              <a:rPr lang="en-US" dirty="0"/>
              <a:t>Declaration of a string is just an array of </a:t>
            </a:r>
            <a:r>
              <a:rPr lang="en-US" dirty="0" smtClean="0"/>
              <a:t>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smtClean="0">
                <a:latin typeface="Courier New" panose="02070309020205020404" pitchFamily="49" charset="0"/>
                <a:cs typeface="Courier New" panose="02070309020205020404" pitchFamily="49" charset="0"/>
              </a:rPr>
              <a:t>];</a:t>
            </a:r>
            <a:r>
              <a:rPr lang="en-US" dirty="0" smtClean="0"/>
              <a:t>.</a:t>
            </a:r>
          </a:p>
          <a:p>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r>
              <a:rPr lang="en-US" dirty="0" smtClean="0"/>
              <a:t>: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smtClean="0"/>
              <a:t>'</a:t>
            </a:r>
            <a:r>
              <a:rPr lang="en-US" dirty="0" smtClean="0">
                <a:latin typeface="Courier New" panose="02070309020205020404" pitchFamily="49" charset="0"/>
                <a:cs typeface="Courier New" panose="02070309020205020404" pitchFamily="49" charset="0"/>
              </a:rPr>
              <a:t>};</a:t>
            </a:r>
          </a:p>
          <a:p>
            <a:endParaRPr lang="en-US" dirty="0"/>
          </a:p>
          <a:p>
            <a:endParaRPr lang="en-US" dirty="0" smtClean="0"/>
          </a:p>
          <a:p>
            <a:endParaRPr lang="en-US" dirty="0" smtClean="0"/>
          </a:p>
          <a:p>
            <a:r>
              <a:rPr lang="en-US" dirty="0" smtClean="0"/>
              <a:t>But</a:t>
            </a:r>
            <a:r>
              <a:rPr lang="en-US" dirty="0"/>
              <a: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a:t>
            </a:r>
            <a:r>
              <a:rPr lang="en-US" dirty="0" smtClean="0"/>
              <a:t>.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smtClean="0"/>
              <a:t>"</a:t>
            </a:r>
            <a:r>
              <a:rPr lang="en-US" dirty="0" smtClean="0">
                <a:latin typeface="Courier New" panose="02070309020205020404" pitchFamily="49" charset="0"/>
                <a:cs typeface="Courier New" panose="02070309020205020404" pitchFamily="49" charset="0"/>
              </a:rPr>
              <a:t>;</a:t>
            </a:r>
          </a:p>
          <a:p>
            <a:endParaRPr lang="en-US" dirty="0" smtClean="0"/>
          </a:p>
          <a:p>
            <a:endParaRPr lang="en-US" dirty="0"/>
          </a:p>
          <a:p>
            <a:endParaRPr lang="en-US" dirty="0" smtClean="0"/>
          </a:p>
          <a:p>
            <a:r>
              <a:rPr lang="en-US" dirty="0" smtClean="0"/>
              <a:t>The </a:t>
            </a:r>
            <a:r>
              <a:rPr lang="en-US" dirty="0"/>
              <a:t>standard library functions can recognize </a:t>
            </a:r>
            <a:r>
              <a:rPr lang="en-US" dirty="0" smtClean="0">
                <a:latin typeface="Courier New" panose="02070309020205020404" pitchFamily="49" charset="0"/>
                <a:cs typeface="Courier New" panose="02070309020205020404" pitchFamily="49" charset="0"/>
              </a:rPr>
              <a:t>NULL</a:t>
            </a:r>
            <a:r>
              <a:rPr lang="en-US" dirty="0" smtClean="0"/>
              <a:t> (</a:t>
            </a:r>
            <a:r>
              <a:rPr lang="en-US" dirty="0">
                <a:latin typeface="Courier New" panose="02070309020205020404" pitchFamily="49" charset="0"/>
                <a:cs typeface="Courier New" panose="02070309020205020404" pitchFamily="49" charset="0"/>
              </a:rPr>
              <a:t>'\0'</a:t>
            </a:r>
            <a:r>
              <a:rPr lang="en-US" dirty="0" smtClean="0"/>
              <a:t>) as </a:t>
            </a:r>
            <a:r>
              <a:rPr lang="en-US" dirty="0"/>
              <a:t>being the end of the string.</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21743662"/>
              </p:ext>
            </p:extLst>
          </p:nvPr>
        </p:nvGraphicFramePr>
        <p:xfrm>
          <a:off x="2662518" y="2972105"/>
          <a:ext cx="6279774" cy="865928"/>
        </p:xfrm>
        <a:graphic>
          <a:graphicData uri="http://schemas.openxmlformats.org/drawingml/2006/table">
            <a:tbl>
              <a:tblPr firstRow="1" firstCol="1" bandRow="1">
                <a:tableStyleId>{2D5ABB26-0587-4C30-8999-92F81FD0307C}</a:tableStyleId>
              </a:tblPr>
              <a:tblGrid>
                <a:gridCol w="717132"/>
                <a:gridCol w="559936"/>
                <a:gridCol w="570645"/>
                <a:gridCol w="543872"/>
                <a:gridCol w="545402"/>
                <a:gridCol w="543872"/>
                <a:gridCol w="545402"/>
                <a:gridCol w="544637"/>
                <a:gridCol w="546932"/>
                <a:gridCol w="545402"/>
                <a:gridCol w="522454"/>
                <a:gridCol w="94088"/>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02806465"/>
              </p:ext>
            </p:extLst>
          </p:nvPr>
        </p:nvGraphicFramePr>
        <p:xfrm>
          <a:off x="2384612" y="4685674"/>
          <a:ext cx="6279774" cy="957368"/>
        </p:xfrm>
        <a:graphic>
          <a:graphicData uri="http://schemas.openxmlformats.org/drawingml/2006/table">
            <a:tbl>
              <a:tblPr firstRow="1" firstCol="1" bandRow="1">
                <a:tableStyleId>{2D5ABB26-0587-4C30-8999-92F81FD0307C}</a:tableStyleId>
              </a:tblPr>
              <a:tblGrid>
                <a:gridCol w="614829"/>
                <a:gridCol w="480058"/>
                <a:gridCol w="489239"/>
                <a:gridCol w="466286"/>
                <a:gridCol w="467597"/>
                <a:gridCol w="466286"/>
                <a:gridCol w="467597"/>
                <a:gridCol w="466941"/>
                <a:gridCol w="468909"/>
                <a:gridCol w="467597"/>
                <a:gridCol w="447923"/>
                <a:gridCol w="447923"/>
                <a:gridCol w="447923"/>
                <a:gridCol w="80666"/>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smtClean="0">
                          <a:effectLst/>
                          <a:latin typeface="Courier New" panose="02070309020205020404" pitchFamily="49" charset="0"/>
                          <a:ea typeface="Times New Roman" panose="02020603050405020304" pitchFamily="18"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Courier New" panose="02070309020205020404" pitchFamily="49" charset="0"/>
                          <a:cs typeface="Courier New" panose="02070309020205020404" pitchFamily="49" charset="0"/>
                        </a:rPr>
                        <a:t>'\0'</a:t>
                      </a:r>
                      <a:endParaRPr lang="en-US" sz="18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Date Placeholder 8"/>
          <p:cNvSpPr>
            <a:spLocks noGrp="1"/>
          </p:cNvSpPr>
          <p:nvPr>
            <p:ph type="dt" sz="half" idx="10"/>
          </p:nvPr>
        </p:nvSpPr>
        <p:spPr/>
        <p:txBody>
          <a:bodyPr/>
          <a:lstStyle/>
          <a:p>
            <a:r>
              <a:rPr lang="en-US" smtClean="0"/>
              <a:t>Dr. Ashraf Uddin</a:t>
            </a:r>
            <a:endParaRPr lang="en-US" dirty="0"/>
          </a:p>
        </p:txBody>
      </p:sp>
      <p:sp>
        <p:nvSpPr>
          <p:cNvPr id="10" name="Footer Placeholder 9"/>
          <p:cNvSpPr>
            <a:spLocks noGrp="1"/>
          </p:cNvSpPr>
          <p:nvPr>
            <p:ph type="ftr" sz="quarter" idx="11"/>
          </p:nvPr>
        </p:nvSpPr>
        <p:spPr/>
        <p:txBody>
          <a:bodyPr/>
          <a:lstStyle/>
          <a:p>
            <a:r>
              <a:rPr lang="en-US" smtClean="0"/>
              <a:t>Data Structures</a:t>
            </a:r>
            <a:endParaRPr lang="en-US" dirty="0"/>
          </a:p>
        </p:txBody>
      </p:sp>
      <p:sp>
        <p:nvSpPr>
          <p:cNvPr id="11" name="Slide Number Placeholder 10"/>
          <p:cNvSpPr>
            <a:spLocks noGrp="1"/>
          </p:cNvSpPr>
          <p:nvPr>
            <p:ph type="sldNum" sz="quarter" idx="12"/>
          </p:nvPr>
        </p:nvSpPr>
        <p:spPr/>
        <p:txBody>
          <a:bodyPr/>
          <a:lstStyle/>
          <a:p>
            <a:fld id="{4A983969-37C5-4618-A16D-59AABA52C744}" type="slidenum">
              <a:rPr lang="en-US" smtClean="0"/>
              <a:pPr/>
              <a:t>24</a:t>
            </a:fld>
            <a:endParaRPr lang="en-US" dirty="0"/>
          </a:p>
        </p:txBody>
      </p:sp>
    </p:spTree>
    <p:extLst>
      <p:ext uri="{BB962C8B-B14F-4D97-AF65-F5344CB8AC3E}">
        <p14:creationId xmlns:p14="http://schemas.microsoft.com/office/powerpoint/2010/main" val="302429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220"/>
          </a:xfrm>
        </p:spPr>
        <p:txBody>
          <a:bodyPr>
            <a:normAutofit/>
          </a:bodyPr>
          <a:lstStyle/>
          <a:p>
            <a:pPr algn="ctr"/>
            <a:r>
              <a:rPr lang="en-US" sz="3600" b="1" dirty="0" smtClean="0">
                <a:latin typeface="Times New Roman" pitchFamily="18" charset="0"/>
                <a:cs typeface="Times New Roman" pitchFamily="18" charset="0"/>
              </a:rPr>
              <a:t>String - </a:t>
            </a:r>
            <a:r>
              <a:rPr lang="en-US" sz="3600" b="1" dirty="0">
                <a:latin typeface="Times New Roman" pitchFamily="18" charset="0"/>
                <a:cs typeface="Times New Roman" pitchFamily="18" charset="0"/>
              </a:rPr>
              <a:t>Access, Input, Output</a:t>
            </a:r>
          </a:p>
        </p:txBody>
      </p:sp>
      <p:sp>
        <p:nvSpPr>
          <p:cNvPr id="3" name="Content Placeholder 2"/>
          <p:cNvSpPr>
            <a:spLocks noGrp="1"/>
          </p:cNvSpPr>
          <p:nvPr>
            <p:ph idx="1"/>
          </p:nvPr>
        </p:nvSpPr>
        <p:spPr>
          <a:xfrm>
            <a:off x="88900" y="1561763"/>
            <a:ext cx="5195794" cy="4673936"/>
          </a:xfrm>
        </p:spPr>
        <p:txBody>
          <a:bodyPr>
            <a:noAutofit/>
          </a:bodyPr>
          <a:lstStyle/>
          <a:p>
            <a:r>
              <a:rPr lang="en-US" sz="1600" dirty="0">
                <a:latin typeface="Times New Roman" pitchFamily="18" charset="0"/>
                <a:cs typeface="Times New Roman" pitchFamily="18" charset="0"/>
              </a:rPr>
              <a:t>Lines 5-7declares three arrays of characters. First two are initialized as strings with a NULL character at their end.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Line 8 output the string in Question. </a:t>
            </a:r>
            <a:r>
              <a:rPr lang="en-US" sz="1600" dirty="0">
                <a:latin typeface="Times New Roman" pitchFamily="18" charset="0"/>
                <a:cs typeface="Times New Roman" pitchFamily="18" charset="0"/>
              </a:rPr>
              <a:t>First parameter </a:t>
            </a:r>
            <a:r>
              <a:rPr lang="en-US" sz="1600" dirty="0" smtClean="0">
                <a:latin typeface="Times New Roman" pitchFamily="18" charset="0"/>
                <a:cs typeface="Times New Roman" pitchFamily="18" charset="0"/>
              </a:rPr>
              <a:t>in </a:t>
            </a:r>
            <a:r>
              <a:rPr lang="en-US" sz="1600" dirty="0" err="1" smtClean="0">
                <a:latin typeface="Times New Roman" pitchFamily="18" charset="0"/>
                <a:cs typeface="Times New Roman" pitchFamily="18" charset="0"/>
              </a:rPr>
              <a:t>printf</a:t>
            </a:r>
            <a:r>
              <a:rPr lang="en-US" sz="1600" dirty="0" smtClean="0">
                <a:latin typeface="Times New Roman" pitchFamily="18" charset="0"/>
                <a:cs typeface="Times New Roman" pitchFamily="18" charset="0"/>
              </a:rPr>
              <a:t> has </a:t>
            </a:r>
            <a:r>
              <a:rPr lang="en-US" sz="1600" dirty="0">
                <a:latin typeface="Times New Roman" pitchFamily="18" charset="0"/>
                <a:cs typeface="Times New Roman" pitchFamily="18" charset="0"/>
              </a:rPr>
              <a:t>a %s (here s for string</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and the second parameter is the array name Question </a:t>
            </a:r>
            <a:r>
              <a:rPr lang="en-US" sz="1600" dirty="0" smtClean="0">
                <a:latin typeface="Times New Roman" pitchFamily="18" charset="0"/>
                <a:cs typeface="Times New Roman" pitchFamily="18" charset="0"/>
              </a:rPr>
              <a:t>(giving </a:t>
            </a:r>
            <a:r>
              <a:rPr lang="en-US" sz="1600" dirty="0">
                <a:latin typeface="Times New Roman" pitchFamily="18" charset="0"/>
                <a:cs typeface="Times New Roman" pitchFamily="18" charset="0"/>
              </a:rPr>
              <a:t>starting address of the array Question</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same can be found in line 9, where we have </a:t>
            </a:r>
            <a:r>
              <a:rPr lang="en-US" sz="1600" dirty="0" err="1">
                <a:latin typeface="Times New Roman" pitchFamily="18" charset="0"/>
                <a:cs typeface="Times New Roman" pitchFamily="18" charset="0"/>
              </a:rPr>
              <a:t>scanf</a:t>
            </a:r>
            <a:r>
              <a:rPr lang="en-US" sz="1600" dirty="0">
                <a:latin typeface="Times New Roman" pitchFamily="18" charset="0"/>
                <a:cs typeface="Times New Roman" pitchFamily="18" charset="0"/>
              </a:rPr>
              <a:t> with %s and the array </a:t>
            </a:r>
            <a:r>
              <a:rPr lang="en-US" sz="1600" dirty="0" err="1" smtClean="0">
                <a:latin typeface="Times New Roman" pitchFamily="18" charset="0"/>
                <a:cs typeface="Times New Roman" pitchFamily="18" charset="0"/>
              </a:rPr>
              <a:t>FirstName</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In all such cases, the %s indicates a string, a continuous group of characters, that will be processed one after another. </a:t>
            </a:r>
          </a:p>
          <a:p>
            <a:r>
              <a:rPr lang="en-US" sz="1600" dirty="0">
                <a:latin typeface="Times New Roman" pitchFamily="18" charset="0"/>
                <a:cs typeface="Times New Roman" pitchFamily="18" charset="0"/>
              </a:rPr>
              <a:t>The address indicates the location in the memory from where the processing will start. </a:t>
            </a:r>
          </a:p>
          <a:p>
            <a:r>
              <a:rPr lang="en-US" sz="1600" dirty="0">
                <a:latin typeface="Times New Roman" pitchFamily="18" charset="0"/>
                <a:cs typeface="Times New Roman" pitchFamily="18" charset="0"/>
              </a:rPr>
              <a:t>The NULL character indicates where the processing will stop for </a:t>
            </a:r>
            <a:r>
              <a:rPr lang="en-US" sz="1600" dirty="0" err="1">
                <a:latin typeface="Times New Roman" pitchFamily="18" charset="0"/>
                <a:cs typeface="Times New Roman" pitchFamily="18" charset="0"/>
              </a:rPr>
              <a:t>printf</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And for </a:t>
            </a:r>
            <a:r>
              <a:rPr lang="en-US" sz="1600" dirty="0" err="1">
                <a:latin typeface="Times New Roman" pitchFamily="18" charset="0"/>
                <a:cs typeface="Times New Roman" pitchFamily="18" charset="0"/>
              </a:rPr>
              <a:t>scanf</a:t>
            </a:r>
            <a:r>
              <a:rPr lang="en-US" sz="1600" dirty="0">
                <a:latin typeface="Times New Roman" pitchFamily="18" charset="0"/>
                <a:cs typeface="Times New Roman" pitchFamily="18" charset="0"/>
              </a:rPr>
              <a:t>, after the processing (</a:t>
            </a:r>
            <a:r>
              <a:rPr lang="en-US" sz="1600" dirty="0" err="1">
                <a:latin typeface="Times New Roman" pitchFamily="18" charset="0"/>
                <a:cs typeface="Times New Roman" pitchFamily="18" charset="0"/>
              </a:rPr>
              <a:t>i.e</a:t>
            </a:r>
            <a:r>
              <a:rPr lang="en-US" sz="1600" dirty="0">
                <a:latin typeface="Times New Roman" pitchFamily="18" charset="0"/>
                <a:cs typeface="Times New Roman" pitchFamily="18" charset="0"/>
              </a:rPr>
              <a:t>, after the string input) a NULL character is automatically added at the end of the string</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10898224"/>
              </p:ext>
            </p:extLst>
          </p:nvPr>
        </p:nvGraphicFramePr>
        <p:xfrm>
          <a:off x="5534476" y="2467943"/>
          <a:ext cx="6158753" cy="3751032"/>
        </p:xfrm>
        <a:graphic>
          <a:graphicData uri="http://schemas.openxmlformats.org/drawingml/2006/table">
            <a:tbl>
              <a:tblPr firstRow="1" firstCol="1" bandRow="1">
                <a:tableStyleId>{2D5ABB26-0587-4C30-8999-92F81FD0307C}</a:tableStyleId>
              </a:tblPr>
              <a:tblGrid>
                <a:gridCol w="332911"/>
                <a:gridCol w="5825842"/>
              </a:tblGrid>
              <a:tr h="286971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65000"/>
                            </a:schemeClr>
                          </a:solidFill>
                          <a:effectLst/>
                          <a:latin typeface="Courier New" panose="02070309020205020404" pitchFamily="49" charset="0"/>
                          <a:cs typeface="Courier New" panose="02070309020205020404" pitchFamily="49" charset="0"/>
                        </a:rPr>
                        <a:t>1</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2</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3</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4</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5</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6</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7</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8</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9</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smtClean="0">
                          <a:solidFill>
                            <a:schemeClr val="bg1">
                              <a:lumMod val="65000"/>
                            </a:schemeClr>
                          </a:solidFill>
                          <a:effectLst/>
                          <a:latin typeface="Courier New" panose="02070309020205020404" pitchFamily="49" charset="0"/>
                          <a:cs typeface="Courier New" panose="02070309020205020404" pitchFamily="49" charset="0"/>
                        </a:rPr>
                        <a:t>10</a:t>
                      </a:r>
                      <a:endParaRPr lang="en-US" sz="24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B0"/>
                          </a:solidFill>
                          <a:effectLst/>
                          <a:latin typeface="Courier New" panose="02070309020205020404" pitchFamily="49" charset="0"/>
                          <a:cs typeface="Courier New" panose="02070309020205020404" pitchFamily="49" charset="0"/>
                        </a:rPr>
                        <a:t>void</a:t>
                      </a:r>
                      <a:r>
                        <a:rPr lang="en-US" sz="1600" dirty="0" smtClean="0">
                          <a:effectLst/>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Question</a:t>
                      </a:r>
                      <a:r>
                        <a:rPr lang="en-US" sz="1600" dirty="0" smtClean="0">
                          <a:effectLst/>
                          <a:latin typeface="Courier New" panose="02070309020205020404" pitchFamily="49" charset="0"/>
                          <a:cs typeface="Courier New" panose="02070309020205020404" pitchFamily="49" charset="0"/>
                        </a:rPr>
                        <a:t>[]=</a:t>
                      </a:r>
                      <a:r>
                        <a:rPr lang="en-US" sz="1600" dirty="0" smtClean="0">
                          <a:solidFill>
                            <a:srgbClr val="FF0000"/>
                          </a:solidFill>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Please, enter </a:t>
                      </a:r>
                      <a:r>
                        <a:rPr lang="en-US" sz="1600" dirty="0" smtClean="0">
                          <a:solidFill>
                            <a:srgbClr val="FF0000"/>
                          </a:solidFill>
                          <a:effectLst/>
                          <a:latin typeface="Courier New" panose="02070309020205020404" pitchFamily="49" charset="0"/>
                          <a:cs typeface="Courier New" panose="02070309020205020404" pitchFamily="49" charset="0"/>
                        </a:rPr>
                        <a:t>first </a:t>
                      </a:r>
                      <a:r>
                        <a:rPr lang="en-US" sz="1600" dirty="0">
                          <a:solidFill>
                            <a:srgbClr val="FF0000"/>
                          </a:solidFill>
                          <a:effectLst/>
                          <a:latin typeface="Courier New" panose="02070309020205020404" pitchFamily="49" charset="0"/>
                          <a:cs typeface="Courier New" panose="02070309020205020404" pitchFamily="49" charset="0"/>
                        </a:rPr>
                        <a:t>name: "</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Greeting[] = "Hello";</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[80];</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a:t>
                      </a:r>
                      <a:r>
                        <a:rPr lang="en-US" sz="1600" dirty="0">
                          <a:effectLst/>
                          <a:latin typeface="Courier New" panose="02070309020205020404" pitchFamily="49" charset="0"/>
                          <a:cs typeface="Courier New" panose="02070309020205020404" pitchFamily="49" charset="0"/>
                        </a:rPr>
                        <a:t>, Question);</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scanf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 %s!"</a:t>
                      </a:r>
                      <a:r>
                        <a:rPr lang="en-US" sz="1600" dirty="0">
                          <a:effectLst/>
                          <a:latin typeface="Courier New" panose="02070309020205020404" pitchFamily="49" charset="0"/>
                          <a:cs typeface="Courier New" panose="02070309020205020404" pitchFamily="49" charset="0"/>
                        </a:rPr>
                        <a:t>, Greeting,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r h="88132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Please, enter </a:t>
                      </a:r>
                      <a:r>
                        <a:rPr lang="en-US" sz="1800" dirty="0" smtClean="0">
                          <a:effectLst/>
                          <a:latin typeface="Courier New" panose="02070309020205020404" pitchFamily="49" charset="0"/>
                          <a:cs typeface="Courier New" panose="02070309020205020404" pitchFamily="49" charset="0"/>
                        </a:rPr>
                        <a:t>first </a:t>
                      </a:r>
                      <a:r>
                        <a:rPr lang="en-US" sz="1800" dirty="0">
                          <a:effectLst/>
                          <a:latin typeface="Courier New" panose="02070309020205020404" pitchFamily="49" charset="0"/>
                          <a:cs typeface="Courier New" panose="02070309020205020404" pitchFamily="49" charset="0"/>
                        </a:rPr>
                        <a:t>name: </a:t>
                      </a:r>
                      <a:r>
                        <a:rPr lang="en-US" sz="1800" dirty="0">
                          <a:solidFill>
                            <a:srgbClr val="FF0000"/>
                          </a:solidFill>
                          <a:effectLst/>
                          <a:latin typeface="Courier New" panose="02070309020205020404" pitchFamily="49" charset="0"/>
                          <a:cs typeface="Courier New" panose="02070309020205020404" pitchFamily="49" charset="0"/>
                        </a:rPr>
                        <a:t>John</a:t>
                      </a:r>
                      <a:endParaRPr lang="en-US" sz="28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800" dirty="0">
                          <a:effectLst/>
                          <a:latin typeface="Courier New" panose="02070309020205020404" pitchFamily="49" charset="0"/>
                          <a:cs typeface="Courier New" panose="02070309020205020404" pitchFamily="49" charset="0"/>
                        </a:rPr>
                        <a:t>Hello, John!</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tr>
            </a:tbl>
          </a:graphicData>
        </a:graphic>
      </p:graphicFrame>
      <p:sp>
        <p:nvSpPr>
          <p:cNvPr id="8" name="TextBox 7"/>
          <p:cNvSpPr txBox="1"/>
          <p:nvPr/>
        </p:nvSpPr>
        <p:spPr>
          <a:xfrm>
            <a:off x="5647763" y="1306624"/>
            <a:ext cx="6417235" cy="1015663"/>
          </a:xfrm>
          <a:prstGeom prst="rect">
            <a:avLst/>
          </a:prstGeom>
          <a:noFill/>
        </p:spPr>
        <p:txBody>
          <a:bodyPr wrap="square" rtlCol="0">
            <a:spAutoFit/>
          </a:bodyPr>
          <a:lstStyle/>
          <a:p>
            <a:pPr algn="just"/>
            <a:r>
              <a:rPr lang="en-US" sz="2000" dirty="0" smtClean="0"/>
              <a:t>Consider the following example (the dark </a:t>
            </a:r>
            <a:r>
              <a:rPr lang="en-US" sz="2000" dirty="0" smtClean="0"/>
              <a:t>area </a:t>
            </a:r>
            <a:r>
              <a:rPr lang="en-US" sz="2000" dirty="0" smtClean="0"/>
              <a:t>at the end is the output of this program; the red colored text represents input given by the user):</a:t>
            </a:r>
            <a:endParaRPr lang="en-US" sz="2000" dirty="0"/>
          </a:p>
        </p:txBody>
      </p:sp>
      <p:sp>
        <p:nvSpPr>
          <p:cNvPr id="9" name="Date Placeholder 8"/>
          <p:cNvSpPr>
            <a:spLocks noGrp="1"/>
          </p:cNvSpPr>
          <p:nvPr>
            <p:ph type="dt" sz="half" idx="10"/>
          </p:nvPr>
        </p:nvSpPr>
        <p:spPr/>
        <p:txBody>
          <a:bodyPr/>
          <a:lstStyle/>
          <a:p>
            <a:r>
              <a:rPr lang="en-US" smtClean="0"/>
              <a:t>Dr. Ashraf Uddin</a:t>
            </a:r>
            <a:endParaRPr lang="en-US" dirty="0"/>
          </a:p>
        </p:txBody>
      </p:sp>
      <p:sp>
        <p:nvSpPr>
          <p:cNvPr id="10" name="Footer Placeholder 9"/>
          <p:cNvSpPr>
            <a:spLocks noGrp="1"/>
          </p:cNvSpPr>
          <p:nvPr>
            <p:ph type="ftr" sz="quarter" idx="11"/>
          </p:nvPr>
        </p:nvSpPr>
        <p:spPr/>
        <p:txBody>
          <a:bodyPr/>
          <a:lstStyle/>
          <a:p>
            <a:r>
              <a:rPr lang="en-US" smtClean="0"/>
              <a:t>Data Structures</a:t>
            </a:r>
            <a:endParaRPr lang="en-US" dirty="0"/>
          </a:p>
        </p:txBody>
      </p:sp>
      <p:sp>
        <p:nvSpPr>
          <p:cNvPr id="11" name="Slide Number Placeholder 10"/>
          <p:cNvSpPr>
            <a:spLocks noGrp="1"/>
          </p:cNvSpPr>
          <p:nvPr>
            <p:ph type="sldNum" sz="quarter" idx="12"/>
          </p:nvPr>
        </p:nvSpPr>
        <p:spPr/>
        <p:txBody>
          <a:bodyPr/>
          <a:lstStyle/>
          <a:p>
            <a:fld id="{4A983969-37C5-4618-A16D-59AABA52C744}" type="slidenum">
              <a:rPr lang="en-US" smtClean="0"/>
              <a:pPr/>
              <a:t>25</a:t>
            </a:fld>
            <a:endParaRPr lang="en-US" dirty="0"/>
          </a:p>
        </p:txBody>
      </p:sp>
    </p:spTree>
    <p:extLst>
      <p:ext uri="{BB962C8B-B14F-4D97-AF65-F5344CB8AC3E}">
        <p14:creationId xmlns:p14="http://schemas.microsoft.com/office/powerpoint/2010/main" val="3949533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061"/>
          </a:xfrm>
        </p:spPr>
        <p:txBody>
          <a:bodyPr>
            <a:normAutofit/>
          </a:bodyPr>
          <a:lstStyle/>
          <a:p>
            <a:pPr algn="ctr"/>
            <a:r>
              <a:rPr lang="en-US" sz="3600" b="1" dirty="0">
                <a:latin typeface="Times New Roman" pitchFamily="18" charset="0"/>
                <a:cs typeface="Times New Roman" pitchFamily="18" charset="0"/>
              </a:rPr>
              <a:t>String - Access, Input, </a:t>
            </a:r>
            <a:r>
              <a:rPr lang="en-US" sz="3600" b="1" dirty="0" smtClean="0">
                <a:latin typeface="Times New Roman" pitchFamily="18" charset="0"/>
                <a:cs typeface="Times New Roman" pitchFamily="18" charset="0"/>
              </a:rPr>
              <a:t>Output…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07576" y="1553671"/>
            <a:ext cx="11976100" cy="4693141"/>
          </a:xfrm>
        </p:spPr>
        <p:txBody>
          <a:bodyPr>
            <a:normAutofit/>
          </a:bodyPr>
          <a:lstStyle/>
          <a:p>
            <a:r>
              <a:rPr lang="en-US" sz="2000" dirty="0">
                <a:latin typeface="Times New Roman" pitchFamily="18" charset="0"/>
                <a:cs typeface="Times New Roman" pitchFamily="18" charset="0"/>
              </a:rPr>
              <a:t>Instead of asking for the first name only, if we would have asked for the whole name, this program might not work properly. That is, if we would have given input John Rambo instead of only John the output will be as </a:t>
            </a:r>
            <a:r>
              <a:rPr lang="en-US" sz="2000" dirty="0" smtClean="0">
                <a:latin typeface="Times New Roman" pitchFamily="18" charset="0"/>
                <a:cs typeface="Times New Roman" pitchFamily="18" charset="0"/>
              </a:rPr>
              <a:t>follows – </a:t>
            </a:r>
          </a:p>
          <a:p>
            <a:pPr marL="398463" lvl="1" indent="0">
              <a:buNone/>
            </a:pPr>
            <a:r>
              <a:rPr lang="en-US" sz="2000" dirty="0">
                <a:latin typeface="Times New Roman" pitchFamily="18" charset="0"/>
                <a:cs typeface="Times New Roman" pitchFamily="18" charset="0"/>
              </a:rPr>
              <a:t>Please, enter your first name: </a:t>
            </a:r>
            <a:r>
              <a:rPr lang="en-US" sz="2000" dirty="0">
                <a:solidFill>
                  <a:srgbClr val="FF0000"/>
                </a:solidFill>
                <a:latin typeface="Times New Roman" pitchFamily="18" charset="0"/>
                <a:cs typeface="Times New Roman" pitchFamily="18" charset="0"/>
              </a:rPr>
              <a:t>John Rambo</a:t>
            </a:r>
          </a:p>
          <a:p>
            <a:pPr marL="398463" lvl="1" indent="0">
              <a:buNone/>
            </a:pPr>
            <a:r>
              <a:rPr lang="en-US" sz="2000" dirty="0">
                <a:latin typeface="Times New Roman" pitchFamily="18" charset="0"/>
                <a:cs typeface="Times New Roman" pitchFamily="18" charset="0"/>
              </a:rPr>
              <a:t>Hello, John!</a:t>
            </a:r>
          </a:p>
          <a:p>
            <a:r>
              <a:rPr lang="en-US" sz="2000" dirty="0">
                <a:latin typeface="Times New Roman" pitchFamily="18" charset="0"/>
                <a:cs typeface="Times New Roman" pitchFamily="18" charset="0"/>
              </a:rPr>
              <a:t>Still it shows John after Hello, not John Rambo. As we know, that </a:t>
            </a:r>
            <a:r>
              <a:rPr lang="en-US" sz="2000" dirty="0" err="1">
                <a:latin typeface="Times New Roman" pitchFamily="18" charset="0"/>
                <a:cs typeface="Times New Roman" pitchFamily="18" charset="0"/>
              </a:rPr>
              <a:t>scanf</a:t>
            </a:r>
            <a:r>
              <a:rPr lang="en-US" sz="2000" dirty="0">
                <a:latin typeface="Times New Roman" pitchFamily="18" charset="0"/>
                <a:cs typeface="Times New Roman" pitchFamily="18" charset="0"/>
              </a:rPr>
              <a:t> always stops at white spaces during taking input. So, after taking John as input </a:t>
            </a:r>
            <a:r>
              <a:rPr lang="en-US" sz="2000" dirty="0" err="1">
                <a:latin typeface="Times New Roman" pitchFamily="18" charset="0"/>
                <a:cs typeface="Times New Roman" pitchFamily="18" charset="0"/>
              </a:rPr>
              <a:t>scanf</a:t>
            </a:r>
            <a:r>
              <a:rPr lang="en-US" sz="2000" dirty="0">
                <a:latin typeface="Times New Roman" pitchFamily="18" charset="0"/>
                <a:cs typeface="Times New Roman" pitchFamily="18" charset="0"/>
              </a:rPr>
              <a:t> receives a space indicating the end of input. So it never even goes for Rambo. To overcome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there is another function gets() which takes only a string as input until a newline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encounters.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So </a:t>
            </a:r>
            <a:r>
              <a:rPr lang="en-US" sz="2000" dirty="0">
                <a:latin typeface="Times New Roman" pitchFamily="18" charset="0"/>
                <a:cs typeface="Times New Roman" pitchFamily="18" charset="0"/>
              </a:rPr>
              <a:t>just </a:t>
            </a:r>
            <a:r>
              <a:rPr lang="en-US" sz="2000" dirty="0" smtClean="0">
                <a:latin typeface="Times New Roman" pitchFamily="18" charset="0"/>
                <a:cs typeface="Times New Roman" pitchFamily="18" charset="0"/>
              </a:rPr>
              <a:t>writing </a:t>
            </a:r>
            <a:r>
              <a:rPr lang="en-US" sz="2000" dirty="0">
                <a:latin typeface="Times New Roman" pitchFamily="18" charset="0"/>
                <a:cs typeface="Times New Roman" pitchFamily="18" charset="0"/>
              </a:rPr>
              <a:t>gets(</a:t>
            </a:r>
            <a:r>
              <a:rPr lang="en-US" sz="2000" dirty="0" err="1">
                <a:latin typeface="Times New Roman" pitchFamily="18" charset="0"/>
                <a:cs typeface="Times New Roman" pitchFamily="18" charset="0"/>
              </a:rPr>
              <a:t>FirstName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instead of </a:t>
            </a:r>
            <a:r>
              <a:rPr lang="en-US" sz="2000" dirty="0" err="1">
                <a:latin typeface="Times New Roman" pitchFamily="18" charset="0"/>
                <a:cs typeface="Times New Roman" pitchFamily="18" charset="0"/>
              </a:rPr>
              <a:t>printf</a:t>
            </a:r>
            <a:r>
              <a:rPr lang="en-US" sz="2000" dirty="0">
                <a:latin typeface="Times New Roman" pitchFamily="18" charset="0"/>
                <a:cs typeface="Times New Roman" pitchFamily="18" charset="0"/>
              </a:rPr>
              <a:t>("%s", Question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will give the following output –</a:t>
            </a:r>
          </a:p>
          <a:p>
            <a:pPr marL="398463" lvl="1" indent="0">
              <a:buNone/>
            </a:pPr>
            <a:r>
              <a:rPr lang="en-US" sz="2000" dirty="0">
                <a:latin typeface="Times New Roman" pitchFamily="18" charset="0"/>
                <a:cs typeface="Times New Roman" pitchFamily="18" charset="0"/>
              </a:rPr>
              <a:t>Please, enter your first name: </a:t>
            </a:r>
            <a:r>
              <a:rPr lang="en-US" sz="2000" dirty="0">
                <a:solidFill>
                  <a:srgbClr val="FF0000"/>
                </a:solidFill>
                <a:latin typeface="Times New Roman" pitchFamily="18" charset="0"/>
                <a:cs typeface="Times New Roman" pitchFamily="18" charset="0"/>
              </a:rPr>
              <a:t>John Rambo</a:t>
            </a:r>
          </a:p>
          <a:p>
            <a:pPr marL="398463" lvl="1" indent="0">
              <a:buNone/>
            </a:pPr>
            <a:r>
              <a:rPr lang="en-US" sz="2000" dirty="0">
                <a:latin typeface="Times New Roman" pitchFamily="18" charset="0"/>
                <a:cs typeface="Times New Roman" pitchFamily="18" charset="0"/>
              </a:rPr>
              <a:t>Hello, John Rambo</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Just like gets() for reading from the user, there is also puts() which prints the string along with a newline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character at the end of the string.</a:t>
            </a:r>
          </a:p>
        </p:txBody>
      </p:sp>
      <p:sp>
        <p:nvSpPr>
          <p:cNvPr id="7" name="Date Placeholder 6"/>
          <p:cNvSpPr>
            <a:spLocks noGrp="1"/>
          </p:cNvSpPr>
          <p:nvPr>
            <p:ph type="dt" sz="half" idx="10"/>
          </p:nvPr>
        </p:nvSpPr>
        <p:spPr/>
        <p:txBody>
          <a:bodyPr/>
          <a:lstStyle/>
          <a:p>
            <a:r>
              <a:rPr lang="en-US" smtClean="0"/>
              <a:t>Dr. Ashraf Uddin</a:t>
            </a:r>
            <a:endParaRPr lang="en-US" dirty="0"/>
          </a:p>
        </p:txBody>
      </p:sp>
      <p:sp>
        <p:nvSpPr>
          <p:cNvPr id="8" name="Footer Placeholder 7"/>
          <p:cNvSpPr>
            <a:spLocks noGrp="1"/>
          </p:cNvSpPr>
          <p:nvPr>
            <p:ph type="ftr" sz="quarter" idx="11"/>
          </p:nvPr>
        </p:nvSpPr>
        <p:spPr/>
        <p:txBody>
          <a:bodyPr/>
          <a:lstStyle/>
          <a:p>
            <a:r>
              <a:rPr lang="en-US" smtClean="0"/>
              <a:t>Data Structures</a:t>
            </a:r>
            <a:endParaRPr lang="en-US" dirty="0"/>
          </a:p>
        </p:txBody>
      </p:sp>
      <p:sp>
        <p:nvSpPr>
          <p:cNvPr id="9" name="Slide Number Placeholder 8"/>
          <p:cNvSpPr>
            <a:spLocks noGrp="1"/>
          </p:cNvSpPr>
          <p:nvPr>
            <p:ph type="sldNum" sz="quarter" idx="12"/>
          </p:nvPr>
        </p:nvSpPr>
        <p:spPr/>
        <p:txBody>
          <a:bodyPr/>
          <a:lstStyle/>
          <a:p>
            <a:fld id="{4A983969-37C5-4618-A16D-59AABA52C744}" type="slidenum">
              <a:rPr lang="en-US" smtClean="0"/>
              <a:pPr/>
              <a:t>26</a:t>
            </a:fld>
            <a:endParaRPr lang="en-US" dirty="0"/>
          </a:p>
        </p:txBody>
      </p:sp>
    </p:spTree>
    <p:extLst>
      <p:ext uri="{BB962C8B-B14F-4D97-AF65-F5344CB8AC3E}">
        <p14:creationId xmlns:p14="http://schemas.microsoft.com/office/powerpoint/2010/main" val="1187413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752" y="615980"/>
            <a:ext cx="10515600" cy="872956"/>
          </a:xfrm>
        </p:spPr>
        <p:txBody>
          <a:bodyPr>
            <a:normAutofit/>
          </a:bodyPr>
          <a:lstStyle/>
          <a:p>
            <a:pPr algn="ctr"/>
            <a:r>
              <a:rPr lang="en-US" sz="3600" b="1" dirty="0">
                <a:latin typeface="Times New Roman" pitchFamily="18" charset="0"/>
                <a:cs typeface="Times New Roman" pitchFamily="18" charset="0"/>
              </a:rPr>
              <a:t>String Handling Functions</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Strings are often needed to be manipulated by programmer according to the need of a problem. All string manipulation can be done manually by the programmer but, this makes programming complex and large.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C/C++ </a:t>
            </a:r>
            <a:r>
              <a:rPr lang="en-US" sz="2000" dirty="0">
                <a:latin typeface="Times New Roman" pitchFamily="18" charset="0"/>
                <a:cs typeface="Times New Roman" pitchFamily="18" charset="0"/>
              </a:rPr>
              <a:t>supports a large number of string handling functions. There are numerous functions defined in "</a:t>
            </a:r>
            <a:r>
              <a:rPr lang="en-US" sz="2000" dirty="0" err="1" smtClean="0">
                <a:latin typeface="Times New Roman" pitchFamily="18" charset="0"/>
                <a:cs typeface="Times New Roman" pitchFamily="18" charset="0"/>
              </a:rPr>
              <a:t>string.h</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cstring</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header file.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For all such library functions a NULL character is assumed to be at the end of the existing string and a NULL character is always included at the end of the new/updated/changed string.</a:t>
            </a:r>
          </a:p>
          <a:p>
            <a:r>
              <a:rPr lang="en-US" sz="2000" dirty="0" smtClean="0">
                <a:latin typeface="Times New Roman" pitchFamily="18" charset="0"/>
                <a:cs typeface="Times New Roman" pitchFamily="18" charset="0"/>
              </a:rPr>
              <a:t>Few </a:t>
            </a:r>
            <a:r>
              <a:rPr lang="en-US" sz="2000" dirty="0">
                <a:latin typeface="Times New Roman" pitchFamily="18" charset="0"/>
                <a:cs typeface="Times New Roman" pitchFamily="18" charset="0"/>
              </a:rPr>
              <a:t>commonly used string handling functions are discussed </a:t>
            </a:r>
            <a:r>
              <a:rPr lang="en-US" sz="2000" dirty="0" smtClean="0">
                <a:latin typeface="Times New Roman" pitchFamily="18" charset="0"/>
                <a:cs typeface="Times New Roman" pitchFamily="18" charset="0"/>
              </a:rPr>
              <a:t>next:</a:t>
            </a:r>
            <a:endParaRPr lang="en-US" sz="20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r>
              <a:rPr lang="en-US" smtClean="0"/>
              <a:t>Dr. Ashraf Uddin</a:t>
            </a:r>
            <a:endParaRPr lang="en-US" dirty="0"/>
          </a:p>
        </p:txBody>
      </p:sp>
      <p:sp>
        <p:nvSpPr>
          <p:cNvPr id="8" name="Footer Placeholder 7"/>
          <p:cNvSpPr>
            <a:spLocks noGrp="1"/>
          </p:cNvSpPr>
          <p:nvPr>
            <p:ph type="ftr" sz="quarter" idx="11"/>
          </p:nvPr>
        </p:nvSpPr>
        <p:spPr/>
        <p:txBody>
          <a:bodyPr/>
          <a:lstStyle/>
          <a:p>
            <a:r>
              <a:rPr lang="en-US" smtClean="0"/>
              <a:t>Data Structures</a:t>
            </a:r>
            <a:endParaRPr lang="en-US" dirty="0"/>
          </a:p>
        </p:txBody>
      </p:sp>
      <p:sp>
        <p:nvSpPr>
          <p:cNvPr id="9" name="Slide Number Placeholder 8"/>
          <p:cNvSpPr>
            <a:spLocks noGrp="1"/>
          </p:cNvSpPr>
          <p:nvPr>
            <p:ph type="sldNum" sz="quarter" idx="12"/>
          </p:nvPr>
        </p:nvSpPr>
        <p:spPr/>
        <p:txBody>
          <a:bodyPr/>
          <a:lstStyle/>
          <a:p>
            <a:fld id="{4A983969-37C5-4618-A16D-59AABA52C744}" type="slidenum">
              <a:rPr lang="en-US" smtClean="0"/>
              <a:pPr/>
              <a:t>27</a:t>
            </a:fld>
            <a:endParaRPr lang="en-US" dirty="0"/>
          </a:p>
        </p:txBody>
      </p:sp>
    </p:spTree>
    <p:extLst>
      <p:ext uri="{BB962C8B-B14F-4D97-AF65-F5344CB8AC3E}">
        <p14:creationId xmlns:p14="http://schemas.microsoft.com/office/powerpoint/2010/main" val="3986097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8953" y="136524"/>
            <a:ext cx="11855824" cy="818217"/>
          </a:xfrm>
        </p:spPr>
        <p:txBody>
          <a:bodyPr>
            <a:normAutofit/>
          </a:bodyPr>
          <a:lstStyle/>
          <a:p>
            <a:pPr algn="ctr"/>
            <a:r>
              <a:rPr lang="en-US" sz="3600" b="1" dirty="0">
                <a:latin typeface="Times New Roman" pitchFamily="18" charset="0"/>
                <a:cs typeface="Times New Roman" pitchFamily="18" charset="0"/>
              </a:rPr>
              <a:t>String Handling Functions</a:t>
            </a:r>
          </a:p>
        </p:txBody>
      </p:sp>
      <p:graphicFrame>
        <p:nvGraphicFramePr>
          <p:cNvPr id="8" name="Table 7"/>
          <p:cNvGraphicFramePr>
            <a:graphicFrameLocks noGrp="1"/>
          </p:cNvGraphicFramePr>
          <p:nvPr>
            <p:extLst>
              <p:ext uri="{D42A27DB-BD31-4B8C-83A1-F6EECF244321}">
                <p14:modId xmlns:p14="http://schemas.microsoft.com/office/powerpoint/2010/main" val="4000399176"/>
              </p:ext>
            </p:extLst>
          </p:nvPr>
        </p:nvGraphicFramePr>
        <p:xfrm>
          <a:off x="138953" y="954741"/>
          <a:ext cx="11855824" cy="5203211"/>
        </p:xfrm>
        <a:graphic>
          <a:graphicData uri="http://schemas.openxmlformats.org/drawingml/2006/table">
            <a:tbl>
              <a:tblPr firstRow="1" firstCol="1" bandRow="1">
                <a:tableStyleId>{F5AB1C69-6EDB-4FF4-983F-18BD219EF322}</a:tableStyleId>
              </a:tblPr>
              <a:tblGrid>
                <a:gridCol w="2521369"/>
                <a:gridCol w="9334455"/>
              </a:tblGrid>
              <a:tr h="754080">
                <a:tc>
                  <a:txBody>
                    <a:bodyPr/>
                    <a:lstStyle/>
                    <a:p>
                      <a:pPr marL="0" marR="0" algn="ctr">
                        <a:lnSpc>
                          <a:spcPct val="115000"/>
                        </a:lnSpc>
                        <a:spcBef>
                          <a:spcPts val="0"/>
                        </a:spcBef>
                        <a:spcAft>
                          <a:spcPts val="0"/>
                        </a:spcAft>
                      </a:pPr>
                      <a:r>
                        <a:rPr lang="en-US" sz="2000" dirty="0">
                          <a:solidFill>
                            <a:schemeClr val="tx1"/>
                          </a:solidFill>
                          <a:effectLst/>
                          <a:latin typeface="Times New Roman" pitchFamily="18" charset="0"/>
                          <a:cs typeface="Times New Roman" pitchFamily="18" charset="0"/>
                        </a:rPr>
                        <a:t>Function</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51435" marR="0" marT="29210" marB="22225" anchor="ctr"/>
                </a:tc>
                <a:tc>
                  <a:txBody>
                    <a:bodyPr/>
                    <a:lstStyle/>
                    <a:p>
                      <a:pPr marL="0" marR="0" algn="ctr">
                        <a:lnSpc>
                          <a:spcPct val="115000"/>
                        </a:lnSpc>
                        <a:spcBef>
                          <a:spcPts val="0"/>
                        </a:spcBef>
                        <a:spcAft>
                          <a:spcPts val="0"/>
                        </a:spcAft>
                      </a:pPr>
                      <a:r>
                        <a:rPr lang="en-US" sz="2000" dirty="0">
                          <a:solidFill>
                            <a:schemeClr val="tx1"/>
                          </a:solidFill>
                          <a:effectLst/>
                          <a:latin typeface="Times New Roman" pitchFamily="18" charset="0"/>
                          <a:cs typeface="Times New Roman" pitchFamily="18" charset="0"/>
                        </a:rPr>
                        <a:t>Work Of Function</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itchFamily="18" charset="0"/>
                      </a:endParaRPr>
                    </a:p>
                  </a:txBody>
                  <a:tcPr marL="51435" marR="0" marT="29210" marB="22225" anchor="ctr"/>
                </a:tc>
              </a:tr>
              <a:tr h="647974">
                <a:tc>
                  <a:txBody>
                    <a:bodyPr/>
                    <a:lstStyle/>
                    <a:p>
                      <a:pPr marL="0" marR="0" algn="ctr">
                        <a:lnSpc>
                          <a:spcPct val="115000"/>
                        </a:lnSpc>
                        <a:spcBef>
                          <a:spcPts val="0"/>
                        </a:spcBef>
                        <a:spcAft>
                          <a:spcPts val="0"/>
                        </a:spcAft>
                      </a:pPr>
                      <a:r>
                        <a:rPr lang="en-US" sz="2000" dirty="0" err="1">
                          <a:solidFill>
                            <a:schemeClr val="tx1"/>
                          </a:solidFill>
                          <a:effectLst/>
                          <a:latin typeface="Times New Roman" pitchFamily="18" charset="0"/>
                          <a:cs typeface="Times New Roman" pitchFamily="18" charset="0"/>
                        </a:rPr>
                        <a:t>strlen</a:t>
                      </a:r>
                      <a:r>
                        <a:rPr lang="en-US" sz="2000" dirty="0">
                          <a:solidFill>
                            <a:schemeClr val="tx1"/>
                          </a:solidFill>
                          <a:effectLst/>
                          <a:latin typeface="Times New Roman" pitchFamily="18" charset="0"/>
                          <a:cs typeface="Times New Roman" pitchFamily="18" charset="0"/>
                        </a:rPr>
                        <a:t>(</a:t>
                      </a:r>
                      <a:r>
                        <a:rPr lang="en-US" sz="2000" dirty="0" err="1">
                          <a:solidFill>
                            <a:schemeClr val="tx1"/>
                          </a:solidFill>
                          <a:effectLst/>
                          <a:latin typeface="Times New Roman" pitchFamily="18" charset="0"/>
                          <a:cs typeface="Times New Roman" pitchFamily="18" charset="0"/>
                        </a:rPr>
                        <a:t>str</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Times New Roman" panose="02020603050405020304" pitchFamily="18" charset="0"/>
                        <a:cs typeface="Times New Roman" pitchFamily="18"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latin typeface="Times New Roman" pitchFamily="18" charset="0"/>
                          <a:cs typeface="Times New Roman" pitchFamily="18" charset="0"/>
                        </a:rPr>
                        <a:t>Calculates the length of string </a:t>
                      </a:r>
                      <a:r>
                        <a:rPr lang="en-US" sz="2000" dirty="0" err="1">
                          <a:effectLst/>
                          <a:latin typeface="Times New Roman" pitchFamily="18" charset="0"/>
                          <a:cs typeface="Times New Roman" pitchFamily="18" charset="0"/>
                        </a:rPr>
                        <a:t>str</a:t>
                      </a:r>
                      <a:r>
                        <a:rPr lang="en-US" sz="2000" dirty="0">
                          <a:effectLst/>
                          <a:latin typeface="Times New Roman" pitchFamily="18" charset="0"/>
                          <a:cs typeface="Times New Roman" pitchFamily="18" charset="0"/>
                        </a:rPr>
                        <a:t>; the total number of characters from the given starting address by </a:t>
                      </a:r>
                      <a:r>
                        <a:rPr lang="en-US" sz="2000" dirty="0" err="1">
                          <a:effectLst/>
                          <a:latin typeface="Times New Roman" pitchFamily="18" charset="0"/>
                          <a:cs typeface="Times New Roman" pitchFamily="18" charset="0"/>
                        </a:rPr>
                        <a:t>str</a:t>
                      </a:r>
                      <a:r>
                        <a:rPr lang="en-US" sz="2000" dirty="0">
                          <a:effectLst/>
                          <a:latin typeface="Times New Roman" pitchFamily="18" charset="0"/>
                          <a:cs typeface="Times New Roman" pitchFamily="18" charset="0"/>
                        </a:rPr>
                        <a:t> until a NULL encounters. </a:t>
                      </a:r>
                      <a:endParaRPr lang="en-US" sz="2000" dirty="0">
                        <a:effectLst/>
                        <a:latin typeface="Times New Roman" panose="02020603050405020304" pitchFamily="18" charset="0"/>
                        <a:ea typeface="Times New Roman" panose="02020603050405020304" pitchFamily="18" charset="0"/>
                        <a:cs typeface="Times New Roman" pitchFamily="18" charset="0"/>
                      </a:endParaRPr>
                    </a:p>
                  </a:txBody>
                  <a:tcPr marL="51435" marR="51435" marT="14605" marB="0" anchor="ctr"/>
                </a:tc>
              </a:tr>
              <a:tr h="1253872">
                <a:tc>
                  <a:txBody>
                    <a:bodyPr/>
                    <a:lstStyle/>
                    <a:p>
                      <a:pPr marL="0" marR="0" algn="ctr">
                        <a:lnSpc>
                          <a:spcPct val="115000"/>
                        </a:lnSpc>
                        <a:spcBef>
                          <a:spcPts val="0"/>
                        </a:spcBef>
                        <a:spcAft>
                          <a:spcPts val="0"/>
                        </a:spcAft>
                      </a:pPr>
                      <a:r>
                        <a:rPr lang="en-US" sz="2000" dirty="0" err="1">
                          <a:solidFill>
                            <a:schemeClr val="tx1"/>
                          </a:solidFill>
                          <a:effectLst/>
                          <a:latin typeface="Times New Roman" pitchFamily="18" charset="0"/>
                          <a:cs typeface="Times New Roman" pitchFamily="18" charset="0"/>
                        </a:rPr>
                        <a:t>strcpy</a:t>
                      </a:r>
                      <a:r>
                        <a:rPr lang="en-US" sz="2000" dirty="0">
                          <a:solidFill>
                            <a:schemeClr val="tx1"/>
                          </a:solidFill>
                          <a:effectLst/>
                          <a:latin typeface="Times New Roman" pitchFamily="18" charset="0"/>
                          <a:cs typeface="Times New Roman" pitchFamily="18" charset="0"/>
                        </a:rPr>
                        <a:t>(s1, s2)</a:t>
                      </a:r>
                      <a:endParaRPr lang="en-US" sz="2000" dirty="0">
                        <a:solidFill>
                          <a:schemeClr val="tx1"/>
                        </a:solidFill>
                        <a:effectLst/>
                        <a:latin typeface="Times New Roman" pitchFamily="18" charset="0"/>
                        <a:ea typeface="Times New Roman" panose="02020603050405020304" pitchFamily="18" charset="0"/>
                        <a:cs typeface="Times New Roman" pitchFamily="18"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latin typeface="Times New Roman" pitchFamily="18" charset="0"/>
                          <a:cs typeface="Times New Roman" pitchFamily="18" charset="0"/>
                        </a:rPr>
                        <a:t>Copies a string str2 to another string str1; all the characters starting from the given starting address by str2 until a NULL encounters, will be copied in sequentially from the given address by str1.</a:t>
                      </a:r>
                      <a:endParaRPr lang="en-US" sz="2000" dirty="0">
                        <a:effectLst/>
                        <a:latin typeface="Times New Roman" panose="02020603050405020304" pitchFamily="18" charset="0"/>
                        <a:ea typeface="Times New Roman" panose="02020603050405020304" pitchFamily="18" charset="0"/>
                        <a:cs typeface="Times New Roman" pitchFamily="18" charset="0"/>
                      </a:endParaRPr>
                    </a:p>
                  </a:txBody>
                  <a:tcPr marL="51435" marR="51435" marT="14605" marB="0" anchor="ctr"/>
                </a:tc>
              </a:tr>
              <a:tr h="1253872">
                <a:tc>
                  <a:txBody>
                    <a:bodyPr/>
                    <a:lstStyle/>
                    <a:p>
                      <a:pPr marL="0" marR="0" algn="ctr">
                        <a:lnSpc>
                          <a:spcPct val="115000"/>
                        </a:lnSpc>
                        <a:spcBef>
                          <a:spcPts val="0"/>
                        </a:spcBef>
                        <a:spcAft>
                          <a:spcPts val="0"/>
                        </a:spcAft>
                      </a:pPr>
                      <a:r>
                        <a:rPr lang="en-US" sz="2000" dirty="0" err="1">
                          <a:solidFill>
                            <a:schemeClr val="tx1"/>
                          </a:solidFill>
                          <a:effectLst/>
                          <a:latin typeface="Times New Roman" pitchFamily="18" charset="0"/>
                          <a:cs typeface="Times New Roman" pitchFamily="18" charset="0"/>
                        </a:rPr>
                        <a:t>strcat</a:t>
                      </a:r>
                      <a:r>
                        <a:rPr lang="en-US" sz="2000" dirty="0">
                          <a:solidFill>
                            <a:schemeClr val="tx1"/>
                          </a:solidFill>
                          <a:effectLst/>
                          <a:latin typeface="Times New Roman" pitchFamily="18" charset="0"/>
                          <a:cs typeface="Times New Roman" pitchFamily="18" charset="0"/>
                        </a:rPr>
                        <a:t>(s1, s2)</a:t>
                      </a:r>
                      <a:endParaRPr lang="en-US" sz="2000" dirty="0">
                        <a:solidFill>
                          <a:schemeClr val="tx1"/>
                        </a:solidFill>
                        <a:effectLst/>
                        <a:latin typeface="Times New Roman" pitchFamily="18" charset="0"/>
                        <a:ea typeface="Times New Roman" panose="02020603050405020304" pitchFamily="18" charset="0"/>
                        <a:cs typeface="Times New Roman" pitchFamily="18" charset="0"/>
                      </a:endParaRPr>
                    </a:p>
                  </a:txBody>
                  <a:tcPr marL="51435" marR="51435" marT="14605" marB="0" anchor="ctr"/>
                </a:tc>
                <a:tc>
                  <a:txBody>
                    <a:bodyPr/>
                    <a:lstStyle/>
                    <a:p>
                      <a:pPr marL="0" marR="0" algn="just">
                        <a:lnSpc>
                          <a:spcPct val="115000"/>
                        </a:lnSpc>
                        <a:spcBef>
                          <a:spcPts val="0"/>
                        </a:spcBef>
                        <a:spcAft>
                          <a:spcPts val="0"/>
                        </a:spcAft>
                      </a:pPr>
                      <a:r>
                        <a:rPr lang="en-US" sz="2000" dirty="0" smtClean="0">
                          <a:effectLst/>
                          <a:latin typeface="Times New Roman" pitchFamily="18" charset="0"/>
                          <a:cs typeface="Times New Roman" pitchFamily="18" charset="0"/>
                        </a:rPr>
                        <a:t>Concatenates (</a:t>
                      </a:r>
                      <a:r>
                        <a:rPr lang="en-US" sz="2000" dirty="0">
                          <a:effectLst/>
                          <a:latin typeface="Times New Roman" pitchFamily="18" charset="0"/>
                          <a:cs typeface="Times New Roman" pitchFamily="18" charset="0"/>
                        </a:rPr>
                        <a:t>joins) two strings; all the characters starting from the given starting address by str2 until a NULL encounters, will be copied in sequentially from the NULL character at the end of str1.</a:t>
                      </a:r>
                      <a:endParaRPr lang="en-US" sz="2000" dirty="0">
                        <a:effectLst/>
                        <a:latin typeface="Times New Roman" panose="02020603050405020304" pitchFamily="18" charset="0"/>
                        <a:ea typeface="Times New Roman" panose="02020603050405020304" pitchFamily="18" charset="0"/>
                        <a:cs typeface="Times New Roman" pitchFamily="18" charset="0"/>
                      </a:endParaRPr>
                    </a:p>
                  </a:txBody>
                  <a:tcPr marL="51435" marR="51435" marT="14605" marB="0" anchor="ctr"/>
                </a:tc>
              </a:tr>
              <a:tr h="1253872">
                <a:tc>
                  <a:txBody>
                    <a:bodyPr/>
                    <a:lstStyle/>
                    <a:p>
                      <a:pPr marL="0" marR="0" algn="ctr">
                        <a:lnSpc>
                          <a:spcPct val="115000"/>
                        </a:lnSpc>
                        <a:spcBef>
                          <a:spcPts val="0"/>
                        </a:spcBef>
                        <a:spcAft>
                          <a:spcPts val="0"/>
                        </a:spcAft>
                      </a:pPr>
                      <a:r>
                        <a:rPr lang="en-US" sz="2000" dirty="0" err="1">
                          <a:solidFill>
                            <a:schemeClr val="tx1"/>
                          </a:solidFill>
                          <a:effectLst/>
                          <a:latin typeface="Times New Roman" pitchFamily="18" charset="0"/>
                          <a:cs typeface="Times New Roman" pitchFamily="18" charset="0"/>
                        </a:rPr>
                        <a:t>strcmp</a:t>
                      </a:r>
                      <a:r>
                        <a:rPr lang="en-US" sz="2000" dirty="0">
                          <a:solidFill>
                            <a:schemeClr val="tx1"/>
                          </a:solidFill>
                          <a:effectLst/>
                          <a:latin typeface="Times New Roman" pitchFamily="18" charset="0"/>
                          <a:cs typeface="Times New Roman" pitchFamily="18" charset="0"/>
                        </a:rPr>
                        <a:t>(s1, s2)</a:t>
                      </a:r>
                      <a:endParaRPr lang="en-US" sz="2000" dirty="0">
                        <a:solidFill>
                          <a:schemeClr val="tx1"/>
                        </a:solidFill>
                        <a:effectLst/>
                        <a:latin typeface="Times New Roman" pitchFamily="18" charset="0"/>
                        <a:ea typeface="Times New Roman" panose="02020603050405020304" pitchFamily="18" charset="0"/>
                        <a:cs typeface="Times New Roman" pitchFamily="18"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latin typeface="Times New Roman" pitchFamily="18" charset="0"/>
                          <a:cs typeface="Times New Roman" pitchFamily="18" charset="0"/>
                        </a:rPr>
                        <a:t>Compares two strings; if str1 and str2 are equal </a:t>
                      </a:r>
                      <a:r>
                        <a:rPr lang="en-US" sz="2000" dirty="0" err="1">
                          <a:effectLst/>
                          <a:latin typeface="Times New Roman" pitchFamily="18" charset="0"/>
                          <a:cs typeface="Times New Roman" pitchFamily="18" charset="0"/>
                        </a:rPr>
                        <a:t>strcmp</a:t>
                      </a:r>
                      <a:r>
                        <a:rPr lang="en-US" sz="2000" dirty="0">
                          <a:effectLst/>
                          <a:latin typeface="Times New Roman" pitchFamily="18" charset="0"/>
                          <a:cs typeface="Times New Roman" pitchFamily="18" charset="0"/>
                        </a:rPr>
                        <a:t> returns 0, if str1 is alphabetically </a:t>
                      </a:r>
                      <a:r>
                        <a:rPr lang="en-US" sz="2000" dirty="0" smtClean="0">
                          <a:effectLst/>
                          <a:latin typeface="Times New Roman" pitchFamily="18" charset="0"/>
                          <a:cs typeface="Times New Roman" pitchFamily="18" charset="0"/>
                        </a:rPr>
                        <a:t>(compares ASCII value) lower </a:t>
                      </a:r>
                      <a:r>
                        <a:rPr lang="en-US" sz="2000" dirty="0">
                          <a:effectLst/>
                          <a:latin typeface="Times New Roman" pitchFamily="18" charset="0"/>
                          <a:cs typeface="Times New Roman" pitchFamily="18" charset="0"/>
                        </a:rPr>
                        <a:t>than str2 then </a:t>
                      </a:r>
                      <a:r>
                        <a:rPr lang="en-US" sz="2000" dirty="0" err="1">
                          <a:effectLst/>
                          <a:latin typeface="Times New Roman" pitchFamily="18" charset="0"/>
                          <a:cs typeface="Times New Roman" pitchFamily="18" charset="0"/>
                        </a:rPr>
                        <a:t>strcmp</a:t>
                      </a:r>
                      <a:r>
                        <a:rPr lang="en-US" sz="2000" dirty="0">
                          <a:effectLst/>
                          <a:latin typeface="Times New Roman" pitchFamily="18" charset="0"/>
                          <a:cs typeface="Times New Roman" pitchFamily="18" charset="0"/>
                        </a:rPr>
                        <a:t> returns &lt;0 and otherwise returns &gt;0; </a:t>
                      </a:r>
                      <a:endParaRPr lang="en-US" sz="2000" dirty="0">
                        <a:effectLst/>
                        <a:latin typeface="Times New Roman" panose="02020603050405020304" pitchFamily="18" charset="0"/>
                        <a:ea typeface="Times New Roman" panose="02020603050405020304" pitchFamily="18" charset="0"/>
                        <a:cs typeface="Times New Roman" pitchFamily="18" charset="0"/>
                      </a:endParaRPr>
                    </a:p>
                  </a:txBody>
                  <a:tcPr marL="51435" marR="51435" marT="14605" marB="0" anchor="ctr"/>
                </a:tc>
              </a:tr>
            </a:tbl>
          </a:graphicData>
        </a:graphic>
      </p:graphicFrame>
      <p:sp>
        <p:nvSpPr>
          <p:cNvPr id="2" name="Date Placeholder 1"/>
          <p:cNvSpPr>
            <a:spLocks noGrp="1"/>
          </p:cNvSpPr>
          <p:nvPr>
            <p:ph type="dt" sz="half" idx="10"/>
          </p:nvPr>
        </p:nvSpPr>
        <p:spPr/>
        <p:txBody>
          <a:bodyPr/>
          <a:lstStyle/>
          <a:p>
            <a:r>
              <a:rPr lang="en-US" smtClean="0"/>
              <a:t>Dr. Ashraf Uddin</a:t>
            </a:r>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4A983969-37C5-4618-A16D-59AABA52C744}" type="slidenum">
              <a:rPr lang="en-US" smtClean="0"/>
              <a:pPr/>
              <a:t>28</a:t>
            </a:fld>
            <a:endParaRPr lang="en-US" dirty="0"/>
          </a:p>
        </p:txBody>
      </p:sp>
    </p:spTree>
    <p:extLst>
      <p:ext uri="{BB962C8B-B14F-4D97-AF65-F5344CB8AC3E}">
        <p14:creationId xmlns:p14="http://schemas.microsoft.com/office/powerpoint/2010/main" val="147123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Declaration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Like a regular variable, an array must be declared before it is used. A typical declaration for an array </a:t>
            </a:r>
            <a:r>
              <a:rPr lang="en-US" sz="2000" dirty="0" smtClean="0">
                <a:latin typeface="Times New Roman" panose="02020603050405020304" pitchFamily="18" charset="0"/>
                <a:cs typeface="Times New Roman" panose="02020603050405020304" pitchFamily="18" charset="0"/>
              </a:rPr>
              <a:t>is as follows: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type</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70C0"/>
                </a:solidFill>
                <a:latin typeface="Times New Roman" panose="02020603050405020304" pitchFamily="18" charset="0"/>
                <a:cs typeface="Times New Roman" panose="02020603050405020304" pitchFamily="18" charset="0"/>
              </a:rPr>
              <a:t>name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solidFill>
                  <a:srgbClr val="00B050"/>
                </a:solidFill>
                <a:latin typeface="Times New Roman" panose="02020603050405020304" pitchFamily="18" charset="0"/>
                <a:cs typeface="Times New Roman" panose="02020603050405020304" pitchFamily="18" charset="0"/>
              </a:rPr>
              <a:t>total_number_of_elements</a:t>
            </a:r>
            <a:r>
              <a:rPr lang="en-US"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where type is a valid data type (like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float …), name is a valid identifier and the elements field (which is always enclosed in square brackets []), specifies how many of these elements the array can contain.</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Therefore, in order to declare an array called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 as the one shown in the above diagram it is as simple as:</a:t>
            </a:r>
          </a:p>
          <a:p>
            <a:pPr algn="just"/>
            <a:r>
              <a:rPr lang="en-US" sz="2000" dirty="0">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int</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mimo</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solidFill>
                  <a:srgbClr val="00B050"/>
                </a:solidFill>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elements field within brackets [] which represents the number of elements the array is going to hold, must be a constant integer value, since arrays are blocks of non-dynamic memory whose size must be determined before execution.</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3</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1811124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Initialization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When declaring a regular array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mimo</a:t>
            </a:r>
            <a:r>
              <a:rPr lang="en-US" dirty="0">
                <a:latin typeface="Times New Roman" panose="02020603050405020304" pitchFamily="18" charset="0"/>
                <a:cs typeface="Times New Roman" panose="02020603050405020304" pitchFamily="18" charset="0"/>
              </a:rPr>
              <a:t>[5];) of local scope (within a function, for example) its elements will not be initialized to any value by default, so their content will be </a:t>
            </a:r>
            <a:r>
              <a:rPr lang="en-US" b="1" dirty="0">
                <a:solidFill>
                  <a:srgbClr val="FF0000"/>
                </a:solidFill>
                <a:latin typeface="Times New Roman" panose="02020603050405020304" pitchFamily="18" charset="0"/>
                <a:cs typeface="Times New Roman" panose="02020603050405020304" pitchFamily="18" charset="0"/>
              </a:rPr>
              <a:t>undetermined</a:t>
            </a:r>
            <a:r>
              <a:rPr lang="en-US" dirty="0">
                <a:latin typeface="Times New Roman" panose="02020603050405020304" pitchFamily="18" charset="0"/>
                <a:cs typeface="Times New Roman" panose="02020603050405020304" pitchFamily="18" charset="0"/>
              </a:rPr>
              <a:t> until we store some value in them.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we declare an array, we have the possibility to assign initial values to each one of its elements by enclosing the values in braces { } separated by comas.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mimo</a:t>
            </a:r>
            <a:r>
              <a:rPr lang="en-US" dirty="0">
                <a:latin typeface="Times New Roman" panose="02020603050405020304" pitchFamily="18" charset="0"/>
                <a:cs typeface="Times New Roman" panose="02020603050405020304" pitchFamily="18" charset="0"/>
              </a:rPr>
              <a:t>[5] = { 16, 2, 77, 40, 12071 };</a:t>
            </a:r>
          </a:p>
          <a:p>
            <a:pPr algn="just"/>
            <a:r>
              <a:rPr lang="en-US" dirty="0">
                <a:latin typeface="Times New Roman" panose="02020603050405020304" pitchFamily="18" charset="0"/>
                <a:cs typeface="Times New Roman" panose="02020603050405020304" pitchFamily="18" charset="0"/>
              </a:rPr>
              <a:t>This declaration would have created an array like this: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number of values between braces { } must not be larger than the number of elements that we declare for the array between square brackets [ ].</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4</a:t>
            </a:fld>
            <a:endParaRPr lang="en-US"/>
          </a:p>
        </p:txBody>
      </p:sp>
      <p:pic>
        <p:nvPicPr>
          <p:cNvPr id="6" name="Picture 5"/>
          <p:cNvPicPr>
            <a:picLocks noChangeAspect="1"/>
          </p:cNvPicPr>
          <p:nvPr/>
        </p:nvPicPr>
        <p:blipFill>
          <a:blip r:embed="rId3"/>
          <a:stretch>
            <a:fillRect/>
          </a:stretch>
        </p:blipFill>
        <p:spPr>
          <a:xfrm>
            <a:off x="1819285" y="4101615"/>
            <a:ext cx="8553429" cy="865707"/>
          </a:xfrm>
          <a:prstGeom prst="rect">
            <a:avLst/>
          </a:prstGeom>
        </p:spPr>
      </p:pic>
      <p:sp>
        <p:nvSpPr>
          <p:cNvPr id="7" name="Date Placeholder 6"/>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3379874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Initialization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sz="2000" dirty="0">
                <a:latin typeface="Times New Roman" panose="02020603050405020304" pitchFamily="18" charset="0"/>
                <a:cs typeface="Times New Roman" panose="02020603050405020304" pitchFamily="18" charset="0"/>
              </a:rPr>
              <a:t>An array can also be partially initialized. i.e. we assign values to some of the initial elements. For example: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[9] = { 16, 2, 77, 40, 12071 };</a:t>
            </a:r>
          </a:p>
          <a:p>
            <a:pPr algn="just"/>
            <a:r>
              <a:rPr lang="en-US" sz="2000" dirty="0">
                <a:latin typeface="Times New Roman" panose="02020603050405020304" pitchFamily="18" charset="0"/>
                <a:cs typeface="Times New Roman" panose="02020603050405020304" pitchFamily="18" charset="0"/>
              </a:rPr>
              <a:t>This declaration would have created an array like this: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the first 5 values are assigned sequentially. The rest 4 elements are unassigned.</a:t>
            </a:r>
          </a:p>
          <a:p>
            <a:pPr algn="just"/>
            <a:r>
              <a:rPr lang="en-US" sz="2000" dirty="0">
                <a:latin typeface="Times New Roman" panose="02020603050405020304" pitchFamily="18" charset="0"/>
                <a:cs typeface="Times New Roman" panose="02020603050405020304" pitchFamily="18" charset="0"/>
              </a:rPr>
              <a:t>Some more initialization – </a:t>
            </a:r>
          </a:p>
          <a:p>
            <a:pPr algn="just"/>
            <a:r>
              <a:rPr lang="en-US" sz="2000" dirty="0">
                <a:latin typeface="Times New Roman" panose="02020603050405020304" pitchFamily="18" charset="0"/>
                <a:cs typeface="Times New Roman" panose="02020603050405020304" pitchFamily="18" charset="0"/>
              </a:rPr>
              <a:t>float x[5] = {5.6, 5.7, 5.8, 5.9, 6.1};</a:t>
            </a:r>
          </a:p>
          <a:p>
            <a:pPr algn="just"/>
            <a:r>
              <a:rPr lang="en-US" sz="2000" dirty="0">
                <a:latin typeface="Times New Roman" panose="02020603050405020304" pitchFamily="18" charset="0"/>
                <a:cs typeface="Times New Roman" panose="02020603050405020304" pitchFamily="18" charset="0"/>
              </a:rPr>
              <a:t>char  vowel[6] = {'a', 'e',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'o', 'u', ‘\0'};</a:t>
            </a:r>
          </a:p>
          <a:p>
            <a:pPr algn="just"/>
            <a:r>
              <a:rPr lang="en-US" sz="2000" dirty="0">
                <a:latin typeface="Times New Roman" panose="02020603050405020304" pitchFamily="18" charset="0"/>
                <a:cs typeface="Times New Roman" panose="02020603050405020304" pitchFamily="18" charset="0"/>
              </a:rPr>
              <a:t>is equivalent to string declaration: char vowel[6] = "</a:t>
            </a:r>
            <a:r>
              <a:rPr lang="en-US" sz="2000" dirty="0" err="1">
                <a:latin typeface="Times New Roman" panose="02020603050405020304" pitchFamily="18" charset="0"/>
                <a:cs typeface="Times New Roman" panose="02020603050405020304" pitchFamily="18" charset="0"/>
              </a:rPr>
              <a:t>aeiou</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5</a:t>
            </a:fld>
            <a:endParaRPr lang="en-US"/>
          </a:p>
        </p:txBody>
      </p:sp>
      <p:pic>
        <p:nvPicPr>
          <p:cNvPr id="7" name="Picture 6"/>
          <p:cNvPicPr>
            <a:picLocks noChangeAspect="1"/>
          </p:cNvPicPr>
          <p:nvPr/>
        </p:nvPicPr>
        <p:blipFill>
          <a:blip r:embed="rId3"/>
          <a:stretch>
            <a:fillRect/>
          </a:stretch>
        </p:blipFill>
        <p:spPr>
          <a:xfrm>
            <a:off x="957297" y="2559947"/>
            <a:ext cx="10277405" cy="1152244"/>
          </a:xfrm>
          <a:prstGeom prst="rect">
            <a:avLst/>
          </a:prstGeom>
        </p:spPr>
      </p:pic>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678485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Accessing Element</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number in the square brackets [ </a:t>
            </a:r>
            <a:r>
              <a:rPr lang="en-US" sz="2000" dirty="0" smtClean="0">
                <a:latin typeface="Times New Roman" panose="02020603050405020304" pitchFamily="18" charset="0"/>
                <a:cs typeface="Times New Roman" panose="02020603050405020304" pitchFamily="18" charset="0"/>
              </a:rPr>
              <a:t>] of </a:t>
            </a:r>
            <a:r>
              <a:rPr lang="en-US" sz="2000" dirty="0">
                <a:latin typeface="Times New Roman" panose="02020603050405020304" pitchFamily="18" charset="0"/>
                <a:cs typeface="Times New Roman" panose="02020603050405020304" pitchFamily="18" charset="0"/>
              </a:rPr>
              <a:t>the array is referred to as the 'index' (plural: indices) or 'subscript' of the array and it must be an integer number 0 to one less than the declared number of elements. </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can access the value of any of its elements individually as if it was a normal variable, thus being able to both read and modify its value. The format is as simple as: name[index]</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the declaration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[5]; the five (5) elements in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 is referred in the program by writing: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[0]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[4]</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Each of the above array elements is an integer and each of them also acts as an integer variable. That is, whatever operation we can perform with an integer variable we can do the same with these array elements using same set of rules. </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6</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833267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Accessing Element</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How the address of a particular element at index i is calculated?</a:t>
            </a:r>
          </a:p>
          <a:p>
            <a:pPr algn="just"/>
            <a:r>
              <a:rPr lang="en-US" sz="2000" dirty="0" smtClean="0">
                <a:latin typeface="Times New Roman" panose="02020603050405020304" pitchFamily="18" charset="0"/>
                <a:cs typeface="Times New Roman" panose="02020603050405020304" pitchFamily="18" charset="0"/>
              </a:rPr>
              <a:t>Address of a[i] =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Address of a[i] = Base address + i * size of an element in memory</a:t>
            </a:r>
          </a:p>
          <a:p>
            <a:pPr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7</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cxnSp>
        <p:nvCxnSpPr>
          <p:cNvPr id="10" name="Straight Arrow Connector 9"/>
          <p:cNvCxnSpPr/>
          <p:nvPr/>
        </p:nvCxnSpPr>
        <p:spPr>
          <a:xfrm flipV="1">
            <a:off x="2951018" y="2826327"/>
            <a:ext cx="872837" cy="1260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9279" y="4170214"/>
            <a:ext cx="3201069" cy="369332"/>
          </a:xfrm>
          <a:prstGeom prst="rect">
            <a:avLst/>
          </a:prstGeom>
          <a:noFill/>
        </p:spPr>
        <p:txBody>
          <a:bodyPr wrap="none" rtlCol="0">
            <a:spAutoFit/>
          </a:bodyPr>
          <a:lstStyle/>
          <a:p>
            <a:r>
              <a:rPr lang="en-US" dirty="0" smtClean="0"/>
              <a:t>Address of first element  (&amp;a[0])</a:t>
            </a:r>
            <a:endParaRPr lang="en-US" dirty="0"/>
          </a:p>
        </p:txBody>
      </p:sp>
      <p:cxnSp>
        <p:nvCxnSpPr>
          <p:cNvPr id="15" name="Straight Arrow Connector 14"/>
          <p:cNvCxnSpPr/>
          <p:nvPr/>
        </p:nvCxnSpPr>
        <p:spPr>
          <a:xfrm flipH="1" flipV="1">
            <a:off x="7148946" y="2826327"/>
            <a:ext cx="429490" cy="1025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00486" y="3851564"/>
            <a:ext cx="2302105" cy="369332"/>
          </a:xfrm>
          <a:prstGeom prst="rect">
            <a:avLst/>
          </a:prstGeom>
          <a:noFill/>
        </p:spPr>
        <p:txBody>
          <a:bodyPr wrap="none" rtlCol="0">
            <a:spAutoFit/>
          </a:bodyPr>
          <a:lstStyle/>
          <a:p>
            <a:r>
              <a:rPr lang="en-US" dirty="0" smtClean="0"/>
              <a:t>Depends on data type</a:t>
            </a:r>
            <a:endParaRPr lang="en-US" dirty="0"/>
          </a:p>
        </p:txBody>
      </p:sp>
    </p:spTree>
    <p:extLst>
      <p:ext uri="{BB962C8B-B14F-4D97-AF65-F5344CB8AC3E}">
        <p14:creationId xmlns:p14="http://schemas.microsoft.com/office/powerpoint/2010/main" val="294872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anose="02020603050405020304" pitchFamily="18" charset="0"/>
                <a:cs typeface="Times New Roman" panose="02020603050405020304" pitchFamily="18" charset="0"/>
              </a:rPr>
              <a:t>Array : Accessing Element</a:t>
            </a: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Arrays have a natural partner in programs: </a:t>
            </a:r>
            <a:r>
              <a:rPr lang="en-US" sz="2000" b="1" dirty="0">
                <a:solidFill>
                  <a:srgbClr val="FF0000"/>
                </a:solidFill>
                <a:latin typeface="Times New Roman" panose="02020603050405020304" pitchFamily="18" charset="0"/>
                <a:cs typeface="Times New Roman" panose="02020603050405020304" pitchFamily="18" charset="0"/>
              </a:rPr>
              <a:t>the for loop</a:t>
            </a:r>
            <a:r>
              <a:rPr lang="en-US" sz="2000" dirty="0">
                <a:latin typeface="Times New Roman" panose="02020603050405020304" pitchFamily="18" charset="0"/>
                <a:cs typeface="Times New Roman" panose="02020603050405020304" pitchFamily="18" charset="0"/>
              </a:rPr>
              <a:t>. The for loop provides a simple way of counting through the numbers of an index in a controlled way. The for loop can be used to work on an array sequentially at any time during a program.</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is important to be able to clearly distinguish between the two uses that brackets [ ] have related to arrays. </a:t>
            </a:r>
          </a:p>
          <a:p>
            <a:pPr marL="800100" lvl="1"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 is to specify the size of arrays when they are declared - char array[5]; Here the index (5) is always an integer constant.</a:t>
            </a:r>
          </a:p>
          <a:p>
            <a:pPr marL="800100" lvl="1"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second one is to specify indices for concrete array elements - array[3] = '*'; Here the index (3) is always an integer or an integer expression</a:t>
            </a:r>
            <a:r>
              <a:rPr lang="en-US"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Consider the following example:</a:t>
            </a:r>
          </a:p>
          <a:p>
            <a:pPr algn="just"/>
            <a:r>
              <a:rPr lang="en-US" sz="2000" dirty="0" smtClean="0">
                <a:latin typeface="Times New Roman" panose="02020603050405020304" pitchFamily="18" charset="0"/>
                <a:cs typeface="Times New Roman" panose="02020603050405020304" pitchFamily="18" charset="0"/>
              </a:rPr>
              <a:t>	char </a:t>
            </a:r>
            <a:r>
              <a:rPr lang="en-US" sz="2000" dirty="0">
                <a:latin typeface="Times New Roman" panose="02020603050405020304" pitchFamily="18" charset="0"/>
                <a:cs typeface="Times New Roman" panose="02020603050405020304" pitchFamily="18" charset="0"/>
              </a:rPr>
              <a:t>array[5];</a:t>
            </a:r>
          </a:p>
          <a:p>
            <a:pPr algn="just"/>
            <a:r>
              <a:rPr lang="en-US" sz="2000" dirty="0" smtClean="0">
                <a:latin typeface="Times New Roman" panose="02020603050405020304" pitchFamily="18" charset="0"/>
                <a:cs typeface="Times New Roman" panose="02020603050405020304" pitchFamily="18" charset="0"/>
              </a:rPr>
              <a:t>	array[7</a:t>
            </a:r>
            <a:r>
              <a:rPr lang="en-US" sz="2000" dirty="0">
                <a:latin typeface="Times New Roman" panose="02020603050405020304" pitchFamily="18" charset="0"/>
                <a:cs typeface="Times New Roman" panose="02020603050405020304" pitchFamily="18" charset="0"/>
              </a:rPr>
              <a:t>] = '*';</a:t>
            </a:r>
          </a:p>
          <a:p>
            <a:pPr algn="just"/>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assignment of array[7] is clearly wrong as index 7 or element 8 in array[5] does not exists.</a:t>
            </a:r>
          </a:p>
          <a:p>
            <a:pPr marL="342900" indent="-34290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8</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383121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anose="02020603050405020304" pitchFamily="18" charset="0"/>
                <a:cs typeface="Times New Roman" panose="02020603050405020304" pitchFamily="18" charset="0"/>
              </a:rPr>
              <a:t>Array : Accessing </a:t>
            </a:r>
            <a:r>
              <a:rPr lang="en-US" sz="3600" b="1" dirty="0" smtClean="0">
                <a:latin typeface="Times New Roman" panose="02020603050405020304" pitchFamily="18" charset="0"/>
                <a:cs typeface="Times New Roman" panose="02020603050405020304" pitchFamily="18" charset="0"/>
              </a:rPr>
              <a:t>Element (Example)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62500" lnSpcReduction="20000"/>
          </a:bodyPr>
          <a:lstStyle/>
          <a:p>
            <a:pPr marL="514350" indent="-514350" algn="just">
              <a:buClr>
                <a:schemeClr val="tx1"/>
              </a:buClr>
              <a:buFont typeface="+mj-lt"/>
              <a:buAutoNum type="arabicPeriod"/>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a, b,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 declaration of a new array</a:t>
            </a: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75;         </a:t>
            </a:r>
            <a:r>
              <a:rPr lang="en-US" dirty="0">
                <a:solidFill>
                  <a:schemeClr val="accent2">
                    <a:lumMod val="75000"/>
                  </a:schemeClr>
                </a:solidFill>
                <a:latin typeface="Courier New" panose="02070309020205020404" pitchFamily="49" charset="0"/>
                <a:cs typeface="Courier New" panose="02070309020205020404" pitchFamily="49" charset="0"/>
              </a:rPr>
              <a:t>// store 75 in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copy/assign a with the third value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read a value for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lgn="just">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read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lgn="just">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sz="2800" dirty="0">
                <a:solidFill>
                  <a:srgbClr val="FF0000"/>
                </a:solidFill>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14350" indent="-514350" algn="just">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print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lgn="just">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sz="2800" dirty="0">
                <a:solidFill>
                  <a:srgbClr val="FF0000"/>
                </a:solidFill>
                <a:latin typeface="Courier New" panose="02070309020205020404" pitchFamily="49" charset="0"/>
                <a:cs typeface="Courier New" panose="02070309020205020404" pitchFamily="49" charset="0"/>
              </a:rPr>
              <a:t>"%d\n"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14350" indent="-514350" algn="just">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some more interesting accesses</a:t>
            </a: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a = 4;</a:t>
            </a: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a;</a:t>
            </a: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3;</a:t>
            </a: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b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[a-2] + 2;	</a:t>
            </a:r>
            <a:r>
              <a:rPr lang="en-US" sz="2800" dirty="0">
                <a:solidFill>
                  <a:schemeClr val="accent2">
                    <a:lumMod val="75000"/>
                  </a:schemeClr>
                </a:solidFill>
                <a:latin typeface="Courier New" panose="02070309020205020404" pitchFamily="49" charset="0"/>
                <a:cs typeface="Courier New" panose="02070309020205020404" pitchFamily="49" charset="0"/>
              </a:rPr>
              <a:t>//use of expression in index</a:t>
            </a: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b;</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9</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3816266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3862</Words>
  <Application>Microsoft Office PowerPoint</Application>
  <PresentationFormat>Custom</PresentationFormat>
  <Paragraphs>935</Paragraphs>
  <Slides>28</Slides>
  <Notes>19</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Array</vt:lpstr>
      <vt:lpstr>Array</vt:lpstr>
      <vt:lpstr>Array: Declaration</vt:lpstr>
      <vt:lpstr>Array: Initialization</vt:lpstr>
      <vt:lpstr>Array: Initialization</vt:lpstr>
      <vt:lpstr>Array: Accessing Element</vt:lpstr>
      <vt:lpstr>Array: Accessing Element</vt:lpstr>
      <vt:lpstr>Array : Accessing Element</vt:lpstr>
      <vt:lpstr>Array : Accessing Element (Example)</vt:lpstr>
      <vt:lpstr>Operation on Array - Searching</vt:lpstr>
      <vt:lpstr>Operation on Array - Insertion</vt:lpstr>
      <vt:lpstr>Operation on Array - Insertion</vt:lpstr>
      <vt:lpstr>Operation on Array - Deletion</vt:lpstr>
      <vt:lpstr>Operation on Array - Deletion</vt:lpstr>
      <vt:lpstr>Multidimensional Array and Parallel Array</vt:lpstr>
      <vt:lpstr>Two Dimensional (2D) Array</vt:lpstr>
      <vt:lpstr>2D Array: Access Element</vt:lpstr>
      <vt:lpstr>Memory Access</vt:lpstr>
      <vt:lpstr>Memory Access</vt:lpstr>
      <vt:lpstr>Memory Access</vt:lpstr>
      <vt:lpstr>Memory Access</vt:lpstr>
      <vt:lpstr>Memory Access</vt:lpstr>
      <vt:lpstr>String</vt:lpstr>
      <vt:lpstr>String - Declaration &amp; Initialization</vt:lpstr>
      <vt:lpstr>String - Access, Input, Output</vt:lpstr>
      <vt:lpstr>String - Access, Input, Output…</vt:lpstr>
      <vt:lpstr>String Handling Functions</vt:lpstr>
      <vt:lpstr>String Handling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 DATA STRUCTURE</dc:title>
  <dc:creator>ashraf</dc:creator>
  <cp:lastModifiedBy>Windows User</cp:lastModifiedBy>
  <cp:revision>138</cp:revision>
  <dcterms:created xsi:type="dcterms:W3CDTF">2018-09-13T14:31:13Z</dcterms:created>
  <dcterms:modified xsi:type="dcterms:W3CDTF">2019-09-21T13:10:46Z</dcterms:modified>
</cp:coreProperties>
</file>