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8" r:id="rId2"/>
    <p:sldId id="259" r:id="rId3"/>
    <p:sldId id="297" r:id="rId4"/>
    <p:sldId id="298" r:id="rId5"/>
    <p:sldId id="262" r:id="rId6"/>
    <p:sldId id="299" r:id="rId7"/>
    <p:sldId id="274" r:id="rId8"/>
    <p:sldId id="263" r:id="rId9"/>
    <p:sldId id="265" r:id="rId10"/>
    <p:sldId id="267" r:id="rId11"/>
    <p:sldId id="270" r:id="rId12"/>
    <p:sldId id="282" r:id="rId13"/>
    <p:sldId id="292" r:id="rId14"/>
    <p:sldId id="284" r:id="rId15"/>
    <p:sldId id="285" r:id="rId16"/>
    <p:sldId id="286" r:id="rId17"/>
    <p:sldId id="288" r:id="rId18"/>
    <p:sldId id="287" r:id="rId19"/>
    <p:sldId id="295" r:id="rId20"/>
    <p:sldId id="289" r:id="rId21"/>
    <p:sldId id="290" r:id="rId22"/>
    <p:sldId id="291" r:id="rId23"/>
    <p:sldId id="296" r:id="rId24"/>
    <p:sldId id="293" r:id="rId25"/>
    <p:sldId id="278" r:id="rId26"/>
    <p:sldId id="279" r:id="rId27"/>
    <p:sldId id="280" r:id="rId28"/>
    <p:sldId id="281" r:id="rId29"/>
    <p:sldId id="28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0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pPr/>
              <a:t>10-Sep-19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8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 smtClean="0"/>
              <a:t>Course Code: Title</a:t>
            </a:r>
            <a:br>
              <a:rPr lang="en-US" sz="5400" b="0" dirty="0" smtClean="0"/>
            </a:b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62649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Stack &amp; Queue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74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 smtClean="0"/>
              <a:t>Dr. Ashraf Uddin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Stack &amp; Queue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94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59024" y="172278"/>
            <a:ext cx="11873949" cy="6210024"/>
          </a:xfrm>
        </p:spPr>
        <p:txBody>
          <a:bodyPr/>
          <a:lstStyle>
            <a:lvl1pPr marL="228600" indent="-228600"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63550" lvl="0" indent="-4635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1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5338" indent="-33813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  <a:defRPr/>
            </a:lvl2pPr>
            <a:lvl3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  <a:defRPr/>
            </a:lvl3pPr>
            <a:lvl4pPr marL="1655763" indent="-284163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  <a:defRPr/>
            </a:lvl4pPr>
            <a:lvl5pPr marL="2120900" indent="-292100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Stack &amp; Queue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1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 smtClean="0"/>
              <a:t>Course Code: Title</a:t>
            </a:r>
            <a:br>
              <a:rPr lang="en-US" sz="5400" b="0" dirty="0" smtClean="0"/>
            </a:b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110724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õ"/>
              <a:defRPr/>
            </a:lvl1pPr>
            <a:lvl2pPr marL="685800" indent="-228600">
              <a:buFont typeface="Wingdings" panose="05000000000000000000" pitchFamily="2" charset="2"/>
              <a:buChar char="¯"/>
              <a:defRPr/>
            </a:lvl2pPr>
            <a:lvl3pPr marL="1143000" indent="-228600">
              <a:buFont typeface="Wingdings 2" panose="05020102010507070707" pitchFamily="18" charset="2"/>
              <a:buChar char="ô"/>
              <a:defRPr/>
            </a:lvl3pPr>
            <a:lvl4pPr marL="1600200" indent="-228600">
              <a:buFont typeface="Wingdings 2" panose="05020102010507070707" pitchFamily="18" charset="2"/>
              <a:buChar char="ò"/>
              <a:defRPr/>
            </a:lvl4pPr>
            <a:lvl5pPr marL="2057400" indent="-22860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õ"/>
              <a:defRPr/>
            </a:lvl1pPr>
            <a:lvl2pPr marL="685800" indent="-228600">
              <a:buFont typeface="Wingdings" panose="05000000000000000000" pitchFamily="2" charset="2"/>
              <a:buChar char="¯"/>
              <a:defRPr/>
            </a:lvl2pPr>
            <a:lvl3pPr marL="1143000" indent="-228600">
              <a:buFont typeface="Wingdings 2" panose="05020102010507070707" pitchFamily="18" charset="2"/>
              <a:buChar char="ô"/>
              <a:defRPr/>
            </a:lvl3pPr>
            <a:lvl4pPr marL="1600200" indent="-228600">
              <a:buFont typeface="Wingdings 2" panose="05020102010507070707" pitchFamily="18" charset="2"/>
              <a:buChar char="ò"/>
              <a:defRPr/>
            </a:lvl4pPr>
            <a:lvl5pPr marL="2057400" indent="-22860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 smtClean="0"/>
              <a:t>Dr. Ashraf Uddin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 smtClean="0"/>
              <a:t>Stack &amp; Queue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2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b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buFont typeface="Wingdings 2" panose="05020102010507070707" pitchFamily="18" charset="2"/>
              <a:buChar char="õ"/>
              <a:defRPr/>
            </a:lvl1pPr>
            <a:lvl2pPr marL="795338" indent="-338138">
              <a:buFont typeface="Wingdings" panose="05000000000000000000" pitchFamily="2" charset="2"/>
              <a:buChar char="¯"/>
              <a:defRPr/>
            </a:lvl2pPr>
            <a:lvl3pPr marL="1206500" indent="-344488">
              <a:buFont typeface="Wingdings 2" panose="05020102010507070707" pitchFamily="18" charset="2"/>
              <a:buChar char="ô"/>
              <a:defRPr/>
            </a:lvl3pPr>
            <a:lvl4pPr marL="1655763" indent="-344488">
              <a:buFont typeface="Wingdings 2" panose="05020102010507070707" pitchFamily="18" charset="2"/>
              <a:buChar char="ò"/>
              <a:defRPr/>
            </a:lvl4pPr>
            <a:lvl5pPr marL="2120900" indent="-344488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b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buFont typeface="Wingdings 2" panose="05020102010507070707" pitchFamily="18" charset="2"/>
              <a:buChar char="õ"/>
              <a:defRPr/>
            </a:lvl1pPr>
            <a:lvl2pPr marL="795338" indent="-338138">
              <a:buFont typeface="Wingdings" panose="05000000000000000000" pitchFamily="2" charset="2"/>
              <a:buChar char="¯"/>
              <a:defRPr/>
            </a:lvl2pPr>
            <a:lvl3pPr marL="1206500" indent="-292100">
              <a:buFont typeface="Wingdings 2" panose="05020102010507070707" pitchFamily="18" charset="2"/>
              <a:buChar char="ô"/>
              <a:defRPr/>
            </a:lvl3pPr>
            <a:lvl4pPr marL="1655763" indent="-344488">
              <a:buFont typeface="Wingdings 2" panose="05020102010507070707" pitchFamily="18" charset="2"/>
              <a:buChar char="ò"/>
              <a:defRPr/>
            </a:lvl4pPr>
            <a:lvl5pPr marL="2120900" indent="-344488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 smtClean="0"/>
              <a:t>Dr. Ashraf Uddin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 smtClean="0"/>
              <a:t>Stack &amp; Queue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 smtClean="0"/>
              <a:t>Dr. Ashraf Uddin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 smtClean="0"/>
              <a:t>Stack &amp; Queue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2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Stack &amp; Queue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1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buFont typeface="Wingdings 2" panose="05020102010507070707" pitchFamily="18" charset="2"/>
              <a:buChar char="õ"/>
              <a:defRPr sz="3200"/>
            </a:lvl1pPr>
            <a:lvl2pPr marL="862013" indent="-404813">
              <a:buFont typeface="Wingdings" panose="05000000000000000000" pitchFamily="2" charset="2"/>
              <a:buChar char="¯"/>
              <a:defRPr sz="2800"/>
            </a:lvl2pPr>
            <a:lvl3pPr marL="1206500" indent="-344488"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655763" indent="-344488">
              <a:buFont typeface="Wingdings 2" panose="05020102010507070707" pitchFamily="18" charset="2"/>
              <a:buChar char="ò"/>
              <a:defRPr sz="2000"/>
            </a:lvl4pPr>
            <a:lvl5pPr marL="2120900" indent="-344488"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smtClean="0"/>
              <a:t>Dr. Ashraf Uddin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smtClean="0"/>
              <a:t>Stack &amp; Queue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9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smtClean="0"/>
              <a:t>Dr. Ashraf Uddin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smtClean="0"/>
              <a:t>Stack &amp; Queue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Ashraf Uddin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Stack &amp; Queue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9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44244"/>
            <a:ext cx="11643360" cy="71864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and Queue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1269242"/>
            <a:ext cx="9144000" cy="488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76400" y="1421642"/>
            <a:ext cx="9144000" cy="488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Stack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with a Stack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and Stack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Stack (Arithmetic Expression Conversion and Evaluation)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with a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Stack and Queue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9024" y="172279"/>
            <a:ext cx="11873949" cy="2113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gives the top element in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 { </a:t>
            </a:r>
            <a:r>
              <a:rPr lang="en-US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= Stack[ Top - 1 ];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20728"/>
              </p:ext>
            </p:extLst>
          </p:nvPr>
        </p:nvGraphicFramePr>
        <p:xfrm>
          <a:off x="1828800" y="2543414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38600" y="2529840"/>
            <a:ext cx="5013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</a:p>
          <a:p>
            <a:r>
              <a:rPr lang="en-US" sz="2000" dirty="0" smtClean="0"/>
              <a:t>There are 4 elements inside Stack</a:t>
            </a:r>
          </a:p>
          <a:p>
            <a:r>
              <a:rPr lang="en-US" sz="2000" dirty="0" smtClean="0"/>
              <a:t>So top element will be at index 3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2880" y="4015740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2346960" y="4469777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7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20728"/>
              </p:ext>
            </p:extLst>
          </p:nvPr>
        </p:nvGraphicFramePr>
        <p:xfrm>
          <a:off x="1828800" y="2543414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38600" y="2529840"/>
            <a:ext cx="5013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</a:p>
          <a:p>
            <a:r>
              <a:rPr lang="en-US" sz="2000" dirty="0" smtClean="0"/>
              <a:t>There are 4 elements inside Stack</a:t>
            </a:r>
          </a:p>
          <a:p>
            <a:r>
              <a:rPr lang="en-US" sz="2000" dirty="0" smtClean="0"/>
              <a:t>So element will be shown from index 3 down to index 0.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2880" y="4015740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2346960" y="4469777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Display Stack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5841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and Stack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1063624"/>
            <a:ext cx="8512935" cy="517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Differences…</a:t>
            </a:r>
          </a:p>
          <a:p>
            <a:pPr marL="0" indent="0">
              <a:buNone/>
            </a:pPr>
            <a:r>
              <a:rPr lang="en-US" dirty="0" smtClean="0"/>
              <a:t>Insertion/deletion of an element</a:t>
            </a:r>
          </a:p>
          <a:p>
            <a:pPr marL="0" indent="0">
              <a:buNone/>
            </a:pPr>
            <a:r>
              <a:rPr lang="en-US" dirty="0" smtClean="0"/>
              <a:t>Accessing an element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smtClean="0"/>
              <a:t>Dr. Ashraf Uddin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smtClean="0"/>
              <a:t>Data Structures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3C9D7EB-A528-440B-A8CB-0743A4FCFA71}" type="slidenum">
              <a:rPr lang="en-US" altLang="en-US" sz="1800" smtClean="0"/>
              <a:pPr/>
              <a:t>13</a:t>
            </a:fld>
            <a:endParaRPr lang="en-US" altLang="en-US" sz="1800" smtClean="0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98426"/>
            <a:ext cx="11976100" cy="5583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  <a:endParaRPr lang="en-US" altLang="en-US" sz="3600" dirty="0" smtClean="0"/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7721600" cy="5486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The runtime stack used by a process (running program) to keep track of methods in progress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Search problems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Undo, redo, back, forward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Arithmetic Expressions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184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264" y="2626217"/>
            <a:ext cx="3454071" cy="19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3236722"/>
            <a:ext cx="25400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81" y="3625402"/>
            <a:ext cx="2235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5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5841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1063624"/>
            <a:ext cx="8512935" cy="5172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Arithmetic Expression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Prefix and Postfix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Notation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Conversion of Expression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Evaluation of Expression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5841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1063624"/>
            <a:ext cx="10277341" cy="5172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Infix, Prefix and Postfix Notation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are accustomed to write arithmetic expressions with the operation between the two operands: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c/d.  If we write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*c, however, we have to apply precedence rules to avoid the ambiguous evaluation (add first or multiply first?).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There's no real reason to put the operation between the variables or values.  They can just as well precede or follow the operands.  You should note the advantage of prefix and postfix: the need for precedence rules and parentheses are eliminated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Postfix expressions are easily evaluated with the aid of a stack.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59014"/>
              </p:ext>
            </p:extLst>
          </p:nvPr>
        </p:nvGraphicFramePr>
        <p:xfrm>
          <a:off x="1655002" y="4340375"/>
          <a:ext cx="9201888" cy="1463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036623"/>
                <a:gridCol w="3036623"/>
                <a:gridCol w="3128642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Infix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Postfix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 +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+ a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b +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 + b *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+ a * b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b c * +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(a + b) * (c - 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* + a b - c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 + c d - *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7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5841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1063624"/>
            <a:ext cx="10277341" cy="5172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Infix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Postfix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Conversion - Algorithm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an empty stack and an empty postfix output string/stream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Scan the infix input string/stream left to right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current input token is an operand, simply append it to the output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current input token is an operator, pop off all operators that have equal or higher precedence and append them to the output string; push the operator onto the stack.  The order of popping is the order in the output.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current input token is '(', push it onto the stack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current input token is ')', pop off all operators and append them to the output string until a '(' is popped; discard the '('.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end of the input string is found, pop all operators and append them to the output string.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59788"/>
            <a:ext cx="11976100" cy="5841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279" y="643943"/>
            <a:ext cx="10277341" cy="55531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Infix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Postfix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Conversion</a:t>
            </a:r>
          </a:p>
          <a:p>
            <a:pPr marL="0" indent="0" algn="l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Infix: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+  (  b  +  c  )  *  d  –  e  *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0" indent="0" algn="l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73036"/>
              </p:ext>
            </p:extLst>
          </p:nvPr>
        </p:nvGraphicFramePr>
        <p:xfrm>
          <a:off x="5862566" y="682580"/>
          <a:ext cx="4247349" cy="519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83"/>
                <a:gridCol w="1133341"/>
                <a:gridCol w="1996225"/>
              </a:tblGrid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</a:t>
                      </a: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( +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+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*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+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+ d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+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+ d * +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+ d * + e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*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+ d * + e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612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+ d * + e f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-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5841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1063624"/>
            <a:ext cx="10277341" cy="5172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Infix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Postfix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Conversion: Example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Infix: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Postfix: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Stack: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87777" y="351303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78262" y="47588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70355" y="2313719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 +  (  b  +  c  )  *  d  –  e  *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1967341" y="2716394"/>
            <a:ext cx="134292" cy="42725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2258291" y="2716389"/>
            <a:ext cx="134292" cy="42725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2576951" y="2716384"/>
            <a:ext cx="134292" cy="42725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10777" y="4758831"/>
            <a:ext cx="28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</a:t>
            </a:r>
            <a:endParaRPr lang="en-US" b="1" dirty="0"/>
          </a:p>
        </p:txBody>
      </p:sp>
      <p:sp>
        <p:nvSpPr>
          <p:cNvPr id="26" name="Up Arrow 25"/>
          <p:cNvSpPr/>
          <p:nvPr/>
        </p:nvSpPr>
        <p:spPr>
          <a:xfrm>
            <a:off x="2867901" y="2716379"/>
            <a:ext cx="134292" cy="42725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78727" y="351302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8" name="Up Arrow 27"/>
          <p:cNvSpPr/>
          <p:nvPr/>
        </p:nvSpPr>
        <p:spPr>
          <a:xfrm>
            <a:off x="3158851" y="2716374"/>
            <a:ext cx="134292" cy="42725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15582" y="47726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b="1" dirty="0"/>
          </a:p>
        </p:txBody>
      </p:sp>
      <p:sp>
        <p:nvSpPr>
          <p:cNvPr id="30" name="Up Arrow 29"/>
          <p:cNvSpPr/>
          <p:nvPr/>
        </p:nvSpPr>
        <p:spPr>
          <a:xfrm>
            <a:off x="3463656" y="2730224"/>
            <a:ext cx="134292" cy="42725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83532" y="3513021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32" name="Up Arrow 31"/>
          <p:cNvSpPr/>
          <p:nvPr/>
        </p:nvSpPr>
        <p:spPr>
          <a:xfrm>
            <a:off x="3726896" y="2744074"/>
            <a:ext cx="134292" cy="42725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380691" y="4564656"/>
            <a:ext cx="304805" cy="235528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46772" y="35130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sz="2400" b="1" dirty="0"/>
          </a:p>
        </p:txBody>
      </p:sp>
      <p:cxnSp>
        <p:nvCxnSpPr>
          <p:cNvPr id="37" name="Straight Arrow Connector 36"/>
          <p:cNvCxnSpPr>
            <a:endCxn id="34" idx="2"/>
          </p:cNvCxnSpPr>
          <p:nvPr/>
        </p:nvCxnSpPr>
        <p:spPr>
          <a:xfrm flipV="1">
            <a:off x="2919052" y="3974681"/>
            <a:ext cx="196997" cy="91351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Up Arrow 39"/>
          <p:cNvSpPr/>
          <p:nvPr/>
        </p:nvSpPr>
        <p:spPr>
          <a:xfrm>
            <a:off x="4031701" y="2718311"/>
            <a:ext cx="134292" cy="42725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20387" y="48419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  <a:endParaRPr lang="en-US" b="1" dirty="0"/>
          </a:p>
        </p:txBody>
      </p:sp>
      <p:sp>
        <p:nvSpPr>
          <p:cNvPr id="42" name="Up Arrow 41"/>
          <p:cNvSpPr/>
          <p:nvPr/>
        </p:nvSpPr>
        <p:spPr>
          <a:xfrm>
            <a:off x="4364216" y="2718306"/>
            <a:ext cx="134292" cy="42725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223867" y="351301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44" name="Up Arrow 43"/>
          <p:cNvSpPr/>
          <p:nvPr/>
        </p:nvSpPr>
        <p:spPr>
          <a:xfrm>
            <a:off x="4641311" y="2732156"/>
            <a:ext cx="134292" cy="42725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1" idx="0"/>
          </p:cNvCxnSpPr>
          <p:nvPr/>
        </p:nvCxnSpPr>
        <p:spPr>
          <a:xfrm flipV="1">
            <a:off x="3189664" y="3791628"/>
            <a:ext cx="479846" cy="105032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42527" y="35130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*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366757" y="4758816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-</a:t>
            </a:r>
            <a:endParaRPr lang="en-US" b="1" dirty="0"/>
          </a:p>
        </p:txBody>
      </p:sp>
      <p:sp>
        <p:nvSpPr>
          <p:cNvPr id="51" name="Up Arrow 50"/>
          <p:cNvSpPr/>
          <p:nvPr/>
        </p:nvSpPr>
        <p:spPr>
          <a:xfrm>
            <a:off x="4959971" y="2733127"/>
            <a:ext cx="134292" cy="42725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02752" y="34852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53" name="Up Arrow 52"/>
          <p:cNvSpPr/>
          <p:nvPr/>
        </p:nvSpPr>
        <p:spPr>
          <a:xfrm>
            <a:off x="5250921" y="2720243"/>
            <a:ext cx="134292" cy="42725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258291" y="3794531"/>
            <a:ext cx="1737970" cy="1195117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65992" y="34852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707" y="475881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  <a:endParaRPr lang="en-US" b="1" dirty="0"/>
          </a:p>
        </p:txBody>
      </p:sp>
      <p:sp>
        <p:nvSpPr>
          <p:cNvPr id="59" name="Up Arrow 58"/>
          <p:cNvSpPr/>
          <p:nvPr/>
        </p:nvSpPr>
        <p:spPr>
          <a:xfrm>
            <a:off x="5514161" y="2733117"/>
            <a:ext cx="134292" cy="42725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456942" y="3485281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</a:t>
            </a:r>
            <a:endParaRPr lang="en-US" sz="2400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930073" y="3855458"/>
            <a:ext cx="890963" cy="103274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20182" y="35406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  <p:cxnSp>
        <p:nvCxnSpPr>
          <p:cNvPr id="69" name="Straight Arrow Connector 68"/>
          <p:cNvCxnSpPr>
            <a:endCxn id="73" idx="2"/>
          </p:cNvCxnSpPr>
          <p:nvPr/>
        </p:nvCxnSpPr>
        <p:spPr>
          <a:xfrm flipV="1">
            <a:off x="3478552" y="3794531"/>
            <a:ext cx="1757277" cy="1111185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66552" y="3332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_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353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/>
      <p:bldP spid="40" grpId="0" animBg="1"/>
      <p:bldP spid="41" grpId="0"/>
      <p:bldP spid="42" grpId="0" animBg="1"/>
      <p:bldP spid="43" grpId="0"/>
      <p:bldP spid="44" grpId="0" animBg="1"/>
      <p:bldP spid="46" grpId="0"/>
      <p:bldP spid="50" grpId="0"/>
      <p:bldP spid="51" grpId="0" animBg="1"/>
      <p:bldP spid="52" grpId="0"/>
      <p:bldP spid="53" grpId="0" animBg="1"/>
      <p:bldP spid="57" grpId="0"/>
      <p:bldP spid="58" grpId="0"/>
      <p:bldP spid="59" grpId="0" animBg="1"/>
      <p:bldP spid="60" grpId="0"/>
      <p:bldP spid="66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1596875" y="1153105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148469" y="1146647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502309" y="1153135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842500" y="1153135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184423" y="114909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523007" y="1153135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5842" y="1146647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26056" y="1146647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564672" y="1147378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911780" y="1146614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254992" y="1146614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588826" y="1153134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927154" y="1153134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261549" y="1153134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07364" y="252572"/>
            <a:ext cx="5390923" cy="48805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Converting Infix to Postfix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smtClean="0"/>
              <a:t>Dr. Ashraf Uddin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Application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3527" y="1153138"/>
            <a:ext cx="1178393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4080" y="2059479"/>
            <a:ext cx="1179576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Postfix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2385" y="2963228"/>
            <a:ext cx="1174946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8473" y="1146651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2313" y="1153139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2504" y="1153139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84427" y="1149096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23011" y="1153139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75846" y="1146651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26060" y="1146651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64676" y="114738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911784" y="1146618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54996" y="1146618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88830" y="1153138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27158" y="1153138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61553" y="1153138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48473" y="205848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87073" y="2064970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27264" y="2064970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69187" y="2060927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07771" y="2064970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860606" y="205848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10820" y="205848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49436" y="2059213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96544" y="2058449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239756" y="2058449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573590" y="2064969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06569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45169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188557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47628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12401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04786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06568" y="2968752"/>
            <a:ext cx="342047" cy="37487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44448" y="2968752"/>
            <a:ext cx="342047" cy="37487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90849" y="2968752"/>
            <a:ext cx="342047" cy="37487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3286" y="4605568"/>
            <a:ext cx="5355466" cy="37487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023286" y="4605568"/>
            <a:ext cx="5355466" cy="37487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* 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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 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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 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528425" y="2968752"/>
            <a:ext cx="342047" cy="37487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&lt;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/ 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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 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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+ 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23286" y="4605568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of Expression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60266" y="2968752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596871" y="1153101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153656" y="2968752"/>
            <a:ext cx="342047" cy="37487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025896" y="5303520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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( 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3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2" grpId="0" animBg="1"/>
      <p:bldP spid="17" grpId="0" animBg="1"/>
      <p:bldP spid="20" grpId="0" animBg="1"/>
      <p:bldP spid="23" grpId="0" animBg="1"/>
      <p:bldP spid="26" grpId="0" animBg="1"/>
      <p:bldP spid="29" grpId="0" animBg="1"/>
      <p:bldP spid="32" grpId="0" animBg="1"/>
      <p:bldP spid="35" grpId="0" animBg="1"/>
      <p:bldP spid="38" grpId="0" animBg="1"/>
      <p:bldP spid="41" grpId="0" animBg="1"/>
      <p:bldP spid="44" grpId="0" animBg="1"/>
      <p:bldP spid="47" grpId="0" animBg="1"/>
      <p:bldP spid="50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7" grpId="6" animBg="1"/>
      <p:bldP spid="77" grpId="7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8" grpId="6" animBg="1"/>
      <p:bldP spid="78" grpId="7" animBg="1"/>
      <p:bldP spid="78" grpId="8" animBg="1"/>
      <p:bldP spid="78" grpId="9" animBg="1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0" grpId="6" animBg="1"/>
      <p:bldP spid="80" grpId="7" animBg="1"/>
      <p:bldP spid="80" grpId="8" animBg="1"/>
      <p:bldP spid="80" grpId="9" animBg="1"/>
      <p:bldP spid="80" grpId="10" animBg="1"/>
      <p:bldP spid="80" grpId="11" animBg="1"/>
      <p:bldP spid="80" grpId="12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4" grpId="2" animBg="1"/>
      <p:bldP spid="85" grpId="0" animBg="1"/>
      <p:bldP spid="85" grpId="1" animBg="1"/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68" grpId="0" animBg="1"/>
      <p:bldP spid="68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6"/>
            <a:ext cx="11976100" cy="64855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1063624"/>
            <a:ext cx="9839459" cy="5172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or LIFO (last in, first out) is an abstract data type that serves as a collection of elements, with two principal operations: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an element 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on top;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last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of the stack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element 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added.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is full and does not contain enough space to accept an entity to be pushed, the stack is then considered to be in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either reveals previously concealed items or results in an empty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– which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no items are present in stack to be removed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Underflow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5841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1063624"/>
            <a:ext cx="10277341" cy="5172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Evaluation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Postfix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Expression - Algorithm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1) Create a stack to store operands (or values).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Scan the given expression and do following for every scanned element.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…..a) If the element is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operand,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push it into the stack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…..b) If the element is a operator, pop operands for the operator from stack. Evaluate the operator and push the result back to the stack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When the expression is ended, the number in the stack is the final answer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5841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1063624"/>
            <a:ext cx="10277341" cy="5172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Evaluation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Postfix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Expression (Example)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79" y="2107239"/>
            <a:ext cx="8738323" cy="290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5841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1063624"/>
            <a:ext cx="10277341" cy="5172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Evaluation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Postfix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Expression (Example)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 smtClean="0">
                <a:latin typeface="Arial" charset="0"/>
                <a:sym typeface="Wingdings" pitchFamily="2" charset="2"/>
              </a:rPr>
              <a:t>Expression: 6 </a:t>
            </a:r>
            <a:r>
              <a:rPr lang="en-US" sz="2000" dirty="0">
                <a:latin typeface="Arial" charset="0"/>
                <a:sym typeface="Wingdings" pitchFamily="2" charset="2"/>
              </a:rPr>
              <a:t>5 2 3 </a:t>
            </a:r>
            <a:r>
              <a:rPr lang="en-US" sz="2000" dirty="0">
                <a:solidFill>
                  <a:srgbClr val="0033CC"/>
                </a:solidFill>
                <a:latin typeface="Arial" charset="0"/>
                <a:sym typeface="Wingdings" pitchFamily="2" charset="2"/>
              </a:rPr>
              <a:t>+</a:t>
            </a:r>
            <a:r>
              <a:rPr lang="en-US" sz="2000" dirty="0">
                <a:latin typeface="Arial" charset="0"/>
                <a:sym typeface="Wingdings" pitchFamily="2" charset="2"/>
              </a:rPr>
              <a:t> 8 </a:t>
            </a:r>
            <a:r>
              <a:rPr lang="en-US" sz="2000" dirty="0">
                <a:solidFill>
                  <a:srgbClr val="0033CC"/>
                </a:solidFill>
                <a:latin typeface="Arial" charset="0"/>
                <a:sym typeface="Wingdings" pitchFamily="2" charset="2"/>
              </a:rPr>
              <a:t>* +</a:t>
            </a:r>
            <a:r>
              <a:rPr lang="en-US" sz="2000" dirty="0">
                <a:latin typeface="Arial" charset="0"/>
                <a:sym typeface="Wingdings" pitchFamily="2" charset="2"/>
              </a:rPr>
              <a:t> 3 </a:t>
            </a:r>
            <a:r>
              <a:rPr lang="en-US" sz="2000" dirty="0">
                <a:solidFill>
                  <a:srgbClr val="0033CC"/>
                </a:solidFill>
                <a:latin typeface="Arial" charset="0"/>
                <a:sym typeface="Wingdings" pitchFamily="2" charset="2"/>
              </a:rPr>
              <a:t>+ *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  <p:pic>
        <p:nvPicPr>
          <p:cNvPr id="8" name="Picture 5" descr="appl-stack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281" y="2791630"/>
            <a:ext cx="9140825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91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7135364" y="360311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73964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814155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156078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494662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825725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165053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03669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850777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193989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527823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864627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363" y="195263"/>
            <a:ext cx="5390923" cy="740908"/>
          </a:xfrm>
        </p:spPr>
        <p:txBody>
          <a:bodyPr/>
          <a:lstStyle/>
          <a:p>
            <a:r>
              <a:rPr lang="en-US" dirty="0" smtClean="0"/>
              <a:t>Evaluating Postfix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smtClean="0"/>
              <a:t>Dr. Ashraf Uddin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Application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0971" y="361308"/>
            <a:ext cx="1179576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Postfix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2385" y="1123542"/>
            <a:ext cx="1174946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35364" y="360311"/>
            <a:ext cx="342047" cy="3748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73964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14155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56078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94662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825725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65053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03669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50777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193989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527823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47330" y="112906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078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065192" y="112906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078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04529" y="112906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1506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50608" y="1133856"/>
            <a:ext cx="457200" cy="36576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07808" y="1133856"/>
            <a:ext cx="457200" cy="36576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65008" y="1133856"/>
            <a:ext cx="457200" cy="36576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1332" y="2066544"/>
            <a:ext cx="5355466" cy="37487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960971" y="2069017"/>
            <a:ext cx="5355466" cy="37487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Evaluate( 2,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6 )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Evaluate(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526074" y="1132686"/>
            <a:ext cx="457200" cy="36576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‘)‘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Evaluate(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Evaluate(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Evaluate( 4,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1 ) = 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of Expression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864627" y="356616"/>
            <a:ext cx="338328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506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078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0650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07808" y="1133856"/>
            <a:ext cx="457200" cy="365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50608" y="1133856"/>
            <a:ext cx="457200" cy="3749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961888" y="2871216"/>
            <a:ext cx="5355466" cy="3748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 Result = 19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7" grpId="6" animBg="1"/>
      <p:bldP spid="77" grpId="7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78" grpId="6" animBg="1"/>
      <p:bldP spid="78" grpId="7" animBg="1"/>
      <p:bldP spid="78" grpId="8" animBg="1"/>
      <p:bldP spid="78" grpId="9" animBg="1"/>
      <p:bldP spid="78" grpId="10" animBg="1"/>
      <p:bldP spid="78" grpId="11" animBg="1"/>
      <p:bldP spid="78" grpId="12" animBg="1"/>
      <p:bldP spid="78" grpId="13" animBg="1"/>
      <p:bldP spid="78" grpId="14" animBg="1"/>
      <p:bldP spid="78" grpId="15" animBg="1"/>
      <p:bldP spid="78" grpId="16" animBg="1"/>
      <p:bldP spid="78" grpId="17" animBg="1"/>
      <p:bldP spid="79" grpId="0" animBg="1"/>
      <p:bldP spid="79" grpId="1" animBg="1"/>
      <p:bldP spid="79" grpId="2" animBg="1"/>
      <p:bldP spid="79" grpId="3" animBg="1"/>
      <p:bldP spid="79" grpId="4" animBg="1"/>
      <p:bldP spid="79" grpId="5" animBg="1"/>
      <p:bldP spid="79" grpId="6" animBg="1"/>
      <p:bldP spid="79" grpId="7" animBg="1"/>
      <p:bldP spid="79" grpId="8" animBg="1"/>
      <p:bldP spid="79" grpId="9" animBg="1"/>
      <p:bldP spid="79" grpId="10" animBg="1"/>
      <p:bldP spid="79" grpId="11" animBg="1"/>
      <p:bldP spid="79" grpId="12" animBg="1"/>
      <p:bldP spid="79" grpId="13" animBg="1"/>
      <p:bldP spid="2" grpId="0" animBg="1"/>
      <p:bldP spid="2" grpId="1" animBg="1"/>
      <p:bldP spid="2" grpId="2" animBg="1"/>
      <p:bldP spid="2" grpId="3" animBg="1"/>
      <p:bldP spid="2" grpId="4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5" grpId="2" animBg="1"/>
      <p:bldP spid="85" grpId="3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5841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20" y="1063624"/>
            <a:ext cx="10277341" cy="5172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 smtClean="0">
                <a:latin typeface="Arial" charset="0"/>
                <a:sym typeface="Wingdings" pitchFamily="2" charset="2"/>
              </a:rPr>
              <a:t>Infix: 8+(3+11)*4-3*10+7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 smtClean="0">
                <a:latin typeface="Arial" charset="0"/>
                <a:cs typeface="Times New Roman" pitchFamily="18" charset="0"/>
                <a:sym typeface="Wingdings" pitchFamily="2" charset="2"/>
              </a:rPr>
              <a:t>Convert the infix operation into postfix expression and then evaluate the postfix expression using stacks.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67430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278" y="1063624"/>
            <a:ext cx="9762187" cy="5172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queue is a waiting line – seen in daily life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 of people waiting for a bank teller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 of cars at a toll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data structure is like a container with both end opening.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called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end is 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is called First-In-First-Out (FIFO).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applications are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queue, printer queue, keystroke queue,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6"/>
            <a:ext cx="11976100" cy="61649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in Computer Language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4" y="1063624"/>
            <a:ext cx="11318025" cy="5172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queue is a sequence of data elements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sequence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 can be added only at the 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 can be removed only at the other end, 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(add element to back i.e. at the rear)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(remove element from the front)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FrontValue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(retrieve value of element from front)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(print all the values of stack from front to rear)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86701"/>
              </p:ext>
            </p:extLst>
          </p:nvPr>
        </p:nvGraphicFramePr>
        <p:xfrm>
          <a:off x="8011886" y="1404257"/>
          <a:ext cx="3080655" cy="371475"/>
        </p:xfrm>
        <a:graphic>
          <a:graphicData uri="http://schemas.openxmlformats.org/drawingml/2006/table">
            <a:tbl>
              <a:tblPr/>
              <a:tblGrid>
                <a:gridCol w="616131"/>
                <a:gridCol w="616131"/>
                <a:gridCol w="616131"/>
                <a:gridCol w="616131"/>
                <a:gridCol w="616131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77742" y="718457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front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12" name="Elbow Connector 11"/>
          <p:cNvCxnSpPr>
            <a:endCxn id="7" idx="1"/>
          </p:cNvCxnSpPr>
          <p:nvPr/>
        </p:nvCxnSpPr>
        <p:spPr>
          <a:xfrm>
            <a:off x="7429499" y="1109561"/>
            <a:ext cx="582387" cy="480433"/>
          </a:xfrm>
          <a:prstGeom prst="bentConnector3">
            <a:avLst>
              <a:gd name="adj1" fmla="val -2336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95213" y="1970315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rear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17" name="Elbow Connector 16"/>
          <p:cNvCxnSpPr>
            <a:stCxn id="15" idx="1"/>
          </p:cNvCxnSpPr>
          <p:nvPr/>
        </p:nvCxnSpPr>
        <p:spPr>
          <a:xfrm rot="10800000">
            <a:off x="10123713" y="1774372"/>
            <a:ext cx="571500" cy="395999"/>
          </a:xfrm>
          <a:prstGeom prst="bentConnector3">
            <a:avLst>
              <a:gd name="adj1" fmla="val 99524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- Operation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45596"/>
            <a:ext cx="7739734" cy="61848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Queue[4],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Initialize( 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front=rear=0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( 3 )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Queue Full (rear==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MaxSize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&amp;v )  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&amp;v ) 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&amp;v ) 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&amp;v ) 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&amp;v ) 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Queue Empty (front==rear)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(add element to back i.e. at the rear)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(remove element from the front)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(retrieve value of element from front)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(print all the values of stack from front to rear)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31671"/>
              </p:ext>
            </p:extLst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/>
                <a:gridCol w="521607"/>
                <a:gridCol w="521607"/>
                <a:gridCol w="521607"/>
                <a:gridCol w="5216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12044" y="2263465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9296438" y="1751833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10770" y="2274347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9895164" y="1762715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89750" y="227434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10374144" y="176271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534046" y="226345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10918440" y="175182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056570" y="225256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11440964" y="174093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798659" y="173349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97385" y="184231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76365" y="18422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20661" y="17333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43185" y="16244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296439" y="501184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895165" y="512066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0374145" y="51206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918441" y="50117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1440965" y="49028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  <p:bldP spid="27" grpId="0"/>
      <p:bldP spid="27" grpId="1"/>
      <p:bldP spid="29" grpId="0"/>
      <p:bldP spid="29" grpId="1"/>
      <p:bldP spid="31" grpId="0"/>
      <p:bldP spid="31" grpId="1"/>
      <p:bldP spid="33" grpId="0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- Operation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Queue[4],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Initialize( 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front=rear=0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( 3 )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&amp;v )  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&amp;v )  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( 5 )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rear==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MaxSize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)rear=0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&amp;v )  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&amp;v )  5 (front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==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MaxSize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front=0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DeQueue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&amp;v ) 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 &amp;v )  Queue Empty (front==rear)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(add element to back i.e. at the rear)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(remove element from the front)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(retrieve value of element from front)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(print all the values of stack from front to rear)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28430"/>
              </p:ext>
            </p:extLst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/>
                <a:gridCol w="521607"/>
                <a:gridCol w="521607"/>
                <a:gridCol w="521607"/>
                <a:gridCol w="5216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12044" y="2263465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9296438" y="1751833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10770" y="2274347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9895164" y="1762715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89750" y="227434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10374144" y="176271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534046" y="226345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10918440" y="175182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056570" y="225256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11440964" y="174093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798659" y="173349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97385" y="184231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76365" y="18422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20661" y="17333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43185" y="16244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296439" y="501184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895165" y="512066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0374145" y="51206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918441" y="50117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1440965" y="49028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8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2" grpId="3"/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  <p:bldP spid="27" grpId="0"/>
      <p:bldP spid="27" grpId="1"/>
      <p:bldP spid="27" grpId="2"/>
      <p:bldP spid="29" grpId="0"/>
      <p:bldP spid="29" grpId="1"/>
      <p:bldP spid="31" grpId="0"/>
      <p:bldP spid="31" grpId="1"/>
      <p:bldP spid="33" grpId="0"/>
      <p:bldP spid="33" grpId="1"/>
      <p:bldP spid="44" grpId="0"/>
      <p:bldP spid="44" grpId="1"/>
      <p:bldP spid="44" grpId="2"/>
      <p:bldP spid="44" grpId="3"/>
      <p:bldP spid="45" grpId="0"/>
      <p:bldP spid="45" grpId="1"/>
      <p:bldP spid="45" grpId="2"/>
      <p:bldP spid="46" grpId="0"/>
      <p:bldP spid="46" grpId="1"/>
      <p:bldP spid="47" grpId="0"/>
      <p:bldP spid="47" grpId="1"/>
      <p:bldP spid="48" grpId="0"/>
      <p:bldP spid="48" grpId="1"/>
      <p:bldP spid="36" grpId="0"/>
      <p:bldP spid="3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67430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278" y="1063624"/>
            <a:ext cx="9762187" cy="51720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for a Linear Queue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6"/>
            <a:ext cx="11976100" cy="64855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1063624"/>
            <a:ext cx="9839459" cy="517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can be represented by an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(stack)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index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</a:p>
          <a:p>
            <a:pPr marL="0" indent="0">
              <a:buNone/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starts from 0 when no element is in stack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[empty condition]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increased by 1 if an element is pushed</a:t>
            </a:r>
          </a:p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if an element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popped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be confused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at top of the stack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213" y="1866652"/>
            <a:ext cx="3416858" cy="307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6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67430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Array, Stack and Queue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278" y="1063624"/>
            <a:ext cx="9762187" cy="51720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Differences….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6"/>
            <a:ext cx="11976100" cy="64855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on Stack - Push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1063624"/>
            <a:ext cx="9839459" cy="517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Array (stack),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axSize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Top, item (to push)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if stack is full exit with status ‘unsuccessful push’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position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increase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41353"/>
              </p:ext>
            </p:extLst>
          </p:nvPr>
        </p:nvGraphicFramePr>
        <p:xfrm>
          <a:off x="1828800" y="2543414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82880" y="4526280"/>
            <a:ext cx="1822176" cy="392982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2346960" y="4469777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2529840"/>
            <a:ext cx="5013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</a:p>
          <a:p>
            <a:r>
              <a:rPr lang="en-US" sz="2000" dirty="0" smtClean="0"/>
              <a:t>There are 3 elements inside Stack</a:t>
            </a:r>
          </a:p>
          <a:p>
            <a:r>
              <a:rPr lang="en-US" sz="2000" dirty="0" smtClean="0"/>
              <a:t>So next element will be pushed at index 3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82880" y="4015740"/>
            <a:ext cx="1822176" cy="392982"/>
            <a:chOff x="159024" y="5989320"/>
            <a:chExt cx="1822176" cy="392982"/>
          </a:xfrm>
        </p:grpSpPr>
        <p:sp>
          <p:nvSpPr>
            <p:cNvPr id="15" name="Rectangle 14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9876" y="734096"/>
            <a:ext cx="308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Push Operation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89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6"/>
            <a:ext cx="11976100" cy="64855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on Stack - Pop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1063624"/>
            <a:ext cx="9839459" cy="517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Array (stack),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Top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stack is empty exit with status ‘unsuccessful pop’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decrease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1111"/>
              </p:ext>
            </p:extLst>
          </p:nvPr>
        </p:nvGraphicFramePr>
        <p:xfrm>
          <a:off x="1828800" y="2543414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82880" y="4526280"/>
            <a:ext cx="1822176" cy="392982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038600" y="2529840"/>
            <a:ext cx="5013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</a:p>
          <a:p>
            <a:r>
              <a:rPr lang="en-US" sz="2000" dirty="0" smtClean="0"/>
              <a:t>There are 4 elements inside Stack</a:t>
            </a:r>
          </a:p>
          <a:p>
            <a:r>
              <a:rPr lang="en-US" sz="2000" dirty="0" smtClean="0"/>
              <a:t>So element will be popped from index 3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2880" y="4015740"/>
            <a:ext cx="1822176" cy="392982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346960" y="4469777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59876" y="734096"/>
            <a:ext cx="2894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Pop Operation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37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281066"/>
              </p:ext>
            </p:extLst>
          </p:nvPr>
        </p:nvGraphicFramePr>
        <p:xfrm>
          <a:off x="1828800" y="2543414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82880" y="5958840"/>
            <a:ext cx="1822176" cy="392982"/>
            <a:chOff x="159024" y="5989320"/>
            <a:chExt cx="1822176" cy="392982"/>
          </a:xfrm>
        </p:grpSpPr>
        <p:sp>
          <p:nvSpPr>
            <p:cNvPr id="7" name="Rectangle 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038600" y="2529840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Empty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Ashraf Uddin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54105"/>
              </p:ext>
            </p:extLst>
          </p:nvPr>
        </p:nvGraphicFramePr>
        <p:xfrm>
          <a:off x="1828800" y="2543414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82880" y="2590800"/>
            <a:ext cx="1822176" cy="392982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038600" y="2529840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Full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4502</TotalTime>
  <Words>2162</Words>
  <Application>Microsoft Office PowerPoint</Application>
  <PresentationFormat>Custom</PresentationFormat>
  <Paragraphs>611</Paragraphs>
  <Slides>30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1_Office Theme</vt:lpstr>
      <vt:lpstr>Stack and Queue</vt:lpstr>
      <vt:lpstr>Stack</vt:lpstr>
      <vt:lpstr>Stack</vt:lpstr>
      <vt:lpstr>Operation on Stack - Push</vt:lpstr>
      <vt:lpstr>PowerPoint Presentation</vt:lpstr>
      <vt:lpstr>Operation on Stack - Pop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and Stack</vt:lpstr>
      <vt:lpstr>Stack Applications</vt:lpstr>
      <vt:lpstr>Stack Applications</vt:lpstr>
      <vt:lpstr>Stack Applications</vt:lpstr>
      <vt:lpstr>Stack Applications</vt:lpstr>
      <vt:lpstr>Stack Applications</vt:lpstr>
      <vt:lpstr>Stack Applications</vt:lpstr>
      <vt:lpstr>Converting Infix to Postfix</vt:lpstr>
      <vt:lpstr>Stack Applications</vt:lpstr>
      <vt:lpstr>Stack Applications</vt:lpstr>
      <vt:lpstr>Stack Applications</vt:lpstr>
      <vt:lpstr>Evaluating Postfix Expression</vt:lpstr>
      <vt:lpstr>Stack Applications</vt:lpstr>
      <vt:lpstr>Queue</vt:lpstr>
      <vt:lpstr>Queue in Computer Language</vt:lpstr>
      <vt:lpstr>Queue - Operation</vt:lpstr>
      <vt:lpstr>Circular Queue - Operation</vt:lpstr>
      <vt:lpstr>Queue</vt:lpstr>
      <vt:lpstr>Array, Stack and Queue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ashraf</dc:creator>
  <cp:lastModifiedBy>Windows User</cp:lastModifiedBy>
  <cp:revision>674</cp:revision>
  <dcterms:created xsi:type="dcterms:W3CDTF">2015-01-16T09:30:36Z</dcterms:created>
  <dcterms:modified xsi:type="dcterms:W3CDTF">2019-09-10T05:23:56Z</dcterms:modified>
</cp:coreProperties>
</file>