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89" r:id="rId4"/>
    <p:sldMasterId id="2147483718" r:id="rId5"/>
  </p:sldMasterIdLst>
  <p:notesMasterIdLst>
    <p:notesMasterId r:id="rId68"/>
  </p:notesMasterIdLst>
  <p:sldIdLst>
    <p:sldId id="256" r:id="rId6"/>
    <p:sldId id="309" r:id="rId7"/>
    <p:sldId id="310" r:id="rId8"/>
    <p:sldId id="311" r:id="rId9"/>
    <p:sldId id="312" r:id="rId10"/>
    <p:sldId id="305" r:id="rId11"/>
    <p:sldId id="306" r:id="rId12"/>
    <p:sldId id="307" r:id="rId13"/>
    <p:sldId id="308" r:id="rId14"/>
    <p:sldId id="302" r:id="rId15"/>
    <p:sldId id="303" r:id="rId16"/>
    <p:sldId id="304" r:id="rId17"/>
    <p:sldId id="257" r:id="rId18"/>
    <p:sldId id="29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53532-DD64-4BE0-B1CD-37076F2D0A1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ADA94-8868-4FC8-B5E3-FB3C41DB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3584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1C709F-B45E-4032-9A8E-A151228A094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5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04CB6-0680-4397-8BDA-B2F6002A6011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8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244371-0FE3-4BB0-B5E7-845C98AC4937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9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AB0918-BAE3-4E62-82DD-177292390D39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7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8AD068-4000-4F83-BF48-DDCABB14B4AF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540F96-D7EF-4FB0-A1E6-35A9A8CA88E9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7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2A254A-E9E0-4118-ABBE-FBE58306EF6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9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93C8F-8F19-4C3E-B7FE-E194E96E1125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5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0CFC0A-2B82-47CE-BBED-B4C49645232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58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BC55-67F5-4907-A53E-51551D5C7B35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3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CB9BBC-2851-48DB-8750-6464DDBDC45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9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79972A-E0A5-4E5D-B9DD-0947B7A0B65F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93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10752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A6848F-B78C-4EFD-BA55-1FE3DCEE4DA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77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7A791A-4927-4D4A-A655-E7686A073A57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57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13312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9BD84E-9C0C-4042-B758-D52F6C0C7CB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27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latin typeface="Times New Roman" panose="02020603050405020304" pitchFamily="18" charset="0"/>
            </a:endParaRPr>
          </a:p>
        </p:txBody>
      </p:sp>
      <p:sp>
        <p:nvSpPr>
          <p:cNvPr id="135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D9894-E631-427E-A1AB-ACDE770B2B3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74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 typeface="+mj-lt" charset="-128"/>
              <a:buNone/>
            </a:pPr>
            <a:endParaRPr lang="en-US" altLang="ja-JP">
              <a:latin typeface="Calibri" panose="020F0502020204030204" pitchFamily="34" charset="0"/>
            </a:endParaRPr>
          </a:p>
          <a:p>
            <a:pPr lvl="1">
              <a:buFont typeface="+mj-lt" charset="-128"/>
              <a:buNone/>
            </a:pPr>
            <a:r>
              <a:rPr lang="en-US" altLang="ja-JP">
                <a:latin typeface="Calibri" panose="020F0502020204030204" pitchFamily="34" charset="0"/>
              </a:rPr>
              <a:t>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Heap-Sort(A)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(unsorted) array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Output: A modified to be sorted from smallest to largest</a:t>
            </a:r>
          </a:p>
          <a:p>
            <a:r>
              <a:rPr lang="en-US" altLang="ja-JP">
                <a:latin typeface="Calibri" panose="020F0502020204030204" pitchFamily="34" charset="0"/>
              </a:rPr>
              <a:t>/ Running Time: O(n log n) where n = length[A] 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Build-Max-Heap(A)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for i = length[A] downto 2 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 exchange A[1] and A[i] 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 heap-size[A] ← heap-size[A] − 1 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 Max-Heapify(A, 1) </a:t>
            </a:r>
          </a:p>
          <a:p>
            <a:pPr lvl="1">
              <a:buFont typeface="+mj-lt" charset="-128"/>
              <a:buNone/>
            </a:pPr>
            <a:endParaRPr lang="en-US" altLang="ja-JP">
              <a:latin typeface="Times New Roman" panose="02020603050405020304" pitchFamily="18" charset="0"/>
            </a:endParaRPr>
          </a:p>
          <a:p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137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C69D8-6F8C-4C19-86DE-FD4F9B846DC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76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A4CA71-6E45-45C4-91F8-3F3E6C6684B0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7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>
                <a:latin typeface="Calibri" panose="020F0502020204030204" pitchFamily="34" charset="0"/>
              </a:rPr>
              <a:t>Heap Algorithms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en-US" altLang="ja-JP">
              <a:latin typeface="Calibri" panose="020F0502020204030204" pitchFamily="34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Parent(A, i)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array representing a heap, i: an array index / Output: The index in A of the parent of i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Running Time: O(1)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	1  if i == 1 return NULL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	2  return ⌊i/2⌋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en-US" altLang="ja-JP">
              <a:latin typeface="Calibri" panose="020F0502020204030204" pitchFamily="34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Left(A, i)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array representing a heap, i: an array index / Output: The index in A of the left child of i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Running Time: O(1)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 2 ∗ i ≤ heap-size[A]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return 2 ∗ I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else return NULL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en-US" altLang="ja-JP">
              <a:latin typeface="Calibri" panose="020F0502020204030204" pitchFamily="34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Right(A, i)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array representing a heap, i: an array index / Output: The index in A of the right child of i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Running Time: O(1)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if2∗i+1≤heap-size[A]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return 2∗i+1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else return NULL</a:t>
            </a:r>
          </a:p>
          <a:p>
            <a:pPr marL="685800" lvl="1" indent="-228600">
              <a:buFont typeface="+mj-lt" charset="-128"/>
              <a:buNone/>
            </a:pPr>
            <a:r>
              <a:rPr lang="en-US" altLang="ja-JP">
                <a:latin typeface="Calibri" panose="020F0502020204030204" pitchFamily="34" charset="0"/>
              </a:rPr>
              <a:t>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ja-JP" altLang="en-US">
              <a:latin typeface="Times New Roman" panose="02020603050405020304" pitchFamily="18" charset="0"/>
            </a:endParaRPr>
          </a:p>
          <a:p>
            <a:pPr marL="685800" lvl="1" indent="-228600">
              <a:buFont typeface="+mj-lt" charset="-128"/>
              <a:buNone/>
            </a:pPr>
            <a:r>
              <a:rPr lang="en-US" altLang="ja-JP">
                <a:latin typeface="Calibri" panose="020F0502020204030204" pitchFamily="34" charset="0"/>
              </a:rPr>
              <a:t>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Max-Heapify(A, i)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array where the left and right children of i root heaps (but i may not), i: an array index / Output: A modified so that i roots a heap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Running Time: O(log n) where n = heap-size[A] − I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l ← Left(i)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r ← Right(i)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 l ≤ heap-size[A] and A[l] &gt; A[i]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largest ← l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else largest ← I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 r ≤ heap-size[A] and A[r] &lt; A[largest]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largest ← r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 largest ̸= I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exchange A[i] and A[largest]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Max-Heapify(A, largest)</a:t>
            </a:r>
          </a:p>
          <a:p>
            <a:pPr marL="685800" lvl="1" indent="-228600">
              <a:buFont typeface="+mj-lt" charset="-128"/>
              <a:buNone/>
            </a:pPr>
            <a:endParaRPr lang="en-US" altLang="ja-JP">
              <a:latin typeface="Calibri" panose="020F0502020204030204" pitchFamily="34" charset="0"/>
            </a:endParaRPr>
          </a:p>
          <a:p>
            <a:pPr marL="685800" lvl="1" indent="-228600">
              <a:buFont typeface="+mj-lt" charset="-128"/>
              <a:buNone/>
            </a:pPr>
            <a:r>
              <a:rPr lang="en-US" altLang="ja-JP">
                <a:latin typeface="Calibri" panose="020F0502020204030204" pitchFamily="34" charset="0"/>
              </a:rPr>
              <a:t>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Build-Max-Heap(A)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(unsorted) array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Output: A modified to represent a heap. / Running Time: O(n) where n = length[A] </a:t>
            </a:r>
          </a:p>
          <a:p>
            <a:endParaRPr lang="en-US" altLang="ja-JP">
              <a:latin typeface="Calibri" panose="020F0502020204030204" pitchFamily="34" charset="0"/>
            </a:endParaRP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heap-size[A] ← length[A]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for i ← ⌊length[A]/2⌋ downto 1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Max-Heapify(A, i)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en-US" altLang="ja-JP">
              <a:latin typeface="Calibri" panose="020F0502020204030204" pitchFamily="34" charset="0"/>
            </a:endParaRPr>
          </a:p>
          <a:p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450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00DEFB-C353-415E-93BA-68152B1A35B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3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FFC562-C94B-4049-97E7-1121A16DDFF1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5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9B315F-59CF-42C0-9431-368BFCFC3786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3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8D92E4-6887-425F-8C68-7287D726907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6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A975F-DDA4-4A9D-B4A9-C91466971EC5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6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49E534-5230-47D4-96A3-4C234A948824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5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2D7EBD-529D-4ABE-854D-D694528B364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5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86300"/>
            <a:ext cx="9753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1"/>
            <a:ext cx="9753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017" y="1905000"/>
            <a:ext cx="9251951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18" y="3487271"/>
            <a:ext cx="9251948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876117" y="5715001"/>
            <a:ext cx="28448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0E41950B-2EC1-4B59-BE62-8ABD445E8F60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1084" y="5715001"/>
            <a:ext cx="3860800" cy="276225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5715001"/>
            <a:ext cx="609600" cy="276225"/>
          </a:xfrm>
        </p:spPr>
        <p:txBody>
          <a:bodyPr/>
          <a:lstStyle>
            <a:lvl1pPr>
              <a:defRPr smtClean="0"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2FF6AE00-A4D5-4846-8F1A-DD205EA9E4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865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09D5-6C55-42BF-9852-3AD800AD7A1A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EBCB97-C7E1-49EB-867A-FCCF2917B23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099204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6363"/>
            <a:ext cx="975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6" y="4038600"/>
            <a:ext cx="9251951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27" y="5212978"/>
            <a:ext cx="9251948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84960" y="1004456"/>
            <a:ext cx="902208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876117" y="6215064"/>
            <a:ext cx="28448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833AF1D-F8C9-494D-8623-24FA954A3A0F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71084" y="6215064"/>
            <a:ext cx="3860800" cy="274637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791200" y="6215064"/>
            <a:ext cx="609600" cy="274637"/>
          </a:xfrm>
        </p:spPr>
        <p:txBody>
          <a:bodyPr/>
          <a:lstStyle>
            <a:lvl1pPr>
              <a:defRPr smtClean="0"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09D7FE4-8667-4299-8EAF-C3A702F0801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0934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063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6" y="1904999"/>
            <a:ext cx="9251952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016" y="3487271"/>
            <a:ext cx="9251947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23C5C-DDD4-426B-9EB0-36CA8BB22060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F14D5-6E1D-43CC-B55B-FCE289F885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89694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8141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BE207-9BD6-44F0-90F3-5CC66AFE452C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E35CB4-8D07-4E3C-8421-1A7EB79F9D7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482654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17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00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5341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8141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1568A-52EC-4E7D-971C-2FD3061D86C3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3BB2B2-B84C-4DA3-9967-CF233DBF74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438360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D8430-CD83-4939-B799-CC2047B37E6F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FFE968-26A9-400A-A14F-B7788011D7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5012232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87E24-BC73-4262-B980-AC56F4DA2975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4910-DBD6-4050-B319-606BA76AEA3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48087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8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141" y="914401"/>
            <a:ext cx="4572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1B463-6CDA-4F7C-B469-D6606A8F11C4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4DFB18-BF6D-4FC4-942E-F793864FF9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0411032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4828" y="914401"/>
            <a:ext cx="414528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BF090-3FA0-4E82-B856-B47D10F71FD2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C8519D-F5E3-45C3-B955-54E6F50DC3E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238583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780826"/>
            <a:ext cx="6096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96EA-01AE-4BE3-BD6D-240407E91468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3D5FD3-57E8-437C-91B0-5761F3C9BF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3698106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550212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CC1E9-A851-4BCA-AD04-BD59772EEA32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506EC0-FBA9-47B5-967C-A2C7540E66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5270555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084294"/>
            <a:ext cx="100584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CC3D-06DC-4539-9EA7-C4BF176954A0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A96B4E-4470-42AF-9C50-0D4A8250DB7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7412016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67" y="860426"/>
            <a:ext cx="3302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922048"/>
            <a:ext cx="22352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922048"/>
            <a:ext cx="75184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C54C7-986E-49E3-A2EB-D74A90D8991D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03A1F9-5034-4D78-B839-7BC23AEC10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043324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332CCC-C61D-4B2B-AC38-EDA669576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3339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19613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37FEED11-7C97-4C99-91AF-80B69A5A0D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5490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48DE29B4-DF23-4B89-B36F-BB5B041A7A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960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93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53CD8CEE-472E-4042-BEDA-1A84B5B1F1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8901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1B62B51E-1415-4BAF-9E81-BEDEB4DEF8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7365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9C9E65A5-0A90-4C59-AF5B-56760A4BE8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232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A7188133-BF3E-4F1D-97AE-A0DE180890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1970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8610981E-5175-4F3B-9F0A-FCD1F5648D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2931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36C1A8C6-A8B0-4B56-B5FB-0C0761A645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2726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0CDE17FA-49DD-486D-8A70-696BFEE60D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2646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97923197-BBC2-45B9-9F75-CF874B61D4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7763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34AA8A6C-F735-4699-86A2-E659015E77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0947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4258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1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86300"/>
            <a:ext cx="9753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1"/>
            <a:ext cx="9753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017" y="1905000"/>
            <a:ext cx="9251951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18" y="3487271"/>
            <a:ext cx="9251948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876117" y="5715001"/>
            <a:ext cx="28448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35057FB-811E-4034-A74B-8CD0E150C542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1084" y="5715001"/>
            <a:ext cx="3860800" cy="276225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5715001"/>
            <a:ext cx="609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AE979354-04B8-4BBD-9577-80154127EB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274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FD49A-E0E7-41C6-8E66-81566AD2D690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96417-7C69-4AFA-9656-194D88113C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4465407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6363"/>
            <a:ext cx="975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6" y="4038600"/>
            <a:ext cx="9251951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27" y="5212978"/>
            <a:ext cx="9251948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84960" y="1004456"/>
            <a:ext cx="902208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876117" y="6215064"/>
            <a:ext cx="28448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1B318B83-BFCC-4178-9CD3-0F435F96D5CC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71084" y="6215064"/>
            <a:ext cx="3860800" cy="274637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791200" y="6215064"/>
            <a:ext cx="609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0EB18F81-0B1E-4749-879A-EE77FE4322E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850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063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6" y="1904999"/>
            <a:ext cx="9251952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016" y="3487271"/>
            <a:ext cx="9251947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AE241-29D5-4C79-B90D-F0761F4F9F80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95C87-763F-487E-9901-BE4CD20ABE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480321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8141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D2B83-AA0F-4CF8-94A2-59B03E6F288E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D496-D406-4E8D-819D-1884505187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1916691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17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00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5341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8141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FB765-16A7-4120-A196-D184DBD5AB0A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A0EBD-482E-4C55-B399-91D8C71CB5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3492078"/>
      </p:ext>
    </p:extLst>
  </p:cSld>
  <p:clrMapOvr>
    <a:masterClrMapping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F9414-30C1-45CC-8CF7-756CFF0C7669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D7F78-1263-4FB5-9559-DC6D19950F0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3726649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29DA0-F66F-40EF-9F73-D92E82F50D51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787F5-5E97-49E8-B963-8B53BC52D3F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932126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141" y="914401"/>
            <a:ext cx="4572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4F44-FEAF-476A-BB07-069E94CA8552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828D-6997-4E33-B289-83D0B4E820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8537403"/>
      </p:ext>
    </p:extLst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4828" y="914401"/>
            <a:ext cx="414528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F0AF4-6888-4460-957A-E9B1A3DD20B0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DD79-ECDA-4F0B-A4B4-962E32F3F0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417123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4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780826"/>
            <a:ext cx="6096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33D19-E309-4D8D-AAC6-272B5D746ADC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84719-136E-4398-9502-F29350EF9E0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0372397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550212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1BF7A-6DC4-4F2C-8EBB-0D9A4D44B526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848E8-4152-4A29-AB0A-2654AEACA2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7544701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084294"/>
            <a:ext cx="100584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893CF-D499-40BC-BEA9-E8115A1E1473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69864-A694-4D0B-8045-5EE0AD4778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8671351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67" y="860426"/>
            <a:ext cx="3302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922048"/>
            <a:ext cx="22352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922048"/>
            <a:ext cx="75184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568BA-800C-477C-ACC9-4D187F26C3A4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54FFC-B801-4197-9FEC-79173EB2CB1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5579395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06B9-86B1-422A-8F73-EE2BB3F551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27506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8633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86300"/>
            <a:ext cx="9753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1"/>
            <a:ext cx="9753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017" y="1905000"/>
            <a:ext cx="9251951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18" y="3487271"/>
            <a:ext cx="9251948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876117" y="5715001"/>
            <a:ext cx="28448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4AA996E5-2DDA-44C5-9360-9780298A562F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1084" y="5715001"/>
            <a:ext cx="3860800" cy="276225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5715001"/>
            <a:ext cx="609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A1E52E69-01F3-4154-B003-FD20E033064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6153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28C4D-8B2C-4F8F-BC89-E5CBEF3A27D7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F48B4-A0F8-446B-A81D-6B5C5C285F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1183080"/>
      </p:ext>
    </p:extLst>
  </p:cSld>
  <p:clrMapOvr>
    <a:masterClrMapping/>
  </p:clrMapOvr>
  <p:hf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6363"/>
            <a:ext cx="975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6" y="4038600"/>
            <a:ext cx="9251951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27" y="5212978"/>
            <a:ext cx="9251948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84960" y="1004456"/>
            <a:ext cx="902208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876117" y="6215064"/>
            <a:ext cx="28448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CDF7096A-182F-4D4C-A802-2CF2F0DAB672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71084" y="6215064"/>
            <a:ext cx="3860800" cy="274637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791200" y="6215064"/>
            <a:ext cx="609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B9E5A9A3-47BD-4E62-ADFF-3B4B7F7ED6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76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063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6" y="1904999"/>
            <a:ext cx="9251952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016" y="3487271"/>
            <a:ext cx="9251947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DC25-7EDB-4542-BCC5-5601410D0D83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C9C7-ADDF-494B-86F6-5432DF4552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583517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05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8141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40568-7FAC-4A92-A6E0-E72A6A3B0DC4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510EB-6355-4098-8BCC-F8A1D8F529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960841"/>
      </p:ext>
    </p:extLst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17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00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5341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8141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51D3E-31DF-4368-A78B-79EFD74BFCCA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FA021-A55D-48DB-BB40-95B13A9EE9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4648895"/>
      </p:ext>
    </p:extLst>
  </p:cSld>
  <p:clrMapOvr>
    <a:masterClrMapping/>
  </p:clrMapOvr>
  <p:hf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AE3F-8C35-4B60-B6AF-5D04D3140BEC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63504-83D1-4819-A103-ECAC3BEF7F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8653600"/>
      </p:ext>
    </p:extLst>
  </p:cSld>
  <p:clrMapOvr>
    <a:masterClrMapping/>
  </p:clrMapOvr>
  <p:hf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13827-C83E-4496-9849-2A134B0CAF9C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1D0C4-CF34-4938-9DFE-4AF50D3AFD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0211482"/>
      </p:ext>
    </p:extLst>
  </p:cSld>
  <p:clrMapOvr>
    <a:masterClrMapping/>
  </p:clrMapOvr>
  <p:hf hd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141" y="914401"/>
            <a:ext cx="4572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F41AD-863A-476C-BB3A-2675A0B8215F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B3F58-175E-4481-951C-0B34BB4BE9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7466811"/>
      </p:ext>
    </p:extLst>
  </p:cSld>
  <p:clrMapOvr>
    <a:masterClrMapping/>
  </p:clrMapOvr>
  <p:hf hd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4828" y="914401"/>
            <a:ext cx="414528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4EDC5-E351-4A44-BDF1-44230E890B6D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6C449-C7F5-432D-9DE8-49CDB496172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3295777"/>
      </p:ext>
    </p:extLst>
  </p:cSld>
  <p:clrMapOvr>
    <a:masterClrMapping/>
  </p:clrMapOvr>
  <p:hf hd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780826"/>
            <a:ext cx="6096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D411C-F922-4136-9480-6E0D47779714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1204D-0B84-4BBB-A31A-A4F78D2A0B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748526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550212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02A9C-CF37-4147-BBB7-4ADAD569BBFA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44C67-A598-4B0C-84E6-3C4975500E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1735537"/>
      </p:ext>
    </p:extLst>
  </p:cSld>
  <p:clrMapOvr>
    <a:masterClrMapping/>
  </p:clrMapOvr>
  <p:hf hd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084294"/>
            <a:ext cx="100584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EC5C8-EB18-4B36-9FA6-7C105EE4AF17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CADE-A941-4C5C-B7F0-2B140F960E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7608621"/>
      </p:ext>
    </p:extLst>
  </p:cSld>
  <p:clrMapOvr>
    <a:masterClrMapping/>
  </p:clrMapOvr>
  <p:hf hd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67" y="860426"/>
            <a:ext cx="3302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922048"/>
            <a:ext cx="22352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922048"/>
            <a:ext cx="75184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9BD1-81C7-4540-BFB9-BCBEDEEA95FF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36E10-9EE2-466E-B0DB-831411B145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243114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1671B-C285-47D3-934E-3460189DF1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3194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2131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0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316B2-6175-45FE-8B7D-4CFDABACA6F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381000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2618" y="2084389"/>
            <a:ext cx="9266767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118226"/>
            <a:ext cx="28448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9B23E15-CA02-4544-916B-25A292159EA3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18226"/>
            <a:ext cx="386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53423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118226"/>
            <a:ext cx="609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A679709-A141-4FC0-B00C-48E7753D0E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2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205E15D-8CE8-4CE6-BA5D-747AF5802F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565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381000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2618" y="2084389"/>
            <a:ext cx="9266767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118226"/>
            <a:ext cx="28448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9675B5-2720-4FE4-95D9-114D609890DF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18226"/>
            <a:ext cx="386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53423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118226"/>
            <a:ext cx="609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8037F5A-1903-4F4B-9CDE-E0FE56786E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714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9F8"/>
            </a:gs>
            <a:gs pos="74001">
              <a:srgbClr val="CDC5C1"/>
            </a:gs>
            <a:gs pos="83000">
              <a:srgbClr val="CDC5C1"/>
            </a:gs>
            <a:gs pos="100000">
              <a:srgbClr val="DED9D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381000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2618" y="2084389"/>
            <a:ext cx="9266767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118226"/>
            <a:ext cx="28448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B4F0194-7B00-4CEB-9F71-8B0D3CC762FB}" type="datetime1">
              <a:rPr lang="en-US" altLang="ja-JP"/>
              <a:pPr>
                <a:defRPr/>
              </a:pPr>
              <a:t>7/28/2019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18226"/>
            <a:ext cx="386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53423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118226"/>
            <a:ext cx="609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66B16AA-AE0E-4208-889F-49C12EAFAF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137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-65088"/>
            <a:ext cx="7772401" cy="795338"/>
          </a:xfrm>
        </p:spPr>
        <p:txBody>
          <a:bodyPr/>
          <a:lstStyle/>
          <a:p>
            <a:r>
              <a:rPr lang="en-US" altLang="ja-JP" sz="3600" u="sng"/>
              <a:t>Array Representation of Max Heaps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1593850" y="887414"/>
            <a:ext cx="8750300" cy="57054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ja-JP" sz="2000">
                <a:solidFill>
                  <a:srgbClr val="DD0111"/>
                </a:solidFill>
                <a:latin typeface="Arial" panose="020B0604020202020204" pitchFamily="34" charset="0"/>
              </a:rPr>
              <a:t>A heap is a complete binary tree that is filled in order</a:t>
            </a:r>
            <a:endParaRPr lang="en-US" altLang="ja-JP" sz="200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ja-JP" sz="2000" b="1" u="sng">
                <a:solidFill>
                  <a:srgbClr val="090409"/>
                </a:solidFill>
              </a:rPr>
              <a:t>When index </a:t>
            </a:r>
            <a:r>
              <a:rPr lang="en-US" altLang="ja-JP" sz="2800" b="1" u="sng">
                <a:solidFill>
                  <a:srgbClr val="0000FF"/>
                </a:solidFill>
              </a:rPr>
              <a:t>i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  <a:r>
              <a:rPr lang="en-US" altLang="ja-JP" sz="2000" b="1" u="sng">
                <a:solidFill>
                  <a:srgbClr val="090409"/>
                </a:solidFill>
              </a:rPr>
              <a:t>is from </a:t>
            </a:r>
            <a:r>
              <a:rPr lang="en-US" altLang="ja-JP" sz="2000" b="1" u="sng">
                <a:solidFill>
                  <a:srgbClr val="0000FF"/>
                </a:solidFill>
              </a:rPr>
              <a:t>0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  <a:r>
              <a:rPr lang="en-US" altLang="ja-JP" sz="2000" b="1" u="sng">
                <a:solidFill>
                  <a:srgbClr val="090409"/>
                </a:solidFill>
              </a:rPr>
              <a:t>to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  <a:r>
              <a:rPr lang="en-US" altLang="ja-JP" sz="2000" b="1" u="sng">
                <a:solidFill>
                  <a:srgbClr val="0000FF"/>
                </a:solidFill>
              </a:rPr>
              <a:t>n-1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  <a:r>
              <a:rPr lang="en-US" altLang="ja-JP" sz="2000" b="1" u="sng">
                <a:solidFill>
                  <a:srgbClr val="090409"/>
                </a:solidFill>
              </a:rPr>
              <a:t>and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ja-JP" sz="2000" b="1" u="sng">
                <a:solidFill>
                  <a:srgbClr val="090409"/>
                </a:solidFill>
              </a:rPr>
              <a:t>number of element = length of A[]= </a:t>
            </a:r>
            <a:r>
              <a:rPr lang="en-US" altLang="ja-JP" sz="2800" b="1" u="sng">
                <a:solidFill>
                  <a:srgbClr val="0000FF"/>
                </a:solidFill>
              </a:rPr>
              <a:t>n = </a:t>
            </a:r>
            <a:r>
              <a:rPr lang="en-US" altLang="ja-JP" sz="2800" b="1" u="sng">
                <a:solidFill>
                  <a:srgbClr val="7F7F7F"/>
                </a:solidFill>
              </a:rPr>
              <a:t>10</a:t>
            </a:r>
            <a:endParaRPr lang="en-US" altLang="ja-JP" sz="2000" b="1" u="sng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Root of tree is </a:t>
            </a:r>
            <a:r>
              <a:rPr lang="en-US" altLang="ja-JP" sz="2400">
                <a:latin typeface="Comic Sans MS" panose="030F0702030302020204" pitchFamily="66" charset="0"/>
              </a:rPr>
              <a:t>A[0] = </a:t>
            </a:r>
            <a:r>
              <a:rPr lang="en-US" altLang="ja-JP" sz="2400">
                <a:solidFill>
                  <a:srgbClr val="7F7F7F"/>
                </a:solidFill>
                <a:latin typeface="Comic Sans MS" panose="030F0702030302020204" pitchFamily="66" charset="0"/>
              </a:rPr>
              <a:t>16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Left child of </a:t>
            </a:r>
            <a:r>
              <a:rPr lang="en-US" altLang="ja-JP" sz="2400">
                <a:latin typeface="Comic Sans MS" panose="030F0702030302020204" pitchFamily="66" charset="0"/>
              </a:rPr>
              <a:t>A[i] = A[2i+1]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Right child of </a:t>
            </a:r>
            <a:r>
              <a:rPr lang="en-US" altLang="ja-JP" sz="2400">
                <a:latin typeface="Comic Sans MS" panose="030F0702030302020204" pitchFamily="66" charset="0"/>
              </a:rPr>
              <a:t>A[i] = A[2i + 2]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Parent of </a:t>
            </a:r>
            <a:r>
              <a:rPr lang="en-US" altLang="ja-JP" sz="2400">
                <a:latin typeface="Comic Sans MS" panose="030F0702030302020204" pitchFamily="66" charset="0"/>
              </a:rPr>
              <a:t>A[i] = A[ </a:t>
            </a:r>
            <a:r>
              <a:rPr lang="en-US" altLang="ja-JP" sz="240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altLang="ja-JP" sz="2400">
                <a:latin typeface="Comic Sans MS" panose="030F0702030302020204" pitchFamily="66" charset="0"/>
              </a:rPr>
              <a:t>i-1)/2</a:t>
            </a:r>
            <a:r>
              <a:rPr lang="en-US" altLang="ja-JP" sz="240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ja-JP" sz="2400">
                <a:latin typeface="Comic Sans MS" panose="030F0702030302020204" pitchFamily="66" charset="0"/>
              </a:rPr>
              <a:t> 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Heapsize[A] </a:t>
            </a:r>
            <a:r>
              <a:rPr lang="en-US" altLang="ja-JP" sz="2400">
                <a:cs typeface="Arial" panose="020B0604020202020204" pitchFamily="34" charset="0"/>
              </a:rPr>
              <a:t>≤</a:t>
            </a:r>
            <a:r>
              <a:rPr lang="en-US" altLang="ja-JP" sz="2400"/>
              <a:t> length[A]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</a:pPr>
            <a:r>
              <a:rPr lang="en-US" altLang="ja-JP" sz="2800">
                <a:solidFill>
                  <a:srgbClr val="090409"/>
                </a:solidFill>
              </a:rPr>
              <a:t>The elements in </a:t>
            </a:r>
            <a:r>
              <a:rPr lang="en-US" altLang="ja-JP" sz="2000" b="1">
                <a:solidFill>
                  <a:srgbClr val="0000FF"/>
                </a:solidFill>
                <a:latin typeface="Comic Sans MS" panose="030F0702030302020204" pitchFamily="66" charset="0"/>
              </a:rPr>
              <a:t>A[(</a:t>
            </a:r>
            <a:r>
              <a:rPr lang="en-US" altLang="ja-JP" sz="2000" b="1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n/2]</a:t>
            </a:r>
            <a:r>
              <a:rPr lang="en-US" altLang="ja-JP" sz="2000" b="1">
                <a:solidFill>
                  <a:srgbClr val="0000FF"/>
                </a:solidFill>
                <a:latin typeface="Comic Sans MS" panose="030F0702030302020204" pitchFamily="66" charset="0"/>
              </a:rPr>
              <a:t> …..A[n-1] </a:t>
            </a:r>
            <a:r>
              <a:rPr lang="en-US" altLang="ja-JP" sz="2800">
                <a:solidFill>
                  <a:srgbClr val="090409"/>
                </a:solidFill>
              </a:rPr>
              <a:t>are </a:t>
            </a:r>
            <a:r>
              <a:rPr lang="en-US" altLang="ja-JP" sz="2800">
                <a:solidFill>
                  <a:srgbClr val="0000FF"/>
                </a:solidFill>
              </a:rPr>
              <a:t>leaves </a:t>
            </a:r>
            <a:r>
              <a:rPr lang="en-US" altLang="ja-JP" sz="2000">
                <a:solidFill>
                  <a:srgbClr val="7F7F7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i.e. A[5] to A[9]</a:t>
            </a:r>
            <a:endParaRPr lang="en-US" altLang="ja-JP" sz="280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ja-JP" sz="2800">
                <a:solidFill>
                  <a:srgbClr val="0000FF"/>
                </a:solidFill>
              </a:rPr>
              <a:t>Parents </a:t>
            </a:r>
            <a:r>
              <a:rPr lang="en-US" altLang="ja-JP" sz="2800">
                <a:solidFill>
                  <a:srgbClr val="090409"/>
                </a:solidFill>
              </a:rPr>
              <a:t>are</a:t>
            </a:r>
            <a:r>
              <a:rPr lang="en-US" altLang="ja-JP" sz="2800">
                <a:solidFill>
                  <a:srgbClr val="0000FF"/>
                </a:solidFill>
              </a:rPr>
              <a:t> </a:t>
            </a:r>
            <a:r>
              <a:rPr lang="en-US" altLang="ja-JP" sz="2400" b="1">
                <a:solidFill>
                  <a:srgbClr val="0000FF"/>
                </a:solidFill>
              </a:rPr>
              <a:t>A[0]………..</a:t>
            </a:r>
            <a:r>
              <a:rPr lang="en-US" altLang="ja-JP" sz="2400" b="1">
                <a:solidFill>
                  <a:srgbClr val="0000FF"/>
                </a:solidFill>
                <a:latin typeface="Comic Sans MS" panose="030F0702030302020204" pitchFamily="66" charset="0"/>
              </a:rPr>
              <a:t>A[(</a:t>
            </a:r>
            <a:r>
              <a:rPr lang="en-US" altLang="ja-JP" sz="2400" b="1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n/2-1]</a:t>
            </a:r>
            <a:r>
              <a:rPr lang="en-US" altLang="ja-JP" sz="280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ja-JP" sz="2000">
                <a:solidFill>
                  <a:srgbClr val="7F7F7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i.e. A[0] to A[4]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ja-JP" sz="100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The root have the maximum element of the heap</a:t>
            </a:r>
          </a:p>
        </p:txBody>
      </p:sp>
      <p:sp>
        <p:nvSpPr>
          <p:cNvPr id="47108" name="Line 6"/>
          <p:cNvSpPr>
            <a:spLocks noChangeAspect="1" noChangeShapeType="1"/>
          </p:cNvSpPr>
          <p:nvPr/>
        </p:nvSpPr>
        <p:spPr bwMode="auto">
          <a:xfrm flipV="1">
            <a:off x="8159751" y="3289300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09" name="Line 7"/>
          <p:cNvSpPr>
            <a:spLocks noChangeAspect="1" noChangeShapeType="1"/>
          </p:cNvSpPr>
          <p:nvPr/>
        </p:nvSpPr>
        <p:spPr bwMode="auto">
          <a:xfrm flipV="1">
            <a:off x="9188451" y="2586039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0" name="Line 8"/>
          <p:cNvSpPr>
            <a:spLocks noChangeAspect="1" noChangeShapeType="1"/>
          </p:cNvSpPr>
          <p:nvPr/>
        </p:nvSpPr>
        <p:spPr bwMode="auto">
          <a:xfrm rot="16200000" flipV="1">
            <a:off x="7164388" y="3225801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1" name="Line 9"/>
          <p:cNvSpPr>
            <a:spLocks noChangeAspect="1" noChangeShapeType="1"/>
          </p:cNvSpPr>
          <p:nvPr/>
        </p:nvSpPr>
        <p:spPr bwMode="auto">
          <a:xfrm rot="16200000" flipV="1">
            <a:off x="7915275" y="2613025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2" name="Line 10"/>
          <p:cNvSpPr>
            <a:spLocks noChangeAspect="1" noChangeShapeType="1"/>
          </p:cNvSpPr>
          <p:nvPr/>
        </p:nvSpPr>
        <p:spPr bwMode="auto">
          <a:xfrm rot="16200000" flipV="1">
            <a:off x="8728076" y="1562101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 flipV="1">
            <a:off x="6821489" y="1535114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4" name="Oval 12"/>
          <p:cNvSpPr>
            <a:spLocks noChangeArrowheads="1"/>
          </p:cNvSpPr>
          <p:nvPr/>
        </p:nvSpPr>
        <p:spPr bwMode="auto">
          <a:xfrm>
            <a:off x="7138988" y="3040063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47115" name="Oval 13"/>
          <p:cNvSpPr>
            <a:spLocks noChangeArrowheads="1"/>
          </p:cNvSpPr>
          <p:nvPr/>
        </p:nvSpPr>
        <p:spPr bwMode="auto">
          <a:xfrm>
            <a:off x="6588125" y="365283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7561263" y="365283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47117" name="Oval 15"/>
          <p:cNvSpPr>
            <a:spLocks noChangeArrowheads="1"/>
          </p:cNvSpPr>
          <p:nvPr/>
        </p:nvSpPr>
        <p:spPr bwMode="auto">
          <a:xfrm>
            <a:off x="7772400" y="2359026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14</a:t>
            </a:r>
          </a:p>
        </p:txBody>
      </p:sp>
      <p:sp>
        <p:nvSpPr>
          <p:cNvPr id="47118" name="Oval 16"/>
          <p:cNvSpPr>
            <a:spLocks noChangeArrowheads="1"/>
          </p:cNvSpPr>
          <p:nvPr/>
        </p:nvSpPr>
        <p:spPr bwMode="auto">
          <a:xfrm>
            <a:off x="8405814" y="3040063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47119" name="Oval 17"/>
          <p:cNvSpPr>
            <a:spLocks noChangeArrowheads="1"/>
          </p:cNvSpPr>
          <p:nvPr/>
        </p:nvSpPr>
        <p:spPr bwMode="auto">
          <a:xfrm>
            <a:off x="8089900" y="365283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7120" name="Oval 18"/>
          <p:cNvSpPr>
            <a:spLocks noChangeArrowheads="1"/>
          </p:cNvSpPr>
          <p:nvPr/>
        </p:nvSpPr>
        <p:spPr bwMode="auto">
          <a:xfrm>
            <a:off x="8775700" y="1300163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16</a:t>
            </a:r>
          </a:p>
        </p:txBody>
      </p:sp>
      <p:sp>
        <p:nvSpPr>
          <p:cNvPr id="47121" name="Oval 19"/>
          <p:cNvSpPr>
            <a:spLocks noChangeArrowheads="1"/>
          </p:cNvSpPr>
          <p:nvPr/>
        </p:nvSpPr>
        <p:spPr bwMode="auto">
          <a:xfrm>
            <a:off x="9669464" y="2359026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7122" name="Oval 20"/>
          <p:cNvSpPr>
            <a:spLocks noChangeArrowheads="1"/>
          </p:cNvSpPr>
          <p:nvPr/>
        </p:nvSpPr>
        <p:spPr bwMode="auto">
          <a:xfrm>
            <a:off x="8956675" y="304006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47123" name="Oval 21"/>
          <p:cNvSpPr>
            <a:spLocks noChangeArrowheads="1"/>
          </p:cNvSpPr>
          <p:nvPr/>
        </p:nvSpPr>
        <p:spPr bwMode="auto">
          <a:xfrm>
            <a:off x="10225088" y="304006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47124" name="Text Box 22"/>
          <p:cNvSpPr txBox="1">
            <a:spLocks noChangeArrowheads="1"/>
          </p:cNvSpPr>
          <p:nvPr/>
        </p:nvSpPr>
        <p:spPr bwMode="auto">
          <a:xfrm>
            <a:off x="8823325" y="99218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7125" name="Text Box 23"/>
          <p:cNvSpPr txBox="1">
            <a:spLocks noChangeArrowheads="1"/>
          </p:cNvSpPr>
          <p:nvPr/>
        </p:nvSpPr>
        <p:spPr bwMode="auto">
          <a:xfrm>
            <a:off x="7824789" y="2052639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7126" name="Text Box 24"/>
          <p:cNvSpPr txBox="1">
            <a:spLocks noChangeArrowheads="1"/>
          </p:cNvSpPr>
          <p:nvPr/>
        </p:nvSpPr>
        <p:spPr bwMode="auto">
          <a:xfrm>
            <a:off x="9702800" y="205263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47127" name="Text Box 25"/>
          <p:cNvSpPr txBox="1">
            <a:spLocks noChangeArrowheads="1"/>
          </p:cNvSpPr>
          <p:nvPr/>
        </p:nvSpPr>
        <p:spPr bwMode="auto">
          <a:xfrm>
            <a:off x="7180263" y="272573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47128" name="Text Box 26"/>
          <p:cNvSpPr txBox="1">
            <a:spLocks noChangeArrowheads="1"/>
          </p:cNvSpPr>
          <p:nvPr/>
        </p:nvSpPr>
        <p:spPr bwMode="auto">
          <a:xfrm>
            <a:off x="8470900" y="272573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47129" name="Text Box 27"/>
          <p:cNvSpPr txBox="1">
            <a:spLocks noChangeArrowheads="1"/>
          </p:cNvSpPr>
          <p:nvPr/>
        </p:nvSpPr>
        <p:spPr bwMode="auto">
          <a:xfrm>
            <a:off x="9009064" y="2725739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47130" name="Text Box 28"/>
          <p:cNvSpPr txBox="1">
            <a:spLocks noChangeArrowheads="1"/>
          </p:cNvSpPr>
          <p:nvPr/>
        </p:nvSpPr>
        <p:spPr bwMode="auto">
          <a:xfrm>
            <a:off x="10301289" y="2725739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6</a:t>
            </a:r>
          </a:p>
        </p:txBody>
      </p:sp>
      <p:sp>
        <p:nvSpPr>
          <p:cNvPr id="47131" name="Text Box 29"/>
          <p:cNvSpPr txBox="1">
            <a:spLocks noChangeArrowheads="1"/>
          </p:cNvSpPr>
          <p:nvPr/>
        </p:nvSpPr>
        <p:spPr bwMode="auto">
          <a:xfrm>
            <a:off x="6616700" y="331628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47132" name="Text Box 30"/>
          <p:cNvSpPr txBox="1">
            <a:spLocks noChangeArrowheads="1"/>
          </p:cNvSpPr>
          <p:nvPr/>
        </p:nvSpPr>
        <p:spPr bwMode="auto">
          <a:xfrm>
            <a:off x="7613650" y="331628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47133" name="Text Box 31"/>
          <p:cNvSpPr txBox="1">
            <a:spLocks noChangeArrowheads="1"/>
          </p:cNvSpPr>
          <p:nvPr/>
        </p:nvSpPr>
        <p:spPr bwMode="auto">
          <a:xfrm>
            <a:off x="8066088" y="331628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890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-228600"/>
            <a:ext cx="7543800" cy="1371600"/>
          </a:xfrm>
        </p:spPr>
        <p:txBody>
          <a:bodyPr/>
          <a:lstStyle/>
          <a:p>
            <a:r>
              <a:rPr lang="en-US" altLang="ja-JP" u="sng"/>
              <a:t>Operations on Heaps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383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sz="2800"/>
              <a:t>Maintain the max-heap property</a:t>
            </a:r>
          </a:p>
          <a:p>
            <a:pPr lvl="1">
              <a:lnSpc>
                <a:spcPct val="120000"/>
              </a:lnSpc>
            </a:pPr>
            <a:r>
              <a:rPr lang="en-US" altLang="ja-JP" sz="2800">
                <a:solidFill>
                  <a:srgbClr val="336699"/>
                </a:solidFill>
              </a:rPr>
              <a:t>MAX-HEAPIFY</a:t>
            </a:r>
          </a:p>
          <a:p>
            <a:pPr>
              <a:lnSpc>
                <a:spcPct val="120000"/>
              </a:lnSpc>
            </a:pPr>
            <a:r>
              <a:rPr lang="en-US" altLang="ja-JP" sz="2800"/>
              <a:t>Create a max-heap from an </a:t>
            </a:r>
            <a:r>
              <a:rPr lang="en-US" altLang="ja-JP" sz="2800">
                <a:solidFill>
                  <a:srgbClr val="0000FF"/>
                </a:solidFill>
              </a:rPr>
              <a:t>unordered array</a:t>
            </a:r>
          </a:p>
          <a:p>
            <a:pPr lvl="1">
              <a:lnSpc>
                <a:spcPct val="120000"/>
              </a:lnSpc>
            </a:pPr>
            <a:r>
              <a:rPr lang="en-US" altLang="ja-JP" sz="2800">
                <a:solidFill>
                  <a:srgbClr val="336699"/>
                </a:solidFill>
              </a:rPr>
              <a:t>BUILD-MAX-HEAP</a:t>
            </a:r>
          </a:p>
          <a:p>
            <a:pPr>
              <a:lnSpc>
                <a:spcPct val="120000"/>
              </a:lnSpc>
            </a:pPr>
            <a:r>
              <a:rPr lang="en-US" altLang="ja-JP" sz="2800"/>
              <a:t>Sort an heap array </a:t>
            </a:r>
            <a:endParaRPr lang="en-US" altLang="ja-JP" sz="2800">
              <a:solidFill>
                <a:srgbClr val="DC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ja-JP" sz="2800">
                <a:solidFill>
                  <a:srgbClr val="336699"/>
                </a:solidFill>
              </a:rPr>
              <a:t>HEAPSORT</a:t>
            </a:r>
          </a:p>
        </p:txBody>
      </p:sp>
    </p:spTree>
    <p:extLst>
      <p:ext uri="{BB962C8B-B14F-4D97-AF65-F5344CB8AC3E}">
        <p14:creationId xmlns:p14="http://schemas.microsoft.com/office/powerpoint/2010/main" val="39437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686800" cy="1143000"/>
          </a:xfrm>
        </p:spPr>
        <p:txBody>
          <a:bodyPr/>
          <a:lstStyle/>
          <a:p>
            <a:pPr algn="l"/>
            <a:r>
              <a:rPr lang="en-US" altLang="ja-JP" sz="4800" u="sng"/>
              <a:t>Maintaining the Heap Property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1" y="533401"/>
            <a:ext cx="3584575" cy="3133725"/>
          </a:xfrm>
        </p:spPr>
        <p:txBody>
          <a:bodyPr/>
          <a:lstStyle/>
          <a:p>
            <a:endParaRPr lang="en-US" altLang="ja-JP" sz="2000" u="sng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ja-JP">
                <a:solidFill>
                  <a:srgbClr val="0000FF"/>
                </a:solidFill>
              </a:rPr>
              <a:t>When:</a:t>
            </a:r>
          </a:p>
          <a:p>
            <a:pPr marL="457200" lvl="1" indent="0"/>
            <a:r>
              <a:rPr lang="en-US" altLang="ja-JP">
                <a:solidFill>
                  <a:srgbClr val="0000FF"/>
                </a:solidFill>
              </a:rPr>
              <a:t>Left and Right subtrees of </a:t>
            </a:r>
            <a:r>
              <a:rPr lang="en-US" altLang="ja-JP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are max-heaps and</a:t>
            </a:r>
          </a:p>
          <a:p>
            <a:pPr marL="457200" lvl="1" indent="0"/>
            <a:r>
              <a:rPr lang="en-US" altLang="ja-JP">
                <a:solidFill>
                  <a:srgbClr val="FF0000"/>
                </a:solidFill>
                <a:latin typeface="Comic Sans MS" panose="030F0702030302020204" pitchFamily="66" charset="0"/>
              </a:rPr>
              <a:t>A[i]</a:t>
            </a:r>
            <a:r>
              <a:rPr lang="en-US" altLang="ja-JP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breaks the heap property. </a:t>
            </a:r>
          </a:p>
          <a:p>
            <a:pPr marL="457200" lvl="1" indent="0"/>
            <a:r>
              <a:rPr lang="en-US" altLang="ja-JP">
                <a:solidFill>
                  <a:srgbClr val="0000FF"/>
                </a:solidFill>
              </a:rPr>
              <a:t>A[i] may be smaller than its children</a:t>
            </a:r>
          </a:p>
          <a:p>
            <a:pPr marL="457200" lvl="1" indent="0"/>
            <a:endParaRPr lang="en-US" altLang="ja-JP">
              <a:solidFill>
                <a:srgbClr val="0000FF"/>
              </a:solidFill>
            </a:endParaRPr>
          </a:p>
        </p:txBody>
      </p:sp>
      <p:graphicFrame>
        <p:nvGraphicFramePr>
          <p:cNvPr id="4915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885950" y="4208463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4915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208463"/>
                        <a:ext cx="3219450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テキスト ボックス 1"/>
          <p:cNvSpPr txBox="1">
            <a:spLocks noChangeArrowheads="1"/>
          </p:cNvSpPr>
          <p:nvPr/>
        </p:nvSpPr>
        <p:spPr bwMode="auto">
          <a:xfrm>
            <a:off x="5094289" y="1065213"/>
            <a:ext cx="5456237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b="1" u="sng">
                <a:solidFill>
                  <a:srgbClr val="534239"/>
                </a:solidFill>
                <a:ea typeface="MS PGothic" panose="020B0600070205080204" pitchFamily="34" charset="-128"/>
              </a:rPr>
              <a:t>How to return on heap?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/>
            </a:pPr>
            <a:r>
              <a:rPr kumimoji="1"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Compare i</a:t>
            </a:r>
            <a:r>
              <a:rPr kumimoji="1" lang="en-US" altLang="ja-JP" baseline="30000">
                <a:solidFill>
                  <a:srgbClr val="534239"/>
                </a:solidFill>
                <a:ea typeface="MS PGothic" panose="020B0600070205080204" pitchFamily="34" charset="-128"/>
              </a:rPr>
              <a:t>th</a:t>
            </a:r>
            <a:r>
              <a:rPr kumimoji="1"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 value with it’s left and right child key value </a:t>
            </a: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to find the largest one.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/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If Largest value is in largest_index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/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And If the largest_index is not equal to i, i.e. largest value is not in i</a:t>
            </a:r>
            <a:r>
              <a:rPr lang="en-US" altLang="ja-JP" baseline="30000">
                <a:solidFill>
                  <a:srgbClr val="534239"/>
                </a:solidFill>
                <a:ea typeface="MS PGothic" panose="020B0600070205080204" pitchFamily="34" charset="-128"/>
              </a:rPr>
              <a:t>th</a:t>
            </a: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 position then exchange the i</a:t>
            </a:r>
            <a:r>
              <a:rPr lang="en-US" altLang="ja-JP" baseline="30000">
                <a:solidFill>
                  <a:srgbClr val="534239"/>
                </a:solidFill>
                <a:ea typeface="MS PGothic" panose="020B0600070205080204" pitchFamily="34" charset="-128"/>
              </a:rPr>
              <a:t>th</a:t>
            </a: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 value with largest value.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/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And repeat the recursive procedure for largest_index instead of i. 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endParaRPr lang="en-US" altLang="ja-JP">
              <a:solidFill>
                <a:srgbClr val="534239"/>
              </a:solidFill>
              <a:ea typeface="MS PGothic" panose="020B0600070205080204" pitchFamily="34" charset="-128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endParaRPr lang="en-US" altLang="ja-JP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43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altLang="ja-JP" sz="4400" u="sng"/>
              <a:t>Building a Heap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36738" y="3124200"/>
            <a:ext cx="5326062" cy="28194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None/>
            </a:pPr>
            <a:r>
              <a:rPr lang="en-US" altLang="ja-JP">
                <a:solidFill>
                  <a:srgbClr val="FF0000"/>
                </a:solidFill>
                <a:latin typeface="Monotype Corsiva" panose="03010101010201010101" pitchFamily="66" charset="0"/>
              </a:rPr>
              <a:t>Alg: </a:t>
            </a:r>
            <a:r>
              <a:rPr lang="en-US" altLang="ja-JP" u="sng">
                <a:solidFill>
                  <a:srgbClr val="0000FF"/>
                </a:solidFill>
              </a:rPr>
              <a:t>BUILD-MAX-HEAP</a:t>
            </a:r>
            <a:r>
              <a:rPr lang="en-US" altLang="ja-JP" u="sng">
                <a:solidFill>
                  <a:srgbClr val="0000FF"/>
                </a:solidFill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n</a:t>
            </a:r>
            <a:r>
              <a:rPr lang="en-US" altLang="ja-JP">
                <a:solidFill>
                  <a:srgbClr val="0000FF"/>
                </a:solidFill>
              </a:rPr>
              <a:t> = length of A[] i.e. no of element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</a:rPr>
              <a:t> for 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i = from 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n/2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-1</a:t>
            </a:r>
            <a:r>
              <a:rPr lang="en-US" altLang="ja-JP">
                <a:solidFill>
                  <a:srgbClr val="0000FF"/>
                </a:solidFill>
                <a:latin typeface="Monotype Corsiva" panose="03010101010201010101" pitchFamily="66" charset="0"/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down to 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</a:rPr>
              <a:t>       do MAX-HEAPIFY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(A, i, n)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0" y="609600"/>
            <a:ext cx="8458200" cy="274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b="1">
                <a:solidFill>
                  <a:srgbClr val="0000FF"/>
                </a:solidFill>
              </a:rPr>
              <a:t>Convert an array </a:t>
            </a:r>
            <a:r>
              <a:rPr lang="en-US" altLang="ja-JP" sz="1800" b="1">
                <a:solidFill>
                  <a:srgbClr val="0000FF"/>
                </a:solidFill>
                <a:latin typeface="Comic Sans MS" panose="030F0702030302020204" pitchFamily="66" charset="0"/>
              </a:rPr>
              <a:t>A[0 … n-1]</a:t>
            </a:r>
            <a:r>
              <a:rPr lang="en-US" altLang="ja-JP" sz="1800" b="1">
                <a:solidFill>
                  <a:srgbClr val="0000FF"/>
                </a:solidFill>
              </a:rPr>
              <a:t> </a:t>
            </a:r>
            <a:r>
              <a:rPr lang="en-US" altLang="ja-JP" b="1">
                <a:solidFill>
                  <a:srgbClr val="0000FF"/>
                </a:solidFill>
              </a:rPr>
              <a:t>into a max-heap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ja-JP"/>
              <a:t>		when, </a:t>
            </a:r>
            <a:r>
              <a:rPr lang="en-US" altLang="ja-JP">
                <a:solidFill>
                  <a:srgbClr val="FF0000"/>
                </a:solidFill>
                <a:latin typeface="Comic Sans MS" panose="030F0702030302020204" pitchFamily="66" charset="0"/>
              </a:rPr>
              <a:t>n = length of A[] = number of element </a:t>
            </a:r>
            <a:endParaRPr lang="en-US" altLang="ja-JP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ja-JP"/>
              <a:t>The elements in the sub-array </a:t>
            </a:r>
            <a:r>
              <a:rPr lang="en-US" altLang="ja-JP" sz="1800">
                <a:latin typeface="Comic Sans MS" panose="030F0702030302020204" pitchFamily="66" charset="0"/>
              </a:rPr>
              <a:t>A[</a:t>
            </a:r>
            <a:r>
              <a:rPr lang="en-US" altLang="ja-JP" sz="1800">
                <a:latin typeface="Comic Sans MS" panose="030F0702030302020204" pitchFamily="66" charset="0"/>
                <a:sym typeface="Symbol" panose="05050102010706020507" pitchFamily="18" charset="2"/>
              </a:rPr>
              <a:t>n/2]</a:t>
            </a:r>
            <a:r>
              <a:rPr lang="en-US" altLang="ja-JP" sz="1800">
                <a:latin typeface="Comic Sans MS" panose="030F0702030302020204" pitchFamily="66" charset="0"/>
              </a:rPr>
              <a:t> …… A[n-1]</a:t>
            </a:r>
            <a:r>
              <a:rPr lang="en-US" altLang="ja-JP" sz="1800"/>
              <a:t> </a:t>
            </a:r>
            <a:r>
              <a:rPr lang="en-US" altLang="ja-JP"/>
              <a:t>are leaves</a:t>
            </a:r>
          </a:p>
          <a:p>
            <a:pPr>
              <a:lnSpc>
                <a:spcPct val="120000"/>
              </a:lnSpc>
            </a:pPr>
            <a:r>
              <a:rPr lang="en-US" altLang="ja-JP"/>
              <a:t>Apply MAX-HEAPIFY() on elements among </a:t>
            </a:r>
            <a:r>
              <a:rPr lang="en-US" altLang="ja-JP" sz="1800"/>
              <a:t>A[(</a:t>
            </a:r>
            <a:r>
              <a:rPr lang="en-US" altLang="ja-JP" sz="1800">
                <a:latin typeface="Comic Sans MS" panose="030F0702030302020204" pitchFamily="66" charset="0"/>
                <a:sym typeface="Symbol" panose="05050102010706020507" pitchFamily="18" charset="2"/>
              </a:rPr>
              <a:t>n/2-1)] </a:t>
            </a:r>
            <a:r>
              <a:rPr lang="en-US" altLang="ja-JP" sz="1800">
                <a:sym typeface="Symbol" panose="05050102010706020507" pitchFamily="18" charset="2"/>
              </a:rPr>
              <a:t>t</a:t>
            </a:r>
            <a:r>
              <a:rPr lang="en-US" altLang="ja-JP" sz="1800"/>
              <a:t>o  A[</a:t>
            </a:r>
            <a:r>
              <a:rPr lang="en-US" altLang="ja-JP" sz="1800">
                <a:latin typeface="Comic Sans MS" panose="030F0702030302020204" pitchFamily="66" charset="0"/>
              </a:rPr>
              <a:t>0]</a:t>
            </a:r>
            <a:r>
              <a:rPr lang="en-US" altLang="ja-JP" sz="1800"/>
              <a:t> </a:t>
            </a:r>
            <a:endParaRPr lang="en-US" altLang="ja-JP" sz="1800">
              <a:latin typeface="Comic Sans MS" panose="030F0702030302020204" pitchFamily="66" charset="0"/>
            </a:endParaRPr>
          </a:p>
        </p:txBody>
      </p:sp>
      <p:sp>
        <p:nvSpPr>
          <p:cNvPr id="72709" name="Line 6"/>
          <p:cNvSpPr>
            <a:spLocks noChangeAspect="1" noChangeShapeType="1"/>
          </p:cNvSpPr>
          <p:nvPr/>
        </p:nvSpPr>
        <p:spPr bwMode="auto">
          <a:xfrm flipV="1">
            <a:off x="7964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0" name="Line 7"/>
          <p:cNvSpPr>
            <a:spLocks noChangeAspect="1" noChangeShapeType="1"/>
          </p:cNvSpPr>
          <p:nvPr/>
        </p:nvSpPr>
        <p:spPr bwMode="auto">
          <a:xfrm flipV="1">
            <a:off x="8993189" y="4233864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1" name="Line 8"/>
          <p:cNvSpPr>
            <a:spLocks noChangeAspect="1" noChangeShapeType="1"/>
          </p:cNvSpPr>
          <p:nvPr/>
        </p:nvSpPr>
        <p:spPr bwMode="auto">
          <a:xfrm rot="16200000" flipV="1">
            <a:off x="6969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2" name="Line 9"/>
          <p:cNvSpPr>
            <a:spLocks noChangeAspect="1" noChangeShapeType="1"/>
          </p:cNvSpPr>
          <p:nvPr/>
        </p:nvSpPr>
        <p:spPr bwMode="auto">
          <a:xfrm rot="16200000" flipV="1">
            <a:off x="7720013" y="4260851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3" name="Line 10"/>
          <p:cNvSpPr>
            <a:spLocks noChangeAspect="1" noChangeShapeType="1"/>
          </p:cNvSpPr>
          <p:nvPr/>
        </p:nvSpPr>
        <p:spPr bwMode="auto">
          <a:xfrm rot="16200000" flipV="1">
            <a:off x="8532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4" name="Line 11"/>
          <p:cNvSpPr>
            <a:spLocks noChangeShapeType="1"/>
          </p:cNvSpPr>
          <p:nvPr/>
        </p:nvSpPr>
        <p:spPr bwMode="auto">
          <a:xfrm flipV="1">
            <a:off x="6626226" y="3182939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5" name="Oval 12"/>
          <p:cNvSpPr>
            <a:spLocks noChangeArrowheads="1"/>
          </p:cNvSpPr>
          <p:nvPr/>
        </p:nvSpPr>
        <p:spPr bwMode="auto">
          <a:xfrm>
            <a:off x="6943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72716" name="Oval 13"/>
          <p:cNvSpPr>
            <a:spLocks noChangeArrowheads="1"/>
          </p:cNvSpPr>
          <p:nvPr/>
        </p:nvSpPr>
        <p:spPr bwMode="auto">
          <a:xfrm>
            <a:off x="6392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14</a:t>
            </a:r>
          </a:p>
        </p:txBody>
      </p:sp>
      <p:sp>
        <p:nvSpPr>
          <p:cNvPr id="72717" name="Oval 14"/>
          <p:cNvSpPr>
            <a:spLocks noChangeArrowheads="1"/>
          </p:cNvSpPr>
          <p:nvPr/>
        </p:nvSpPr>
        <p:spPr bwMode="auto">
          <a:xfrm>
            <a:off x="7366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72718" name="Oval 15"/>
          <p:cNvSpPr>
            <a:spLocks noChangeArrowheads="1"/>
          </p:cNvSpPr>
          <p:nvPr/>
        </p:nvSpPr>
        <p:spPr bwMode="auto">
          <a:xfrm>
            <a:off x="7577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72719" name="Oval 16"/>
          <p:cNvSpPr>
            <a:spLocks noChangeArrowheads="1"/>
          </p:cNvSpPr>
          <p:nvPr/>
        </p:nvSpPr>
        <p:spPr bwMode="auto">
          <a:xfrm>
            <a:off x="8210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16</a:t>
            </a:r>
          </a:p>
        </p:txBody>
      </p:sp>
      <p:sp>
        <p:nvSpPr>
          <p:cNvPr id="72720" name="Oval 17"/>
          <p:cNvSpPr>
            <a:spLocks noChangeArrowheads="1"/>
          </p:cNvSpPr>
          <p:nvPr/>
        </p:nvSpPr>
        <p:spPr bwMode="auto">
          <a:xfrm>
            <a:off x="7894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72721" name="Oval 18"/>
          <p:cNvSpPr>
            <a:spLocks noChangeArrowheads="1"/>
          </p:cNvSpPr>
          <p:nvPr/>
        </p:nvSpPr>
        <p:spPr bwMode="auto">
          <a:xfrm>
            <a:off x="8580439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72722" name="Oval 19"/>
          <p:cNvSpPr>
            <a:spLocks noChangeArrowheads="1"/>
          </p:cNvSpPr>
          <p:nvPr/>
        </p:nvSpPr>
        <p:spPr bwMode="auto">
          <a:xfrm>
            <a:off x="9474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72723" name="Oval 20"/>
          <p:cNvSpPr>
            <a:spLocks noChangeArrowheads="1"/>
          </p:cNvSpPr>
          <p:nvPr/>
        </p:nvSpPr>
        <p:spPr bwMode="auto">
          <a:xfrm>
            <a:off x="8761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72724" name="Oval 21"/>
          <p:cNvSpPr>
            <a:spLocks noChangeArrowheads="1"/>
          </p:cNvSpPr>
          <p:nvPr/>
        </p:nvSpPr>
        <p:spPr bwMode="auto">
          <a:xfrm>
            <a:off x="10029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72725" name="Text Box 22"/>
          <p:cNvSpPr txBox="1">
            <a:spLocks noChangeArrowheads="1"/>
          </p:cNvSpPr>
          <p:nvPr/>
        </p:nvSpPr>
        <p:spPr bwMode="auto">
          <a:xfrm>
            <a:off x="8628063" y="2638426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72726" name="Text Box 23"/>
          <p:cNvSpPr txBox="1">
            <a:spLocks noChangeArrowheads="1"/>
          </p:cNvSpPr>
          <p:nvPr/>
        </p:nvSpPr>
        <p:spPr bwMode="auto">
          <a:xfrm>
            <a:off x="7629525" y="3700464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72727" name="Text Box 24"/>
          <p:cNvSpPr txBox="1">
            <a:spLocks noChangeArrowheads="1"/>
          </p:cNvSpPr>
          <p:nvPr/>
        </p:nvSpPr>
        <p:spPr bwMode="auto">
          <a:xfrm>
            <a:off x="9507538" y="370046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72728" name="Text Box 25"/>
          <p:cNvSpPr txBox="1">
            <a:spLocks noChangeArrowheads="1"/>
          </p:cNvSpPr>
          <p:nvPr/>
        </p:nvSpPr>
        <p:spPr bwMode="auto">
          <a:xfrm>
            <a:off x="6985000" y="437356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72729" name="Text Box 26"/>
          <p:cNvSpPr txBox="1">
            <a:spLocks noChangeArrowheads="1"/>
          </p:cNvSpPr>
          <p:nvPr/>
        </p:nvSpPr>
        <p:spPr bwMode="auto">
          <a:xfrm>
            <a:off x="8275638" y="437356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72730" name="Text Box 27"/>
          <p:cNvSpPr txBox="1">
            <a:spLocks noChangeArrowheads="1"/>
          </p:cNvSpPr>
          <p:nvPr/>
        </p:nvSpPr>
        <p:spPr bwMode="auto">
          <a:xfrm>
            <a:off x="8813800" y="4373564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72731" name="Text Box 28"/>
          <p:cNvSpPr txBox="1">
            <a:spLocks noChangeArrowheads="1"/>
          </p:cNvSpPr>
          <p:nvPr/>
        </p:nvSpPr>
        <p:spPr bwMode="auto">
          <a:xfrm>
            <a:off x="10106025" y="4373564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6</a:t>
            </a:r>
          </a:p>
        </p:txBody>
      </p:sp>
      <p:sp>
        <p:nvSpPr>
          <p:cNvPr id="72732" name="Text Box 29"/>
          <p:cNvSpPr txBox="1">
            <a:spLocks noChangeArrowheads="1"/>
          </p:cNvSpPr>
          <p:nvPr/>
        </p:nvSpPr>
        <p:spPr bwMode="auto">
          <a:xfrm>
            <a:off x="6421438" y="496411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72733" name="Text Box 30"/>
          <p:cNvSpPr txBox="1">
            <a:spLocks noChangeArrowheads="1"/>
          </p:cNvSpPr>
          <p:nvPr/>
        </p:nvSpPr>
        <p:spPr bwMode="auto">
          <a:xfrm>
            <a:off x="7418388" y="496411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72734" name="Text Box 31"/>
          <p:cNvSpPr txBox="1">
            <a:spLocks noChangeArrowheads="1"/>
          </p:cNvSpPr>
          <p:nvPr/>
        </p:nvSpPr>
        <p:spPr bwMode="auto">
          <a:xfrm>
            <a:off x="7870825" y="496411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</a:p>
        </p:txBody>
      </p:sp>
      <p:graphicFrame>
        <p:nvGraphicFramePr>
          <p:cNvPr id="292923" name="Group 59"/>
          <p:cNvGraphicFramePr>
            <a:graphicFrameLocks noGrp="1"/>
          </p:cNvGraphicFramePr>
          <p:nvPr/>
        </p:nvGraphicFramePr>
        <p:xfrm>
          <a:off x="6350000" y="5948363"/>
          <a:ext cx="4141788" cy="335008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584" marB="455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759" name="Text Box 56"/>
          <p:cNvSpPr txBox="1">
            <a:spLocks noChangeArrowheads="1"/>
          </p:cNvSpPr>
          <p:nvPr/>
        </p:nvSpPr>
        <p:spPr bwMode="auto">
          <a:xfrm>
            <a:off x="5788025" y="5899151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A:</a:t>
            </a:r>
          </a:p>
        </p:txBody>
      </p:sp>
      <p:sp>
        <p:nvSpPr>
          <p:cNvPr id="292921" name="Freeform 57"/>
          <p:cNvSpPr>
            <a:spLocks/>
          </p:cNvSpPr>
          <p:nvPr/>
        </p:nvSpPr>
        <p:spPr bwMode="auto">
          <a:xfrm>
            <a:off x="6681789" y="2673351"/>
            <a:ext cx="3451225" cy="2678113"/>
          </a:xfrm>
          <a:custGeom>
            <a:avLst/>
            <a:gdLst>
              <a:gd name="T0" fmla="*/ 2147483646 w 1661"/>
              <a:gd name="T1" fmla="*/ 2147483646 h 1141"/>
              <a:gd name="T2" fmla="*/ 2147483646 w 1661"/>
              <a:gd name="T3" fmla="*/ 2147483646 h 1141"/>
              <a:gd name="T4" fmla="*/ 2147483646 w 1661"/>
              <a:gd name="T5" fmla="*/ 2147483646 h 1141"/>
              <a:gd name="T6" fmla="*/ 2147483646 w 1661"/>
              <a:gd name="T7" fmla="*/ 2147483646 h 1141"/>
              <a:gd name="T8" fmla="*/ 2147483646 w 1661"/>
              <a:gd name="T9" fmla="*/ 2147483646 h 1141"/>
              <a:gd name="T10" fmla="*/ 2147483646 w 1661"/>
              <a:gd name="T11" fmla="*/ 2147483646 h 1141"/>
              <a:gd name="T12" fmla="*/ 0 w 1661"/>
              <a:gd name="T13" fmla="*/ 2147483646 h 1141"/>
              <a:gd name="T14" fmla="*/ 2147483646 w 1661"/>
              <a:gd name="T15" fmla="*/ 2147483646 h 1141"/>
              <a:gd name="T16" fmla="*/ 2147483646 w 1661"/>
              <a:gd name="T17" fmla="*/ 2147483646 h 1141"/>
              <a:gd name="T18" fmla="*/ 2147483646 w 1661"/>
              <a:gd name="T19" fmla="*/ 2147483646 h 1141"/>
              <a:gd name="T20" fmla="*/ 2147483646 w 1661"/>
              <a:gd name="T21" fmla="*/ 2147483646 h 1141"/>
              <a:gd name="T22" fmla="*/ 2147483646 w 1661"/>
              <a:gd name="T23" fmla="*/ 2147483646 h 1141"/>
              <a:gd name="T24" fmla="*/ 2147483646 w 1661"/>
              <a:gd name="T25" fmla="*/ 2147483646 h 1141"/>
              <a:gd name="T26" fmla="*/ 2147483646 w 1661"/>
              <a:gd name="T27" fmla="*/ 2147483646 h 1141"/>
              <a:gd name="T28" fmla="*/ 2147483646 w 1661"/>
              <a:gd name="T29" fmla="*/ 2147483646 h 1141"/>
              <a:gd name="T30" fmla="*/ 2147483646 w 1661"/>
              <a:gd name="T31" fmla="*/ 2147483646 h 1141"/>
              <a:gd name="T32" fmla="*/ 2147483646 w 1661"/>
              <a:gd name="T33" fmla="*/ 2147483646 h 1141"/>
              <a:gd name="T34" fmla="*/ 2147483646 w 1661"/>
              <a:gd name="T35" fmla="*/ 2147483646 h 1141"/>
              <a:gd name="T36" fmla="*/ 2147483646 w 1661"/>
              <a:gd name="T37" fmla="*/ 2147483646 h 1141"/>
              <a:gd name="T38" fmla="*/ 2147483646 w 1661"/>
              <a:gd name="T39" fmla="*/ 2147483646 h 1141"/>
              <a:gd name="T40" fmla="*/ 2147483646 w 1661"/>
              <a:gd name="T41" fmla="*/ 2147483646 h 1141"/>
              <a:gd name="T42" fmla="*/ 2147483646 w 1661"/>
              <a:gd name="T43" fmla="*/ 2147483646 h 1141"/>
              <a:gd name="T44" fmla="*/ 2147483646 w 1661"/>
              <a:gd name="T45" fmla="*/ 2147483646 h 1141"/>
              <a:gd name="T46" fmla="*/ 2147483646 w 1661"/>
              <a:gd name="T47" fmla="*/ 2147483646 h 1141"/>
              <a:gd name="T48" fmla="*/ 2147483646 w 1661"/>
              <a:gd name="T49" fmla="*/ 2147483646 h 1141"/>
              <a:gd name="T50" fmla="*/ 2147483646 w 1661"/>
              <a:gd name="T51" fmla="*/ 2147483646 h 1141"/>
              <a:gd name="T52" fmla="*/ 2147483646 w 1661"/>
              <a:gd name="T53" fmla="*/ 2147483646 h 1141"/>
              <a:gd name="T54" fmla="*/ 2147483646 w 1661"/>
              <a:gd name="T55" fmla="*/ 2147483646 h 1141"/>
              <a:gd name="T56" fmla="*/ 2147483646 w 1661"/>
              <a:gd name="T57" fmla="*/ 2147483646 h 1141"/>
              <a:gd name="T58" fmla="*/ 2147483646 w 1661"/>
              <a:gd name="T59" fmla="*/ 2147483646 h 1141"/>
              <a:gd name="T60" fmla="*/ 2147483646 w 1661"/>
              <a:gd name="T61" fmla="*/ 2147483646 h 1141"/>
              <a:gd name="T62" fmla="*/ 2147483646 w 1661"/>
              <a:gd name="T63" fmla="*/ 2147483646 h 1141"/>
              <a:gd name="T64" fmla="*/ 2147483646 w 1661"/>
              <a:gd name="T65" fmla="*/ 2147483646 h 1141"/>
              <a:gd name="T66" fmla="*/ 2147483646 w 1661"/>
              <a:gd name="T67" fmla="*/ 2147483646 h 1141"/>
              <a:gd name="T68" fmla="*/ 2147483646 w 1661"/>
              <a:gd name="T69" fmla="*/ 2147483646 h 1141"/>
              <a:gd name="T70" fmla="*/ 2147483646 w 1661"/>
              <a:gd name="T71" fmla="*/ 2147483646 h 1141"/>
              <a:gd name="T72" fmla="*/ 2147483646 w 1661"/>
              <a:gd name="T73" fmla="*/ 2147483646 h 1141"/>
              <a:gd name="T74" fmla="*/ 2147483646 w 1661"/>
              <a:gd name="T75" fmla="*/ 2147483646 h 1141"/>
              <a:gd name="T76" fmla="*/ 2147483646 w 1661"/>
              <a:gd name="T77" fmla="*/ 2147483646 h 1141"/>
              <a:gd name="T78" fmla="*/ 2147483646 w 1661"/>
              <a:gd name="T79" fmla="*/ 2147483646 h 1141"/>
              <a:gd name="T80" fmla="*/ 2147483646 w 1661"/>
              <a:gd name="T81" fmla="*/ 2147483646 h 1141"/>
              <a:gd name="T82" fmla="*/ 2147483646 w 1661"/>
              <a:gd name="T83" fmla="*/ 2147483646 h 1141"/>
              <a:gd name="T84" fmla="*/ 2147483646 w 1661"/>
              <a:gd name="T85" fmla="*/ 2147483646 h 1141"/>
              <a:gd name="T86" fmla="*/ 2147483646 w 1661"/>
              <a:gd name="T87" fmla="*/ 0 h 1141"/>
              <a:gd name="T88" fmla="*/ 2147483646 w 1661"/>
              <a:gd name="T89" fmla="*/ 2147483646 h 1141"/>
              <a:gd name="T90" fmla="*/ 2147483646 w 1661"/>
              <a:gd name="T91" fmla="*/ 2147483646 h 1141"/>
              <a:gd name="T92" fmla="*/ 2147483646 w 1661"/>
              <a:gd name="T93" fmla="*/ 2147483646 h 1141"/>
              <a:gd name="T94" fmla="*/ 2147483646 w 1661"/>
              <a:gd name="T95" fmla="*/ 2147483646 h 1141"/>
              <a:gd name="T96" fmla="*/ 2147483646 w 1661"/>
              <a:gd name="T97" fmla="*/ 2147483646 h 1141"/>
              <a:gd name="T98" fmla="*/ 2147483646 w 1661"/>
              <a:gd name="T99" fmla="*/ 2147483646 h 1141"/>
              <a:gd name="T100" fmla="*/ 2147483646 w 1661"/>
              <a:gd name="T101" fmla="*/ 2147483646 h 1141"/>
              <a:gd name="T102" fmla="*/ 2147483646 w 1661"/>
              <a:gd name="T103" fmla="*/ 2147483646 h 1141"/>
              <a:gd name="T104" fmla="*/ 2147483646 w 1661"/>
              <a:gd name="T105" fmla="*/ 2147483646 h 1141"/>
              <a:gd name="T106" fmla="*/ 2147483646 w 1661"/>
              <a:gd name="T107" fmla="*/ 2147483646 h 1141"/>
              <a:gd name="T108" fmla="*/ 2147483646 w 1661"/>
              <a:gd name="T109" fmla="*/ 2147483646 h 1141"/>
              <a:gd name="T110" fmla="*/ 2147483646 w 1661"/>
              <a:gd name="T111" fmla="*/ 2147483646 h 1141"/>
              <a:gd name="T112" fmla="*/ 2147483646 w 1661"/>
              <a:gd name="T113" fmla="*/ 2147483646 h 1141"/>
              <a:gd name="T114" fmla="*/ 2147483646 w 1661"/>
              <a:gd name="T115" fmla="*/ 2147483646 h 1141"/>
              <a:gd name="T116" fmla="*/ 2147483646 w 1661"/>
              <a:gd name="T117" fmla="*/ 2147483646 h 1141"/>
              <a:gd name="T118" fmla="*/ 2147483646 w 1661"/>
              <a:gd name="T119" fmla="*/ 2147483646 h 1141"/>
              <a:gd name="T120" fmla="*/ 2147483646 w 1661"/>
              <a:gd name="T121" fmla="*/ 2147483646 h 1141"/>
              <a:gd name="T122" fmla="*/ 2147483646 w 1661"/>
              <a:gd name="T123" fmla="*/ 2147483646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073276" y="901700"/>
            <a:ext cx="8594725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LEFT_child = 2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+1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RIGHT_child =2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+2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If LEFT_child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&lt; n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and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A[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LEFT_child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] &gt; A[i]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then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 = 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LEFT_child</a:t>
            </a:r>
            <a:endParaRPr lang="en-US" altLang="ja-JP" sz="20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else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 = i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 startAt="4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If RIGHT_child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&lt; n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and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A[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RIGHT_child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] &gt; A[largest_index]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then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 = 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RIGHT_child</a:t>
            </a:r>
            <a:endParaRPr lang="en-US" altLang="ja-JP" sz="20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 startAt="5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if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i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then exchange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A[i] ↔ A[largest_index]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         </a:t>
            </a:r>
            <a:r>
              <a:rPr lang="en-US" altLang="ja-JP" sz="2000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MAX-HEAPIFY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A, </a:t>
            </a:r>
            <a:r>
              <a:rPr lang="en-US" altLang="ja-JP"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, n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62467" name="正方形/長方形 2"/>
          <p:cNvSpPr>
            <a:spLocks noChangeArrowheads="1"/>
          </p:cNvSpPr>
          <p:nvPr/>
        </p:nvSpPr>
        <p:spPr bwMode="auto">
          <a:xfrm>
            <a:off x="1290638" y="285751"/>
            <a:ext cx="7034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b="1" u="sng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MAX-HEAPIFY(</a:t>
            </a:r>
            <a:r>
              <a:rPr lang="en-US" altLang="ja-JP" b="1" u="sng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A, i, n</a:t>
            </a:r>
            <a:r>
              <a:rPr lang="en-US" altLang="ja-JP" b="1" u="sng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)</a:t>
            </a:r>
            <a:endParaRPr lang="en-US" altLang="ja-JP" sz="2000" b="1" u="sng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0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 dirty="0">
                <a:ea typeface="+mj-ea"/>
                <a:cs typeface="+mj-cs"/>
              </a:rPr>
              <a:t>Building A Max Heap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334000"/>
            <a:ext cx="8458200" cy="381000"/>
          </a:xfrm>
          <a:extLst/>
        </p:spPr>
        <p:txBody>
          <a:bodyPr/>
          <a:lstStyle/>
          <a:p>
            <a:pPr marL="342900" indent="-342900">
              <a:defRPr/>
            </a:pPr>
            <a:r>
              <a:rPr kumimoji="0" lang="en-US" altLang="ja-JP" dirty="0">
                <a:solidFill>
                  <a:schemeClr val="bg2"/>
                </a:solidFill>
                <a:ea typeface="+mn-ea"/>
                <a:cs typeface="+mn-cs"/>
              </a:rPr>
              <a:t>input array = </a:t>
            </a:r>
            <a:r>
              <a:rPr kumimoji="0" lang="en-US" altLang="ja-JP" dirty="0">
                <a:solidFill>
                  <a:schemeClr val="hlink"/>
                </a:solidFill>
                <a:ea typeface="+mn-ea"/>
                <a:cs typeface="+mn-cs"/>
              </a:rPr>
              <a:t>[1, 2, 3, 4, 5, 6, 7, 8, 9, 10, 11]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87550" y="1454150"/>
            <a:ext cx="7531100" cy="3365500"/>
            <a:chOff x="292" y="916"/>
            <a:chExt cx="4744" cy="2120"/>
          </a:xfrm>
        </p:grpSpPr>
        <p:sp>
          <p:nvSpPr>
            <p:cNvPr id="7373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4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4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4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50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73751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3752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73754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73755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73756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73757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3758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73759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60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61" name="Rectangle 32"/>
            <p:cNvSpPr>
              <a:spLocks noChangeArrowheads="1"/>
            </p:cNvSpPr>
            <p:nvPr/>
          </p:nvSpPr>
          <p:spPr bwMode="auto">
            <a:xfrm>
              <a:off x="1536" y="2784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73762" name="Rectangle 33"/>
            <p:cNvSpPr>
              <a:spLocks noChangeArrowheads="1"/>
            </p:cNvSpPr>
            <p:nvPr/>
          </p:nvSpPr>
          <p:spPr bwMode="auto">
            <a:xfrm>
              <a:off x="2688" y="960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763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73764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65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3766" name="Rectangle 37"/>
            <p:cNvSpPr>
              <a:spLocks noChangeArrowheads="1"/>
            </p:cNvSpPr>
            <p:nvPr/>
          </p:nvSpPr>
          <p:spPr bwMode="auto">
            <a:xfrm>
              <a:off x="1344" y="1584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4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5334000"/>
            <a:ext cx="8458200" cy="609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 sz="2800" dirty="0">
                <a:solidFill>
                  <a:schemeClr val="bg2"/>
                </a:solidFill>
                <a:ea typeface="+mn-ea"/>
                <a:cs typeface="+mn-cs"/>
              </a:rPr>
              <a:t>Start at rightmost node that has a child i.e. </a:t>
            </a:r>
            <a:r>
              <a:rPr kumimoji="0" lang="en-US" altLang="ja-JP" sz="2800" dirty="0">
                <a:solidFill>
                  <a:srgbClr val="FF0000"/>
                </a:solidFill>
                <a:ea typeface="+mn-ea"/>
                <a:cs typeface="+mn-cs"/>
              </a:rPr>
              <a:t>last parent</a:t>
            </a:r>
            <a:r>
              <a:rPr kumimoji="0" lang="en-US" altLang="ja-JP" sz="2800" dirty="0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5806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5810" name="Oval 34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1828800" y="5943600"/>
            <a:ext cx="769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Index is </a:t>
            </a:r>
            <a:r>
              <a:rPr kumimoji="0" lang="en-US" altLang="ja-JP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kumimoji="0" lang="en-US" altLang="ja-JP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kumimoji="0" lang="en-US" altLang="ja-JP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n/2</a:t>
            </a:r>
            <a:r>
              <a:rPr kumimoji="0" lang="en-US" altLang="ja-JP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-1) 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47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334000"/>
            <a:ext cx="8458200" cy="12192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 dirty="0">
                <a:solidFill>
                  <a:schemeClr val="bg2"/>
                </a:solidFill>
                <a:ea typeface="+mn-ea"/>
                <a:cs typeface="+mn-cs"/>
              </a:rPr>
              <a:t>Move to next lower array position. Repeat it up to root. 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22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9901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23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1949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45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676400" y="330201"/>
            <a:ext cx="899160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800" b="1" u="sng">
                <a:solidFill>
                  <a:srgbClr val="534239"/>
                </a:solidFill>
                <a:ea typeface="MS PGothic" panose="020B0600070205080204" pitchFamily="34" charset="-128"/>
              </a:rPr>
              <a:t>An array implementation of a Complete Binary Tree: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3711575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0257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4735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36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352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3482976" y="1755776"/>
            <a:ext cx="288925" cy="301625"/>
          </a:xfrm>
          <a:custGeom>
            <a:avLst/>
            <a:gdLst>
              <a:gd name="T0" fmla="*/ 2147483646 w 182"/>
              <a:gd name="T1" fmla="*/ 0 h 190"/>
              <a:gd name="T2" fmla="*/ 0 w 182"/>
              <a:gd name="T3" fmla="*/ 2147483646 h 190"/>
              <a:gd name="T4" fmla="*/ 0 60000 65536"/>
              <a:gd name="T5" fmla="*/ 0 60000 65536"/>
              <a:gd name="T6" fmla="*/ 0 w 182"/>
              <a:gd name="T7" fmla="*/ 0 h 190"/>
              <a:gd name="T8" fmla="*/ 182 w 182"/>
              <a:gd name="T9" fmla="*/ 190 h 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2" h="190">
                <a:moveTo>
                  <a:pt x="182" y="0"/>
                </a:moveTo>
                <a:lnTo>
                  <a:pt x="0" y="1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>
            <a:off x="2720975" y="2362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7" name="Freeform 11"/>
          <p:cNvSpPr>
            <a:spLocks/>
          </p:cNvSpPr>
          <p:nvPr/>
        </p:nvSpPr>
        <p:spPr bwMode="auto">
          <a:xfrm>
            <a:off x="3406776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168775" y="1752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9" name="Freeform 13"/>
          <p:cNvSpPr>
            <a:spLocks/>
          </p:cNvSpPr>
          <p:nvPr/>
        </p:nvSpPr>
        <p:spPr bwMode="auto">
          <a:xfrm>
            <a:off x="4321176" y="2392364"/>
            <a:ext cx="244475" cy="350837"/>
          </a:xfrm>
          <a:custGeom>
            <a:avLst/>
            <a:gdLst>
              <a:gd name="T0" fmla="*/ 2147483646 w 154"/>
              <a:gd name="T1" fmla="*/ 0 h 221"/>
              <a:gd name="T2" fmla="*/ 0 w 154"/>
              <a:gd name="T3" fmla="*/ 2147483646 h 221"/>
              <a:gd name="T4" fmla="*/ 0 60000 65536"/>
              <a:gd name="T5" fmla="*/ 0 60000 65536"/>
              <a:gd name="T6" fmla="*/ 0 w 154"/>
              <a:gd name="T7" fmla="*/ 0 h 221"/>
              <a:gd name="T8" fmla="*/ 154 w 154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" h="221">
                <a:moveTo>
                  <a:pt x="154" y="0"/>
                </a:moveTo>
                <a:lnTo>
                  <a:pt x="0" y="22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787775" y="1371601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0</a:t>
            </a:r>
            <a:endParaRPr lang="en-US" altLang="ja-JP" sz="1800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101975" y="1981201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1</a:t>
            </a:r>
            <a:endParaRPr lang="en-US" altLang="ja-JP" sz="1800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549775" y="20574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362200" y="28336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406775" y="2819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092575" y="28194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553200" y="1066800"/>
            <a:ext cx="3124200" cy="19383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Number the nodes (</a:t>
            </a: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starting at 0</a:t>
            </a: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) by levels, from top to bottom and left to right within  level 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810000" y="4424363"/>
            <a:ext cx="441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4343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48768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4102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59436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64770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3886200" y="4500563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solidFill>
                  <a:srgbClr val="534239"/>
                </a:solidFill>
                <a:ea typeface="MS PGothic" panose="020B0600070205080204" pitchFamily="34" charset="-128"/>
              </a:rPr>
              <a:t>0</a:t>
            </a: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       1        2        3        4      5      6   ……        </a:t>
            </a:r>
            <a:endParaRPr lang="en-US" altLang="ja-JP" sz="1800" b="1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auto">
          <a:xfrm>
            <a:off x="4446588" y="4981575"/>
            <a:ext cx="914400" cy="357188"/>
          </a:xfrm>
          <a:custGeom>
            <a:avLst/>
            <a:gdLst>
              <a:gd name="T0" fmla="*/ 0 w 576"/>
              <a:gd name="T1" fmla="*/ 2147483646 h 225"/>
              <a:gd name="T2" fmla="*/ 2147483646 w 576"/>
              <a:gd name="T3" fmla="*/ 2147483646 h 225"/>
              <a:gd name="T4" fmla="*/ 2147483646 w 576"/>
              <a:gd name="T5" fmla="*/ 2147483646 h 225"/>
              <a:gd name="T6" fmla="*/ 2147483646 w 576"/>
              <a:gd name="T7" fmla="*/ 2147483646 h 225"/>
              <a:gd name="T8" fmla="*/ 2147483646 w 576"/>
              <a:gd name="T9" fmla="*/ 2147483646 h 225"/>
              <a:gd name="T10" fmla="*/ 2147483646 w 576"/>
              <a:gd name="T11" fmla="*/ 2147483646 h 225"/>
              <a:gd name="T12" fmla="*/ 2147483646 w 576"/>
              <a:gd name="T13" fmla="*/ 2147483646 h 225"/>
              <a:gd name="T14" fmla="*/ 2147483646 w 576"/>
              <a:gd name="T15" fmla="*/ 0 h 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225"/>
              <a:gd name="T26" fmla="*/ 576 w 576"/>
              <a:gd name="T27" fmla="*/ 225 h 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225">
                <a:moveTo>
                  <a:pt x="0" y="12"/>
                </a:moveTo>
                <a:cubicBezTo>
                  <a:pt x="14" y="27"/>
                  <a:pt x="50" y="81"/>
                  <a:pt x="87" y="100"/>
                </a:cubicBezTo>
                <a:cubicBezTo>
                  <a:pt x="124" y="119"/>
                  <a:pt x="192" y="108"/>
                  <a:pt x="223" y="129"/>
                </a:cubicBezTo>
                <a:cubicBezTo>
                  <a:pt x="254" y="150"/>
                  <a:pt x="255" y="225"/>
                  <a:pt x="271" y="225"/>
                </a:cubicBezTo>
                <a:cubicBezTo>
                  <a:pt x="287" y="225"/>
                  <a:pt x="289" y="148"/>
                  <a:pt x="319" y="129"/>
                </a:cubicBezTo>
                <a:cubicBezTo>
                  <a:pt x="349" y="110"/>
                  <a:pt x="416" y="119"/>
                  <a:pt x="450" y="112"/>
                </a:cubicBezTo>
                <a:cubicBezTo>
                  <a:pt x="484" y="105"/>
                  <a:pt x="505" y="106"/>
                  <a:pt x="526" y="87"/>
                </a:cubicBezTo>
                <a:cubicBezTo>
                  <a:pt x="547" y="68"/>
                  <a:pt x="566" y="1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auto">
          <a:xfrm>
            <a:off x="5788026" y="5000626"/>
            <a:ext cx="1450975" cy="314325"/>
          </a:xfrm>
          <a:custGeom>
            <a:avLst/>
            <a:gdLst>
              <a:gd name="T0" fmla="*/ 0 w 914"/>
              <a:gd name="T1" fmla="*/ 0 h 198"/>
              <a:gd name="T2" fmla="*/ 2147483646 w 914"/>
              <a:gd name="T3" fmla="*/ 2147483646 h 198"/>
              <a:gd name="T4" fmla="*/ 2147483646 w 914"/>
              <a:gd name="T5" fmla="*/ 2147483646 h 198"/>
              <a:gd name="T6" fmla="*/ 2147483646 w 914"/>
              <a:gd name="T7" fmla="*/ 2147483646 h 198"/>
              <a:gd name="T8" fmla="*/ 2147483646 w 914"/>
              <a:gd name="T9" fmla="*/ 2147483646 h 198"/>
              <a:gd name="T10" fmla="*/ 2147483646 w 914"/>
              <a:gd name="T11" fmla="*/ 2147483646 h 198"/>
              <a:gd name="T12" fmla="*/ 2147483646 w 914"/>
              <a:gd name="T13" fmla="*/ 2147483646 h 198"/>
              <a:gd name="T14" fmla="*/ 2147483646 w 914"/>
              <a:gd name="T15" fmla="*/ 0 h 1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4"/>
              <a:gd name="T25" fmla="*/ 0 h 198"/>
              <a:gd name="T26" fmla="*/ 914 w 914"/>
              <a:gd name="T27" fmla="*/ 198 h 1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4" h="198">
                <a:moveTo>
                  <a:pt x="0" y="0"/>
                </a:moveTo>
                <a:cubicBezTo>
                  <a:pt x="12" y="15"/>
                  <a:pt x="18" y="71"/>
                  <a:pt x="75" y="88"/>
                </a:cubicBezTo>
                <a:cubicBezTo>
                  <a:pt x="132" y="105"/>
                  <a:pt x="291" y="84"/>
                  <a:pt x="344" y="102"/>
                </a:cubicBezTo>
                <a:cubicBezTo>
                  <a:pt x="397" y="120"/>
                  <a:pt x="376" y="198"/>
                  <a:pt x="392" y="198"/>
                </a:cubicBezTo>
                <a:cubicBezTo>
                  <a:pt x="408" y="198"/>
                  <a:pt x="410" y="121"/>
                  <a:pt x="440" y="102"/>
                </a:cubicBezTo>
                <a:cubicBezTo>
                  <a:pt x="470" y="83"/>
                  <a:pt x="515" y="87"/>
                  <a:pt x="571" y="85"/>
                </a:cubicBezTo>
                <a:cubicBezTo>
                  <a:pt x="627" y="83"/>
                  <a:pt x="719" y="102"/>
                  <a:pt x="776" y="88"/>
                </a:cubicBezTo>
                <a:cubicBezTo>
                  <a:pt x="833" y="74"/>
                  <a:pt x="885" y="18"/>
                  <a:pt x="9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5943600" y="5567364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Level 2 nodes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267200" y="5567364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Level 1 nodes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V="1">
            <a:off x="3657600" y="49577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276600" y="5567364"/>
            <a:ext cx="6858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Root</a:t>
            </a:r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7010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51" name="Freeform 35"/>
          <p:cNvSpPr>
            <a:spLocks/>
          </p:cNvSpPr>
          <p:nvPr/>
        </p:nvSpPr>
        <p:spPr bwMode="auto">
          <a:xfrm>
            <a:off x="4648200" y="4125913"/>
            <a:ext cx="1011238" cy="298450"/>
          </a:xfrm>
          <a:custGeom>
            <a:avLst/>
            <a:gdLst>
              <a:gd name="T0" fmla="*/ 0 w 637"/>
              <a:gd name="T1" fmla="*/ 2147483646 h 188"/>
              <a:gd name="T2" fmla="*/ 2147483646 w 637"/>
              <a:gd name="T3" fmla="*/ 2147483646 h 188"/>
              <a:gd name="T4" fmla="*/ 2147483646 w 637"/>
              <a:gd name="T5" fmla="*/ 2147483646 h 188"/>
              <a:gd name="T6" fmla="*/ 2147483646 w 637"/>
              <a:gd name="T7" fmla="*/ 2147483646 h 188"/>
              <a:gd name="T8" fmla="*/ 2147483646 w 637"/>
              <a:gd name="T9" fmla="*/ 2147483646 h 188"/>
              <a:gd name="T10" fmla="*/ 2147483646 w 637"/>
              <a:gd name="T11" fmla="*/ 2147483646 h 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7"/>
              <a:gd name="T19" fmla="*/ 0 h 188"/>
              <a:gd name="T20" fmla="*/ 637 w 637"/>
              <a:gd name="T21" fmla="*/ 188 h 1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7" h="188">
                <a:moveTo>
                  <a:pt x="0" y="188"/>
                </a:moveTo>
                <a:cubicBezTo>
                  <a:pt x="8" y="152"/>
                  <a:pt x="15" y="121"/>
                  <a:pt x="48" y="92"/>
                </a:cubicBezTo>
                <a:cubicBezTo>
                  <a:pt x="81" y="63"/>
                  <a:pt x="148" y="26"/>
                  <a:pt x="198" y="13"/>
                </a:cubicBezTo>
                <a:cubicBezTo>
                  <a:pt x="248" y="0"/>
                  <a:pt x="297" y="5"/>
                  <a:pt x="349" y="13"/>
                </a:cubicBezTo>
                <a:cubicBezTo>
                  <a:pt x="401" y="21"/>
                  <a:pt x="463" y="40"/>
                  <a:pt x="511" y="63"/>
                </a:cubicBezTo>
                <a:cubicBezTo>
                  <a:pt x="559" y="86"/>
                  <a:pt x="611" y="132"/>
                  <a:pt x="637" y="150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52" name="Freeform 36"/>
          <p:cNvSpPr>
            <a:spLocks/>
          </p:cNvSpPr>
          <p:nvPr/>
        </p:nvSpPr>
        <p:spPr bwMode="auto">
          <a:xfrm>
            <a:off x="5105400" y="4103688"/>
            <a:ext cx="1066800" cy="315912"/>
          </a:xfrm>
          <a:custGeom>
            <a:avLst/>
            <a:gdLst>
              <a:gd name="T0" fmla="*/ 0 w 672"/>
              <a:gd name="T1" fmla="*/ 2147483646 h 199"/>
              <a:gd name="T2" fmla="*/ 2147483646 w 672"/>
              <a:gd name="T3" fmla="*/ 2147483646 h 199"/>
              <a:gd name="T4" fmla="*/ 2147483646 w 672"/>
              <a:gd name="T5" fmla="*/ 2147483646 h 199"/>
              <a:gd name="T6" fmla="*/ 2147483646 w 672"/>
              <a:gd name="T7" fmla="*/ 2147483646 h 199"/>
              <a:gd name="T8" fmla="*/ 2147483646 w 672"/>
              <a:gd name="T9" fmla="*/ 2147483646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99"/>
              <a:gd name="T17" fmla="*/ 672 w 672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99">
                <a:moveTo>
                  <a:pt x="0" y="7"/>
                </a:moveTo>
                <a:cubicBezTo>
                  <a:pt x="104" y="3"/>
                  <a:pt x="209" y="0"/>
                  <a:pt x="288" y="7"/>
                </a:cubicBezTo>
                <a:cubicBezTo>
                  <a:pt x="367" y="14"/>
                  <a:pt x="422" y="34"/>
                  <a:pt x="474" y="49"/>
                </a:cubicBezTo>
                <a:cubicBezTo>
                  <a:pt x="526" y="64"/>
                  <a:pt x="566" y="74"/>
                  <a:pt x="599" y="99"/>
                </a:cubicBezTo>
                <a:cubicBezTo>
                  <a:pt x="632" y="124"/>
                  <a:pt x="657" y="178"/>
                  <a:pt x="672" y="199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3581400" y="3424238"/>
            <a:ext cx="5334000" cy="461962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Parent to children (index </a:t>
            </a:r>
            <a:r>
              <a:rPr lang="en-US" altLang="ja-JP" i="1">
                <a:solidFill>
                  <a:srgbClr val="FF0000"/>
                </a:solidFill>
                <a:ea typeface="MS PGothic" panose="020B0600070205080204" pitchFamily="34" charset="-128"/>
              </a:rPr>
              <a:t>i</a:t>
            </a: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 to 2</a:t>
            </a:r>
            <a:r>
              <a:rPr lang="en-US" altLang="ja-JP" i="1">
                <a:solidFill>
                  <a:srgbClr val="FF0000"/>
                </a:solidFill>
                <a:ea typeface="MS PGothic" panose="020B0600070205080204" pitchFamily="34" charset="-128"/>
              </a:rPr>
              <a:t>i+1</a:t>
            </a: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, 2</a:t>
            </a:r>
            <a:r>
              <a:rPr lang="en-US" altLang="ja-JP" i="1">
                <a:solidFill>
                  <a:srgbClr val="FF0000"/>
                </a:solidFill>
                <a:ea typeface="MS PGothic" panose="020B0600070205080204" pitchFamily="34" charset="-128"/>
              </a:rPr>
              <a:t>i</a:t>
            </a: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+2)</a:t>
            </a:r>
            <a:r>
              <a:rPr lang="en-US" altLang="ja-JP" i="1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endParaRPr lang="en-US" altLang="ja-JP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34854" name="Oval 7"/>
          <p:cNvSpPr>
            <a:spLocks noChangeArrowheads="1"/>
          </p:cNvSpPr>
          <p:nvPr/>
        </p:nvSpPr>
        <p:spPr bwMode="auto">
          <a:xfrm>
            <a:off x="4800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55" name="Freeform 11"/>
          <p:cNvSpPr>
            <a:spLocks/>
          </p:cNvSpPr>
          <p:nvPr/>
        </p:nvSpPr>
        <p:spPr bwMode="auto">
          <a:xfrm>
            <a:off x="4854576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56" name="正方形/長方形 1"/>
          <p:cNvSpPr>
            <a:spLocks noChangeArrowheads="1"/>
          </p:cNvSpPr>
          <p:nvPr/>
        </p:nvSpPr>
        <p:spPr bwMode="auto">
          <a:xfrm>
            <a:off x="4876800" y="28003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solidFill>
                  <a:srgbClr val="534239"/>
                </a:solidFill>
                <a:ea typeface="MS PGothic" panose="020B0600070205080204" pitchFamily="34" charset="-12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21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84002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47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6045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47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49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66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8089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8091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8093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95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8097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88098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1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0138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0139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0141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42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0145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47" name="Rectangle 35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3200400" y="5638800"/>
            <a:ext cx="57912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a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2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9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9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40989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2189" name="Oval 29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50292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2193" name="Oval 33"/>
          <p:cNvSpPr>
            <a:spLocks noChangeArrowheads="1"/>
          </p:cNvSpPr>
          <p:nvPr/>
        </p:nvSpPr>
        <p:spPr bwMode="auto">
          <a:xfrm>
            <a:off x="4044950" y="434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92196" name="Rectangle 36"/>
          <p:cNvSpPr>
            <a:spLocks noChangeArrowheads="1"/>
          </p:cNvSpPr>
          <p:nvPr/>
        </p:nvSpPr>
        <p:spPr bwMode="auto">
          <a:xfrm>
            <a:off x="3200400" y="5638800"/>
            <a:ext cx="57912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a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2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4327526" y="33067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45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4237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38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40386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4241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42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1828800" y="5638800"/>
            <a:ext cx="86106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Done, move to next lower array position.</a:t>
            </a:r>
          </a:p>
        </p:txBody>
      </p:sp>
      <p:sp>
        <p:nvSpPr>
          <p:cNvPr id="94245" name="Rectangle 37"/>
          <p:cNvSpPr>
            <a:spLocks noChangeArrowheads="1"/>
          </p:cNvSpPr>
          <p:nvPr/>
        </p:nvSpPr>
        <p:spPr bwMode="auto">
          <a:xfrm>
            <a:off x="4403726" y="33067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05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6259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6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6283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6285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86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6289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90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96292" name="Rectangle 36"/>
          <p:cNvSpPr>
            <a:spLocks noChangeArrowheads="1"/>
          </p:cNvSpPr>
          <p:nvPr/>
        </p:nvSpPr>
        <p:spPr bwMode="auto">
          <a:xfrm>
            <a:off x="4327526" y="33067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6293" name="Rectangle 37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6294" name="Rectangle 38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1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9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32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8309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0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1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2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3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4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5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6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7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18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19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0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1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2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3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4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5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8326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8327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8328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8329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8330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8331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8332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8333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8334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35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36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4327526" y="33067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1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5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00377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381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82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100385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86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3565526" y="24685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1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8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102403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9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11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2429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31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02432" name="Rectangle 32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3565526" y="24685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1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75260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i="1">
                <a:solidFill>
                  <a:srgbClr val="A84914"/>
                </a:solidFill>
                <a:latin typeface="Georgia" panose="02040502050405020303" pitchFamily="18" charset="0"/>
              </a:rPr>
              <a:t>Complete Binary Tree Representations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676400" y="1447800"/>
            <a:ext cx="8991600" cy="4724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/>
            </a:pP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If a complete binary tree with </a:t>
            </a:r>
            <a:r>
              <a:rPr lang="en-US" altLang="zh-TW" sz="28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n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nodes is represented sequentially, then for any node with index </a:t>
            </a:r>
            <a:r>
              <a:rPr lang="en-US" altLang="zh-TW" sz="2800" i="1" dirty="0" err="1">
                <a:solidFill>
                  <a:srgbClr val="534239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, 0&lt;=</a:t>
            </a:r>
            <a:r>
              <a:rPr lang="en-US" altLang="zh-TW" sz="2800" i="1" dirty="0" err="1">
                <a:solidFill>
                  <a:srgbClr val="534239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&lt;=</a:t>
            </a:r>
            <a:r>
              <a:rPr lang="en-US" altLang="zh-TW" sz="28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n-1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, we have: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zh-TW" sz="1200" dirty="0">
              <a:solidFill>
                <a:srgbClr val="534239"/>
              </a:solidFill>
              <a:latin typeface="Georgia" charset="0"/>
              <a:cs typeface="新細明體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/>
            </a:pPr>
            <a:r>
              <a:rPr lang="en-US" altLang="zh-TW" sz="2400" i="1" dirty="0">
                <a:solidFill>
                  <a:srgbClr val="FF0000"/>
                </a:solidFill>
                <a:latin typeface="Georgia" charset="0"/>
                <a:cs typeface="新細明體" charset="0"/>
              </a:rPr>
              <a:t>parent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(</a:t>
            </a: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)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is at </a:t>
            </a:r>
            <a:r>
              <a:rPr lang="en-US" altLang="ja-JP" sz="2400" dirty="0">
                <a:solidFill>
                  <a:srgbClr val="0000FF"/>
                </a:solidFill>
                <a:latin typeface="Comic Sans MS" pitchFamily="66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Comic Sans MS" pitchFamily="66" charset="0"/>
                <a:ea typeface="MS PGothic" pitchFamily="34" charset="-128"/>
                <a:cs typeface="MS PGothic" charset="0"/>
                <a:sym typeface="Symbol" pitchFamily="18" charset="2"/>
              </a:rPr>
              <a:t></a:t>
            </a:r>
            <a:r>
              <a:rPr lang="en-US" altLang="zh-TW" sz="2400" i="1" dirty="0">
                <a:solidFill>
                  <a:srgbClr val="CC3300"/>
                </a:solidFill>
                <a:latin typeface="Georgia" charset="0"/>
                <a:cs typeface="新細明體" charset="0"/>
              </a:rPr>
              <a:t>(i-1)/2</a:t>
            </a:r>
            <a:r>
              <a:rPr lang="en-US" altLang="ja-JP" sz="2400" dirty="0">
                <a:solidFill>
                  <a:srgbClr val="0000FF"/>
                </a:solidFill>
                <a:latin typeface="Comic Sans MS" pitchFamily="66" charset="0"/>
                <a:ea typeface="MS PGothic" pitchFamily="34" charset="-128"/>
                <a:cs typeface="MS PGothic" charset="0"/>
                <a:sym typeface="Symbol" pitchFamily="18" charset="2"/>
              </a:rPr>
              <a:t></a:t>
            </a:r>
            <a:r>
              <a:rPr lang="en-US" altLang="zh-TW" sz="2400" i="1" dirty="0">
                <a:solidFill>
                  <a:srgbClr val="CC3300"/>
                </a:solidFill>
                <a:latin typeface="Georgia" charset="0"/>
                <a:cs typeface="新細明體" charset="0"/>
              </a:rPr>
              <a:t> 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if </a:t>
            </a:r>
            <a:r>
              <a:rPr lang="en-US" altLang="zh-TW" sz="2400" i="1" dirty="0" err="1">
                <a:solidFill>
                  <a:srgbClr val="534239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!=0.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If </a:t>
            </a:r>
            <a:r>
              <a:rPr lang="en-US" altLang="zh-TW" sz="2400" i="1" dirty="0" err="1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=0, </a:t>
            </a:r>
            <a:r>
              <a:rPr lang="en-US" altLang="zh-TW" sz="2400" i="1" dirty="0" err="1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 is at the root and has no parent.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endParaRPr lang="en-US" altLang="zh-TW" sz="1200" dirty="0">
              <a:solidFill>
                <a:srgbClr val="534239"/>
              </a:solidFill>
              <a:latin typeface="Georgia" charset="0"/>
              <a:cs typeface="新細明體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/>
            </a:pP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leftChild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(</a:t>
            </a: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)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is at </a:t>
            </a:r>
            <a:r>
              <a:rPr lang="en-US" altLang="zh-TW" sz="2400" dirty="0">
                <a:solidFill>
                  <a:srgbClr val="CC3300"/>
                </a:solidFill>
                <a:latin typeface="Georgia" charset="0"/>
                <a:cs typeface="新細明體" charset="0"/>
              </a:rPr>
              <a:t>2</a:t>
            </a:r>
            <a:r>
              <a:rPr lang="en-US" altLang="zh-TW" sz="2400" i="1" dirty="0">
                <a:solidFill>
                  <a:srgbClr val="CC3300"/>
                </a:solidFill>
                <a:latin typeface="Georgia" charset="0"/>
                <a:cs typeface="新細明體" charset="0"/>
              </a:rPr>
              <a:t>i+1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if 2</a:t>
            </a:r>
            <a:r>
              <a:rPr lang="en-US" altLang="zh-TW" sz="24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i+1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&lt;</a:t>
            </a:r>
            <a:r>
              <a:rPr lang="en-US" altLang="zh-TW" sz="24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n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.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If 2</a:t>
            </a:r>
            <a:r>
              <a:rPr lang="en-US" altLang="zh-TW" sz="2400" i="1" dirty="0">
                <a:solidFill>
                  <a:srgbClr val="0000FF"/>
                </a:solidFill>
                <a:latin typeface="Georgia" charset="0"/>
                <a:cs typeface="新細明體" charset="0"/>
              </a:rPr>
              <a:t>i+1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&gt;=n, then </a:t>
            </a:r>
            <a:r>
              <a:rPr lang="en-US" altLang="zh-TW" sz="2400" i="1" dirty="0" err="1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 has no left child.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endParaRPr lang="en-US" altLang="zh-TW" sz="1400" dirty="0">
              <a:solidFill>
                <a:srgbClr val="534239"/>
              </a:solidFill>
              <a:latin typeface="Georgia" charset="0"/>
              <a:cs typeface="新細明體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/>
            </a:pP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rightChild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(</a:t>
            </a: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)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is at </a:t>
            </a:r>
            <a:r>
              <a:rPr lang="en-US" altLang="zh-TW" sz="2400" dirty="0">
                <a:solidFill>
                  <a:srgbClr val="CC3300"/>
                </a:solidFill>
                <a:latin typeface="Georgia" charset="0"/>
                <a:cs typeface="新細明體" charset="0"/>
              </a:rPr>
              <a:t>2</a:t>
            </a:r>
            <a:r>
              <a:rPr lang="en-US" altLang="zh-TW" sz="2400" i="1" dirty="0">
                <a:solidFill>
                  <a:srgbClr val="CC3300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CC3300"/>
                </a:solidFill>
                <a:latin typeface="Georgia" charset="0"/>
                <a:cs typeface="新細明體" charset="0"/>
              </a:rPr>
              <a:t>+2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if 2</a:t>
            </a:r>
            <a:r>
              <a:rPr lang="en-US" altLang="zh-TW" sz="24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i+2 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&lt;</a:t>
            </a:r>
            <a:r>
              <a:rPr lang="en-US" altLang="zh-TW" sz="24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n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.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If 2</a:t>
            </a:r>
            <a:r>
              <a:rPr lang="en-US" altLang="zh-TW" sz="2400" i="1" dirty="0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 +2</a:t>
            </a:r>
            <a:r>
              <a:rPr lang="en-US" altLang="zh-TW" sz="2400" dirty="0" smtClean="0">
                <a:solidFill>
                  <a:srgbClr val="0000FF"/>
                </a:solidFill>
                <a:latin typeface="Georgia" charset="0"/>
                <a:cs typeface="新細明體" charset="0"/>
              </a:rPr>
              <a:t>&gt;=n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, then </a:t>
            </a:r>
            <a:r>
              <a:rPr lang="en-US" altLang="zh-TW" sz="2400" i="1" dirty="0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 has no right child.</a:t>
            </a:r>
          </a:p>
        </p:txBody>
      </p:sp>
    </p:spTree>
    <p:extLst>
      <p:ext uri="{BB962C8B-B14F-4D97-AF65-F5344CB8AC3E}">
        <p14:creationId xmlns:p14="http://schemas.microsoft.com/office/powerpoint/2010/main" val="31808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8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4477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104481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83" name="Rectangle 35"/>
          <p:cNvSpPr>
            <a:spLocks noChangeArrowheads="1"/>
          </p:cNvSpPr>
          <p:nvPr/>
        </p:nvSpPr>
        <p:spPr bwMode="auto">
          <a:xfrm>
            <a:off x="3565526" y="24685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4484" name="Rectangle 36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04485" name="Rectangle 37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Done.</a:t>
            </a:r>
          </a:p>
        </p:txBody>
      </p:sp>
      <p:sp>
        <p:nvSpPr>
          <p:cNvPr id="104486" name="Rectangle 38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9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609601"/>
            <a:ext cx="8745538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9" name="テキスト ボックス 1"/>
          <p:cNvSpPr txBox="1">
            <a:spLocks noChangeArrowheads="1"/>
          </p:cNvSpPr>
          <p:nvPr/>
        </p:nvSpPr>
        <p:spPr bwMode="auto">
          <a:xfrm>
            <a:off x="1679576" y="141288"/>
            <a:ext cx="80418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b="1">
                <a:solidFill>
                  <a:srgbClr val="7F7F7F"/>
                </a:solidFill>
                <a:ea typeface="MS PGothic" panose="020B0600070205080204" pitchFamily="34" charset="-128"/>
              </a:rPr>
              <a:t>Exercise: </a:t>
            </a:r>
            <a:r>
              <a:rPr lang="en-US" altLang="ja-JP" sz="2800" b="1">
                <a:solidFill>
                  <a:srgbClr val="534239"/>
                </a:solidFill>
                <a:ea typeface="MS PGothic" panose="020B0600070205080204" pitchFamily="34" charset="-128"/>
              </a:rPr>
              <a:t>Arrange this array as a heap tree/Array? </a:t>
            </a:r>
            <a:endParaRPr kumimoji="1" lang="ja-JP" altLang="en-US" sz="2800" b="1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106500" name="Rectangle 21"/>
          <p:cNvSpPr>
            <a:spLocks noChangeArrowheads="1"/>
          </p:cNvSpPr>
          <p:nvPr/>
        </p:nvSpPr>
        <p:spPr bwMode="auto">
          <a:xfrm>
            <a:off x="3573464" y="5638800"/>
            <a:ext cx="625633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106501" name="Line 22"/>
          <p:cNvSpPr>
            <a:spLocks noChangeShapeType="1"/>
          </p:cNvSpPr>
          <p:nvPr/>
        </p:nvSpPr>
        <p:spPr bwMode="auto">
          <a:xfrm>
            <a:off x="40862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2" name="Line 23"/>
          <p:cNvSpPr>
            <a:spLocks noChangeShapeType="1"/>
          </p:cNvSpPr>
          <p:nvPr/>
        </p:nvSpPr>
        <p:spPr bwMode="auto">
          <a:xfrm>
            <a:off x="46196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3" name="Line 24"/>
          <p:cNvSpPr>
            <a:spLocks noChangeShapeType="1"/>
          </p:cNvSpPr>
          <p:nvPr/>
        </p:nvSpPr>
        <p:spPr bwMode="auto">
          <a:xfrm>
            <a:off x="51530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4" name="Line 25"/>
          <p:cNvSpPr>
            <a:spLocks noChangeShapeType="1"/>
          </p:cNvSpPr>
          <p:nvPr/>
        </p:nvSpPr>
        <p:spPr bwMode="auto">
          <a:xfrm>
            <a:off x="56864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5" name="Line 26"/>
          <p:cNvSpPr>
            <a:spLocks noChangeShapeType="1"/>
          </p:cNvSpPr>
          <p:nvPr/>
        </p:nvSpPr>
        <p:spPr bwMode="auto">
          <a:xfrm>
            <a:off x="62198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6" name="Text Box 27"/>
          <p:cNvSpPr txBox="1">
            <a:spLocks noChangeArrowheads="1"/>
          </p:cNvSpPr>
          <p:nvPr/>
        </p:nvSpPr>
        <p:spPr bwMode="auto">
          <a:xfrm>
            <a:off x="3629026" y="5721351"/>
            <a:ext cx="6353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21</a:t>
            </a: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     19    17       7        5       8         9      2       6         5        4        </a:t>
            </a:r>
            <a:endParaRPr lang="en-US" altLang="ja-JP" sz="1800" b="1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106507" name="Line 34"/>
          <p:cNvSpPr>
            <a:spLocks noChangeShapeType="1"/>
          </p:cNvSpPr>
          <p:nvPr/>
        </p:nvSpPr>
        <p:spPr bwMode="auto">
          <a:xfrm>
            <a:off x="67532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8" name="Line 34"/>
          <p:cNvSpPr>
            <a:spLocks noChangeShapeType="1"/>
          </p:cNvSpPr>
          <p:nvPr/>
        </p:nvSpPr>
        <p:spPr bwMode="auto">
          <a:xfrm>
            <a:off x="7288213" y="5659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9" name="Line 34"/>
          <p:cNvSpPr>
            <a:spLocks noChangeShapeType="1"/>
          </p:cNvSpPr>
          <p:nvPr/>
        </p:nvSpPr>
        <p:spPr bwMode="auto">
          <a:xfrm>
            <a:off x="7810500" y="5659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10" name="Line 34"/>
          <p:cNvSpPr>
            <a:spLocks noChangeShapeType="1"/>
          </p:cNvSpPr>
          <p:nvPr/>
        </p:nvSpPr>
        <p:spPr bwMode="auto">
          <a:xfrm>
            <a:off x="8401050" y="5641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11" name="Line 34"/>
          <p:cNvSpPr>
            <a:spLocks noChangeShapeType="1"/>
          </p:cNvSpPr>
          <p:nvPr/>
        </p:nvSpPr>
        <p:spPr bwMode="auto">
          <a:xfrm>
            <a:off x="8993188" y="5659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12" name="正方形/長方形 2"/>
          <p:cNvSpPr>
            <a:spLocks noChangeArrowheads="1"/>
          </p:cNvSpPr>
          <p:nvPr/>
        </p:nvSpPr>
        <p:spPr bwMode="auto">
          <a:xfrm>
            <a:off x="1641475" y="5659439"/>
            <a:ext cx="1696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>
                <a:solidFill>
                  <a:srgbClr val="0000FF"/>
                </a:solidFill>
                <a:ea typeface="MS PGothic" panose="020B0600070205080204" pitchFamily="34" charset="-128"/>
              </a:rPr>
              <a:t>Heap array</a:t>
            </a:r>
            <a:endParaRPr lang="ja-JP" altLang="en-US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  <p:sp>
        <p:nvSpPr>
          <p:cNvPr id="106513" name="正方形/長方形 17"/>
          <p:cNvSpPr>
            <a:spLocks noChangeArrowheads="1"/>
          </p:cNvSpPr>
          <p:nvPr/>
        </p:nvSpPr>
        <p:spPr bwMode="auto">
          <a:xfrm>
            <a:off x="1641476" y="685801"/>
            <a:ext cx="987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>
                <a:solidFill>
                  <a:srgbClr val="0000FF"/>
                </a:solidFill>
                <a:ea typeface="MS PGothic" panose="020B0600070205080204" pitchFamily="34" charset="-128"/>
              </a:rPr>
              <a:t>Array</a:t>
            </a:r>
            <a:endParaRPr lang="ja-JP" altLang="en-US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  <p:grpSp>
        <p:nvGrpSpPr>
          <p:cNvPr id="106514" name="Group 27"/>
          <p:cNvGrpSpPr>
            <a:grpSpLocks/>
          </p:cNvGrpSpPr>
          <p:nvPr/>
        </p:nvGrpSpPr>
        <p:grpSpPr bwMode="auto">
          <a:xfrm>
            <a:off x="1797051" y="1857376"/>
            <a:ext cx="3254375" cy="2424113"/>
            <a:chOff x="137" y="715"/>
            <a:chExt cx="1854" cy="1288"/>
          </a:xfrm>
        </p:grpSpPr>
        <p:sp>
          <p:nvSpPr>
            <p:cNvPr id="106521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2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3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4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5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6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7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28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29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0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1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2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3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4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5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6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7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</a:p>
          </p:txBody>
        </p:sp>
        <p:sp>
          <p:nvSpPr>
            <p:cNvPr id="106538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106539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106540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106541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106542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106543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</a:p>
          </p:txBody>
        </p:sp>
        <p:sp>
          <p:nvSpPr>
            <p:cNvPr id="106544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</a:p>
          </p:txBody>
        </p:sp>
        <p:sp>
          <p:nvSpPr>
            <p:cNvPr id="106545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</a:p>
          </p:txBody>
        </p:sp>
        <p:sp>
          <p:nvSpPr>
            <p:cNvPr id="106546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9</a:t>
              </a:r>
            </a:p>
          </p:txBody>
        </p:sp>
      </p:grpSp>
      <p:sp>
        <p:nvSpPr>
          <p:cNvPr id="106515" name="Line 30"/>
          <p:cNvSpPr>
            <a:spLocks noChangeAspect="1" noChangeShapeType="1"/>
          </p:cNvSpPr>
          <p:nvPr/>
        </p:nvSpPr>
        <p:spPr bwMode="auto">
          <a:xfrm rot="16200000" flipV="1">
            <a:off x="3496470" y="3780632"/>
            <a:ext cx="407987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16" name="Oval 36"/>
          <p:cNvSpPr>
            <a:spLocks noChangeArrowheads="1"/>
          </p:cNvSpPr>
          <p:nvPr/>
        </p:nvSpPr>
        <p:spPr bwMode="auto">
          <a:xfrm>
            <a:off x="3613150" y="39306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21</a:t>
            </a:r>
            <a:endParaRPr lang="en-US" altLang="ja-JP" sz="1800">
              <a:solidFill>
                <a:srgbClr val="53423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6517" name="Text Box 52"/>
          <p:cNvSpPr txBox="1">
            <a:spLocks noChangeArrowheads="1"/>
          </p:cNvSpPr>
          <p:nvPr/>
        </p:nvSpPr>
        <p:spPr bwMode="auto">
          <a:xfrm>
            <a:off x="3765551" y="3795713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106518" name="Text Box 44"/>
          <p:cNvSpPr txBox="1">
            <a:spLocks noChangeArrowheads="1"/>
          </p:cNvSpPr>
          <p:nvPr/>
        </p:nvSpPr>
        <p:spPr bwMode="auto">
          <a:xfrm>
            <a:off x="3662363" y="6081713"/>
            <a:ext cx="59928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0              1             2              3             4           5               6             7             8               9                  10   </a:t>
            </a: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4868864" y="3082925"/>
            <a:ext cx="113347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/>
          <p:nvPr/>
        </p:nvCxnSpPr>
        <p:spPr>
          <a:xfrm rot="16200000" flipH="1">
            <a:off x="673894" y="2920207"/>
            <a:ext cx="3695700" cy="1643062"/>
          </a:xfrm>
          <a:prstGeom prst="bentConnector3">
            <a:avLst>
              <a:gd name="adj1" fmla="val 84731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 dirty="0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Complete binary tree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10 </a:t>
            </a:r>
            <a:r>
              <a:rPr kumimoji="0" lang="en-US" altLang="ja-JP">
                <a:ea typeface="+mn-ea"/>
                <a:cs typeface="+mn-cs"/>
              </a:rPr>
              <a:t>nodes.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7550" y="1454150"/>
            <a:ext cx="7531100" cy="3340100"/>
            <a:chOff x="292" y="916"/>
            <a:chExt cx="4744" cy="2104"/>
          </a:xfrm>
        </p:grpSpPr>
        <p:sp>
          <p:nvSpPr>
            <p:cNvPr id="10855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6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6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6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70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08571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8572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08573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8574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8575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08576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08577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8578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962400" y="3733800"/>
            <a:ext cx="527050" cy="1060450"/>
            <a:chOff x="1540" y="2352"/>
            <a:chExt cx="332" cy="668"/>
          </a:xfrm>
        </p:grpSpPr>
        <p:sp>
          <p:nvSpPr>
            <p:cNvPr id="108550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8551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2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5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5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8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5775326" y="14779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9592" name="Rectangle 24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594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9595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09596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9599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600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66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 dirty="0">
                <a:ea typeface="+mn-ea"/>
                <a:cs typeface="+mn-cs"/>
              </a:rPr>
              <a:t>If the new element is </a:t>
            </a:r>
            <a:r>
              <a:rPr kumimoji="0" lang="en-US" altLang="ja-JP" dirty="0">
                <a:solidFill>
                  <a:schemeClr val="hlink"/>
                </a:solidFill>
                <a:ea typeface="+mn-ea"/>
                <a:cs typeface="+mn-cs"/>
              </a:rPr>
              <a:t>20 rather than 5</a:t>
            </a:r>
            <a:r>
              <a:rPr kumimoji="0" lang="en-US" altLang="ja-JP" dirty="0">
                <a:ea typeface="+mn-ea"/>
                <a:cs typeface="+mn-cs"/>
              </a:rPr>
              <a:t>.</a:t>
            </a:r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597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598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599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0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1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3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4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5775326" y="14779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0614" name="Rectangle 22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0617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0619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0623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25" name="Rectangle 33"/>
          <p:cNvSpPr>
            <a:spLocks noChangeArrowheads="1"/>
          </p:cNvSpPr>
          <p:nvPr/>
        </p:nvSpPr>
        <p:spPr bwMode="auto">
          <a:xfrm>
            <a:off x="4419600" y="33528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90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20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>
            <a:off x="5775326" y="14779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1639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1641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1642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1646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1647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49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97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20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5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6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7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8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5775326" y="14779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2667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2671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20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69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0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1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2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3690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3695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981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Complete binary tree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11</a:t>
            </a:r>
            <a:r>
              <a:rPr kumimoji="0" lang="en-US" altLang="ja-JP">
                <a:ea typeface="+mn-ea"/>
                <a:cs typeface="+mn-cs"/>
              </a:rPr>
              <a:t> nodes.</a:t>
            </a:r>
          </a:p>
        </p:txBody>
      </p:sp>
      <p:sp>
        <p:nvSpPr>
          <p:cNvPr id="11469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4717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4718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4719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21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4722" name="Rectangle 34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114723" name="Oval 35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FFFF"/>
                </a:solidFill>
                <a:cs typeface="Arial" panose="020B0604020202020204" pitchFamily="34" charset="0"/>
              </a:rPr>
              <a:t>  </a:t>
            </a: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15716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18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19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31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5737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5738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5739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5740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5741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5742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5743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44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5746" name="Rectangle 34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115747" name="Oval 35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FFFF"/>
                </a:solidFill>
                <a:cs typeface="Arial" panose="020B0604020202020204" pitchFamily="34" charset="0"/>
              </a:rPr>
              <a:t>  </a:t>
            </a:r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panose="020F0502020204030204" pitchFamily="34" charset="0"/>
              </a:rPr>
              <a:t>Heap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87401"/>
            <a:ext cx="8229600" cy="5338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u="sng">
                <a:latin typeface="Times New Roman" panose="02020603050405020304" pitchFamily="18" charset="0"/>
              </a:rPr>
              <a:t>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A </a:t>
            </a:r>
            <a:r>
              <a:rPr lang="en-US" altLang="ja-JP" sz="2400" i="1">
                <a:latin typeface="Times New Roman" panose="02020603050405020304" pitchFamily="18" charset="0"/>
              </a:rPr>
              <a:t>heap</a:t>
            </a:r>
            <a:r>
              <a:rPr lang="en-US" altLang="ja-JP" sz="2400">
                <a:latin typeface="Times New Roman" panose="02020603050405020304" pitchFamily="18" charset="0"/>
              </a:rPr>
              <a:t> is a binary tree with the following conditions: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ja-JP" sz="2400">
                <a:latin typeface="Times New Roman" panose="02020603050405020304" pitchFamily="18" charset="0"/>
              </a:rPr>
              <a:t>it is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</a:rPr>
              <a:t>essentially complete</a:t>
            </a:r>
            <a:r>
              <a:rPr lang="en-US" altLang="ja-JP" sz="2400">
                <a:latin typeface="Times New Roman" panose="02020603050405020304" pitchFamily="18" charset="0"/>
              </a:rPr>
              <a:t>: all its levels are full, except last level where only some rightmost leaves may be missing</a:t>
            </a:r>
          </a:p>
          <a:p>
            <a:pPr eaLnBrk="1" hangingPunct="1">
              <a:lnSpc>
                <a:spcPct val="90000"/>
              </a:lnSpc>
            </a:pPr>
            <a:endParaRPr lang="en-US" altLang="ja-JP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19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19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ja-JP" sz="2400">
                <a:latin typeface="Times New Roman" panose="02020603050405020304" pitchFamily="18" charset="0"/>
              </a:rPr>
              <a:t>The key at each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</a:rPr>
              <a:t>node is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keys at its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</a:p>
          <a:p>
            <a:pPr eaLnBrk="1" hangingPunct="1">
              <a:lnSpc>
                <a:spcPct val="90000"/>
              </a:lnSpc>
            </a:pPr>
            <a:endParaRPr lang="ja-JP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495800" y="3657600"/>
            <a:ext cx="2362200" cy="1295400"/>
            <a:chOff x="3504" y="2448"/>
            <a:chExt cx="1488" cy="816"/>
          </a:xfrm>
        </p:grpSpPr>
        <p:sp>
          <p:nvSpPr>
            <p:cNvPr id="37893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894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897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37910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11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12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13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14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898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37905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6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7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8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09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899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37900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1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2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3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04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3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6764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6766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6767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69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6770" name="Rectangle 34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116771" name="Oval 35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17764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5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7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9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9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80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7785" name="Rectangle 25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7786" name="Rectangle 26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7787" name="Rectangle 27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7788" name="Rectangle 28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7789" name="Rectangle 29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7790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91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92" name="Rectangle 32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117794" name="Oval 34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528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Max element is in the root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87550" y="1454151"/>
            <a:ext cx="7531100" cy="3427413"/>
            <a:chOff x="292" y="916"/>
            <a:chExt cx="4744" cy="2159"/>
          </a:xfrm>
        </p:grpSpPr>
        <p:sp>
          <p:nvSpPr>
            <p:cNvPr id="11878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79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6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18807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8808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18809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810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8811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8812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813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18814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18815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816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17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18818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118819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18820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21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18822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80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After max element is removed.</a:t>
            </a:r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50133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833" name="Rectangle 25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9837" name="Rectangle 29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9838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40" name="Rectangle 32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9841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43" name="Rectangle 35"/>
          <p:cNvSpPr>
            <a:spLocks noChangeArrowheads="1"/>
          </p:cNvSpPr>
          <p:nvPr/>
        </p:nvSpPr>
        <p:spPr bwMode="auto">
          <a:xfrm>
            <a:off x="44037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9844" name="Rectangle 36"/>
          <p:cNvSpPr>
            <a:spLocks noChangeArrowheads="1"/>
          </p:cNvSpPr>
          <p:nvPr/>
        </p:nvSpPr>
        <p:spPr bwMode="auto">
          <a:xfrm>
            <a:off x="3581400" y="2514601"/>
            <a:ext cx="762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36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4572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Heap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10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nodes.</a:t>
            </a:r>
          </a:p>
        </p:txBody>
      </p:sp>
      <p:sp>
        <p:nvSpPr>
          <p:cNvPr id="120836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37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38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39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0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1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2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53" name="Rectangle 21"/>
          <p:cNvSpPr>
            <a:spLocks noChangeArrowheads="1"/>
          </p:cNvSpPr>
          <p:nvPr/>
        </p:nvSpPr>
        <p:spPr bwMode="auto">
          <a:xfrm>
            <a:off x="50133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856" name="Rectangle 24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0858" name="Rectangle 26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0859" name="Rectangle 27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860" name="Rectangle 28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862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865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rgbClr val="F0F36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20866" name="Rectangle 34"/>
          <p:cNvSpPr>
            <a:spLocks noChangeArrowheads="1"/>
          </p:cNvSpPr>
          <p:nvPr/>
        </p:nvSpPr>
        <p:spPr bwMode="auto">
          <a:xfrm>
            <a:off x="44037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3581400" y="2514601"/>
            <a:ext cx="762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2971800" y="6019800"/>
            <a:ext cx="64008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Reinsert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8 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into the heap.</a:t>
            </a:r>
          </a:p>
        </p:txBody>
      </p:sp>
    </p:spTree>
    <p:extLst>
      <p:ext uri="{BB962C8B-B14F-4D97-AF65-F5344CB8AC3E}">
        <p14:creationId xmlns:p14="http://schemas.microsoft.com/office/powerpoint/2010/main" val="5330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6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8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into the heap.</a:t>
            </a:r>
          </a:p>
        </p:txBody>
      </p:sp>
      <p:sp>
        <p:nvSpPr>
          <p:cNvPr id="12186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1881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883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44037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1889" name="Rectangle 33"/>
          <p:cNvSpPr>
            <a:spLocks noChangeArrowheads="1"/>
          </p:cNvSpPr>
          <p:nvPr/>
        </p:nvSpPr>
        <p:spPr bwMode="auto">
          <a:xfrm>
            <a:off x="3581400" y="2514601"/>
            <a:ext cx="762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144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8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into the heap.</a:t>
            </a:r>
          </a:p>
        </p:txBody>
      </p:sp>
      <p:sp>
        <p:nvSpPr>
          <p:cNvPr id="122884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8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9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5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9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2903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2905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2906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2908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2909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44037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2913" name="Rectangle 33"/>
          <p:cNvSpPr>
            <a:spLocks noChangeArrowheads="1"/>
          </p:cNvSpPr>
          <p:nvPr/>
        </p:nvSpPr>
        <p:spPr bwMode="auto">
          <a:xfrm>
            <a:off x="5715000" y="1447801"/>
            <a:ext cx="914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897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8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into the heap.</a:t>
            </a:r>
          </a:p>
        </p:txBody>
      </p:sp>
      <p:sp>
        <p:nvSpPr>
          <p:cNvPr id="123908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2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3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4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3933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34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35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5715000" y="1447801"/>
            <a:ext cx="914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047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Max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4957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58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4960" name="Rectangle 32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5715000" y="1447801"/>
            <a:ext cx="914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0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After max element is removed.</a:t>
            </a:r>
          </a:p>
        </p:txBody>
      </p:sp>
      <p:sp>
        <p:nvSpPr>
          <p:cNvPr id="125956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72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5979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5980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5981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82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5715000" y="14478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100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266826"/>
            <a:ext cx="8534400" cy="49053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 i="1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ja-JP" altLang="en-US" sz="2800">
              <a:latin typeface="Calibri" panose="020F0502020204030204" pitchFamily="34" charset="0"/>
            </a:endParaRPr>
          </a:p>
        </p:txBody>
      </p:sp>
      <p:pic>
        <p:nvPicPr>
          <p:cNvPr id="38916" name="Picture 4" descr="Fig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8686800" cy="1663700"/>
          </a:xfrm>
          <a:solidFill>
            <a:schemeClr val="bg1"/>
          </a:solidFill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667000" y="36576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 heap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638800" y="3657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not a heap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610600" y="3657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not a heap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362200" y="5181601"/>
            <a:ext cx="78486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905000" y="4876800"/>
            <a:ext cx="807720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Note:	Heap</a:t>
            </a:r>
            <a:r>
              <a:rPr kumimoji="0" lang="ja-JP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’</a:t>
            </a: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 elements are ordered top down (along any 	path down from its root), but they are not ordered 	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5140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Heap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9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nodes.</a:t>
            </a:r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999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rgbClr val="F0F36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7008" name="Rectangle 32"/>
          <p:cNvSpPr>
            <a:spLocks noChangeArrowheads="1"/>
          </p:cNvSpPr>
          <p:nvPr/>
        </p:nvSpPr>
        <p:spPr bwMode="auto">
          <a:xfrm>
            <a:off x="5715000" y="14478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295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7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28004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5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8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5715000" y="14478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640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7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1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2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5775326" y="14779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5715000" y="14478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284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7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30071" name="Rectangle 23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30075" name="Rectangle 27"/>
          <p:cNvSpPr>
            <a:spLocks noChangeArrowheads="1"/>
          </p:cNvSpPr>
          <p:nvPr/>
        </p:nvSpPr>
        <p:spPr bwMode="auto">
          <a:xfrm>
            <a:off x="5775326" y="14779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5715000" y="14478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3657600" y="24384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4479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868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タイトル 1"/>
          <p:cNvSpPr>
            <a:spLocks noGrp="1"/>
          </p:cNvSpPr>
          <p:nvPr>
            <p:ph type="title"/>
          </p:nvPr>
        </p:nvSpPr>
        <p:spPr>
          <a:xfrm>
            <a:off x="1708150" y="133351"/>
            <a:ext cx="8686800" cy="1738313"/>
          </a:xfrm>
        </p:spPr>
        <p:txBody>
          <a:bodyPr/>
          <a:lstStyle/>
          <a:p>
            <a:pPr algn="just"/>
            <a:r>
              <a:rPr lang="en-US" altLang="ja-JP" sz="3600"/>
              <a:t>Removal of root: </a:t>
            </a:r>
            <a:r>
              <a:rPr lang="en-US" altLang="ja-JP" sz="2400"/>
              <a:t>The procedure for deleting the root from the heap (effectively </a:t>
            </a:r>
            <a:r>
              <a:rPr lang="en-US" altLang="ja-JP" sz="2400">
                <a:solidFill>
                  <a:srgbClr val="FF0000"/>
                </a:solidFill>
              </a:rPr>
              <a:t>extracting</a:t>
            </a:r>
            <a:r>
              <a:rPr lang="en-US" altLang="ja-JP" sz="2400"/>
              <a:t> the max/min element in a max-heap or in a min-heap) and </a:t>
            </a:r>
            <a:r>
              <a:rPr lang="en-US" altLang="ja-JP" sz="2400">
                <a:solidFill>
                  <a:srgbClr val="FF0000"/>
                </a:solidFill>
              </a:rPr>
              <a:t>restoring</a:t>
            </a:r>
            <a:r>
              <a:rPr lang="en-US" altLang="ja-JP" sz="2400"/>
              <a:t> the properties is called down-heap (also known as heapify-down, cascade-down and extract-min/max). </a:t>
            </a:r>
            <a:endParaRPr lang="ja-JP" altLang="en-US" sz="2400"/>
          </a:p>
        </p:txBody>
      </p:sp>
      <p:sp>
        <p:nvSpPr>
          <p:cNvPr id="13209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1871664"/>
            <a:ext cx="8229600" cy="4562475"/>
          </a:xfrm>
        </p:spPr>
        <p:txBody>
          <a:bodyPr/>
          <a:lstStyle/>
          <a:p>
            <a:pPr marL="0" indent="0">
              <a:buNone/>
            </a:pPr>
            <a:endParaRPr lang="en-US" altLang="ja-JP" sz="1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>
                <a:solidFill>
                  <a:srgbClr val="FF0000"/>
                </a:solidFill>
              </a:rPr>
              <a:t>Delete</a:t>
            </a:r>
            <a:endParaRPr lang="en-US" altLang="ja-JP"/>
          </a:p>
          <a:p>
            <a:pPr lvl="1" indent="-514350">
              <a:buFont typeface="Garamond" panose="02020404030301010803" pitchFamily="18" charset="0"/>
              <a:buAutoNum type="arabicPeriod"/>
            </a:pPr>
            <a:r>
              <a:rPr lang="en-US" altLang="ja-JP" b="1">
                <a:solidFill>
                  <a:srgbClr val="0000FF"/>
                </a:solidFill>
              </a:rPr>
              <a:t>Replace/exchange</a:t>
            </a:r>
            <a:r>
              <a:rPr lang="en-US" altLang="ja-JP">
                <a:solidFill>
                  <a:srgbClr val="0000FF"/>
                </a:solidFill>
              </a:rPr>
              <a:t> </a:t>
            </a:r>
            <a:r>
              <a:rPr lang="en-US" altLang="ja-JP" i="1">
                <a:solidFill>
                  <a:srgbClr val="FF0000"/>
                </a:solidFill>
              </a:rPr>
              <a:t>the root </a:t>
            </a:r>
            <a:r>
              <a:rPr lang="en-US" altLang="ja-JP">
                <a:solidFill>
                  <a:srgbClr val="0000FF"/>
                </a:solidFill>
              </a:rPr>
              <a:t>of the heap with </a:t>
            </a:r>
            <a:r>
              <a:rPr lang="en-US" altLang="ja-JP" i="1">
                <a:solidFill>
                  <a:srgbClr val="FF0000"/>
                </a:solidFill>
              </a:rPr>
              <a:t>the last </a:t>
            </a:r>
            <a:r>
              <a:rPr lang="en-US" altLang="ja-JP">
                <a:solidFill>
                  <a:srgbClr val="0000FF"/>
                </a:solidFill>
              </a:rPr>
              <a:t>element on the last level.</a:t>
            </a:r>
          </a:p>
          <a:p>
            <a:pPr lvl="1" indent="-514350">
              <a:buFont typeface="Garamond" panose="02020404030301010803" pitchFamily="18" charset="0"/>
              <a:buAutoNum type="arabicPeriod"/>
            </a:pPr>
            <a:endParaRPr lang="en-US" altLang="ja-JP">
              <a:solidFill>
                <a:srgbClr val="0000FF"/>
              </a:solidFill>
            </a:endParaRPr>
          </a:p>
          <a:p>
            <a:pPr lvl="1" indent="-514350">
              <a:buFont typeface="Garamond" panose="02020404030301010803" pitchFamily="18" charset="0"/>
              <a:buAutoNum type="arabicPeriod"/>
            </a:pPr>
            <a:r>
              <a:rPr lang="en-US" altLang="ja-JP" sz="3100" b="1">
                <a:solidFill>
                  <a:srgbClr val="0000FF"/>
                </a:solidFill>
              </a:rPr>
              <a:t>Reduce</a:t>
            </a:r>
            <a:r>
              <a:rPr lang="en-US" altLang="ja-JP">
                <a:solidFill>
                  <a:srgbClr val="0000FF"/>
                </a:solidFill>
              </a:rPr>
              <a:t> the heap size by one and</a:t>
            </a:r>
          </a:p>
          <a:p>
            <a:pPr lvl="1" indent="-514350">
              <a:buFont typeface="Garamond" panose="02020404030301010803" pitchFamily="18" charset="0"/>
              <a:buAutoNum type="arabicPeriod"/>
            </a:pPr>
            <a:endParaRPr lang="en-US" altLang="ja-JP">
              <a:solidFill>
                <a:srgbClr val="0000FF"/>
              </a:solidFill>
            </a:endParaRPr>
          </a:p>
          <a:p>
            <a:pPr lvl="1" indent="-514350">
              <a:buFont typeface="Garamond" panose="02020404030301010803" pitchFamily="18" charset="0"/>
              <a:buAutoNum type="arabicPeriod"/>
            </a:pPr>
            <a:r>
              <a:rPr lang="en-US" altLang="ja-JP" b="1">
                <a:solidFill>
                  <a:srgbClr val="0000FF"/>
                </a:solidFill>
              </a:rPr>
              <a:t>Perform the </a:t>
            </a:r>
            <a:r>
              <a:rPr lang="en-US" altLang="ja-JP">
                <a:solidFill>
                  <a:srgbClr val="0000FF"/>
                </a:solidFill>
              </a:rPr>
              <a:t>MAX-HEAPIFY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(A, 0, n-1 )</a:t>
            </a:r>
            <a:r>
              <a:rPr lang="en-US" altLang="ja-JP" b="1">
                <a:solidFill>
                  <a:srgbClr val="0000FF"/>
                </a:solidFill>
              </a:rPr>
              <a:t> function for the root i=0.</a:t>
            </a:r>
            <a:endParaRPr lang="ja-JP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8042275" y="1693864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aint Shop Pro Image" r:id="rId4" imgW="3512195" imgH="2097561" progId="">
                  <p:embed/>
                </p:oleObj>
              </mc:Choice>
              <mc:Fallback>
                <p:oleObj name="Paint Shop Pro Image" r:id="rId4" imgW="3512195" imgH="2097561" progId="">
                  <p:embed/>
                  <p:pic>
                    <p:nvPicPr>
                      <p:cNvPr id="300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1693864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Heapsort</a:t>
            </a: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65313" y="1023938"/>
            <a:ext cx="8229600" cy="56324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ja-JP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ja-JP"/>
              <a:t>Idea: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en-US" altLang="ja-JP"/>
              <a:t>Build a max-heap from the array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en-US" altLang="ja-JP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Discard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/>
              <a:t> this last node by decreasing the heap size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en-US" altLang="ja-JP"/>
              <a:t>Call MAX-HEAPIFY on the new root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en-US" altLang="ja-JP"/>
              <a:t>Repeat this process until only one node remains </a:t>
            </a:r>
          </a:p>
        </p:txBody>
      </p:sp>
    </p:spTree>
    <p:extLst>
      <p:ext uri="{BB962C8B-B14F-4D97-AF65-F5344CB8AC3E}">
        <p14:creationId xmlns:p14="http://schemas.microsoft.com/office/powerpoint/2010/main" val="33583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Monotype Corsiva" panose="03010101010201010101" pitchFamily="66" charset="0"/>
              </a:rPr>
              <a:t>Alg:</a:t>
            </a:r>
            <a:r>
              <a:rPr lang="en-US" altLang="ja-JP"/>
              <a:t> HEAPSORT</a:t>
            </a:r>
            <a:r>
              <a:rPr lang="en-US" altLang="ja-JP" i="1"/>
              <a:t>(A)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17639"/>
            <a:ext cx="6324600" cy="5216525"/>
          </a:xfrm>
        </p:spPr>
        <p:txBody>
          <a:bodyPr/>
          <a:lstStyle/>
          <a:p>
            <a:pPr marL="533400" indent="-533400">
              <a:buNone/>
            </a:pPr>
            <a:endParaRPr lang="en-US" altLang="ja-JP" i="1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BUILD-MAX-HEAP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(A)   ……………….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for </a:t>
            </a:r>
            <a:r>
              <a:rPr lang="en-US" altLang="ja-JP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 ← from n-1</a:t>
            </a:r>
            <a:r>
              <a:rPr lang="en-US" altLang="ja-JP" i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down to 1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     do exchange 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A[0] ↔ A[</a:t>
            </a:r>
            <a:r>
              <a:rPr lang="en-US" altLang="ja-JP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ja-JP" dirty="0">
                <a:solidFill>
                  <a:srgbClr val="0000FF"/>
                </a:solidFill>
              </a:rPr>
              <a:t>          MAX-HEAPIFY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(A, 0, </a:t>
            </a:r>
            <a:r>
              <a:rPr lang="en-US" altLang="ja-JP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) ….</a:t>
            </a:r>
            <a:endParaRPr lang="en-US" altLang="ja-JP" dirty="0">
              <a:latin typeface="Comic Sans MS" panose="030F0702030302020204" pitchFamily="66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ja-JP" dirty="0"/>
              <a:t>Running time: </a:t>
            </a:r>
            <a:r>
              <a:rPr lang="en-US" altLang="ja-JP" dirty="0">
                <a:latin typeface="Comic Sans MS" panose="030F0702030302020204" pitchFamily="66" charset="0"/>
              </a:rPr>
              <a:t>O(</a:t>
            </a:r>
            <a:r>
              <a:rPr lang="en-US" altLang="ja-JP" dirty="0" err="1">
                <a:latin typeface="Comic Sans MS" panose="030F0702030302020204" pitchFamily="66" charset="0"/>
              </a:rPr>
              <a:t>nlogn</a:t>
            </a:r>
            <a:r>
              <a:rPr lang="en-US" altLang="ja-JP" dirty="0">
                <a:latin typeface="Comic Sans MS" panose="030F0702030302020204" pitchFamily="66" charset="0"/>
              </a:rPr>
              <a:t>)</a:t>
            </a:r>
          </a:p>
          <a:p>
            <a:pPr marL="533400" indent="-533400">
              <a:lnSpc>
                <a:spcPct val="130000"/>
              </a:lnSpc>
              <a:buNone/>
            </a:pPr>
            <a:endParaRPr lang="en-US" altLang="ja-JP" dirty="0">
              <a:latin typeface="Comic Sans MS" panose="030F0702030302020204" pitchFamily="66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endParaRPr lang="en-US" altLang="ja-JP" dirty="0">
              <a:latin typeface="Comic Sans MS" panose="030F0702030302020204" pitchFamily="66" charset="0"/>
            </a:endParaRPr>
          </a:p>
          <a:p>
            <a:pPr marL="533400" indent="-533400"/>
            <a:endParaRPr lang="ja-JP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29600" y="2174876"/>
            <a:ext cx="2630488" cy="2462213"/>
            <a:chOff x="4116" y="1100"/>
            <a:chExt cx="1657" cy="1551"/>
          </a:xfrm>
        </p:grpSpPr>
        <p:sp>
          <p:nvSpPr>
            <p:cNvPr id="136197" name="Text Box 5"/>
            <p:cNvSpPr txBox="1">
              <a:spLocks noChangeArrowheads="1"/>
            </p:cNvSpPr>
            <p:nvPr/>
          </p:nvSpPr>
          <p:spPr bwMode="auto">
            <a:xfrm>
              <a:off x="4128" y="1100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O(n)</a:t>
              </a:r>
            </a:p>
          </p:txBody>
        </p:sp>
        <p:sp>
          <p:nvSpPr>
            <p:cNvPr id="136198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O(</a:t>
              </a:r>
              <a:r>
                <a:rPr lang="en-US" altLang="ja-JP" dirty="0" err="1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logn</a:t>
              </a:r>
              <a:r>
                <a:rPr lang="en-US" altLang="ja-JP" dirty="0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)</a:t>
              </a:r>
            </a:p>
          </p:txBody>
        </p:sp>
        <p:sp>
          <p:nvSpPr>
            <p:cNvPr id="136199" name="AutoShape 7"/>
            <p:cNvSpPr>
              <a:spLocks/>
            </p:cNvSpPr>
            <p:nvPr/>
          </p:nvSpPr>
          <p:spPr bwMode="auto">
            <a:xfrm>
              <a:off x="4764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534239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889" y="1912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n-1</a:t>
              </a:r>
              <a:r>
                <a:rPr lang="en-US" altLang="ja-JP" dirty="0">
                  <a:solidFill>
                    <a:srgbClr val="534239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rPr>
                <a:t> </a:t>
              </a:r>
              <a:r>
                <a:rPr lang="en-US" altLang="ja-JP" dirty="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3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altLang="ja-JP" sz="3200" b="1"/>
              <a:t>Example:	A=[7, 4, 3, 1, 2]</a:t>
            </a:r>
          </a:p>
        </p:txBody>
      </p:sp>
      <p:graphicFrame>
        <p:nvGraphicFramePr>
          <p:cNvPr id="302105" name="Object 2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05001" y="3924301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Paint Shop Pro Image" r:id="rId3" imgW="3814634" imgH="2126829" progId="">
                  <p:embed/>
                </p:oleObj>
              </mc:Choice>
              <mc:Fallback>
                <p:oleObj name="Paint Shop Pro Image" r:id="rId3" imgW="3814634" imgH="2126829" progId="">
                  <p:embed/>
                  <p:pic>
                    <p:nvPicPr>
                      <p:cNvPr id="302105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924301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6" name="Object 2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05000" y="137160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Paint Shop Pro Image" r:id="rId5" imgW="3512195" imgH="2097561" progId="">
                  <p:embed/>
                </p:oleObj>
              </mc:Choice>
              <mc:Fallback>
                <p:oleObj name="Paint Shop Pro Image" r:id="rId5" imgW="3512195" imgH="2097561" progId="">
                  <p:embed/>
                  <p:pic>
                    <p:nvPicPr>
                      <p:cNvPr id="302106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33926" y="137160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Paint Shop Pro Image" r:id="rId7" imgW="3482927" imgH="2107317" progId="">
                  <p:embed/>
                </p:oleObj>
              </mc:Choice>
              <mc:Fallback>
                <p:oleObj name="Paint Shop Pro Image" r:id="rId7" imgW="3482927" imgH="2107317" progId="">
                  <p:embed/>
                  <p:pic>
                    <p:nvPicPr>
                      <p:cNvPr id="302107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6" y="137160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8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43801" y="137160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Paint Shop Pro Image" r:id="rId9" imgW="3687805" imgH="2078049" progId="">
                  <p:embed/>
                </p:oleObj>
              </mc:Choice>
              <mc:Fallback>
                <p:oleObj name="Paint Shop Pro Image" r:id="rId9" imgW="3687805" imgH="2078049" progId="">
                  <p:embed/>
                  <p:pic>
                    <p:nvPicPr>
                      <p:cNvPr id="302108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137160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9" name="Object 29"/>
          <p:cNvGraphicFramePr>
            <a:graphicFrameLocks noChangeAspect="1"/>
          </p:cNvGraphicFramePr>
          <p:nvPr/>
        </p:nvGraphicFramePr>
        <p:xfrm>
          <a:off x="4886325" y="393858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Paint Shop Pro Image" r:id="rId11" imgW="3502439" imgH="2087805" progId="">
                  <p:embed/>
                </p:oleObj>
              </mc:Choice>
              <mc:Fallback>
                <p:oleObj name="Paint Shop Pro Image" r:id="rId11" imgW="3502439" imgH="2087805" progId="">
                  <p:embed/>
                  <p:pic>
                    <p:nvPicPr>
                      <p:cNvPr id="3021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93858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0" name="Object 30"/>
          <p:cNvGraphicFramePr>
            <a:graphicFrameLocks noChangeAspect="1"/>
          </p:cNvGraphicFramePr>
          <p:nvPr/>
        </p:nvGraphicFramePr>
        <p:xfrm>
          <a:off x="7648575" y="4376739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Paint Shop Pro Image" r:id="rId13" imgW="3551220" imgH="839252" progId="">
                  <p:embed/>
                </p:oleObj>
              </mc:Choice>
              <mc:Fallback>
                <p:oleObj name="Paint Shop Pro Image" r:id="rId13" imgW="3551220" imgH="839252" progId="">
                  <p:embed/>
                  <p:pic>
                    <p:nvPicPr>
                      <p:cNvPr id="3021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4376739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9" name="Line 32"/>
          <p:cNvSpPr>
            <a:spLocks noChangeShapeType="1"/>
          </p:cNvSpPr>
          <p:nvPr/>
        </p:nvSpPr>
        <p:spPr bwMode="auto">
          <a:xfrm flipH="1">
            <a:off x="3201988" y="1828800"/>
            <a:ext cx="152400" cy="609600"/>
          </a:xfrm>
          <a:prstGeom prst="line">
            <a:avLst/>
          </a:prstGeom>
          <a:noFill/>
          <a:ln w="9525">
            <a:solidFill>
              <a:srgbClr val="DD011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876800" y="1600200"/>
            <a:ext cx="2305050" cy="1709738"/>
            <a:chOff x="2112" y="1008"/>
            <a:chExt cx="1452" cy="1077"/>
          </a:xfrm>
        </p:grpSpPr>
        <p:sp>
          <p:nvSpPr>
            <p:cNvPr id="138257" name="Text Box 35"/>
            <p:cNvSpPr txBox="1">
              <a:spLocks noChangeArrowheads="1"/>
            </p:cNvSpPr>
            <p:nvPr/>
          </p:nvSpPr>
          <p:spPr bwMode="auto">
            <a:xfrm>
              <a:off x="2112" y="1872"/>
              <a:ext cx="14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00">
                  <a:solidFill>
                    <a:srgbClr val="DD011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MAX-HEAPIFY(A, 0, 3)</a:t>
              </a:r>
            </a:p>
          </p:txBody>
        </p:sp>
        <p:sp>
          <p:nvSpPr>
            <p:cNvPr id="138258" name="Freeform 36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772400" y="1524000"/>
            <a:ext cx="2305050" cy="1785938"/>
            <a:chOff x="3936" y="960"/>
            <a:chExt cx="1452" cy="1125"/>
          </a:xfrm>
        </p:grpSpPr>
        <p:sp>
          <p:nvSpPr>
            <p:cNvPr id="138255" name="Text Box 38"/>
            <p:cNvSpPr txBox="1">
              <a:spLocks noChangeArrowheads="1"/>
            </p:cNvSpPr>
            <p:nvPr/>
          </p:nvSpPr>
          <p:spPr bwMode="auto">
            <a:xfrm>
              <a:off x="3936" y="1872"/>
              <a:ext cx="14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00">
                  <a:solidFill>
                    <a:srgbClr val="DD011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MAX-HEAPIFY(A, 0, 2)</a:t>
              </a:r>
            </a:p>
          </p:txBody>
        </p:sp>
        <p:sp>
          <p:nvSpPr>
            <p:cNvPr id="138256" name="Freeform 39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057400" y="4114800"/>
            <a:ext cx="2305050" cy="1862138"/>
            <a:chOff x="336" y="2592"/>
            <a:chExt cx="1452" cy="1173"/>
          </a:xfrm>
        </p:grpSpPr>
        <p:sp>
          <p:nvSpPr>
            <p:cNvPr id="138253" name="Text Box 41"/>
            <p:cNvSpPr txBox="1">
              <a:spLocks noChangeArrowheads="1"/>
            </p:cNvSpPr>
            <p:nvPr/>
          </p:nvSpPr>
          <p:spPr bwMode="auto">
            <a:xfrm>
              <a:off x="336" y="3552"/>
              <a:ext cx="14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00">
                  <a:solidFill>
                    <a:srgbClr val="DD011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MAX-HEAPIFY(A, 0, 1)</a:t>
              </a:r>
            </a:p>
          </p:txBody>
        </p:sp>
        <p:sp>
          <p:nvSpPr>
            <p:cNvPr id="138254" name="Freeform 42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7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Uses of Heaps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ja-JP" dirty="0"/>
              <a:t>There are two main uses of heaps.</a:t>
            </a:r>
          </a:p>
          <a:p>
            <a:pPr marL="0" indent="0">
              <a:buNone/>
              <a:defRPr/>
            </a:pPr>
            <a:endParaRPr lang="en-US" altLang="ja-JP" dirty="0"/>
          </a:p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The first is as a way of implementing a special kind of queue, called a priority queue.</a:t>
            </a:r>
          </a:p>
          <a:p>
            <a:pPr>
              <a:buFont typeface="Wingdings" charset="0"/>
              <a:buChar char=""/>
              <a:defRPr/>
            </a:pPr>
            <a:endParaRPr lang="en-US" altLang="ja-JP" dirty="0"/>
          </a:p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The second application is sorting.</a:t>
            </a:r>
          </a:p>
          <a:p>
            <a:pPr marL="0" indent="0"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719139"/>
            <a:ext cx="8229600" cy="54070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To sort an array, or list, containing N values there are two steps:</a:t>
            </a:r>
          </a:p>
          <a:p>
            <a:pPr lvl="1">
              <a:buFont typeface="Wingdings" charset="0"/>
              <a:buChar char=""/>
              <a:defRPr/>
            </a:pPr>
            <a:r>
              <a:rPr lang="en-US" altLang="ja-JP" dirty="0"/>
              <a:t>insert each value into a heap (initially empty)</a:t>
            </a:r>
          </a:p>
          <a:p>
            <a:pPr lvl="1">
              <a:buFont typeface="Wingdings" charset="0"/>
              <a:buChar char=""/>
              <a:defRPr/>
            </a:pPr>
            <a:r>
              <a:rPr lang="en-US" altLang="ja-JP" dirty="0"/>
              <a:t>remove each value form the heap in ascending order (this is done by N successive calls to </a:t>
            </a:r>
            <a:r>
              <a:rPr lang="en-US" altLang="ja-JP" dirty="0" err="1"/>
              <a:t>get_smallest</a:t>
            </a:r>
            <a:r>
              <a:rPr lang="en-US" altLang="ja-JP" dirty="0"/>
              <a:t>).</a:t>
            </a:r>
          </a:p>
          <a:p>
            <a:pPr>
              <a:buFont typeface="Wingdings" charset="0"/>
              <a:buChar char=""/>
              <a:defRPr/>
            </a:pPr>
            <a:endParaRPr lang="en-US" altLang="ja-JP" dirty="0"/>
          </a:p>
          <a:p>
            <a:pPr marL="0" indent="0">
              <a:buNone/>
              <a:defRPr/>
            </a:pPr>
            <a:r>
              <a:rPr lang="en-US" altLang="ja-JP" dirty="0"/>
              <a:t>What is the complexity of the </a:t>
            </a:r>
            <a:r>
              <a:rPr lang="en-US" altLang="ja-JP" dirty="0" err="1"/>
              <a:t>HeapSort</a:t>
            </a:r>
            <a:r>
              <a:rPr lang="en-US" altLang="ja-JP" dirty="0"/>
              <a:t> algorithm?</a:t>
            </a:r>
          </a:p>
          <a:p>
            <a:pPr marL="0" indent="0">
              <a:buNone/>
              <a:defRPr/>
            </a:pPr>
            <a:r>
              <a:rPr lang="en-US" altLang="ja-JP" dirty="0"/>
              <a:t>	(N insert operations) + (N delete operations)</a:t>
            </a:r>
          </a:p>
          <a:p>
            <a:pPr marL="0" indent="0">
              <a:buNone/>
              <a:defRPr/>
            </a:pPr>
            <a:endParaRPr lang="en-US" altLang="ja-JP" dirty="0"/>
          </a:p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Each insert and delete operation is O(</a:t>
            </a:r>
            <a:r>
              <a:rPr lang="en-US" altLang="ja-JP" dirty="0" err="1"/>
              <a:t>logN</a:t>
            </a:r>
            <a:r>
              <a:rPr lang="en-US" altLang="ja-JP" dirty="0"/>
              <a:t>) at the very worst - the heap does not always have all N values in it. So, the complexity is certainly no greater than O(</a:t>
            </a:r>
            <a:r>
              <a:rPr lang="en-US" altLang="ja-JP" dirty="0" err="1"/>
              <a:t>NlogN</a:t>
            </a:r>
            <a:r>
              <a:rPr lang="en-US" altLang="ja-JP" dirty="0"/>
              <a:t>).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18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3968750" y="5108576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47863" y="0"/>
            <a:ext cx="8610600" cy="1143000"/>
          </a:xfrm>
        </p:spPr>
        <p:txBody>
          <a:bodyPr/>
          <a:lstStyle/>
          <a:p>
            <a:r>
              <a:rPr lang="en-US" altLang="ja-JP" sz="4400"/>
              <a:t>The Heap Data Structure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ja-JP">
                <a:solidFill>
                  <a:srgbClr val="DD0111"/>
                </a:solidFill>
                <a:latin typeface="Monotype Corsiva" panose="03010101010201010101" pitchFamily="66" charset="0"/>
              </a:rPr>
              <a:t>Def:</a:t>
            </a:r>
            <a:r>
              <a:rPr lang="en-US" altLang="ja-JP">
                <a:latin typeface="Monotype Corsiva" panose="03010101010201010101" pitchFamily="66" charset="0"/>
              </a:rPr>
              <a:t> </a:t>
            </a:r>
            <a:r>
              <a:rPr lang="en-US" altLang="ja-JP"/>
              <a:t>A heap is a </a:t>
            </a:r>
            <a:r>
              <a:rPr lang="en-US" altLang="ja-JP" i="1" u="sng"/>
              <a:t>complete binary tree</a:t>
            </a:r>
            <a:r>
              <a:rPr lang="en-US" altLang="ja-JP"/>
              <a:t>  </a:t>
            </a:r>
          </a:p>
          <a:p>
            <a:pPr marL="0" indent="0">
              <a:buNone/>
            </a:pPr>
            <a:r>
              <a:rPr lang="en-US" altLang="ja-JP"/>
              <a:t>      with the following two properties:</a:t>
            </a:r>
            <a:endParaRPr lang="en-US" altLang="ja-JP" sz="1100"/>
          </a:p>
          <a:p>
            <a:pPr lvl="1"/>
            <a:r>
              <a:rPr lang="en-US" altLang="ja-JP"/>
              <a:t>Structural property: all levels are full, except possibly the last one, which is filled from left to right</a:t>
            </a:r>
            <a:endParaRPr lang="en-US" altLang="ja-JP" sz="1000"/>
          </a:p>
          <a:p>
            <a:pPr lvl="1"/>
            <a:r>
              <a:rPr lang="en-US" altLang="ja-JP"/>
              <a:t>Order (heap) property: for any node </a:t>
            </a:r>
            <a:r>
              <a:rPr lang="en-US" altLang="ja-JP">
                <a:latin typeface="Comic Sans MS" panose="030F0702030302020204" pitchFamily="66" charset="0"/>
              </a:rPr>
              <a:t>x</a:t>
            </a:r>
          </a:p>
          <a:p>
            <a:pPr lvl="1">
              <a:buFontTx/>
              <a:buNone/>
            </a:pPr>
            <a:r>
              <a:rPr lang="en-US" altLang="ja-JP"/>
              <a:t>				</a:t>
            </a:r>
            <a:r>
              <a:rPr lang="en-US" altLang="ja-JP">
                <a:latin typeface="Comic Sans MS" panose="030F0702030302020204" pitchFamily="66" charset="0"/>
              </a:rPr>
              <a:t>Parent(x) ≥ x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3373438" y="4295775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069976" y="5743576"/>
            <a:ext cx="6975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	Heap </a:t>
            </a:r>
            <a:r>
              <a:rPr lang="en-US" altLang="ja-JP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(top to bottom and left to right</a:t>
            </a: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40967" name="Line 7"/>
          <p:cNvSpPr>
            <a:spLocks noChangeAspect="1" noChangeShapeType="1"/>
          </p:cNvSpPr>
          <p:nvPr/>
        </p:nvSpPr>
        <p:spPr bwMode="auto">
          <a:xfrm rot="16200000" flipV="1">
            <a:off x="4495007" y="4239419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265489" y="5270501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722689" y="4829176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4446589" y="4143376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5091114" y="4829176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715000" y="4343401"/>
            <a:ext cx="34226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2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It doesn‘t matter that 4 in level 1 is smaller than 5 in level 2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119564" y="5270501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57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ja-JP" sz="3600">
                <a:latin typeface="Calibri" panose="020F0502020204030204" pitchFamily="34" charset="0"/>
              </a:rPr>
              <a:t>Some Important Properties of a Heap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ja-JP" sz="2800">
                <a:latin typeface="Times New Roman" panose="02020603050405020304" pitchFamily="18" charset="0"/>
              </a:rPr>
              <a:t>Given </a:t>
            </a:r>
            <a:r>
              <a:rPr lang="en-US" altLang="ja-JP" sz="2800" i="1">
                <a:latin typeface="Times New Roman" panose="02020603050405020304" pitchFamily="18" charset="0"/>
              </a:rPr>
              <a:t>n,</a:t>
            </a:r>
            <a:r>
              <a:rPr lang="en-US" altLang="ja-JP" sz="2800">
                <a:latin typeface="Times New Roman" panose="02020603050405020304" pitchFamily="18" charset="0"/>
              </a:rPr>
              <a:t> there exists a unique binary tree with </a:t>
            </a:r>
            <a:r>
              <a:rPr lang="en-US" altLang="ja-JP" sz="2800" i="1">
                <a:latin typeface="Times New Roman" panose="02020603050405020304" pitchFamily="18" charset="0"/>
              </a:rPr>
              <a:t>n</a:t>
            </a:r>
            <a:r>
              <a:rPr lang="en-US" altLang="ja-JP" sz="2800">
                <a:latin typeface="Times New Roman" panose="02020603050405020304" pitchFamily="18" charset="0"/>
              </a:rPr>
              <a:t> nodes that</a:t>
            </a:r>
          </a:p>
          <a:p>
            <a:pPr eaLnBrk="1" hangingPunct="1">
              <a:buFontTx/>
              <a:buNone/>
            </a:pPr>
            <a:r>
              <a:rPr lang="en-US" altLang="ja-JP" sz="2800">
                <a:latin typeface="Times New Roman" panose="02020603050405020304" pitchFamily="18" charset="0"/>
              </a:rPr>
              <a:t>     is essentially complete, with </a:t>
            </a:r>
            <a:r>
              <a:rPr lang="en-US" altLang="ja-JP" sz="2800" i="1">
                <a:latin typeface="Times New Roman" panose="02020603050405020304" pitchFamily="18" charset="0"/>
              </a:rPr>
              <a:t>h </a:t>
            </a:r>
            <a:r>
              <a:rPr lang="en-US" altLang="ja-JP" sz="2800">
                <a:latin typeface="Times New Roman" panose="02020603050405020304" pitchFamily="18" charset="0"/>
              </a:rPr>
              <a:t>= </a:t>
            </a:r>
            <a:r>
              <a:rPr lang="en-US" altLang="ja-JP" sz="280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ja-JP" sz="2800">
                <a:latin typeface="Times New Roman" panose="02020603050405020304" pitchFamily="18" charset="0"/>
              </a:rPr>
              <a:t>log</a:t>
            </a:r>
            <a:r>
              <a:rPr lang="en-US" altLang="ja-JP" sz="2800" baseline="-25000">
                <a:latin typeface="Times New Roman" panose="02020603050405020304" pitchFamily="18" charset="0"/>
              </a:rPr>
              <a:t>2 </a:t>
            </a:r>
            <a:r>
              <a:rPr lang="en-US" altLang="ja-JP" sz="2800" i="1">
                <a:latin typeface="Times New Roman" panose="02020603050405020304" pitchFamily="18" charset="0"/>
              </a:rPr>
              <a:t>n</a:t>
            </a:r>
            <a:r>
              <a:rPr lang="en-US" altLang="ja-JP" sz="280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br>
              <a:rPr lang="en-US" altLang="ja-JP" sz="280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ja-JP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ja-JP" sz="2800">
                <a:latin typeface="Times New Roman" panose="02020603050405020304" pitchFamily="18" charset="0"/>
              </a:rPr>
              <a:t>The root contains the largest key</a:t>
            </a:r>
          </a:p>
          <a:p>
            <a:pPr eaLnBrk="1" hangingPunct="1"/>
            <a:endParaRPr lang="en-US" altLang="ja-JP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ja-JP" sz="2800">
                <a:latin typeface="Times New Roman" panose="02020603050405020304" pitchFamily="18" charset="0"/>
              </a:rPr>
              <a:t>The subtree rooted at any node of a heap is also a heap</a:t>
            </a:r>
            <a:br>
              <a:rPr lang="en-US" altLang="ja-JP" sz="2800">
                <a:latin typeface="Times New Roman" panose="02020603050405020304" pitchFamily="18" charset="0"/>
              </a:rPr>
            </a:br>
            <a:endParaRPr lang="en-US" altLang="ja-JP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ja-JP" sz="2800">
                <a:latin typeface="Times New Roman" panose="02020603050405020304" pitchFamily="18" charset="0"/>
              </a:rPr>
              <a:t>A heap can be represented as an array</a:t>
            </a:r>
            <a:endParaRPr lang="en-US" altLang="ja-JP" sz="2800" i="1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ja-JP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122238"/>
            <a:ext cx="8229600" cy="6583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2400" dirty="0"/>
              <a:t>A Heap is a data structure used to efficiently find the smallest (or largest) element in a set.</a:t>
            </a:r>
          </a:p>
          <a:p>
            <a:pPr>
              <a:defRPr/>
            </a:pPr>
            <a:r>
              <a:rPr lang="en-US" altLang="ja-JP" sz="2400" dirty="0"/>
              <a:t>Min-heaps make it easy to find the smallest element. Max-heaps make it easy to find the largest element.</a:t>
            </a:r>
          </a:p>
          <a:p>
            <a:pPr>
              <a:defRPr/>
            </a:pPr>
            <a:r>
              <a:rPr lang="en-US" altLang="ja-JP" sz="2400" dirty="0"/>
              <a:t>Heaps are based upon trees. These trees maintain the heap property.</a:t>
            </a:r>
          </a:p>
          <a:p>
            <a:pPr lvl="1">
              <a:defRPr/>
            </a:pPr>
            <a:r>
              <a:rPr lang="en-US" altLang="ja-JP" sz="1800" dirty="0"/>
              <a:t>The Heap invariant. The value of Every Child is greater than the value of the parent. We are describing Min-heaps here (Use less than for Max-heaps).</a:t>
            </a:r>
          </a:p>
          <a:p>
            <a:pPr>
              <a:defRPr/>
            </a:pPr>
            <a:r>
              <a:rPr lang="en-US" altLang="ja-JP" sz="2400" dirty="0"/>
              <a:t>The trees must be mostly balanced for the costs listed below to hold.</a:t>
            </a:r>
          </a:p>
          <a:p>
            <a:pPr>
              <a:defRPr/>
            </a:pPr>
            <a:r>
              <a:rPr lang="en-US" altLang="ja-JP" sz="2400" dirty="0"/>
              <a:t>Access to elements of a heap usually have the following costs.</a:t>
            </a:r>
          </a:p>
          <a:p>
            <a:pPr lvl="1">
              <a:defRPr/>
            </a:pPr>
            <a:r>
              <a:rPr lang="en-US" altLang="ja-JP" sz="1800" dirty="0"/>
              <a:t>The cost to find the smallest (largest) element takes constant time.</a:t>
            </a:r>
          </a:p>
          <a:p>
            <a:pPr lvl="1">
              <a:defRPr/>
            </a:pPr>
            <a:r>
              <a:rPr lang="en-US" altLang="ja-JP" sz="1800" dirty="0"/>
              <a:t>The cost to delete the smallest (largest) element takes time proportional to the log of the number of elements in the set.</a:t>
            </a:r>
          </a:p>
          <a:p>
            <a:pPr lvl="1">
              <a:defRPr/>
            </a:pPr>
            <a:r>
              <a:rPr lang="en-US" altLang="ja-JP" sz="1800" dirty="0"/>
              <a:t>The cost to add a new element takes time proportional to the log of the number of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41858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601663"/>
            <a:ext cx="8229600" cy="5524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000"/>
              <a:t>Heaps can be implemented using arrays (using the tree embedding described above) or by using balanced binary trees</a:t>
            </a:r>
          </a:p>
          <a:p>
            <a:pPr>
              <a:lnSpc>
                <a:spcPct val="90000"/>
              </a:lnSpc>
            </a:pPr>
            <a:endParaRPr lang="en-US" altLang="ja-JP" sz="2000"/>
          </a:p>
          <a:p>
            <a:pPr>
              <a:lnSpc>
                <a:spcPct val="90000"/>
              </a:lnSpc>
            </a:pPr>
            <a:r>
              <a:rPr lang="en-US" altLang="ja-JP" sz="2000"/>
              <a:t>Trees with the leftist property have the following invariant.</a:t>
            </a:r>
          </a:p>
          <a:p>
            <a:pPr lvl="1">
              <a:lnSpc>
                <a:spcPct val="90000"/>
              </a:lnSpc>
            </a:pPr>
            <a:r>
              <a:rPr lang="en-US" altLang="ja-JP" sz="1900"/>
              <a:t>The leftist invariant. The rank of every left-child is equal to or greater than the rank of the cooresponding right-child. The rank of a tree is the length of the right-most path.</a:t>
            </a:r>
          </a:p>
          <a:p>
            <a:pPr lvl="1">
              <a:lnSpc>
                <a:spcPct val="90000"/>
              </a:lnSpc>
            </a:pPr>
            <a:endParaRPr lang="en-US" altLang="ja-JP" sz="1900"/>
          </a:p>
          <a:p>
            <a:pPr>
              <a:lnSpc>
                <a:spcPct val="90000"/>
              </a:lnSpc>
            </a:pPr>
            <a:r>
              <a:rPr lang="en-US" altLang="ja-JP" sz="2000"/>
              <a:t>Heaps form the basis for an efficient sort called </a:t>
            </a:r>
            <a:r>
              <a:rPr lang="en-US" altLang="ja-JP" sz="2000" u="sng"/>
              <a:t>heap sort that has cost proportional to n*log(n) where n is the number of elements to be sorted.</a:t>
            </a:r>
          </a:p>
          <a:p>
            <a:pPr>
              <a:lnSpc>
                <a:spcPct val="90000"/>
              </a:lnSpc>
            </a:pPr>
            <a:endParaRPr lang="en-US" altLang="ja-JP" sz="2000" u="sng"/>
          </a:p>
          <a:p>
            <a:pPr>
              <a:lnSpc>
                <a:spcPct val="90000"/>
              </a:lnSpc>
            </a:pPr>
            <a:r>
              <a:rPr lang="en-US" altLang="ja-JP" sz="2000"/>
              <a:t>Heaps are the data structure most often used to implement </a:t>
            </a:r>
            <a:r>
              <a:rPr lang="en-US" altLang="ja-JP" sz="2000" u="sng"/>
              <a:t>priority queues.</a:t>
            </a:r>
            <a:endParaRPr lang="ja-JP" altLang="en-US" sz="2000"/>
          </a:p>
          <a:p>
            <a:pPr>
              <a:lnSpc>
                <a:spcPct val="90000"/>
              </a:lnSpc>
            </a:pPr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8920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2324100" y="228600"/>
            <a:ext cx="7543800" cy="1371600"/>
          </a:xfrm>
        </p:spPr>
        <p:txBody>
          <a:bodyPr/>
          <a:lstStyle/>
          <a:p>
            <a:pPr algn="l"/>
            <a:r>
              <a:rPr lang="en-US" altLang="ja-JP" sz="5400"/>
              <a:t>Heap Types</a:t>
            </a:r>
            <a:endParaRPr lang="ja-JP" altLang="en-US" sz="5400"/>
          </a:p>
        </p:txBody>
      </p:sp>
      <p:sp>
        <p:nvSpPr>
          <p:cNvPr id="41987" name="Rectangle 3"/>
          <p:cNvSpPr txBox="1">
            <a:spLocks noChangeArrowheads="1"/>
          </p:cNvSpPr>
          <p:nvPr/>
        </p:nvSpPr>
        <p:spPr bwMode="auto">
          <a:xfrm>
            <a:off x="2209800" y="18700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ja-JP" b="1">
                <a:solidFill>
                  <a:srgbClr val="FF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Max-heaps </a:t>
            </a:r>
            <a:r>
              <a:rPr lang="en-US" altLang="ja-JP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(largest element at root), have the </a:t>
            </a:r>
            <a:r>
              <a:rPr lang="en-US" altLang="ja-JP" b="1" i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max-heap property:</a:t>
            </a:r>
            <a:r>
              <a:rPr lang="en-US" altLang="ja-JP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</a:t>
            </a:r>
          </a:p>
          <a:p>
            <a:pPr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ja-JP" sz="2000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for all nodes, excluding the root: </a:t>
            </a:r>
          </a:p>
          <a:p>
            <a:pPr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b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			</a:t>
            </a:r>
            <a:r>
              <a:rPr lang="en-US" altLang="ja-JP" sz="20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PARENT </a:t>
            </a:r>
            <a:r>
              <a:rPr lang="en-US" altLang="ja-JP"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≥</a:t>
            </a:r>
            <a:r>
              <a:rPr lang="en-US" altLang="ja-JP" sz="20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child</a:t>
            </a:r>
            <a:endParaRPr lang="en-US" altLang="ja-JP" sz="2000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ja-JP" b="1">
                <a:solidFill>
                  <a:srgbClr val="FF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Min-heaps </a:t>
            </a:r>
            <a:r>
              <a:rPr lang="en-US" altLang="ja-JP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(smallest element at root), have the </a:t>
            </a:r>
            <a:r>
              <a:rPr lang="en-US" altLang="ja-JP" b="1" i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min-heap property:</a:t>
            </a:r>
          </a:p>
          <a:p>
            <a:pPr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ja-JP" sz="2000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for all nodes , excluding the root: </a:t>
            </a:r>
          </a:p>
          <a:p>
            <a:pPr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b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			</a:t>
            </a:r>
            <a:r>
              <a:rPr lang="en-US" altLang="ja-JP" sz="20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PARENT </a:t>
            </a:r>
            <a:r>
              <a:rPr lang="en-US" altLang="ja-JP"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≤</a:t>
            </a:r>
            <a:r>
              <a:rPr lang="en-US" altLang="ja-JP" sz="20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child</a:t>
            </a:r>
          </a:p>
        </p:txBody>
      </p:sp>
    </p:spTree>
    <p:extLst>
      <p:ext uri="{BB962C8B-B14F-4D97-AF65-F5344CB8AC3E}">
        <p14:creationId xmlns:p14="http://schemas.microsoft.com/office/powerpoint/2010/main" val="2650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908301" y="4594225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43011" name="図形グループ 27"/>
          <p:cNvGrpSpPr>
            <a:grpSpLocks/>
          </p:cNvGrpSpPr>
          <p:nvPr/>
        </p:nvGrpSpPr>
        <p:grpSpPr bwMode="auto">
          <a:xfrm>
            <a:off x="2505075" y="1452564"/>
            <a:ext cx="7156450" cy="2916237"/>
            <a:chOff x="1023840" y="1150865"/>
            <a:chExt cx="5928781" cy="1482380"/>
          </a:xfrm>
        </p:grpSpPr>
        <p:sp>
          <p:nvSpPr>
            <p:cNvPr id="43013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6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43017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43018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43019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43020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43021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2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3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43024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</a:p>
          </p:txBody>
        </p:sp>
        <p:sp>
          <p:nvSpPr>
            <p:cNvPr id="43025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6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7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8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43029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43030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43031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43032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</a:p>
          </p:txBody>
        </p:sp>
        <p:sp>
          <p:nvSpPr>
            <p:cNvPr id="43033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4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5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</a:p>
          </p:txBody>
        </p:sp>
        <p:sp>
          <p:nvSpPr>
            <p:cNvPr id="43036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7112000" y="4625975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タイトル 1"/>
          <p:cNvSpPr>
            <a:spLocks noGrp="1"/>
          </p:cNvSpPr>
          <p:nvPr>
            <p:ph type="title"/>
          </p:nvPr>
        </p:nvSpPr>
        <p:spPr>
          <a:xfrm>
            <a:off x="2324100" y="381000"/>
            <a:ext cx="7543800" cy="762000"/>
          </a:xfrm>
        </p:spPr>
        <p:txBody>
          <a:bodyPr/>
          <a:lstStyle/>
          <a:p>
            <a:pPr algn="l"/>
            <a:r>
              <a:rPr lang="en-US" altLang="ja-JP" u="sng"/>
              <a:t>Heap as an array</a:t>
            </a:r>
            <a:endParaRPr lang="ja-JP" altLang="en-US" u="sng"/>
          </a:p>
        </p:txBody>
      </p:sp>
      <p:pic>
        <p:nvPicPr>
          <p:cNvPr id="44035" name="コンテンツ プレースホルダー 34" descr="heap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34" b="-33134"/>
          <a:stretch>
            <a:fillRect/>
          </a:stretch>
        </p:blipFill>
        <p:spPr>
          <a:xfrm>
            <a:off x="1905000" y="2514600"/>
            <a:ext cx="8382000" cy="5087938"/>
          </a:xfrm>
        </p:spPr>
      </p:pic>
      <p:sp>
        <p:nvSpPr>
          <p:cNvPr id="36" name="テキスト ボックス 35"/>
          <p:cNvSpPr txBox="1"/>
          <p:nvPr/>
        </p:nvSpPr>
        <p:spPr>
          <a:xfrm>
            <a:off x="5257800" y="1752600"/>
            <a:ext cx="5410200" cy="2432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2400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</a:t>
            </a:r>
            <a:r>
              <a:rPr lang="en-US" altLang="ja-JP" sz="2400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sz="2400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2400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sz="2400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sz="2400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sz="2400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sz="2400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sz="2400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sz="2400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sz="2400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ja-JP" altLang="en-US" sz="2400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2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3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4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5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6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2333</Words>
  <Application>Microsoft Office PowerPoint</Application>
  <PresentationFormat>Custom</PresentationFormat>
  <Paragraphs>912</Paragraphs>
  <Slides>62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Office Theme</vt:lpstr>
      <vt:lpstr>1_エレガント</vt:lpstr>
      <vt:lpstr>2_Blank Presentation</vt:lpstr>
      <vt:lpstr>2_エレガント</vt:lpstr>
      <vt:lpstr>3_エレガント</vt:lpstr>
      <vt:lpstr>Paint Shop Pro Image</vt:lpstr>
      <vt:lpstr>Heap </vt:lpstr>
      <vt:lpstr>PowerPoint Presentation</vt:lpstr>
      <vt:lpstr>PowerPoint Presentation</vt:lpstr>
      <vt:lpstr>Heap </vt:lpstr>
      <vt:lpstr>Example</vt:lpstr>
      <vt:lpstr>The Heap Data Structure</vt:lpstr>
      <vt:lpstr>Heap Types</vt:lpstr>
      <vt:lpstr>PowerPoint Presentation</vt:lpstr>
      <vt:lpstr>Heap as an array</vt:lpstr>
      <vt:lpstr>Array Representation of Max Heaps</vt:lpstr>
      <vt:lpstr>Operations on Heaps</vt:lpstr>
      <vt:lpstr>Maintaining the Heap Property</vt:lpstr>
      <vt:lpstr>Building a Heap</vt:lpstr>
      <vt:lpstr>PowerPoint Presentation</vt:lpstr>
      <vt:lpstr>Building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PowerPoint Presentation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Removal of root: The procedure for deleting the root from the heap (effectively extracting the max/min element in a max-heap or in a min-heap) and restoring the properties is called down-heap (also known as heapify-down, cascade-down and extract-min/max). </vt:lpstr>
      <vt:lpstr>Heapsort</vt:lpstr>
      <vt:lpstr>Alg: HEAPSORT(A)</vt:lpstr>
      <vt:lpstr>Example: A=[7, 4, 3, 1, 2]</vt:lpstr>
      <vt:lpstr>Uses of Heaps</vt:lpstr>
      <vt:lpstr>PowerPoint Presentation</vt:lpstr>
      <vt:lpstr>Some Important Properties of a Heap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(2)</dc:title>
  <dc:creator>Mahbubur Rahman</dc:creator>
  <cp:lastModifiedBy>Teacher</cp:lastModifiedBy>
  <cp:revision>13</cp:revision>
  <dcterms:created xsi:type="dcterms:W3CDTF">2017-03-28T04:32:30Z</dcterms:created>
  <dcterms:modified xsi:type="dcterms:W3CDTF">2019-07-28T03:45:41Z</dcterms:modified>
</cp:coreProperties>
</file>