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1B2DC-94F9-44C1-9193-BA19AF351DF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97A63-BC00-4658-9481-E2E6591E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D84E43-84EE-4F57-A864-114F5C4EC795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876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8411C0-FCE7-405D-8F69-E943DBF5EAA8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318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471DAD-72A7-4133-A9B7-07DAE0EAD412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0052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53210-5A0B-4167-A238-838BECDD3ECE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098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17DDD-6335-4077-B729-6A23029E5380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0901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30CAB4-63EF-4442-8076-4AA83D08970A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7499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09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09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09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09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89DE3C-CA1D-4E3C-9494-903312456773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2" rIns="92064" bIns="46032"/>
          <a:lstStyle/>
          <a:p>
            <a:pPr eaLnBrk="1" hangingPunct="1">
              <a:spcBef>
                <a:spcPct val="0"/>
              </a:spcBef>
            </a:pPr>
            <a:r>
              <a:rPr lang="en-US" altLang="ja-JP">
                <a:ea typeface="MS PMincho" pitchFamily="18" charset="-128"/>
              </a:rPr>
              <a:t>first invocation assigns t a value of 3 and does nothing to s since passed by value</a:t>
            </a:r>
          </a:p>
          <a:p>
            <a:pPr eaLnBrk="1" hangingPunct="1">
              <a:spcBef>
                <a:spcPct val="0"/>
              </a:spcBef>
            </a:pPr>
            <a:endParaRPr lang="en-US" altLang="ja-JP">
              <a:ea typeface="MS PMincho" pitchFamily="18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ja-JP">
                <a:ea typeface="MS PMincho" pitchFamily="18" charset="-128"/>
              </a:rPr>
              <a:t>second invocation assigns t a value of 3 and again nothing to s</a:t>
            </a:r>
          </a:p>
          <a:p>
            <a:pPr eaLnBrk="1" hangingPunct="1">
              <a:spcBef>
                <a:spcPct val="0"/>
              </a:spcBef>
            </a:pPr>
            <a:endParaRPr lang="en-US" altLang="ja-JP">
              <a:ea typeface="MS PMincho" pitchFamily="18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ja-JP">
                <a:ea typeface="MS PMincho" pitchFamily="18" charset="-128"/>
              </a:rPr>
              <a:t>Third invocation assigns t a value of 3 and second assignment makes copy of t =4 but again has no effect on t.</a:t>
            </a:r>
          </a:p>
          <a:p>
            <a:pPr eaLnBrk="1" hangingPunct="1">
              <a:spcBef>
                <a:spcPct val="0"/>
              </a:spcBef>
            </a:pPr>
            <a:endParaRPr lang="en-US" altLang="ja-JP">
              <a:ea typeface="MS PMincho" pitchFamily="18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ja-JP">
                <a:ea typeface="MS PMincho" pitchFamily="18" charset="-128"/>
              </a:rPr>
              <a:t>Point out that pointers can be passed by value or reference as well, and must be passed by reference if the value of the address itself is to be changed.</a:t>
            </a:r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4859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C47FC4-AAD7-4015-9541-D2FAAB60E678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258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51EB6-A84D-49DF-B238-E607E63B8691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191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E9CF0-DD38-4DF5-9977-4FA6B9597834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006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779693-DC25-4629-97B0-1C52D0EF5710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5119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F83168-227D-4C88-8728-287CC619F459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2046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C10150-1F1D-4D79-A1C3-6DFA7AF613B2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397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8E66A-49AE-4DAE-BBAA-A3A6D5889106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804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E263C-7350-4A12-A2C6-EE43CF92B483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928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5FC80C-5B34-444B-A7E3-F4F6668EFF17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5682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C89B6-365F-4805-8A48-1A55DFCA60D1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6" tIns="46208" rIns="92416" bIns="46208"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773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281F6-46C0-4FDB-864B-4AC764BAC6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634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EFBE-BB46-485B-A998-B978B4A11DB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7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46708-318C-40E8-9806-A344BBB11CF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331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A0A5C-696D-42CD-99AF-D7C18402FA4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A2C2-98E1-462D-8323-B850304F9FB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197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4789-9481-483C-8EBD-820E40C0E15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1687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658E-5F36-4E0C-B46A-0AF7F0F89D6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056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950BF-6056-4516-9285-993F3AD61B2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7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2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1C791-12B7-47C1-8F29-62BF32C6BDC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39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C065A-6949-483A-81C3-65DF695880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6750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CBB18-9D2C-49ED-9432-9C5AA25F18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108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CSC 1203: Data Structures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>
                <a:solidFill>
                  <a:schemeClr val="accent2"/>
                </a:solidFill>
                <a:latin typeface="Verdana" panose="020B0604030504040204" pitchFamily="34" charset="0"/>
              </a:rPr>
              <a:t>Ahmed Ridwanul Islam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Email: aridwan@aiub.edu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CSC 1203: Data Structures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>
                <a:solidFill>
                  <a:schemeClr val="accent2"/>
                </a:solidFill>
                <a:latin typeface="Verdana" panose="020B0604030504040204" pitchFamily="34" charset="0"/>
              </a:rPr>
              <a:t>Ahmed Ridwanul Islam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Email: aridwan@aiub.edu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0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4219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990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68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919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55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7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11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49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5925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641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721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95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CSC 1203: Data Structures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>
                <a:solidFill>
                  <a:schemeClr val="accent2"/>
                </a:solidFill>
                <a:latin typeface="Verdana" panose="020B0604030504040204" pitchFamily="34" charset="0"/>
              </a:rPr>
              <a:t>Ahmed Ridwanul Islam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Email: aridwan@aiub.edu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1">
                <a:solidFill>
                  <a:schemeClr val="accent2"/>
                </a:solidFill>
                <a:latin typeface="Verdana" panose="020B0604030504040204" pitchFamily="34" charset="0"/>
              </a:rPr>
              <a:t>CSC 1203: Data Structures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>
                <a:solidFill>
                  <a:schemeClr val="accent2"/>
                </a:solidFill>
                <a:latin typeface="Verdana" panose="020B0604030504040204" pitchFamily="34" charset="0"/>
              </a:rPr>
              <a:t>Ahmed Ridwanul Islam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600" b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>
                <a:solidFill>
                  <a:schemeClr val="accent2"/>
                </a:solidFill>
                <a:latin typeface="Verdana" panose="020B0604030504040204" pitchFamily="34" charset="0"/>
              </a:rPr>
              <a:t>Email: aridwan@aiub.edu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7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931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585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3580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6718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8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2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6451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2579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122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601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641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721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34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7513-5518-4CA2-B0D4-DD2549CBBB0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A12-7B17-4383-B4A5-8291BF11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899502-BA1F-454D-8E44-E3BD635DEE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11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6596063"/>
            <a:ext cx="12204700" cy="30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6538913"/>
            <a:ext cx="12192000" cy="74612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43FF104E-A330-417C-AED9-C70815B8FF3B}" type="datetime1">
              <a:rPr lang="cs-CZ" altLang="en-US" sz="1000" b="1" smtClean="0">
                <a:solidFill>
                  <a:srgbClr val="DDDDD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14.02.2017</a:t>
            </a:fld>
            <a:r>
              <a:rPr lang="en-US" altLang="en-US" sz="1000" b="1">
                <a:solidFill>
                  <a:srgbClr val="DDDDDD"/>
                </a:solidFill>
                <a:latin typeface="Comic Sans MS" panose="030F0702030302020204" pitchFamily="66" charset="0"/>
              </a:rPr>
              <a:t>/</a:t>
            </a:r>
            <a:r>
              <a:rPr lang="en-US" altLang="en-US" sz="1000" b="1">
                <a:solidFill>
                  <a:srgbClr val="DDDDDD"/>
                </a:solidFill>
                <a:latin typeface="Verdana" panose="020B0604030504040204" pitchFamily="34" charset="0"/>
              </a:rPr>
              <a:t>Lecture</a:t>
            </a:r>
            <a:r>
              <a:rPr lang="en-US" altLang="en-US" sz="1000" b="1">
                <a:solidFill>
                  <a:srgbClr val="DDDDDD"/>
                </a:solidFill>
                <a:latin typeface="Comic Sans MS" panose="030F0702030302020204" pitchFamily="66" charset="0"/>
              </a:rPr>
              <a:t> – 1.</a:t>
            </a:r>
            <a:fld id="{D26881CA-C9C4-4747-941B-E9510ECC4B9F}" type="slidenum">
              <a:rPr lang="en-US" altLang="en-US" sz="1000" b="1" smtClean="0">
                <a:solidFill>
                  <a:srgbClr val="DDDDDD"/>
                </a:solidFill>
                <a:latin typeface="Comic Sans MS" panose="030F0702030302020204" pitchFamily="66" charset="0"/>
              </a:rPr>
              <a:pPr eaLnBrk="1" hangingPunct="1">
                <a:defRPr/>
              </a:pPr>
              <a:t>‹#›</a:t>
            </a:fld>
            <a:endParaRPr lang="en-US" altLang="en-US" sz="1000" b="1">
              <a:solidFill>
                <a:srgbClr val="DDDDDD"/>
              </a:solidFill>
              <a:latin typeface="Comic Sans MS" panose="030F0702030302020204" pitchFamily="66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00" b="1">
                <a:solidFill>
                  <a:srgbClr val="EAEAEA"/>
                </a:solidFill>
                <a:latin typeface="Verdana" panose="020B0604030504040204" pitchFamily="34" charset="0"/>
              </a:rPr>
              <a:t>CSC1203/Ridwan</a:t>
            </a:r>
          </a:p>
          <a:p>
            <a:pPr algn="r" eaLnBrk="1" hangingPunct="1">
              <a:defRPr/>
            </a:pPr>
            <a:endParaRPr lang="en-US" altLang="en-US" sz="1000" b="1">
              <a:solidFill>
                <a:srgbClr val="EAEAEA"/>
              </a:solidFill>
              <a:latin typeface="Verdana" panose="020B0604030504040204" pitchFamily="34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>
              <a:latin typeface="Comic Sans MS" panose="030F0702030302020204" pitchFamily="66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EAEAEA"/>
                </a:solidFill>
                <a:latin typeface="Verdana" panose="020B0604030504040204" pitchFamily="34" charset="0"/>
              </a:rPr>
              <a:t>Page : </a:t>
            </a:r>
            <a:fld id="{4FE69074-AADE-4FB9-880C-93AD65EB5D0F}" type="slidenum">
              <a:rPr lang="en-US" altLang="en-US" sz="1000" b="1" smtClean="0">
                <a:solidFill>
                  <a:srgbClr val="EAEAEA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 b="1">
              <a:solidFill>
                <a:srgbClr val="EAEAEA"/>
              </a:solidFill>
              <a:latin typeface="Verdana" panose="020B0604030504040204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 userDrawn="1"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6CF4CBDF-DD38-4594-B383-02D9658AC80D}" type="datetime1">
              <a:rPr lang="cs-CZ" altLang="en-US" sz="1000" b="1" smtClean="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14.02.2017</a:t>
            </a:fld>
            <a:r>
              <a:rPr lang="en-US" altLang="en-US" sz="1000" b="1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Lecture</a:t>
            </a:r>
            <a:r>
              <a:rPr lang="en-US" altLang="en-US" sz="1000" b="1">
                <a:solidFill>
                  <a:schemeClr val="bg1"/>
                </a:solidFill>
                <a:latin typeface="Comic Sans MS" panose="030F0702030302020204" pitchFamily="66" charset="0"/>
              </a:rPr>
              <a:t> – 1.</a:t>
            </a:r>
            <a:fld id="{2E07B94E-FA6B-4889-B836-7A8CA94E2791}" type="slidenum">
              <a:rPr lang="en-US" altLang="en-US" sz="1000" b="1" smtClean="0">
                <a:solidFill>
                  <a:schemeClr val="bg1"/>
                </a:solidFill>
                <a:latin typeface="Comic Sans MS" panose="030F0702030302020204" pitchFamily="66" charset="0"/>
              </a:rPr>
              <a:pPr eaLnBrk="1" hangingPunct="1">
                <a:defRPr/>
              </a:pPr>
              <a:t>‹#›</a:t>
            </a:fld>
            <a:endParaRPr lang="en-US" altLang="en-US" sz="10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322" name="Rectangle 10"/>
          <p:cNvSpPr>
            <a:spLocks noChangeArrowheads="1"/>
          </p:cNvSpPr>
          <p:nvPr userDrawn="1"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CSC1203/Ridwan</a:t>
            </a:r>
          </a:p>
          <a:p>
            <a:pPr algn="r" eaLnBrk="1" hangingPunct="1">
              <a:defRPr/>
            </a:pPr>
            <a:endParaRPr lang="en-US" altLang="en-US" sz="1000" b="1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>
              <a:latin typeface="Comic Sans MS" panose="030F0702030302020204" pitchFamily="66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 userDrawn="1"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Page : </a:t>
            </a:r>
            <a:fld id="{234DF3EA-CD55-4048-BC59-E1CA3DE81DF2}" type="slidenum">
              <a:rPr lang="en-US" altLang="en-US" sz="1000" b="1" smtClean="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▪"/>
        <a:defRPr sz="2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" y="6596063"/>
            <a:ext cx="12204700" cy="30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6538913"/>
            <a:ext cx="12192000" cy="74612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43537903-BB68-43D8-AA9F-C0E55D64C459}" type="datetime1">
              <a:rPr lang="cs-CZ" altLang="en-US" sz="1000" b="1" smtClean="0">
                <a:solidFill>
                  <a:srgbClr val="DDDDD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14.02.2017</a:t>
            </a:fld>
            <a:r>
              <a:rPr lang="en-US" altLang="en-US" sz="1000" b="1">
                <a:solidFill>
                  <a:srgbClr val="DDDDDD"/>
                </a:solidFill>
                <a:latin typeface="Comic Sans MS" panose="030F0702030302020204" pitchFamily="66" charset="0"/>
              </a:rPr>
              <a:t>/</a:t>
            </a:r>
            <a:r>
              <a:rPr lang="en-US" altLang="en-US" sz="1000" b="1">
                <a:solidFill>
                  <a:srgbClr val="DDDDDD"/>
                </a:solidFill>
                <a:latin typeface="Verdana" panose="020B0604030504040204" pitchFamily="34" charset="0"/>
              </a:rPr>
              <a:t>Lecture</a:t>
            </a:r>
            <a:r>
              <a:rPr lang="en-US" altLang="en-US" sz="1000" b="1">
                <a:solidFill>
                  <a:srgbClr val="DDDDDD"/>
                </a:solidFill>
                <a:latin typeface="Comic Sans MS" panose="030F0702030302020204" pitchFamily="66" charset="0"/>
              </a:rPr>
              <a:t> – 1.</a:t>
            </a:r>
            <a:fld id="{DD5BA178-FF1E-48A5-B74F-ABF52FB49A2F}" type="slidenum">
              <a:rPr lang="en-US" altLang="en-US" sz="1000" b="1" smtClean="0">
                <a:solidFill>
                  <a:srgbClr val="DDDDDD"/>
                </a:solidFill>
                <a:latin typeface="Comic Sans MS" panose="030F0702030302020204" pitchFamily="66" charset="0"/>
              </a:rPr>
              <a:pPr eaLnBrk="1" hangingPunct="1">
                <a:defRPr/>
              </a:pPr>
              <a:t>‹#›</a:t>
            </a:fld>
            <a:endParaRPr lang="en-US" altLang="en-US" sz="1000" b="1">
              <a:solidFill>
                <a:srgbClr val="DDDDDD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00" b="1">
                <a:solidFill>
                  <a:srgbClr val="EAEAEA"/>
                </a:solidFill>
                <a:latin typeface="Verdana" panose="020B0604030504040204" pitchFamily="34" charset="0"/>
              </a:rPr>
              <a:t>CSC1203/Ridwan</a:t>
            </a:r>
          </a:p>
          <a:p>
            <a:pPr algn="r" eaLnBrk="1" hangingPunct="1">
              <a:defRPr/>
            </a:pPr>
            <a:endParaRPr lang="en-US" altLang="en-US" sz="1000" b="1">
              <a:solidFill>
                <a:srgbClr val="EAEAEA"/>
              </a:solidFill>
              <a:latin typeface="Verdana" panose="020B0604030504040204" pitchFamily="34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>
              <a:latin typeface="Comic Sans MS" panose="030F0702030302020204" pitchFamily="66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EAEAEA"/>
                </a:solidFill>
                <a:latin typeface="Verdana" panose="020B0604030504040204" pitchFamily="34" charset="0"/>
              </a:rPr>
              <a:t>Page : </a:t>
            </a:r>
            <a:fld id="{530E777A-4E43-4115-89F0-5AFF18781787}" type="slidenum">
              <a:rPr lang="en-US" altLang="en-US" sz="1000" b="1" smtClean="0">
                <a:solidFill>
                  <a:srgbClr val="EAEAEA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 b="1">
              <a:solidFill>
                <a:srgbClr val="EAEAEA"/>
              </a:solidFill>
              <a:latin typeface="Verdana" panose="020B0604030504040204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CD9906D5-3573-4C5B-AC81-7405689152C3}" type="datetime1">
              <a:rPr lang="cs-CZ" altLang="en-US" sz="1000" b="1" smtClean="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14.02.2017</a:t>
            </a:fld>
            <a:r>
              <a:rPr lang="en-US" altLang="en-US" sz="1000" b="1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Lecture</a:t>
            </a:r>
            <a:r>
              <a:rPr lang="en-US" altLang="en-US" sz="1000" b="1">
                <a:solidFill>
                  <a:schemeClr val="bg1"/>
                </a:solidFill>
                <a:latin typeface="Comic Sans MS" panose="030F0702030302020204" pitchFamily="66" charset="0"/>
              </a:rPr>
              <a:t> – 1.</a:t>
            </a:r>
            <a:fld id="{7C46F33E-19E8-47FF-B468-D06988F6A5F7}" type="slidenum">
              <a:rPr lang="en-US" altLang="en-US" sz="1000" b="1" smtClean="0">
                <a:solidFill>
                  <a:schemeClr val="bg1"/>
                </a:solidFill>
                <a:latin typeface="Comic Sans MS" panose="030F0702030302020204" pitchFamily="66" charset="0"/>
              </a:rPr>
              <a:pPr eaLnBrk="1" hangingPunct="1">
                <a:defRPr/>
              </a:pPr>
              <a:t>‹#›</a:t>
            </a:fld>
            <a:endParaRPr lang="en-US" altLang="en-US" sz="10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CSC1203/Ridwan</a:t>
            </a:r>
          </a:p>
          <a:p>
            <a:pPr algn="r" eaLnBrk="1" hangingPunct="1">
              <a:defRPr/>
            </a:pPr>
            <a:endParaRPr lang="en-US" altLang="en-US" sz="1000" b="1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en-US" altLang="en-US" sz="1000">
              <a:latin typeface="Comic Sans MS" panose="030F0702030302020204" pitchFamily="66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chemeClr val="bg1"/>
                </a:solidFill>
                <a:latin typeface="Verdana" panose="020B0604030504040204" pitchFamily="34" charset="0"/>
              </a:rPr>
              <a:t>Page : </a:t>
            </a:r>
            <a:fld id="{44B81151-A25F-4CB8-B9AA-D798D94E1FDD}" type="slidenum">
              <a:rPr lang="en-US" altLang="en-US" sz="1000" b="1" smtClean="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0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▪"/>
        <a:defRPr sz="2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(continue)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05000" y="228600"/>
            <a:ext cx="54102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 = tmp;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19813771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905000" y="228600"/>
            <a:ext cx="5486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8077200" y="22098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1854740" imgH="3988340" progId="MS_ClipArt_Gallery.2">
                  <p:embed/>
                </p:oleObj>
              </mc:Choice>
              <mc:Fallback>
                <p:oleObj name="Clip" r:id="rId4" imgW="1854740" imgH="3988340" progId="MS_ClipArt_Gallery.2">
                  <p:embed/>
                  <p:pic>
                    <p:nvPicPr>
                      <p:cNvPr id="491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09801"/>
                        <a:ext cx="99853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23200219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905001" y="228600"/>
            <a:ext cx="57308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999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905000" y="228600"/>
            <a:ext cx="5486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int x = 1, y = 2;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17658796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905000" y="228600"/>
            <a:ext cx="5105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int* a, int*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y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55309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10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34681912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 = *a;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y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57357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8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8773832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*a = *b;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y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59405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1740821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*b = tmp;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</a:rPr>
              <a:t>addr of y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61453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54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663370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graphicFrame>
        <p:nvGraphicFramePr>
          <p:cNvPr id="63495" name="Object 2"/>
          <p:cNvGraphicFramePr>
            <a:graphicFrameLocks noChangeAspect="1"/>
          </p:cNvGraphicFramePr>
          <p:nvPr/>
        </p:nvGraphicFramePr>
        <p:xfrm>
          <a:off x="6324601" y="2209801"/>
          <a:ext cx="195421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4" imgW="4214761" imgH="3946013" progId="MS_ClipArt_Gallery.2">
                  <p:embed/>
                </p:oleObj>
              </mc:Choice>
              <mc:Fallback>
                <p:oleObj name="Clip" r:id="rId4" imgW="4214761" imgH="3946013" progId="MS_ClipArt_Gallery.2">
                  <p:embed/>
                  <p:pic>
                    <p:nvPicPr>
                      <p:cNvPr id="634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2209801"/>
                        <a:ext cx="195421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12895033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00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More example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897064" y="855663"/>
            <a:ext cx="7602537" cy="591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void main ()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{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   int r, s = 5, t = 6;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   int *tp = &amp;t;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   r = MyFunction(</a:t>
            </a:r>
            <a:r>
              <a:rPr lang="en-US" altLang="ja-JP" sz="2800">
                <a:solidFill>
                  <a:srgbClr val="FF0000"/>
                </a:solidFill>
                <a:latin typeface="Arial" panose="020B0604020202020204" pitchFamily="34" charset="0"/>
              </a:rPr>
              <a:t>tp</a:t>
            </a: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,s);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	cout &lt;&lt; r &lt;&lt;“ ”&lt;&lt; t&lt;&lt; endl;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80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   r = MyFunction(</a:t>
            </a:r>
            <a:r>
              <a:rPr lang="en-US" altLang="ja-JP" sz="2800">
                <a:solidFill>
                  <a:srgbClr val="FF0000"/>
                </a:solidFill>
                <a:latin typeface="Arial" panose="020B0604020202020204" pitchFamily="34" charset="0"/>
              </a:rPr>
              <a:t>&amp;t</a:t>
            </a: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,s);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	cout &lt;&lt; r &lt;&lt;“ ”&lt;&lt; t&lt;&lt; endl;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80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   r = MyFunction(</a:t>
            </a:r>
            <a:r>
              <a:rPr lang="en-US" altLang="ja-JP" sz="2800">
                <a:solidFill>
                  <a:srgbClr val="FF0000"/>
                </a:solidFill>
                <a:latin typeface="Arial" panose="020B0604020202020204" pitchFamily="34" charset="0"/>
              </a:rPr>
              <a:t>&amp;s</a:t>
            </a: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,*tp);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	cout &lt;&lt; r &lt;&lt;“ ”&lt;&lt; t&lt;&lt; endl;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80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>
                <a:solidFill>
                  <a:srgbClr val="1F497D"/>
                </a:solidFill>
                <a:latin typeface="Arial" panose="020B0604020202020204" pitchFamily="34" charset="0"/>
              </a:rPr>
              <a:t>}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80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正方形/長方形 1"/>
          <p:cNvSpPr>
            <a:spLocks noChangeArrowheads="1"/>
          </p:cNvSpPr>
          <p:nvPr/>
        </p:nvSpPr>
        <p:spPr bwMode="auto">
          <a:xfrm>
            <a:off x="6672264" y="714376"/>
            <a:ext cx="3876675" cy="2092325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int MyFunction(int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*p</a:t>
            </a: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, int i)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{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   *p = 3;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   i = 4;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   return i;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>
                <a:solidFill>
                  <a:srgbClr val="1F497D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5541" name="正方形/長方形 2"/>
          <p:cNvSpPr>
            <a:spLocks noChangeArrowheads="1"/>
          </p:cNvSpPr>
          <p:nvPr/>
        </p:nvSpPr>
        <p:spPr bwMode="auto">
          <a:xfrm>
            <a:off x="7434263" y="4038601"/>
            <a:ext cx="23876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>
                <a:solidFill>
                  <a:srgbClr val="1F497D"/>
                </a:solidFill>
                <a:latin typeface="Arial" panose="020B0604020202020204" pitchFamily="34" charset="0"/>
              </a:rPr>
              <a:t>Out Put: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180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>
                <a:solidFill>
                  <a:srgbClr val="1F497D"/>
                </a:solidFill>
                <a:latin typeface="Arial" panose="020B0604020202020204" pitchFamily="34" charset="0"/>
              </a:rPr>
              <a:t> 4  3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>
                <a:solidFill>
                  <a:srgbClr val="1F497D"/>
                </a:solidFill>
                <a:latin typeface="Arial" panose="020B0604020202020204" pitchFamily="34" charset="0"/>
              </a:rPr>
              <a:t> 4  3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>
                <a:solidFill>
                  <a:srgbClr val="1F497D"/>
                </a:solidFill>
                <a:latin typeface="Arial" panose="020B0604020202020204" pitchFamily="34" charset="0"/>
              </a:rPr>
              <a:t> 4  3</a:t>
            </a:r>
          </a:p>
          <a:p>
            <a: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180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807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631951" y="647700"/>
            <a:ext cx="6137275" cy="5632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// more pointers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#include &lt;iostream&gt;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using namespace std;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prstClr val="black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int main ()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{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int firstvalue = 5, secondvalue = 15;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int * p1, * p2;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prstClr val="black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p1 = &amp;firstvalue;  // p1 = address of firstvalue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p2 = &amp;secondvalue; // p2 = address of secondvalue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*p1 = 10;          // value pointed to by p1 = 10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*p2 = *p1;         // value pointed to by p2 = value pointed by p1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p1 = p2;           // p1 = p2 (value of pointer is copied)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*p1 = 20;          // value pointed by p1 = 20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cout &lt;&lt; "firstvalue is " &lt;&lt; firstvalue &lt;&lt; '\n';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cout &lt;&lt; "secondvalue is " &lt;&lt; secondvalue &lt;&lt; '\n';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  return 0;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1300" y="5318126"/>
            <a:ext cx="2806700" cy="7080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457200">
              <a:defRPr/>
            </a:pPr>
            <a:r>
              <a:rPr kumimoji="1" lang="en-US" sz="2000" dirty="0" err="1">
                <a:solidFill>
                  <a:prstClr val="white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firstvalue</a:t>
            </a:r>
            <a:r>
              <a:rPr kumimoji="1" lang="en-US" sz="2000" dirty="0">
                <a:solidFill>
                  <a:prstClr val="white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is 10</a:t>
            </a:r>
          </a:p>
          <a:p>
            <a:pPr defTabSz="457200">
              <a:defRPr/>
            </a:pPr>
            <a:r>
              <a:rPr kumimoji="1" lang="en-US" sz="2000" dirty="0" err="1">
                <a:solidFill>
                  <a:prstClr val="white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secondvalue</a:t>
            </a:r>
            <a:r>
              <a:rPr kumimoji="1" lang="en-US" sz="2000" dirty="0">
                <a:solidFill>
                  <a:prstClr val="white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is 20</a:t>
            </a:r>
          </a:p>
        </p:txBody>
      </p:sp>
    </p:spTree>
    <p:extLst>
      <p:ext uri="{BB962C8B-B14F-4D97-AF65-F5344CB8AC3E}">
        <p14:creationId xmlns:p14="http://schemas.microsoft.com/office/powerpoint/2010/main" val="429152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7162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905000" y="739776"/>
            <a:ext cx="8534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defTabSz="457200">
              <a:buFont typeface="Wingdings" charset="2"/>
              <a:buChar char="v"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rPr>
              <a:t>Array names can be used as a pointer constants, and pointer can be used as array names.</a:t>
            </a:r>
          </a:p>
          <a:p>
            <a:pPr defTabSz="457200">
              <a:defRPr/>
            </a:pPr>
            <a:endParaRPr kumimoji="1" lang="en-US" altLang="ja-JP" dirty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  <a:p>
            <a:pPr marL="342900" indent="-342900" defTabSz="457200">
              <a:buFont typeface="Wingdings" charset="2"/>
              <a:buChar char="v"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charset="0"/>
                <a:cs typeface="ＭＳ Ｐゴシック" charset="0"/>
              </a:rPr>
              <a:t> Array name is really a pointer as it holds the starting address of the array. </a:t>
            </a:r>
            <a:endParaRPr kumimoji="1" lang="ja-JP" altLang="en-US" dirty="0">
              <a:solidFill>
                <a:prstClr val="black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67588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7467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テキスト ボックス 7"/>
          <p:cNvSpPr txBox="1">
            <a:spLocks noChangeArrowheads="1"/>
          </p:cNvSpPr>
          <p:nvPr/>
        </p:nvSpPr>
        <p:spPr bwMode="auto">
          <a:xfrm>
            <a:off x="6629401" y="5907088"/>
            <a:ext cx="3298825" cy="646112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 b="1">
                <a:solidFill>
                  <a:srgbClr val="FF0000"/>
                </a:solidFill>
                <a:latin typeface="Times New Roman" panose="02020603050405020304" pitchFamily="18" charset="0"/>
              </a:rPr>
              <a:t>What will be the out put of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8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ja-JP" sz="1600" b="1">
                <a:solidFill>
                  <a:srgbClr val="FF0000"/>
                </a:solidFill>
                <a:latin typeface="Times New Roman" panose="02020603050405020304" pitchFamily="18" charset="0"/>
              </a:rPr>
              <a:t>out &lt;&lt; numbers &lt;&lt; endl;          ???</a:t>
            </a:r>
            <a:endParaRPr lang="ja-JP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1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テキスト ボックス 4"/>
          <p:cNvSpPr txBox="1">
            <a:spLocks noChangeArrowheads="1"/>
          </p:cNvSpPr>
          <p:nvPr/>
        </p:nvSpPr>
        <p:spPr bwMode="auto">
          <a:xfrm>
            <a:off x="1828800" y="228601"/>
            <a:ext cx="8364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 b="1" u="sng">
                <a:solidFill>
                  <a:srgbClr val="800000"/>
                </a:solidFill>
                <a:latin typeface="Times New Roman" panose="02020603050405020304" pitchFamily="18" charset="0"/>
              </a:rPr>
              <a:t>Array elements always store together into memory as in figure </a:t>
            </a:r>
            <a:endParaRPr lang="ja-JP" altLang="en-US" sz="2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1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4676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テキスト ボックス 7"/>
          <p:cNvSpPr txBox="1">
            <a:spLocks noChangeArrowheads="1"/>
          </p:cNvSpPr>
          <p:nvPr/>
        </p:nvSpPr>
        <p:spPr bwMode="auto">
          <a:xfrm>
            <a:off x="1828801" y="2509838"/>
            <a:ext cx="867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 b="1" u="sng">
                <a:solidFill>
                  <a:srgbClr val="800000"/>
                </a:solidFill>
                <a:latin typeface="Times New Roman" panose="02020603050405020304" pitchFamily="18" charset="0"/>
              </a:rPr>
              <a:t>Following figure shows the equivalence of subscript notation and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400" b="1" u="sng">
                <a:solidFill>
                  <a:srgbClr val="800000"/>
                </a:solidFill>
                <a:latin typeface="Times New Roman" panose="02020603050405020304" pitchFamily="18" charset="0"/>
              </a:rPr>
              <a:t>pointer notation of an Array.</a:t>
            </a:r>
            <a:endParaRPr lang="ja-JP" altLang="en-US" sz="2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3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733800"/>
            <a:ext cx="75739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25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/>
              <a:t>Pointers and Arrays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752600" y="3048000"/>
            <a:ext cx="868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Aft>
                <a:spcPct val="0"/>
              </a:spcAft>
            </a:pPr>
            <a:r>
              <a:rPr kumimoji="1" lang="en-US" altLang="en-US">
                <a:solidFill>
                  <a:srgbClr val="000000"/>
                </a:solidFill>
              </a:rPr>
              <a:t>The name 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array</a:t>
            </a:r>
            <a:r>
              <a:rPr kumimoji="1" lang="en-US" altLang="en-US">
                <a:solidFill>
                  <a:srgbClr val="000000"/>
                </a:solidFill>
              </a:rPr>
              <a:t>  is equivalent to 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&amp;array[0]</a:t>
            </a:r>
            <a:endParaRPr kumimoji="1" lang="en-US" altLang="en-US" sz="2000" b="0">
              <a:solidFill>
                <a:srgbClr val="FFFF00"/>
              </a:solidFill>
            </a:endParaRPr>
          </a:p>
          <a:p>
            <a:pPr defTabSz="457200" fontAlgn="base">
              <a:spcAft>
                <a:spcPct val="0"/>
              </a:spcAft>
            </a:pP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pPtr++</a:t>
            </a:r>
            <a:r>
              <a:rPr kumimoji="1" lang="en-US" altLang="en-US">
                <a:solidFill>
                  <a:srgbClr val="000000"/>
                </a:solidFill>
              </a:rPr>
              <a:t>  increments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pPtr</a:t>
            </a:r>
            <a:r>
              <a:rPr kumimoji="1" lang="en-US" altLang="en-US">
                <a:solidFill>
                  <a:srgbClr val="000000"/>
                </a:solidFill>
              </a:rPr>
              <a:t>  to point to the next element of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array</a:t>
            </a:r>
            <a:r>
              <a:rPr kumimoji="1" lang="en-US" altLang="en-US">
                <a:solidFill>
                  <a:srgbClr val="000000"/>
                </a:solidFill>
              </a:rPr>
              <a:t>.</a:t>
            </a:r>
          </a:p>
          <a:p>
            <a:pPr defTabSz="457200" fontAlgn="base">
              <a:spcAft>
                <a:spcPct val="0"/>
              </a:spcAft>
            </a:pP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pPtr += n</a:t>
            </a:r>
            <a:r>
              <a:rPr kumimoji="1" lang="en-US" altLang="en-US">
                <a:solidFill>
                  <a:srgbClr val="000000"/>
                </a:solidFill>
              </a:rPr>
              <a:t> increments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pPtr</a:t>
            </a:r>
            <a:r>
              <a:rPr kumimoji="1" lang="en-US" altLang="en-US">
                <a:solidFill>
                  <a:srgbClr val="000000"/>
                </a:solidFill>
              </a:rPr>
              <a:t>  to point to n elements beyond where it currently points.</a:t>
            </a:r>
          </a:p>
          <a:p>
            <a:pPr defTabSz="457200" fontAlgn="base">
              <a:spcAft>
                <a:spcPct val="0"/>
              </a:spcAft>
            </a:pP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pPtr-qPtr</a:t>
            </a:r>
            <a:r>
              <a:rPr kumimoji="1" lang="en-US" altLang="en-US">
                <a:solidFill>
                  <a:srgbClr val="000000"/>
                </a:solidFill>
              </a:rPr>
              <a:t> equals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i-j</a:t>
            </a:r>
            <a:r>
              <a:rPr kumimoji="1" lang="en-US" alt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581400" y="1066801"/>
            <a:ext cx="4953000" cy="157030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array[</a:t>
            </a: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size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Type*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pPtr = array + i;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Type*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qPtr = array + j;</a:t>
            </a:r>
          </a:p>
        </p:txBody>
      </p:sp>
    </p:spTree>
    <p:extLst>
      <p:ext uri="{BB962C8B-B14F-4D97-AF65-F5344CB8AC3E}">
        <p14:creationId xmlns:p14="http://schemas.microsoft.com/office/powerpoint/2010/main" val="198948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/>
              <a:t>Pointers and Arrays (cont)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524000" y="28956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Aft>
                <a:spcPct val="0"/>
              </a:spcAft>
            </a:pP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array[0]</a:t>
            </a:r>
            <a:r>
              <a:rPr kumimoji="1" lang="en-US" altLang="en-US">
                <a:solidFill>
                  <a:srgbClr val="000000"/>
                </a:solidFill>
              </a:rPr>
              <a:t>  is equivalent to 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*array</a:t>
            </a:r>
            <a:endParaRPr kumimoji="1" lang="en-US" altLang="en-US" sz="2000" b="0">
              <a:solidFill>
                <a:srgbClr val="FFFF00"/>
              </a:solidFill>
            </a:endParaRPr>
          </a:p>
          <a:p>
            <a:pPr defTabSz="457200" fontAlgn="base">
              <a:spcAft>
                <a:spcPct val="0"/>
              </a:spcAft>
            </a:pP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array[n]</a:t>
            </a:r>
            <a:r>
              <a:rPr kumimoji="1" lang="en-US" altLang="en-US">
                <a:solidFill>
                  <a:srgbClr val="000000"/>
                </a:solidFill>
              </a:rPr>
              <a:t>  is equivalent to  </a:t>
            </a:r>
            <a:r>
              <a:rPr kumimoji="1" lang="en-US" altLang="en-US" sz="2000" b="0">
                <a:solidFill>
                  <a:srgbClr val="FFFF00"/>
                </a:solidFill>
                <a:latin typeface="Courier New" panose="02070309020205020404" pitchFamily="49" charset="0"/>
              </a:rPr>
              <a:t>*(array + n)</a:t>
            </a:r>
            <a:endParaRPr kumimoji="1" lang="en-US" altLang="en-US" sz="2000" b="0">
              <a:solidFill>
                <a:srgbClr val="FFFF00"/>
              </a:solidFill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572000" y="2209801"/>
            <a:ext cx="3124200" cy="4623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array[</a:t>
            </a:r>
            <a:r>
              <a:rPr kumimoji="1"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size</a:t>
            </a:r>
            <a:r>
              <a:rPr kumimoji="1"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362200" y="139065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3200" b="0">
                <a:solidFill>
                  <a:srgbClr val="FFFFFF"/>
                </a:solidFill>
                <a:latin typeface="Times New Roman" panose="02020603050405020304" pitchFamily="18" charset="0"/>
              </a:rPr>
              <a:t>A normal 1 dimensional array:</a:t>
            </a:r>
          </a:p>
        </p:txBody>
      </p:sp>
    </p:spTree>
    <p:extLst>
      <p:ext uri="{BB962C8B-B14F-4D97-AF65-F5344CB8AC3E}">
        <p14:creationId xmlns:p14="http://schemas.microsoft.com/office/powerpoint/2010/main" val="17440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タイトル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b="1" u="sng"/>
              <a:t>Pointer to an Array</a:t>
            </a:r>
            <a:endParaRPr lang="ja-JP" altLang="en-US" b="1" u="sng"/>
          </a:p>
        </p:txBody>
      </p:sp>
      <p:sp>
        <p:nvSpPr>
          <p:cNvPr id="7475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3113" y="762001"/>
            <a:ext cx="8229600" cy="52117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#include &lt;</a:t>
            </a:r>
            <a:r>
              <a:rPr lang="en-US" altLang="ja-JP" sz="1800" dirty="0" err="1">
                <a:latin typeface="Arial" charset="0"/>
                <a:ea typeface="+mn-ea"/>
                <a:cs typeface="Arial" charset="0"/>
              </a:rPr>
              <a:t>iostream</a:t>
            </a: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&gt;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using namespace std;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 err="1">
                <a:latin typeface="Arial" charset="0"/>
                <a:ea typeface="+mn-ea"/>
                <a:cs typeface="Arial" charset="0"/>
              </a:rPr>
              <a:t>int</a:t>
            </a: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main ()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{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nb-NO" altLang="ja-JP" sz="1800" dirty="0">
                <a:latin typeface="Arial" charset="0"/>
                <a:ea typeface="+mn-ea"/>
                <a:cs typeface="Arial" charset="0"/>
              </a:rPr>
              <a:t>	double balance[5] = {1000.0, 2.0, 3.4, 17.0, 50.0};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  	double *p;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  	p = balance;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fr-FR" altLang="ja-JP" sz="1800" dirty="0">
              <a:latin typeface="Arial" charset="0"/>
              <a:ea typeface="+mn-ea"/>
              <a:cs typeface="Arial" charset="0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	cout &lt;&lt; "</a:t>
            </a:r>
            <a:r>
              <a:rPr lang="fr-FR" altLang="ja-JP" sz="1800" dirty="0" err="1">
                <a:latin typeface="Arial" charset="0"/>
                <a:ea typeface="+mn-ea"/>
                <a:cs typeface="Arial" charset="0"/>
              </a:rPr>
              <a:t>Array</a:t>
            </a: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values </a:t>
            </a:r>
            <a:r>
              <a:rPr lang="fr-FR" altLang="ja-JP" sz="1800" dirty="0" err="1">
                <a:latin typeface="Arial" charset="0"/>
                <a:ea typeface="+mn-ea"/>
                <a:cs typeface="Arial" charset="0"/>
              </a:rPr>
              <a:t>using</a:t>
            </a: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pointer " &lt;&lt; </a:t>
            </a:r>
            <a:r>
              <a:rPr lang="fr-FR" altLang="ja-JP" sz="1800" dirty="0" err="1">
                <a:latin typeface="Arial" charset="0"/>
                <a:ea typeface="+mn-ea"/>
                <a:cs typeface="Arial" charset="0"/>
              </a:rPr>
              <a:t>endl</a:t>
            </a: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;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fr-FR" altLang="ja-JP" sz="1800" dirty="0">
              <a:latin typeface="Arial" charset="0"/>
              <a:ea typeface="+mn-ea"/>
              <a:cs typeface="Arial" charset="0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da-DK" altLang="ja-JP" sz="1800" dirty="0">
                <a:latin typeface="Arial" charset="0"/>
                <a:ea typeface="+mn-ea"/>
                <a:cs typeface="Arial" charset="0"/>
              </a:rPr>
              <a:t>   	for ( int i = 0; i &lt; 5; i++</a:t>
            </a:r>
            <a:endParaRPr lang="da-DK" altLang="ja-JP" sz="1800" dirty="0">
              <a:solidFill>
                <a:srgbClr val="3366FF"/>
              </a:solidFill>
              <a:latin typeface="Arial" charset="0"/>
              <a:ea typeface="+mn-ea"/>
              <a:cs typeface="Arial" charset="0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           	</a:t>
            </a:r>
            <a:r>
              <a:rPr lang="en-US" altLang="ja-JP" sz="1800" dirty="0" err="1">
                <a:latin typeface="Arial" charset="0"/>
                <a:ea typeface="+mn-ea"/>
                <a:cs typeface="Arial" charset="0"/>
              </a:rPr>
              <a:t>cout</a:t>
            </a: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&lt;&lt; </a:t>
            </a:r>
            <a:r>
              <a:rPr lang="en-US" altLang="ja-JP" sz="18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*(p + </a:t>
            </a:r>
            <a:r>
              <a:rPr lang="en-US" altLang="ja-JP" sz="1800" dirty="0" err="1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i</a:t>
            </a:r>
            <a:r>
              <a:rPr lang="en-US" altLang="ja-JP" sz="18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) </a:t>
            </a: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&lt;&lt; </a:t>
            </a:r>
            <a:r>
              <a:rPr lang="en-US" altLang="ja-JP" sz="1800" dirty="0" err="1">
                <a:latin typeface="Arial" charset="0"/>
                <a:ea typeface="+mn-ea"/>
                <a:cs typeface="Arial" charset="0"/>
              </a:rPr>
              <a:t>endl</a:t>
            </a: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  	}</a:t>
            </a:r>
            <a:r>
              <a:rPr lang="fr-FR" altLang="ja-JP" sz="1800" dirty="0">
                <a:latin typeface="Arial" charset="0"/>
                <a:ea typeface="+mn-ea"/>
                <a:cs typeface="Arial" charset="0"/>
              </a:rPr>
              <a:t>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   return 0;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1800" dirty="0">
                <a:latin typeface="Arial" charset="0"/>
                <a:ea typeface="+mn-ea"/>
                <a:cs typeface="Arial" charset="0"/>
              </a:rPr>
              <a:t>}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en-US" altLang="ja-JP" sz="1800" dirty="0">
              <a:latin typeface="Arial" charset="0"/>
              <a:ea typeface="+mn-ea"/>
              <a:cs typeface="Arial" charset="0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Array values using pointer 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 		1000.0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		 2 .0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		3.4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		17 .0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		50.0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ja-JP" altLang="en-US" sz="1800" dirty="0"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7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Pointers?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38600"/>
          </a:xfrm>
        </p:spPr>
        <p:txBody>
          <a:bodyPr/>
          <a:lstStyle/>
          <a:p>
            <a:r>
              <a:rPr lang="en-US" altLang="en-US"/>
              <a:t>To modify a variable in a function that is not a global, or a local to that function</a:t>
            </a:r>
          </a:p>
          <a:p>
            <a:r>
              <a:rPr lang="en-US" altLang="en-US"/>
              <a:t>To save space</a:t>
            </a:r>
          </a:p>
          <a:p>
            <a:r>
              <a:rPr lang="en-US" altLang="en-US"/>
              <a:t>To save time</a:t>
            </a:r>
          </a:p>
          <a:p>
            <a:r>
              <a:rPr lang="en-US" altLang="en-US"/>
              <a:t>To use dynamic memory (Lecture A6)</a:t>
            </a:r>
          </a:p>
          <a:p>
            <a:r>
              <a:rPr lang="en-US" altLang="en-US"/>
              <a:t>Used extensively in linked structures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400">
                <a:solidFill>
                  <a:srgbClr val="1F497D"/>
                </a:solidFill>
                <a:latin typeface="Tahoma" panose="020B0604030504040204" pitchFamily="34" charset="0"/>
              </a:rPr>
              <a:t>Passing pointers to a function</a:t>
            </a:r>
          </a:p>
        </p:txBody>
      </p:sp>
    </p:spTree>
    <p:extLst>
      <p:ext uri="{BB962C8B-B14F-4D97-AF65-F5344CB8AC3E}">
        <p14:creationId xmlns:p14="http://schemas.microsoft.com/office/powerpoint/2010/main" val="4885747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19290056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#include &lt;iostream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00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0000"/>
                </a:solidFill>
                <a:latin typeface="Times New Roman" panose="02020603050405020304" pitchFamily="18" charset="0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12454678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fakeSwap(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int a, int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fakeSwap(x, y);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endParaRPr kumimoji="1" lang="en-AU" altLang="en-US" sz="20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6262774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 = a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698342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905000" y="228600"/>
            <a:ext cx="54102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 =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a: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b: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</a:rPr>
              <a:t>tmp: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Solution 1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0x2000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0x2060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0x2038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39765454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Microsoft Office PowerPoint</Application>
  <PresentationFormat>Widescreen</PresentationFormat>
  <Paragraphs>533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MS PGothic</vt:lpstr>
      <vt:lpstr>MS PGothic</vt:lpstr>
      <vt:lpstr>MS PMincho</vt:lpstr>
      <vt:lpstr>Arial</vt:lpstr>
      <vt:lpstr>Calibri</vt:lpstr>
      <vt:lpstr>Calibri Light</vt:lpstr>
      <vt:lpstr>Comic Sans MS</vt:lpstr>
      <vt:lpstr>Courier New</vt:lpstr>
      <vt:lpstr>Tahoma</vt:lpstr>
      <vt:lpstr>Times New Roman</vt:lpstr>
      <vt:lpstr>Verdana</vt:lpstr>
      <vt:lpstr>Wingdings</vt:lpstr>
      <vt:lpstr>Office Theme</vt:lpstr>
      <vt:lpstr>ホワイト</vt:lpstr>
      <vt:lpstr>Default Design</vt:lpstr>
      <vt:lpstr>1_Default Design</vt:lpstr>
      <vt:lpstr>Microsoft Clip Gallery</vt:lpstr>
      <vt:lpstr>Pointer (continue)</vt:lpstr>
      <vt:lpstr>PowerPoint Presentation</vt:lpstr>
      <vt:lpstr>Why Pointers?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</vt:lpstr>
      <vt:lpstr>PowerPoint Presentation</vt:lpstr>
      <vt:lpstr>PowerPoint Presentation</vt:lpstr>
      <vt:lpstr>Pointers and Arrays</vt:lpstr>
      <vt:lpstr>Pointers and Arrays (cont)</vt:lpstr>
      <vt:lpstr>Pointer to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(continue)</dc:title>
  <dc:creator>Mahbubur Rahman</dc:creator>
  <cp:lastModifiedBy>Mahbubur Rahman</cp:lastModifiedBy>
  <cp:revision>1</cp:revision>
  <dcterms:created xsi:type="dcterms:W3CDTF">2017-02-14T08:58:35Z</dcterms:created>
  <dcterms:modified xsi:type="dcterms:W3CDTF">2017-02-14T08:59:11Z</dcterms:modified>
</cp:coreProperties>
</file>