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4"/>
  </p:notesMasterIdLst>
  <p:sldIdLst>
    <p:sldId id="378" r:id="rId2"/>
    <p:sldId id="379" r:id="rId3"/>
    <p:sldId id="257" r:id="rId4"/>
    <p:sldId id="338" r:id="rId5"/>
    <p:sldId id="276" r:id="rId6"/>
    <p:sldId id="277" r:id="rId7"/>
    <p:sldId id="278" r:id="rId8"/>
    <p:sldId id="279" r:id="rId9"/>
    <p:sldId id="284" r:id="rId10"/>
    <p:sldId id="297" r:id="rId11"/>
    <p:sldId id="340" r:id="rId12"/>
    <p:sldId id="387" r:id="rId13"/>
    <p:sldId id="281" r:id="rId14"/>
    <p:sldId id="383" r:id="rId15"/>
    <p:sldId id="374" r:id="rId16"/>
    <p:sldId id="390" r:id="rId17"/>
    <p:sldId id="314" r:id="rId18"/>
    <p:sldId id="346" r:id="rId19"/>
    <p:sldId id="385" r:id="rId20"/>
    <p:sldId id="386" r:id="rId21"/>
    <p:sldId id="389" r:id="rId22"/>
    <p:sldId id="38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273DA2-A31E-4B1B-8C97-56AA6963BD60}" type="datetimeFigureOut">
              <a:rPr lang="en-US" smtClean="0"/>
              <a:pPr/>
              <a:t>6/9/2019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BF1441-994C-4013-8584-10761E91966F}" type="slidenum">
              <a:rPr lang="en-US" smtClean="0"/>
              <a:pPr/>
              <a:t>‹#›</a:t>
            </a:fld>
            <a:endParaRPr lang="en-US"/>
          </a:p>
        </p:txBody>
      </p:sp>
    </p:spTree>
    <p:extLst>
      <p:ext uri="{BB962C8B-B14F-4D97-AF65-F5344CB8AC3E}">
        <p14:creationId xmlns:p14="http://schemas.microsoft.com/office/powerpoint/2010/main" val="2978039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BF1441-994C-4013-8584-10761E91966F}"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482600" y="152400"/>
            <a:ext cx="5888038" cy="4414838"/>
          </a:xfrm>
          <a:ln/>
        </p:spPr>
      </p:sp>
      <p:sp>
        <p:nvSpPr>
          <p:cNvPr id="69635" name="Notes Placeholder 2"/>
          <p:cNvSpPr>
            <a:spLocks noGrp="1"/>
          </p:cNvSpPr>
          <p:nvPr>
            <p:ph type="body" idx="1"/>
          </p:nvPr>
        </p:nvSpPr>
        <p:spPr>
          <a:noFill/>
          <a:ln/>
        </p:spPr>
        <p:txBody>
          <a:bodyPr/>
          <a:lstStyle/>
          <a:p>
            <a:endParaRPr lang="en-US" smtClean="0"/>
          </a:p>
        </p:txBody>
      </p:sp>
      <p:sp>
        <p:nvSpPr>
          <p:cNvPr id="69636" name="Slide Number Placeholder 3"/>
          <p:cNvSpPr>
            <a:spLocks noGrp="1"/>
          </p:cNvSpPr>
          <p:nvPr>
            <p:ph type="sldNum" sz="quarter" idx="4294967295"/>
          </p:nvPr>
        </p:nvSpPr>
        <p:spPr bwMode="auto">
          <a:xfrm>
            <a:off x="3884870" y="8686006"/>
            <a:ext cx="2971533" cy="456405"/>
          </a:xfrm>
          <a:prstGeom prst="rect">
            <a:avLst/>
          </a:prstGeom>
          <a:noFill/>
          <a:ln>
            <a:miter lim="800000"/>
            <a:headEnd/>
            <a:tailEnd/>
          </a:ln>
        </p:spPr>
        <p:txBody>
          <a:bodyPr lIns="91430" tIns="45715" rIns="91430" bIns="45715"/>
          <a:lstStyle/>
          <a:p>
            <a:fld id="{3128B169-4ADB-48E7-A628-A090DB75FC91}" type="slidenum">
              <a:rPr lang="en-US"/>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2F64879-F903-405E-820B-05668EA39DBC}" type="datetime1">
              <a:rPr lang="en-US" smtClean="0"/>
              <a:pPr/>
              <a:t>6/9/2019</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475DD51-4832-46A8-A4F7-6007E90FE92E}"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35D843-41F4-4E33-8828-540E975DA4CA}" type="datetime1">
              <a:rPr lang="en-US" smtClean="0"/>
              <a:pPr/>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5DD51-4832-46A8-A4F7-6007E90FE92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3475DD51-4832-46A8-A4F7-6007E90FE92E}"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A277D3-CC8F-4067-AA2B-56DF36DB060D}" type="datetime1">
              <a:rPr lang="en-US" smtClean="0"/>
              <a:pPr/>
              <a:t>6/9/2019</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A7A310B-6F37-4576-A07D-671CCD09439B}" type="datetime1">
              <a:rPr lang="en-US" smtClean="0"/>
              <a:pPr/>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3475DD51-4832-46A8-A4F7-6007E90FE92E}"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024DA946-3949-4136-A886-28FE154ADA2B}" type="datetime1">
              <a:rPr lang="en-US" smtClean="0"/>
              <a:pPr/>
              <a:t>6/9/2019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475DD51-4832-46A8-A4F7-6007E90FE92E}"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FD55276-D77B-4138-8154-922FD16755F2}" type="datetime1">
              <a:rPr lang="en-US" smtClean="0"/>
              <a:pPr/>
              <a:t>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75DD51-4832-46A8-A4F7-6007E90FE92E}"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A1F8868-41C9-4B3E-BF95-92258ADD148D}" type="datetime1">
              <a:rPr lang="en-US" smtClean="0"/>
              <a:pPr/>
              <a:t>6/9/2019</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3475DD51-4832-46A8-A4F7-6007E90FE92E}"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790A178-BC47-4E79-BAF8-8CDCBADE0E22}" type="datetime1">
              <a:rPr lang="en-US" smtClean="0"/>
              <a:pPr/>
              <a:t>6/9/2019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3475DD51-4832-46A8-A4F7-6007E90FE92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92BF51D-4A56-4823-ABEE-314BF83434CB}" type="datetime1">
              <a:rPr lang="en-US" smtClean="0"/>
              <a:pPr/>
              <a:t>6/9/2019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3475DD51-4832-46A8-A4F7-6007E90FE92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3475DD51-4832-46A8-A4F7-6007E90FE92E}"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F4D275B-0645-49FC-87C9-782CE5C5FE37}" type="datetime1">
              <a:rPr lang="en-US" smtClean="0"/>
              <a:pPr/>
              <a:t>6/9/2019</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3475DD51-4832-46A8-A4F7-6007E90FE92E}"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6CF3DDCB-3F00-448F-8EF1-8AE31EA83DBC}" type="datetime1">
              <a:rPr lang="en-US" smtClean="0"/>
              <a:pPr/>
              <a:t>6/9/2019</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6BAD2313-7F62-4213-82AD-5804F8723A83}" type="datetime1">
              <a:rPr lang="en-US" smtClean="0"/>
              <a:pPr/>
              <a:t>6/9/2019</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3475DD51-4832-46A8-A4F7-6007E90FE92E}"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895600"/>
            <a:ext cx="8229600" cy="1600200"/>
          </a:xfrm>
        </p:spPr>
        <p:txBody>
          <a:bodyPr>
            <a:normAutofit fontScale="90000"/>
          </a:bodyPr>
          <a:lstStyle/>
          <a:p>
            <a:pPr eaLnBrk="1" fontAlgn="auto" hangingPunct="1">
              <a:spcAft>
                <a:spcPts val="0"/>
              </a:spcAft>
              <a:defRPr/>
            </a:pPr>
            <a:r>
              <a:rPr lang="en-US" sz="4000" b="1" dirty="0" smtClean="0">
                <a:solidFill>
                  <a:schemeClr val="tx1">
                    <a:lumMod val="75000"/>
                    <a:lumOff val="25000"/>
                  </a:schemeClr>
                </a:solidFill>
              </a:rPr>
              <a:t>Introduction to Database</a:t>
            </a:r>
            <a:br>
              <a:rPr lang="en-US" sz="4000" b="1" dirty="0" smtClean="0">
                <a:solidFill>
                  <a:schemeClr val="tx1">
                    <a:lumMod val="75000"/>
                    <a:lumOff val="25000"/>
                  </a:schemeClr>
                </a:solidFill>
              </a:rPr>
            </a:br>
            <a:r>
              <a:rPr lang="en-US" sz="4000" b="1" dirty="0" smtClean="0">
                <a:solidFill>
                  <a:schemeClr val="tx1">
                    <a:lumMod val="75000"/>
                    <a:lumOff val="25000"/>
                  </a:schemeClr>
                </a:solidFill>
              </a:rPr>
              <a:t>Lecture 01:</a:t>
            </a:r>
            <a:br>
              <a:rPr lang="en-US" sz="4000" b="1" dirty="0" smtClean="0">
                <a:solidFill>
                  <a:schemeClr val="tx1">
                    <a:lumMod val="75000"/>
                    <a:lumOff val="25000"/>
                  </a:schemeClr>
                </a:solidFill>
              </a:rPr>
            </a:br>
            <a:r>
              <a:rPr lang="en-US" sz="4000" b="1" dirty="0" smtClean="0">
                <a:solidFill>
                  <a:schemeClr val="tx1">
                    <a:lumMod val="75000"/>
                    <a:lumOff val="25000"/>
                  </a:schemeClr>
                </a:solidFill>
              </a:rPr>
              <a:t>Database Terminology</a:t>
            </a:r>
            <a:endParaRPr lang="en-US" sz="4000" b="1" dirty="0"/>
          </a:p>
        </p:txBody>
      </p:sp>
      <p:sp>
        <p:nvSpPr>
          <p:cNvPr id="3" name="Slide Number Placeholder 2"/>
          <p:cNvSpPr>
            <a:spLocks noGrp="1"/>
          </p:cNvSpPr>
          <p:nvPr>
            <p:ph type="sldNum" sz="quarter" idx="12"/>
          </p:nvPr>
        </p:nvSpPr>
        <p:spPr/>
        <p:txBody>
          <a:bodyPr/>
          <a:lstStyle/>
          <a:p>
            <a:pPr>
              <a:defRPr/>
            </a:pPr>
            <a:fld id="{2D857729-A426-4E73-8EF5-539AA793A17A}" type="slidenum">
              <a:rPr lang="en-US"/>
              <a:pPr>
                <a:defRPr/>
              </a:pPr>
              <a:t>1</a:t>
            </a:fld>
            <a:endParaRPr lang="en-US" dirty="0"/>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algn="l"/>
            <a:r>
              <a:rPr lang="en-US" b="1" dirty="0">
                <a:solidFill>
                  <a:schemeClr val="tx1"/>
                </a:solidFill>
              </a:rPr>
              <a:t>Data </a:t>
            </a:r>
            <a:r>
              <a:rPr lang="en-US" b="1" dirty="0" smtClean="0">
                <a:solidFill>
                  <a:schemeClr val="tx1"/>
                </a:solidFill>
              </a:rPr>
              <a:t>and </a:t>
            </a:r>
            <a:r>
              <a:rPr lang="en-US" b="1" dirty="0">
                <a:solidFill>
                  <a:schemeClr val="tx1"/>
                </a:solidFill>
              </a:rPr>
              <a:t>Information</a:t>
            </a:r>
          </a:p>
        </p:txBody>
      </p:sp>
      <p:sp>
        <p:nvSpPr>
          <p:cNvPr id="2" name="Slide Number Placeholder 1"/>
          <p:cNvSpPr>
            <a:spLocks noGrp="1"/>
          </p:cNvSpPr>
          <p:nvPr>
            <p:ph type="sldNum" sz="quarter" idx="12"/>
          </p:nvPr>
        </p:nvSpPr>
        <p:spPr/>
        <p:txBody>
          <a:bodyPr/>
          <a:lstStyle/>
          <a:p>
            <a:fld id="{3475DD51-4832-46A8-A4F7-6007E90FE92E}" type="slidenum">
              <a:rPr lang="en-US" smtClean="0"/>
              <a:pPr/>
              <a:t>10</a:t>
            </a:fld>
            <a:endParaRPr lang="en-US"/>
          </a:p>
        </p:txBody>
      </p:sp>
      <p:sp>
        <p:nvSpPr>
          <p:cNvPr id="73731" name="Rectangle 3"/>
          <p:cNvSpPr>
            <a:spLocks noGrp="1" noChangeArrowheads="1"/>
          </p:cNvSpPr>
          <p:nvPr>
            <p:ph sz="quarter" idx="1"/>
          </p:nvPr>
        </p:nvSpPr>
        <p:spPr/>
        <p:txBody>
          <a:bodyPr/>
          <a:lstStyle/>
          <a:p>
            <a:r>
              <a:rPr lang="en-US" dirty="0"/>
              <a:t>Data: 51007</a:t>
            </a:r>
          </a:p>
          <a:p>
            <a:r>
              <a:rPr lang="en-US" dirty="0"/>
              <a:t>Information:</a:t>
            </a:r>
          </a:p>
          <a:p>
            <a:pPr lvl="1"/>
            <a:r>
              <a:rPr lang="en-US" dirty="0">
                <a:sym typeface="Wingdings" pitchFamily="2" charset="2"/>
              </a:rPr>
              <a:t>5/10/07 The date of your final exam.</a:t>
            </a:r>
          </a:p>
          <a:p>
            <a:pPr lvl="1"/>
            <a:r>
              <a:rPr lang="en-US" dirty="0">
                <a:sym typeface="Wingdings" pitchFamily="2" charset="2"/>
              </a:rPr>
              <a:t>$51,007 The average starting salary of an accounting major.</a:t>
            </a:r>
          </a:p>
          <a:p>
            <a:pPr lvl="1"/>
            <a:r>
              <a:rPr lang="en-US" dirty="0">
                <a:sym typeface="Wingdings" pitchFamily="2" charset="2"/>
              </a:rPr>
              <a:t>51007  Zip code of Bronson Iowa</a:t>
            </a:r>
            <a:r>
              <a:rPr lang="en-US" dirty="0" smtClean="0">
                <a:sym typeface="Wingdings" pitchFamily="2" charset="2"/>
              </a:rPr>
              <a:t>.</a:t>
            </a:r>
          </a:p>
          <a:p>
            <a:pPr lvl="1"/>
            <a:endParaRPr lang="en-US" dirty="0" smtClean="0">
              <a:sym typeface="Wingdings" pitchFamily="2" charset="2"/>
            </a:endParaRPr>
          </a:p>
          <a:p>
            <a:endParaRPr lang="en-US" dirty="0"/>
          </a:p>
        </p:txBody>
      </p:sp>
    </p:spTree>
    <p:extLst>
      <p:ext uri="{BB962C8B-B14F-4D97-AF65-F5344CB8AC3E}">
        <p14:creationId xmlns:p14="http://schemas.microsoft.com/office/powerpoint/2010/main" val="10332368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 calcmode="lin" valueType="num">
                                      <p:cBhvr additive="base">
                                        <p:cTn id="7" dur="500" fill="hold"/>
                                        <p:tgtEl>
                                          <p:spTgt spid="737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37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3731">
                                            <p:txEl>
                                              <p:pRg st="1" end="1"/>
                                            </p:txEl>
                                          </p:spTgt>
                                        </p:tgtEl>
                                        <p:attrNameLst>
                                          <p:attrName>style.visibility</p:attrName>
                                        </p:attrNameLst>
                                      </p:cBhvr>
                                      <p:to>
                                        <p:strVal val="visible"/>
                                      </p:to>
                                    </p:set>
                                    <p:anim calcmode="lin" valueType="num">
                                      <p:cBhvr additive="base">
                                        <p:cTn id="13" dur="500" fill="hold"/>
                                        <p:tgtEl>
                                          <p:spTgt spid="737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37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3731">
                                            <p:txEl>
                                              <p:pRg st="2" end="2"/>
                                            </p:txEl>
                                          </p:spTgt>
                                        </p:tgtEl>
                                        <p:attrNameLst>
                                          <p:attrName>style.visibility</p:attrName>
                                        </p:attrNameLst>
                                      </p:cBhvr>
                                      <p:to>
                                        <p:strVal val="visible"/>
                                      </p:to>
                                    </p:set>
                                    <p:anim calcmode="lin" valueType="num">
                                      <p:cBhvr additive="base">
                                        <p:cTn id="19" dur="500" fill="hold"/>
                                        <p:tgtEl>
                                          <p:spTgt spid="737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37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3731">
                                            <p:txEl>
                                              <p:pRg st="3" end="3"/>
                                            </p:txEl>
                                          </p:spTgt>
                                        </p:tgtEl>
                                        <p:attrNameLst>
                                          <p:attrName>style.visibility</p:attrName>
                                        </p:attrNameLst>
                                      </p:cBhvr>
                                      <p:to>
                                        <p:strVal val="visible"/>
                                      </p:to>
                                    </p:set>
                                    <p:anim calcmode="lin" valueType="num">
                                      <p:cBhvr additive="base">
                                        <p:cTn id="25" dur="500" fill="hold"/>
                                        <p:tgtEl>
                                          <p:spTgt spid="737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37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3731">
                                            <p:txEl>
                                              <p:pRg st="4" end="4"/>
                                            </p:txEl>
                                          </p:spTgt>
                                        </p:tgtEl>
                                        <p:attrNameLst>
                                          <p:attrName>style.visibility</p:attrName>
                                        </p:attrNameLst>
                                      </p:cBhvr>
                                      <p:to>
                                        <p:strVal val="visible"/>
                                      </p:to>
                                    </p:set>
                                    <p:anim calcmode="lin" valueType="num">
                                      <p:cBhvr additive="base">
                                        <p:cTn id="31" dur="500" fill="hold"/>
                                        <p:tgtEl>
                                          <p:spTgt spid="7373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373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bldLvl="2"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b="1" dirty="0">
                <a:solidFill>
                  <a:schemeClr val="tx1"/>
                </a:solidFill>
              </a:rPr>
              <a:t>Characteristics of </a:t>
            </a:r>
            <a:r>
              <a:rPr lang="en-US" sz="2800" b="1" dirty="0" smtClean="0">
                <a:solidFill>
                  <a:schemeClr val="tx1"/>
                </a:solidFill>
              </a:rPr>
              <a:t> Valuable </a:t>
            </a:r>
            <a:r>
              <a:rPr lang="en-US" sz="2800" b="1" dirty="0">
                <a:solidFill>
                  <a:schemeClr val="tx1"/>
                </a:solidFill>
              </a:rPr>
              <a:t>Information</a:t>
            </a:r>
          </a:p>
        </p:txBody>
      </p:sp>
      <p:sp>
        <p:nvSpPr>
          <p:cNvPr id="4" name="Slide Number Placeholder 3"/>
          <p:cNvSpPr>
            <a:spLocks noGrp="1"/>
          </p:cNvSpPr>
          <p:nvPr>
            <p:ph type="sldNum" sz="quarter" idx="12"/>
          </p:nvPr>
        </p:nvSpPr>
        <p:spPr/>
        <p:txBody>
          <a:bodyPr/>
          <a:lstStyle/>
          <a:p>
            <a:fld id="{3475DD51-4832-46A8-A4F7-6007E90FE92E}" type="slidenum">
              <a:rPr lang="en-US" smtClean="0"/>
              <a:pPr/>
              <a:t>11</a:t>
            </a:fld>
            <a:endParaRPr lang="en-US"/>
          </a:p>
        </p:txBody>
      </p:sp>
      <p:sp>
        <p:nvSpPr>
          <p:cNvPr id="3" name="Content Placeholder 2"/>
          <p:cNvSpPr>
            <a:spLocks noGrp="1"/>
          </p:cNvSpPr>
          <p:nvPr>
            <p:ph sz="half" idx="1"/>
          </p:nvPr>
        </p:nvSpPr>
        <p:spPr/>
        <p:txBody>
          <a:bodyPr>
            <a:normAutofit/>
          </a:bodyPr>
          <a:lstStyle/>
          <a:p>
            <a:pPr lvl="1">
              <a:buClr>
                <a:schemeClr val="accent1"/>
              </a:buClr>
              <a:buSzPct val="125000"/>
              <a:buFont typeface="Arial" pitchFamily="34" charset="0"/>
              <a:buChar char="•"/>
            </a:pPr>
            <a:r>
              <a:rPr lang="en-US" sz="2400" dirty="0" smtClean="0">
                <a:solidFill>
                  <a:schemeClr val="tx1"/>
                </a:solidFill>
              </a:rPr>
              <a:t>Accurate </a:t>
            </a:r>
          </a:p>
          <a:p>
            <a:pPr lvl="1">
              <a:buClr>
                <a:schemeClr val="accent1"/>
              </a:buClr>
              <a:buSzPct val="125000"/>
              <a:buFont typeface="Arial" pitchFamily="34" charset="0"/>
              <a:buChar char="•"/>
            </a:pPr>
            <a:r>
              <a:rPr lang="en-US" sz="2400" dirty="0" smtClean="0">
                <a:solidFill>
                  <a:schemeClr val="tx1"/>
                </a:solidFill>
              </a:rPr>
              <a:t>Complete </a:t>
            </a:r>
          </a:p>
          <a:p>
            <a:pPr lvl="1">
              <a:buClr>
                <a:schemeClr val="accent1"/>
              </a:buClr>
              <a:buSzPct val="125000"/>
              <a:buFont typeface="Arial" pitchFamily="34" charset="0"/>
              <a:buChar char="•"/>
            </a:pPr>
            <a:r>
              <a:rPr lang="en-US" sz="2400" dirty="0" smtClean="0">
                <a:solidFill>
                  <a:schemeClr val="tx1"/>
                </a:solidFill>
              </a:rPr>
              <a:t>Economical </a:t>
            </a:r>
          </a:p>
          <a:p>
            <a:pPr lvl="1">
              <a:buClr>
                <a:schemeClr val="accent1"/>
              </a:buClr>
              <a:buSzPct val="125000"/>
              <a:buFont typeface="Arial" pitchFamily="34" charset="0"/>
              <a:buChar char="•"/>
            </a:pPr>
            <a:r>
              <a:rPr lang="en-US" sz="2400" dirty="0" smtClean="0">
                <a:solidFill>
                  <a:schemeClr val="tx1"/>
                </a:solidFill>
              </a:rPr>
              <a:t>Flexible </a:t>
            </a:r>
          </a:p>
          <a:p>
            <a:pPr lvl="1">
              <a:buClr>
                <a:schemeClr val="accent1"/>
              </a:buClr>
              <a:buSzPct val="125000"/>
              <a:buFont typeface="Arial" pitchFamily="34" charset="0"/>
              <a:buChar char="•"/>
            </a:pPr>
            <a:r>
              <a:rPr lang="en-US" sz="2400" dirty="0" smtClean="0">
                <a:solidFill>
                  <a:schemeClr val="tx1"/>
                </a:solidFill>
              </a:rPr>
              <a:t>Reliable</a:t>
            </a:r>
          </a:p>
        </p:txBody>
      </p:sp>
      <p:sp>
        <p:nvSpPr>
          <p:cNvPr id="5" name="Content Placeholder 4"/>
          <p:cNvSpPr>
            <a:spLocks noGrp="1"/>
          </p:cNvSpPr>
          <p:nvPr>
            <p:ph sz="half" idx="2"/>
          </p:nvPr>
        </p:nvSpPr>
        <p:spPr/>
        <p:txBody>
          <a:bodyPr>
            <a:normAutofit/>
          </a:bodyPr>
          <a:lstStyle/>
          <a:p>
            <a:pPr lvl="1">
              <a:buClr>
                <a:schemeClr val="accent1"/>
              </a:buClr>
              <a:buSzPct val="125000"/>
              <a:buFont typeface="Arial" pitchFamily="34" charset="0"/>
              <a:buChar char="•"/>
            </a:pPr>
            <a:r>
              <a:rPr lang="en-US" sz="2400" dirty="0" smtClean="0">
                <a:solidFill>
                  <a:schemeClr val="tx1"/>
                </a:solidFill>
              </a:rPr>
              <a:t>Relevant </a:t>
            </a:r>
          </a:p>
          <a:p>
            <a:pPr lvl="1">
              <a:buClr>
                <a:schemeClr val="accent1"/>
              </a:buClr>
              <a:buSzPct val="125000"/>
              <a:buFont typeface="Arial" pitchFamily="34" charset="0"/>
              <a:buChar char="•"/>
            </a:pPr>
            <a:r>
              <a:rPr lang="en-US" sz="2400" dirty="0" smtClean="0">
                <a:solidFill>
                  <a:schemeClr val="tx1"/>
                </a:solidFill>
              </a:rPr>
              <a:t>Simple</a:t>
            </a:r>
          </a:p>
          <a:p>
            <a:pPr lvl="1">
              <a:buClr>
                <a:schemeClr val="accent1"/>
              </a:buClr>
              <a:buSzPct val="125000"/>
              <a:buFont typeface="Arial" pitchFamily="34" charset="0"/>
              <a:buChar char="•"/>
            </a:pPr>
            <a:r>
              <a:rPr lang="en-US" sz="2400" dirty="0" smtClean="0">
                <a:solidFill>
                  <a:schemeClr val="tx1"/>
                </a:solidFill>
              </a:rPr>
              <a:t>Timely</a:t>
            </a:r>
          </a:p>
          <a:p>
            <a:pPr lvl="1">
              <a:buClr>
                <a:schemeClr val="accent1"/>
              </a:buClr>
              <a:buSzPct val="125000"/>
              <a:buFont typeface="Arial" pitchFamily="34" charset="0"/>
              <a:buChar char="•"/>
            </a:pPr>
            <a:r>
              <a:rPr lang="en-US" sz="2400" dirty="0" smtClean="0">
                <a:solidFill>
                  <a:schemeClr val="tx1"/>
                </a:solidFill>
              </a:rPr>
              <a:t>Verifiable</a:t>
            </a:r>
          </a:p>
          <a:p>
            <a:pPr lvl="1">
              <a:buClr>
                <a:schemeClr val="accent1"/>
              </a:buClr>
              <a:buSzPct val="125000"/>
              <a:buFont typeface="Arial" pitchFamily="34" charset="0"/>
              <a:buChar char="•"/>
            </a:pPr>
            <a:r>
              <a:rPr lang="en-US" sz="2400" dirty="0" smtClean="0">
                <a:solidFill>
                  <a:schemeClr val="tx1"/>
                </a:solidFill>
              </a:rPr>
              <a:t>Accessible</a:t>
            </a:r>
          </a:p>
          <a:p>
            <a:pPr lvl="1">
              <a:buClr>
                <a:schemeClr val="accent1"/>
              </a:buClr>
              <a:buSzPct val="125000"/>
              <a:buFont typeface="Arial" pitchFamily="34" charset="0"/>
              <a:buChar char="•"/>
            </a:pPr>
            <a:r>
              <a:rPr lang="en-US" sz="2400" dirty="0" smtClean="0">
                <a:solidFill>
                  <a:schemeClr val="tx1"/>
                </a:solidFill>
              </a:rPr>
              <a:t>Secure</a:t>
            </a:r>
          </a:p>
          <a:p>
            <a:pPr>
              <a:buNone/>
            </a:pPr>
            <a:endParaRPr lang="en-US" sz="2800" dirty="0"/>
          </a:p>
        </p:txBody>
      </p:sp>
    </p:spTree>
    <p:extLst>
      <p:ext uri="{BB962C8B-B14F-4D97-AF65-F5344CB8AC3E}">
        <p14:creationId xmlns:p14="http://schemas.microsoft.com/office/powerpoint/2010/main" val="461290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l"/>
            <a:r>
              <a:rPr lang="en-US" b="1" dirty="0" smtClean="0">
                <a:solidFill>
                  <a:schemeClr val="tx1"/>
                </a:solidFill>
              </a:rPr>
              <a:t>Knowledge</a:t>
            </a:r>
            <a:endParaRPr lang="en-US" b="1" dirty="0">
              <a:solidFill>
                <a:schemeClr val="tx1"/>
              </a:solidFill>
            </a:endParaRPr>
          </a:p>
        </p:txBody>
      </p:sp>
      <p:sp>
        <p:nvSpPr>
          <p:cNvPr id="2" name="Slide Number Placeholder 1"/>
          <p:cNvSpPr>
            <a:spLocks noGrp="1"/>
          </p:cNvSpPr>
          <p:nvPr>
            <p:ph type="sldNum" sz="quarter" idx="12"/>
          </p:nvPr>
        </p:nvSpPr>
        <p:spPr/>
        <p:txBody>
          <a:bodyPr/>
          <a:lstStyle/>
          <a:p>
            <a:fld id="{3475DD51-4832-46A8-A4F7-6007E90FE92E}" type="slidenum">
              <a:rPr lang="en-US" smtClean="0"/>
              <a:pPr/>
              <a:t>12</a:t>
            </a:fld>
            <a:endParaRPr lang="en-US"/>
          </a:p>
        </p:txBody>
      </p:sp>
      <p:sp>
        <p:nvSpPr>
          <p:cNvPr id="51203" name="Rectangle 3"/>
          <p:cNvSpPr>
            <a:spLocks noGrp="1" noChangeArrowheads="1"/>
          </p:cNvSpPr>
          <p:nvPr>
            <p:ph sz="quarter" idx="1"/>
          </p:nvPr>
        </p:nvSpPr>
        <p:spPr/>
        <p:txBody>
          <a:bodyPr/>
          <a:lstStyle/>
          <a:p>
            <a:pPr lvl="1">
              <a:buClr>
                <a:schemeClr val="accent1"/>
              </a:buClr>
              <a:buSzPct val="125000"/>
              <a:buFont typeface="Arial" pitchFamily="34" charset="0"/>
              <a:buChar char="•"/>
            </a:pPr>
            <a:r>
              <a:rPr lang="en-US" sz="2800" dirty="0" smtClean="0">
                <a:solidFill>
                  <a:schemeClr val="tx1"/>
                </a:solidFill>
              </a:rPr>
              <a:t>An </a:t>
            </a:r>
            <a:r>
              <a:rPr lang="en-US" sz="2800" dirty="0">
                <a:solidFill>
                  <a:schemeClr val="tx1"/>
                </a:solidFill>
              </a:rPr>
              <a:t>awareness and understanding of a set of information and how that information can be made useful to support a specific </a:t>
            </a:r>
            <a:r>
              <a:rPr lang="en-US" sz="2800" dirty="0" smtClean="0">
                <a:solidFill>
                  <a:schemeClr val="tx1"/>
                </a:solidFill>
              </a:rPr>
              <a:t>task</a:t>
            </a:r>
          </a:p>
          <a:p>
            <a:pPr lvl="1">
              <a:buClr>
                <a:schemeClr val="accent1"/>
              </a:buClr>
              <a:buSzPct val="125000"/>
              <a:buFont typeface="Arial" pitchFamily="34" charset="0"/>
              <a:buChar char="•"/>
            </a:pPr>
            <a:r>
              <a:rPr lang="en-GB" sz="2800" dirty="0" smtClean="0">
                <a:solidFill>
                  <a:schemeClr val="tx1"/>
                </a:solidFill>
              </a:rPr>
              <a:t>The understanding of rules needed to interpret information</a:t>
            </a:r>
          </a:p>
          <a:p>
            <a:pPr lvl="1">
              <a:buClr>
                <a:schemeClr val="accent1"/>
              </a:buClr>
              <a:buSzPct val="125000"/>
              <a:buFont typeface="Arial" pitchFamily="34" charset="0"/>
              <a:buChar char="•"/>
            </a:pPr>
            <a:r>
              <a:rPr lang="en-GB" sz="2800" dirty="0" smtClean="0">
                <a:solidFill>
                  <a:schemeClr val="tx1"/>
                </a:solidFill>
              </a:rPr>
              <a:t>The capability of understanding the relationship between pieces of information and what to actually do with the information</a:t>
            </a:r>
          </a:p>
          <a:p>
            <a:pPr lvl="2">
              <a:buClr>
                <a:schemeClr val="accent1"/>
              </a:buClr>
              <a:buSzPct val="125000"/>
              <a:buFont typeface="Arial" pitchFamily="34" charset="0"/>
              <a:buChar char="•"/>
            </a:pPr>
            <a:endParaRPr lang="en-GB" dirty="0" smtClean="0"/>
          </a:p>
          <a:p>
            <a:pPr lvl="2">
              <a:buClr>
                <a:schemeClr val="accent1"/>
              </a:buClr>
              <a:buSzPct val="125000"/>
              <a:buFont typeface="Arial" pitchFamily="34" charset="0"/>
              <a:buChar char="•"/>
            </a:pPr>
            <a:endParaRPr lang="en-US" dirty="0"/>
          </a:p>
          <a:p>
            <a:pPr lvl="1">
              <a:buClr>
                <a:schemeClr val="accent1"/>
              </a:buClr>
              <a:buSzPct val="125000"/>
              <a:buFont typeface="Arial" pitchFamily="34" charset="0"/>
              <a:buChar char="•"/>
            </a:pPr>
            <a:endParaRPr lang="en-US" dirty="0" smtClean="0"/>
          </a:p>
        </p:txBody>
      </p:sp>
    </p:spTree>
    <p:extLst>
      <p:ext uri="{BB962C8B-B14F-4D97-AF65-F5344CB8AC3E}">
        <p14:creationId xmlns:p14="http://schemas.microsoft.com/office/powerpoint/2010/main" val="3072366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b="1" dirty="0">
                <a:solidFill>
                  <a:schemeClr val="tx1"/>
                </a:solidFill>
              </a:rPr>
              <a:t>Knowledge Examples</a:t>
            </a:r>
            <a:endParaRPr lang="en-US" b="1" dirty="0">
              <a:solidFill>
                <a:schemeClr val="tx1"/>
              </a:solidFill>
            </a:endParaRPr>
          </a:p>
        </p:txBody>
      </p:sp>
      <p:sp>
        <p:nvSpPr>
          <p:cNvPr id="4" name="Slide Number Placeholder 3"/>
          <p:cNvSpPr>
            <a:spLocks noGrp="1"/>
          </p:cNvSpPr>
          <p:nvPr>
            <p:ph type="sldNum" sz="quarter" idx="12"/>
          </p:nvPr>
        </p:nvSpPr>
        <p:spPr/>
        <p:txBody>
          <a:bodyPr/>
          <a:lstStyle/>
          <a:p>
            <a:fld id="{3475DD51-4832-46A8-A4F7-6007E90FE92E}" type="slidenum">
              <a:rPr lang="en-US" smtClean="0"/>
              <a:pPr/>
              <a:t>13</a:t>
            </a:fld>
            <a:endParaRPr lang="en-US"/>
          </a:p>
        </p:txBody>
      </p:sp>
      <p:sp>
        <p:nvSpPr>
          <p:cNvPr id="3" name="Content Placeholder 2"/>
          <p:cNvSpPr>
            <a:spLocks noGrp="1"/>
          </p:cNvSpPr>
          <p:nvPr>
            <p:ph sz="quarter" idx="1"/>
          </p:nvPr>
        </p:nvSpPr>
        <p:spPr/>
        <p:txBody>
          <a:bodyPr>
            <a:normAutofit/>
          </a:bodyPr>
          <a:lstStyle/>
          <a:p>
            <a:r>
              <a:rPr lang="en-GB" dirty="0"/>
              <a:t>Using the 3 previous examples:</a:t>
            </a:r>
          </a:p>
          <a:p>
            <a:pPr lvl="1"/>
            <a:r>
              <a:rPr lang="en-GB" sz="1800" dirty="0"/>
              <a:t>A Marketing Manager could use this information to decide whether or not to raise or lower price </a:t>
            </a:r>
            <a:r>
              <a:rPr lang="en-GB" sz="1800" b="1" dirty="0" smtClean="0"/>
              <a:t>“Y” </a:t>
            </a:r>
            <a:r>
              <a:rPr lang="en-GB" sz="1800" i="1" dirty="0" smtClean="0"/>
              <a:t>(see slide no. 6)</a:t>
            </a:r>
            <a:r>
              <a:rPr lang="en-GB" sz="1800" dirty="0"/>
              <a:t/>
            </a:r>
            <a:br>
              <a:rPr lang="en-GB" sz="1800" dirty="0"/>
            </a:br>
            <a:endParaRPr lang="en-GB" sz="1800" dirty="0"/>
          </a:p>
          <a:p>
            <a:pPr lvl="1"/>
            <a:r>
              <a:rPr lang="en-GB" sz="1800" dirty="0"/>
              <a:t>Jayne’s teacher could analyse the results to </a:t>
            </a:r>
            <a:r>
              <a:rPr lang="en-GB" sz="1800" dirty="0" smtClean="0"/>
              <a:t>determine </a:t>
            </a:r>
            <a:r>
              <a:rPr lang="en-GB" sz="1800" dirty="0"/>
              <a:t>whether it would be worth her re-sitting a </a:t>
            </a:r>
            <a:r>
              <a:rPr lang="en-GB" sz="1800" dirty="0" smtClean="0"/>
              <a:t>module </a:t>
            </a:r>
            <a:r>
              <a:rPr lang="en-GB" sz="1800" i="1" dirty="0" smtClean="0"/>
              <a:t>(see slide no. 7)</a:t>
            </a:r>
            <a:r>
              <a:rPr lang="en-GB" sz="1800" i="1" dirty="0"/>
              <a:t/>
            </a:r>
            <a:br>
              <a:rPr lang="en-GB" sz="1800" i="1" dirty="0"/>
            </a:br>
            <a:endParaRPr lang="en-GB" sz="1800" i="1" dirty="0"/>
          </a:p>
          <a:p>
            <a:pPr lvl="1"/>
            <a:r>
              <a:rPr lang="en-GB" sz="1800" dirty="0"/>
              <a:t>Looking at the pattern of the customer’s previous gas bills may identify that the figure is abnormally low and they are fiddling the gas meter</a:t>
            </a:r>
            <a:r>
              <a:rPr lang="en-GB" sz="1800" dirty="0" smtClean="0"/>
              <a:t>!!! </a:t>
            </a:r>
            <a:r>
              <a:rPr lang="en-GB" sz="1800" i="1" dirty="0" smtClean="0"/>
              <a:t>(see slide no. 8)</a:t>
            </a:r>
            <a:endParaRPr lang="en-GB" sz="1800" i="1" dirty="0"/>
          </a:p>
        </p:txBody>
      </p:sp>
    </p:spTree>
    <p:extLst>
      <p:ext uri="{BB962C8B-B14F-4D97-AF65-F5344CB8AC3E}">
        <p14:creationId xmlns:p14="http://schemas.microsoft.com/office/powerpoint/2010/main" val="3438212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l"/>
            <a:r>
              <a:rPr lang="en-US" b="1" dirty="0" smtClean="0">
                <a:solidFill>
                  <a:schemeClr val="tx1"/>
                </a:solidFill>
              </a:rPr>
              <a:t>Wisdom</a:t>
            </a:r>
            <a:endParaRPr lang="en-US" b="1" dirty="0">
              <a:solidFill>
                <a:schemeClr val="tx1"/>
              </a:solidFill>
            </a:endParaRPr>
          </a:p>
        </p:txBody>
      </p:sp>
      <p:sp>
        <p:nvSpPr>
          <p:cNvPr id="2" name="Slide Number Placeholder 1"/>
          <p:cNvSpPr>
            <a:spLocks noGrp="1"/>
          </p:cNvSpPr>
          <p:nvPr>
            <p:ph type="sldNum" sz="quarter" idx="12"/>
          </p:nvPr>
        </p:nvSpPr>
        <p:spPr/>
        <p:txBody>
          <a:bodyPr/>
          <a:lstStyle/>
          <a:p>
            <a:fld id="{3475DD51-4832-46A8-A4F7-6007E90FE92E}" type="slidenum">
              <a:rPr lang="en-US" smtClean="0"/>
              <a:pPr/>
              <a:t>14</a:t>
            </a:fld>
            <a:endParaRPr lang="en-US"/>
          </a:p>
        </p:txBody>
      </p:sp>
      <p:sp>
        <p:nvSpPr>
          <p:cNvPr id="51203" name="Rectangle 3"/>
          <p:cNvSpPr>
            <a:spLocks noGrp="1" noChangeArrowheads="1"/>
          </p:cNvSpPr>
          <p:nvPr>
            <p:ph sz="quarter" idx="1"/>
          </p:nvPr>
        </p:nvSpPr>
        <p:spPr/>
        <p:txBody>
          <a:bodyPr/>
          <a:lstStyle/>
          <a:p>
            <a:pPr lvl="2">
              <a:buNone/>
            </a:pPr>
            <a:endParaRPr lang="en-US" dirty="0"/>
          </a:p>
          <a:p>
            <a:pPr lvl="2">
              <a:buClr>
                <a:schemeClr val="accent1"/>
              </a:buClr>
              <a:buSzPct val="125000"/>
              <a:buFont typeface="Arial" pitchFamily="34" charset="0"/>
              <a:buChar char="•"/>
            </a:pPr>
            <a:r>
              <a:rPr lang="en-US" sz="2800" dirty="0" smtClean="0"/>
              <a:t>The process by which we judge between good and bad</a:t>
            </a:r>
          </a:p>
          <a:p>
            <a:pPr lvl="2">
              <a:buClr>
                <a:schemeClr val="accent1"/>
              </a:buClr>
              <a:buSzPct val="125000"/>
              <a:buFont typeface="Arial" pitchFamily="34" charset="0"/>
              <a:buChar char="•"/>
            </a:pPr>
            <a:r>
              <a:rPr lang="en-US" sz="2800" dirty="0" smtClean="0"/>
              <a:t>Beckons to give understanding about which there has previously been no understanding</a:t>
            </a:r>
          </a:p>
          <a:p>
            <a:pPr lvl="2">
              <a:buClr>
                <a:schemeClr val="accent1"/>
              </a:buClr>
              <a:buSzPct val="125000"/>
              <a:buFont typeface="Arial" pitchFamily="34" charset="0"/>
              <a:buChar char="•"/>
            </a:pPr>
            <a:r>
              <a:rPr lang="en-US" sz="2800" dirty="0" smtClean="0"/>
              <a:t>Evaluated understanding</a:t>
            </a:r>
          </a:p>
          <a:p>
            <a:pPr lvl="2">
              <a:buClr>
                <a:schemeClr val="accent1"/>
              </a:buClr>
              <a:buSzPct val="125000"/>
              <a:buFont typeface="Arial" pitchFamily="34" charset="0"/>
              <a:buChar char="•"/>
            </a:pPr>
            <a:r>
              <a:rPr lang="en-US" sz="2800" dirty="0" smtClean="0"/>
              <a:t>Essence of philosophical probing</a:t>
            </a:r>
            <a:endParaRPr lang="en-US" sz="2800" dirty="0"/>
          </a:p>
          <a:p>
            <a:pPr lvl="1"/>
            <a:endParaRPr lang="en-US" dirty="0" smtClean="0"/>
          </a:p>
          <a:p>
            <a:pPr lvl="1"/>
            <a:endParaRPr lang="en-US" dirty="0"/>
          </a:p>
        </p:txBody>
      </p:sp>
    </p:spTree>
    <p:extLst>
      <p:ext uri="{BB962C8B-B14F-4D97-AF65-F5344CB8AC3E}">
        <p14:creationId xmlns:p14="http://schemas.microsoft.com/office/powerpoint/2010/main" val="3072366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tx1"/>
                </a:solidFill>
              </a:rPr>
              <a:t>The Knowledge Pyramid</a:t>
            </a:r>
            <a:endParaRPr lang="en-US" b="1" dirty="0">
              <a:solidFill>
                <a:schemeClr val="tx1"/>
              </a:solidFill>
            </a:endParaRPr>
          </a:p>
        </p:txBody>
      </p:sp>
      <p:sp>
        <p:nvSpPr>
          <p:cNvPr id="5" name="Slide Number Placeholder 4"/>
          <p:cNvSpPr>
            <a:spLocks noGrp="1"/>
          </p:cNvSpPr>
          <p:nvPr>
            <p:ph type="sldNum" sz="quarter" idx="12"/>
          </p:nvPr>
        </p:nvSpPr>
        <p:spPr/>
        <p:txBody>
          <a:bodyPr/>
          <a:lstStyle/>
          <a:p>
            <a:fld id="{3475DD51-4832-46A8-A4F7-6007E90FE92E}" type="slidenum">
              <a:rPr lang="en-US" smtClean="0"/>
              <a:pPr/>
              <a:t>15</a:t>
            </a:fld>
            <a:endParaRPr lang="en-US"/>
          </a:p>
        </p:txBody>
      </p:sp>
      <p:sp>
        <p:nvSpPr>
          <p:cNvPr id="4" name="Isosceles Triangle 3"/>
          <p:cNvSpPr/>
          <p:nvPr/>
        </p:nvSpPr>
        <p:spPr>
          <a:xfrm>
            <a:off x="609600" y="2286000"/>
            <a:ext cx="7924800" cy="3200400"/>
          </a:xfrm>
          <a:prstGeom prst="triangle">
            <a:avLst/>
          </a:prstGeom>
          <a:solidFill>
            <a:schemeClr val="bg2">
              <a:lumMod val="75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6" name="Straight Connector 5"/>
          <p:cNvCxnSpPr/>
          <p:nvPr/>
        </p:nvCxnSpPr>
        <p:spPr>
          <a:xfrm>
            <a:off x="3352800" y="3276600"/>
            <a:ext cx="2438400" cy="1588"/>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667000" y="3810000"/>
            <a:ext cx="3733800" cy="1588"/>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828800" y="4495800"/>
            <a:ext cx="5410200" cy="1588"/>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86200" y="2971800"/>
            <a:ext cx="1371600" cy="276999"/>
          </a:xfrm>
          <a:prstGeom prst="rect">
            <a:avLst/>
          </a:prstGeom>
          <a:noFill/>
        </p:spPr>
        <p:txBody>
          <a:bodyPr wrap="square" rtlCol="0">
            <a:spAutoFit/>
          </a:bodyPr>
          <a:lstStyle/>
          <a:p>
            <a:pPr algn="ctr"/>
            <a:r>
              <a:rPr lang="en-US" sz="1200" b="1" dirty="0" smtClean="0">
                <a:latin typeface="+mj-lt"/>
              </a:rPr>
              <a:t>WISDOM</a:t>
            </a:r>
            <a:endParaRPr lang="en-US" sz="1200" b="1" dirty="0">
              <a:latin typeface="+mj-lt"/>
            </a:endParaRPr>
          </a:p>
        </p:txBody>
      </p:sp>
      <p:sp>
        <p:nvSpPr>
          <p:cNvPr id="20" name="TextBox 19"/>
          <p:cNvSpPr txBox="1"/>
          <p:nvPr/>
        </p:nvSpPr>
        <p:spPr>
          <a:xfrm>
            <a:off x="3810000" y="3505200"/>
            <a:ext cx="1371600" cy="276999"/>
          </a:xfrm>
          <a:prstGeom prst="rect">
            <a:avLst/>
          </a:prstGeom>
          <a:noFill/>
        </p:spPr>
        <p:txBody>
          <a:bodyPr wrap="square" rtlCol="0">
            <a:spAutoFit/>
          </a:bodyPr>
          <a:lstStyle/>
          <a:p>
            <a:pPr algn="ctr"/>
            <a:r>
              <a:rPr lang="en-US" sz="1200" b="1" dirty="0">
                <a:latin typeface="+mj-lt"/>
              </a:rPr>
              <a:t>K</a:t>
            </a:r>
            <a:r>
              <a:rPr lang="en-US" sz="1200" b="1" dirty="0" smtClean="0">
                <a:latin typeface="+mj-lt"/>
              </a:rPr>
              <a:t>NOWLEDGE</a:t>
            </a:r>
            <a:endParaRPr lang="en-US" sz="1200" b="1" dirty="0">
              <a:latin typeface="+mj-lt"/>
            </a:endParaRPr>
          </a:p>
        </p:txBody>
      </p:sp>
      <p:sp>
        <p:nvSpPr>
          <p:cNvPr id="21" name="TextBox 20"/>
          <p:cNvSpPr txBox="1"/>
          <p:nvPr/>
        </p:nvSpPr>
        <p:spPr>
          <a:xfrm>
            <a:off x="3733800" y="4038600"/>
            <a:ext cx="1447800" cy="276999"/>
          </a:xfrm>
          <a:prstGeom prst="rect">
            <a:avLst/>
          </a:prstGeom>
          <a:noFill/>
        </p:spPr>
        <p:txBody>
          <a:bodyPr wrap="square" rtlCol="0">
            <a:spAutoFit/>
          </a:bodyPr>
          <a:lstStyle/>
          <a:p>
            <a:pPr algn="ctr"/>
            <a:r>
              <a:rPr lang="en-US" sz="1200" b="1" dirty="0" smtClean="0">
                <a:latin typeface="+mj-lt"/>
              </a:rPr>
              <a:t>INFORMATION</a:t>
            </a:r>
            <a:endParaRPr lang="en-US" sz="1200" b="1" dirty="0">
              <a:latin typeface="+mj-lt"/>
            </a:endParaRPr>
          </a:p>
        </p:txBody>
      </p:sp>
      <p:sp>
        <p:nvSpPr>
          <p:cNvPr id="22" name="TextBox 21"/>
          <p:cNvSpPr txBox="1"/>
          <p:nvPr/>
        </p:nvSpPr>
        <p:spPr>
          <a:xfrm>
            <a:off x="3657600" y="4953000"/>
            <a:ext cx="1447800" cy="276999"/>
          </a:xfrm>
          <a:prstGeom prst="rect">
            <a:avLst/>
          </a:prstGeom>
          <a:noFill/>
        </p:spPr>
        <p:txBody>
          <a:bodyPr wrap="square" rtlCol="0">
            <a:spAutoFit/>
          </a:bodyPr>
          <a:lstStyle/>
          <a:p>
            <a:pPr algn="ctr"/>
            <a:r>
              <a:rPr lang="en-US" sz="1200" b="1" dirty="0" smtClean="0">
                <a:latin typeface="+mj-lt"/>
              </a:rPr>
              <a:t>DATA</a:t>
            </a:r>
            <a:endParaRPr lang="en-US" sz="1200" b="1" dirty="0">
              <a:latin typeface="+mj-lt"/>
            </a:endParaRPr>
          </a:p>
        </p:txBody>
      </p:sp>
    </p:spTree>
    <p:extLst>
      <p:ext uri="{BB962C8B-B14F-4D97-AF65-F5344CB8AC3E}">
        <p14:creationId xmlns:p14="http://schemas.microsoft.com/office/powerpoint/2010/main" val="166548577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b="1" dirty="0" smtClean="0">
                <a:solidFill>
                  <a:schemeClr val="tx1"/>
                </a:solidFill>
              </a:rPr>
              <a:t>Knowledge Base and Process</a:t>
            </a:r>
            <a:endParaRPr lang="en-US" b="1" dirty="0">
              <a:solidFill>
                <a:schemeClr val="tx1"/>
              </a:solidFill>
            </a:endParaRPr>
          </a:p>
        </p:txBody>
      </p:sp>
      <p:sp>
        <p:nvSpPr>
          <p:cNvPr id="4" name="Slide Number Placeholder 3"/>
          <p:cNvSpPr>
            <a:spLocks noGrp="1"/>
          </p:cNvSpPr>
          <p:nvPr>
            <p:ph type="sldNum" sz="quarter" idx="12"/>
          </p:nvPr>
        </p:nvSpPr>
        <p:spPr/>
        <p:txBody>
          <a:bodyPr/>
          <a:lstStyle/>
          <a:p>
            <a:fld id="{3475DD51-4832-46A8-A4F7-6007E90FE92E}" type="slidenum">
              <a:rPr lang="en-US" smtClean="0"/>
              <a:pPr/>
              <a:t>16</a:t>
            </a:fld>
            <a:endParaRPr lang="en-US"/>
          </a:p>
        </p:txBody>
      </p:sp>
      <p:sp>
        <p:nvSpPr>
          <p:cNvPr id="3" name="Content Placeholder 2"/>
          <p:cNvSpPr>
            <a:spLocks noGrp="1"/>
          </p:cNvSpPr>
          <p:nvPr>
            <p:ph sz="half" idx="1"/>
          </p:nvPr>
        </p:nvSpPr>
        <p:spPr/>
        <p:txBody>
          <a:bodyPr>
            <a:normAutofit/>
          </a:bodyPr>
          <a:lstStyle/>
          <a:p>
            <a:pPr lvl="1">
              <a:buClr>
                <a:schemeClr val="accent1"/>
              </a:buClr>
              <a:buSzPct val="125000"/>
              <a:buFont typeface="Arial" pitchFamily="34" charset="0"/>
              <a:buChar char="•"/>
            </a:pPr>
            <a:r>
              <a:rPr lang="en-US" b="1" dirty="0" smtClean="0">
                <a:solidFill>
                  <a:schemeClr val="tx1"/>
                </a:solidFill>
              </a:rPr>
              <a:t>Knowledge base: </a:t>
            </a:r>
            <a:r>
              <a:rPr lang="en-US" dirty="0" smtClean="0">
                <a:solidFill>
                  <a:schemeClr val="tx1"/>
                </a:solidFill>
              </a:rPr>
              <a:t>The collection of data, rules, procedures, and relationships that must be followed to achieve value or the proper outcome</a:t>
            </a:r>
          </a:p>
          <a:p>
            <a:endParaRPr lang="en-GB" sz="1800" dirty="0"/>
          </a:p>
        </p:txBody>
      </p:sp>
      <p:sp>
        <p:nvSpPr>
          <p:cNvPr id="5" name="Content Placeholder 4"/>
          <p:cNvSpPr>
            <a:spLocks noGrp="1"/>
          </p:cNvSpPr>
          <p:nvPr>
            <p:ph sz="half" idx="2"/>
          </p:nvPr>
        </p:nvSpPr>
        <p:spPr/>
        <p:txBody>
          <a:bodyPr/>
          <a:lstStyle/>
          <a:p>
            <a:pPr lvl="1">
              <a:buClr>
                <a:schemeClr val="accent1"/>
              </a:buClr>
              <a:buSzPct val="125000"/>
              <a:buFont typeface="Arial" pitchFamily="34" charset="0"/>
              <a:buChar char="•"/>
            </a:pPr>
            <a:r>
              <a:rPr lang="en-US" b="1" dirty="0" smtClean="0">
                <a:solidFill>
                  <a:schemeClr val="tx1"/>
                </a:solidFill>
              </a:rPr>
              <a:t>Process:</a:t>
            </a:r>
            <a:r>
              <a:rPr lang="en-US" dirty="0" smtClean="0">
                <a:solidFill>
                  <a:schemeClr val="tx1"/>
                </a:solidFill>
              </a:rPr>
              <a:t> A set of logically related tasks performed to achieve a defined outcome</a:t>
            </a:r>
          </a:p>
        </p:txBody>
      </p:sp>
    </p:spTree>
    <p:extLst>
      <p:ext uri="{BB962C8B-B14F-4D97-AF65-F5344CB8AC3E}">
        <p14:creationId xmlns:p14="http://schemas.microsoft.com/office/powerpoint/2010/main" val="3438212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a:r>
              <a:rPr lang="en-US" b="1" dirty="0" smtClean="0">
                <a:solidFill>
                  <a:schemeClr val="tx1"/>
                </a:solidFill>
              </a:rPr>
              <a:t>System and System Elements</a:t>
            </a:r>
            <a:endParaRPr lang="en-US" b="1" dirty="0">
              <a:solidFill>
                <a:schemeClr val="tx1"/>
              </a:solidFill>
            </a:endParaRPr>
          </a:p>
        </p:txBody>
      </p:sp>
      <p:sp>
        <p:nvSpPr>
          <p:cNvPr id="2" name="Slide Number Placeholder 1"/>
          <p:cNvSpPr>
            <a:spLocks noGrp="1"/>
          </p:cNvSpPr>
          <p:nvPr>
            <p:ph type="sldNum" sz="quarter" idx="12"/>
          </p:nvPr>
        </p:nvSpPr>
        <p:spPr/>
        <p:txBody>
          <a:bodyPr/>
          <a:lstStyle/>
          <a:p>
            <a:fld id="{3475DD51-4832-46A8-A4F7-6007E90FE92E}" type="slidenum">
              <a:rPr lang="en-US" smtClean="0"/>
              <a:pPr/>
              <a:t>17</a:t>
            </a:fld>
            <a:endParaRPr lang="en-US"/>
          </a:p>
        </p:txBody>
      </p:sp>
      <p:sp>
        <p:nvSpPr>
          <p:cNvPr id="10243" name="Rectangle 3"/>
          <p:cNvSpPr>
            <a:spLocks noGrp="1" noChangeArrowheads="1"/>
          </p:cNvSpPr>
          <p:nvPr>
            <p:ph sz="half" idx="1"/>
          </p:nvPr>
        </p:nvSpPr>
        <p:spPr/>
        <p:txBody>
          <a:bodyPr>
            <a:normAutofit/>
          </a:bodyPr>
          <a:lstStyle/>
          <a:p>
            <a:r>
              <a:rPr lang="en-US" dirty="0"/>
              <a:t>System</a:t>
            </a:r>
          </a:p>
          <a:p>
            <a:pPr lvl="1"/>
            <a:r>
              <a:rPr lang="en-US" dirty="0"/>
              <a:t>A set of elements or components that interact to accomplish goals</a:t>
            </a:r>
          </a:p>
          <a:p>
            <a:pPr lvl="1"/>
            <a:r>
              <a:rPr lang="en-US" dirty="0"/>
              <a:t>A combination of components working </a:t>
            </a:r>
            <a:r>
              <a:rPr lang="en-US" dirty="0" smtClean="0"/>
              <a:t>together</a:t>
            </a:r>
          </a:p>
          <a:p>
            <a:pPr lvl="1">
              <a:buNone/>
            </a:pPr>
            <a:endParaRPr lang="en-US" dirty="0" smtClean="0"/>
          </a:p>
          <a:p>
            <a:pPr lvl="1"/>
            <a:endParaRPr lang="en-US" dirty="0"/>
          </a:p>
        </p:txBody>
      </p:sp>
      <p:sp>
        <p:nvSpPr>
          <p:cNvPr id="5" name="Content Placeholder 4"/>
          <p:cNvSpPr>
            <a:spLocks noGrp="1"/>
          </p:cNvSpPr>
          <p:nvPr>
            <p:ph sz="half" idx="2"/>
          </p:nvPr>
        </p:nvSpPr>
        <p:spPr/>
        <p:txBody>
          <a:bodyPr>
            <a:normAutofit/>
          </a:bodyPr>
          <a:lstStyle/>
          <a:p>
            <a:r>
              <a:rPr lang="en-US" dirty="0" smtClean="0"/>
              <a:t>System Elements</a:t>
            </a:r>
          </a:p>
          <a:p>
            <a:pPr lvl="1">
              <a:buSzPct val="125000"/>
              <a:buFont typeface="Courier New" pitchFamily="49" charset="0"/>
              <a:buChar char="o"/>
            </a:pPr>
            <a:r>
              <a:rPr lang="en-US" dirty="0" smtClean="0"/>
              <a:t>Inputs</a:t>
            </a:r>
          </a:p>
          <a:p>
            <a:pPr lvl="1">
              <a:buSzPct val="125000"/>
              <a:buFont typeface="Courier New" pitchFamily="49" charset="0"/>
              <a:buChar char="o"/>
            </a:pPr>
            <a:r>
              <a:rPr lang="en-US" dirty="0" smtClean="0"/>
              <a:t>Processing mechanisms</a:t>
            </a:r>
          </a:p>
          <a:p>
            <a:pPr lvl="1">
              <a:buSzPct val="125000"/>
              <a:buFont typeface="Courier New" pitchFamily="49" charset="0"/>
              <a:buChar char="o"/>
            </a:pPr>
            <a:r>
              <a:rPr lang="en-US" dirty="0" smtClean="0"/>
              <a:t>Outputs</a:t>
            </a:r>
          </a:p>
        </p:txBody>
      </p:sp>
    </p:spTree>
    <p:extLst>
      <p:ext uri="{BB962C8B-B14F-4D97-AF65-F5344CB8AC3E}">
        <p14:creationId xmlns:p14="http://schemas.microsoft.com/office/powerpoint/2010/main" val="759828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tx1"/>
                </a:solidFill>
              </a:rPr>
              <a:t>System Example</a:t>
            </a:r>
          </a:p>
        </p:txBody>
      </p:sp>
      <p:sp>
        <p:nvSpPr>
          <p:cNvPr id="5" name="Slide Number Placeholder 4"/>
          <p:cNvSpPr>
            <a:spLocks noGrp="1"/>
          </p:cNvSpPr>
          <p:nvPr>
            <p:ph type="sldNum" sz="quarter" idx="12"/>
          </p:nvPr>
        </p:nvSpPr>
        <p:spPr/>
        <p:txBody>
          <a:bodyPr/>
          <a:lstStyle/>
          <a:p>
            <a:fld id="{3475DD51-4832-46A8-A4F7-6007E90FE92E}" type="slidenum">
              <a:rPr lang="en-US" smtClean="0"/>
              <a:pPr/>
              <a:t>18</a:t>
            </a:fld>
            <a:endParaRPr lang="en-US"/>
          </a:p>
        </p:txBody>
      </p:sp>
      <p:graphicFrame>
        <p:nvGraphicFramePr>
          <p:cNvPr id="4" name="Group 57"/>
          <p:cNvGraphicFramePr>
            <a:graphicFrameLocks noGrp="1"/>
          </p:cNvGraphicFramePr>
          <p:nvPr>
            <p:extLst>
              <p:ext uri="{D42A27DB-BD31-4B8C-83A1-F6EECF244321}">
                <p14:modId xmlns:p14="http://schemas.microsoft.com/office/powerpoint/2010/main" val="3251709813"/>
              </p:ext>
            </p:extLst>
          </p:nvPr>
        </p:nvGraphicFramePr>
        <p:xfrm>
          <a:off x="457200" y="1828800"/>
          <a:ext cx="7315199" cy="3352800"/>
        </p:xfrm>
        <a:graphic>
          <a:graphicData uri="http://schemas.openxmlformats.org/drawingml/2006/table">
            <a:tbl>
              <a:tblPr/>
              <a:tblGrid>
                <a:gridCol w="1073485"/>
                <a:gridCol w="1879600"/>
                <a:gridCol w="1435768"/>
                <a:gridCol w="1462505"/>
                <a:gridCol w="1463841"/>
              </a:tblGrid>
              <a:tr h="600755">
                <a:tc rowSpan="2">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rPr>
                        <a:t>System</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7DBFF"/>
                    </a:solidFill>
                  </a:tcPr>
                </a:tc>
                <a:tc gridSpan="3">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rPr>
                        <a:t>Elements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7DBFF"/>
                    </a:solidFill>
                  </a:tcPr>
                </a:tc>
                <a:tc hMerge="1">
                  <a:txBody>
                    <a:bodyPr/>
                    <a:lstStyle/>
                    <a:p>
                      <a:endParaRPr lang="en-US"/>
                    </a:p>
                  </a:txBody>
                  <a:tcPr/>
                </a:tc>
                <a:tc hMerge="1">
                  <a:txBody>
                    <a:bodyPr/>
                    <a:lstStyle/>
                    <a:p>
                      <a:endParaRPr lang="en-US"/>
                    </a:p>
                  </a:txBody>
                  <a:tcPr/>
                </a:tc>
                <a:tc rowSpan="2">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Goal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7DBFF"/>
                    </a:solidFill>
                  </a:tcPr>
                </a:tc>
              </a:tr>
              <a:tr h="837579">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rPr>
                        <a:t>Inputs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7DBFF"/>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Processing</a:t>
                      </a:r>
                      <a:br>
                        <a:rPr kumimoji="0" lang="en-US" sz="1800" b="0" i="0" u="none" strike="noStrike" cap="none" normalizeH="0" baseline="0" smtClean="0">
                          <a:ln>
                            <a:noFill/>
                          </a:ln>
                          <a:solidFill>
                            <a:schemeClr val="tx1"/>
                          </a:solidFill>
                          <a:effectLst/>
                          <a:latin typeface="Times New Roman" pitchFamily="18" charset="0"/>
                        </a:rPr>
                      </a:br>
                      <a:r>
                        <a:rPr kumimoji="0" lang="en-US" sz="1800" b="0" i="0" u="none" strike="noStrike" cap="none" normalizeH="0" baseline="0" smtClean="0">
                          <a:ln>
                            <a:noFill/>
                          </a:ln>
                          <a:solidFill>
                            <a:schemeClr val="tx1"/>
                          </a:solidFill>
                          <a:effectLst/>
                          <a:latin typeface="Times New Roman" pitchFamily="18" charset="0"/>
                        </a:rPr>
                        <a:t>elements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7DBFF"/>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Outputs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7DBFF"/>
                    </a:solidFill>
                  </a:tcPr>
                </a:tc>
                <a:tc vMerge="1">
                  <a:txBody>
                    <a:bodyPr/>
                    <a:lstStyle/>
                    <a:p>
                      <a:endParaRPr lang="en-US"/>
                    </a:p>
                  </a:txBody>
                  <a:tcPr/>
                </a:tc>
              </a:tr>
              <a:tr h="1914466">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Movie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EE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rPr>
                        <a:t>Actors, director, staff, sets, equipment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EE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Filming, editing, special effects, distribution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EE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Finished film delivered to movie studio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EE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rPr>
                        <a:t>Entertaining movie, film awards, profits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EEFF"/>
                    </a:solidFill>
                  </a:tcPr>
                </a:tc>
              </a:tr>
            </a:tbl>
          </a:graphicData>
        </a:graphic>
      </p:graphicFrame>
    </p:spTree>
    <p:extLst>
      <p:ext uri="{BB962C8B-B14F-4D97-AF65-F5344CB8AC3E}">
        <p14:creationId xmlns:p14="http://schemas.microsoft.com/office/powerpoint/2010/main" val="3522140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tx1"/>
                </a:solidFill>
              </a:rPr>
              <a:t>Database</a:t>
            </a:r>
            <a:endParaRPr lang="en-US" b="1" dirty="0">
              <a:solidFill>
                <a:schemeClr val="tx1"/>
              </a:solidFill>
            </a:endParaRPr>
          </a:p>
        </p:txBody>
      </p:sp>
      <p:sp>
        <p:nvSpPr>
          <p:cNvPr id="3" name="Slide Number Placeholder 2"/>
          <p:cNvSpPr>
            <a:spLocks noGrp="1"/>
          </p:cNvSpPr>
          <p:nvPr>
            <p:ph type="sldNum" sz="quarter" idx="12"/>
          </p:nvPr>
        </p:nvSpPr>
        <p:spPr/>
        <p:txBody>
          <a:bodyPr/>
          <a:lstStyle/>
          <a:p>
            <a:fld id="{3475DD51-4832-46A8-A4F7-6007E90FE92E}" type="slidenum">
              <a:rPr lang="en-US" smtClean="0"/>
              <a:pPr/>
              <a:t>19</a:t>
            </a:fld>
            <a:endParaRPr lang="en-US"/>
          </a:p>
        </p:txBody>
      </p:sp>
      <p:sp>
        <p:nvSpPr>
          <p:cNvPr id="4" name="Content Placeholder 3"/>
          <p:cNvSpPr>
            <a:spLocks noGrp="1"/>
          </p:cNvSpPr>
          <p:nvPr>
            <p:ph sz="quarter" idx="1"/>
          </p:nvPr>
        </p:nvSpPr>
        <p:spPr/>
        <p:txBody>
          <a:bodyPr/>
          <a:lstStyle/>
          <a:p>
            <a:r>
              <a:rPr lang="en-US" dirty="0" smtClean="0"/>
              <a:t>Database-&gt;A structured set of data held in a computer especially one that is accessible in various ways. </a:t>
            </a:r>
          </a:p>
          <a:p>
            <a:r>
              <a:rPr lang="en-US" dirty="0" smtClean="0"/>
              <a:t>Inside a database, data is stored into tables.</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smtClean="0">
                <a:solidFill>
                  <a:schemeClr val="tx1"/>
                </a:solidFill>
              </a:rPr>
              <a:t>Learning Objectives</a:t>
            </a:r>
            <a:endParaRPr lang="en-US" sz="3200" b="1" dirty="0">
              <a:solidFill>
                <a:schemeClr val="tx1"/>
              </a:solidFill>
            </a:endParaRPr>
          </a:p>
        </p:txBody>
      </p:sp>
      <p:sp>
        <p:nvSpPr>
          <p:cNvPr id="4" name="Slide Number Placeholder 3"/>
          <p:cNvSpPr>
            <a:spLocks noGrp="1"/>
          </p:cNvSpPr>
          <p:nvPr>
            <p:ph type="sldNum" sz="quarter" idx="12"/>
          </p:nvPr>
        </p:nvSpPr>
        <p:spPr/>
        <p:txBody>
          <a:bodyPr/>
          <a:lstStyle/>
          <a:p>
            <a:pPr>
              <a:defRPr/>
            </a:pPr>
            <a:fld id="{32EEDA98-B703-4904-B487-1821282B532B}" type="slidenum">
              <a:rPr lang="en-US"/>
              <a:pPr>
                <a:defRPr/>
              </a:pPr>
              <a:t>2</a:t>
            </a:fld>
            <a:endParaRPr lang="en-US" dirty="0"/>
          </a:p>
        </p:txBody>
      </p:sp>
      <p:sp>
        <p:nvSpPr>
          <p:cNvPr id="3" name="Content Placeholder 2"/>
          <p:cNvSpPr>
            <a:spLocks noGrp="1"/>
          </p:cNvSpPr>
          <p:nvPr>
            <p:ph sz="quarter" idx="1"/>
          </p:nvPr>
        </p:nvSpPr>
        <p:spPr>
          <a:xfrm>
            <a:off x="457200" y="1600200"/>
            <a:ext cx="8229600" cy="4724400"/>
          </a:xfrm>
        </p:spPr>
        <p:txBody>
          <a:bodyPr>
            <a:normAutofit fontScale="92500" lnSpcReduction="20000"/>
          </a:bodyPr>
          <a:lstStyle/>
          <a:p>
            <a:pPr marL="274320" indent="-274320" eaLnBrk="1" fontAlgn="auto" hangingPunct="1">
              <a:spcAft>
                <a:spcPts val="0"/>
              </a:spcAft>
              <a:buFont typeface="Wingdings 2"/>
              <a:buNone/>
              <a:defRPr/>
            </a:pPr>
            <a:r>
              <a:rPr lang="en-US" i="1" u="sng" dirty="0" smtClean="0"/>
              <a:t>To know about:</a:t>
            </a:r>
          </a:p>
          <a:p>
            <a:pPr marL="274320" indent="-274320" eaLnBrk="1" fontAlgn="auto" hangingPunct="1">
              <a:spcAft>
                <a:spcPts val="0"/>
              </a:spcAft>
              <a:buFont typeface="Wingdings 2"/>
              <a:buChar char=""/>
              <a:defRPr/>
            </a:pPr>
            <a:r>
              <a:rPr lang="en-US" dirty="0" smtClean="0"/>
              <a:t>Data</a:t>
            </a:r>
          </a:p>
          <a:p>
            <a:pPr marL="274320" indent="-274320" eaLnBrk="1" fontAlgn="auto" hangingPunct="1">
              <a:spcAft>
                <a:spcPts val="0"/>
              </a:spcAft>
              <a:buFont typeface="Wingdings 2"/>
              <a:buChar char=""/>
              <a:defRPr/>
            </a:pPr>
            <a:r>
              <a:rPr lang="en-US" dirty="0" smtClean="0"/>
              <a:t>Information</a:t>
            </a:r>
          </a:p>
          <a:p>
            <a:pPr marL="274320" indent="-274320" eaLnBrk="1" fontAlgn="auto" hangingPunct="1">
              <a:spcAft>
                <a:spcPts val="0"/>
              </a:spcAft>
              <a:buFont typeface="Wingdings 2"/>
              <a:buChar char=""/>
              <a:defRPr/>
            </a:pPr>
            <a:r>
              <a:rPr lang="en-US" dirty="0" smtClean="0"/>
              <a:t>Knowledge </a:t>
            </a:r>
          </a:p>
          <a:p>
            <a:pPr marL="274320" indent="-274320" eaLnBrk="1" fontAlgn="auto" hangingPunct="1">
              <a:spcAft>
                <a:spcPts val="0"/>
              </a:spcAft>
              <a:buFont typeface="Wingdings 2"/>
              <a:buChar char=""/>
              <a:defRPr/>
            </a:pPr>
            <a:r>
              <a:rPr lang="en-US" dirty="0" smtClean="0"/>
              <a:t>Wisdom</a:t>
            </a:r>
          </a:p>
          <a:p>
            <a:pPr marL="274320" indent="-274320" eaLnBrk="1" fontAlgn="auto" hangingPunct="1">
              <a:spcAft>
                <a:spcPts val="0"/>
              </a:spcAft>
              <a:buFont typeface="Wingdings 2"/>
              <a:buChar char=""/>
              <a:defRPr/>
            </a:pPr>
            <a:r>
              <a:rPr lang="en-US" dirty="0" smtClean="0"/>
              <a:t>Process</a:t>
            </a:r>
          </a:p>
          <a:p>
            <a:pPr marL="274320" indent="-274320" eaLnBrk="1" fontAlgn="auto" hangingPunct="1">
              <a:spcAft>
                <a:spcPts val="0"/>
              </a:spcAft>
              <a:buFont typeface="Wingdings 2"/>
              <a:buChar char=""/>
              <a:defRPr/>
            </a:pPr>
            <a:r>
              <a:rPr lang="en-US" dirty="0" smtClean="0"/>
              <a:t>System</a:t>
            </a:r>
          </a:p>
          <a:p>
            <a:pPr marL="274320" indent="-274320" eaLnBrk="1" fontAlgn="auto" hangingPunct="1">
              <a:spcAft>
                <a:spcPts val="0"/>
              </a:spcAft>
              <a:buFont typeface="Wingdings 2"/>
              <a:buChar char=""/>
              <a:defRPr/>
            </a:pPr>
            <a:r>
              <a:rPr lang="en-US" dirty="0" smtClean="0"/>
              <a:t>Database</a:t>
            </a:r>
          </a:p>
          <a:p>
            <a:pPr marL="274320" indent="-274320" eaLnBrk="1" fontAlgn="auto" hangingPunct="1">
              <a:spcAft>
                <a:spcPts val="0"/>
              </a:spcAft>
              <a:buFont typeface="Wingdings 2"/>
              <a:buChar char=""/>
              <a:defRPr/>
            </a:pPr>
            <a:r>
              <a:rPr lang="en-US" dirty="0" smtClean="0"/>
              <a:t>SQL</a:t>
            </a:r>
          </a:p>
          <a:p>
            <a:pPr marL="274320" indent="-274320" eaLnBrk="1" fontAlgn="auto" hangingPunct="1">
              <a:spcAft>
                <a:spcPts val="0"/>
              </a:spcAft>
              <a:buFont typeface="Wingdings 2"/>
              <a:buChar char=""/>
              <a:defRPr/>
            </a:pPr>
            <a:endParaRPr lang="en-US" dirty="0" smtClean="0"/>
          </a:p>
          <a:p>
            <a:pPr marL="274320" indent="-274320" eaLnBrk="1" fontAlgn="auto" hangingPunct="1">
              <a:spcAft>
                <a:spcPts val="0"/>
              </a:spcAft>
              <a:buFont typeface="Wingdings 2"/>
              <a:buChar char=""/>
              <a:defRPr/>
            </a:pPr>
            <a:endParaRPr lang="en-US" dirty="0" smtClean="0">
              <a:solidFill>
                <a:schemeClr val="tx1">
                  <a:lumMod val="75000"/>
                  <a:lumOff val="25000"/>
                </a:schemeClr>
              </a:solidFill>
            </a:endParaRPr>
          </a:p>
          <a:p>
            <a:pPr marL="0" indent="0" eaLnBrk="1" fontAlgn="auto" hangingPunct="1">
              <a:spcAft>
                <a:spcPts val="0"/>
              </a:spcAft>
              <a:buFont typeface="Wingdings 2"/>
              <a:buNone/>
              <a:defRPr/>
            </a:pPr>
            <a:r>
              <a:rPr lang="en-US" dirty="0" smtClean="0">
                <a:solidFill>
                  <a:schemeClr val="tx1">
                    <a:lumMod val="85000"/>
                    <a:lumOff val="15000"/>
                  </a:schemeClr>
                </a:solidFill>
              </a:rPr>
              <a:t>	  </a:t>
            </a:r>
          </a:p>
          <a:p>
            <a:pPr marL="274320" indent="-274320" eaLnBrk="1" fontAlgn="auto" hangingPunct="1">
              <a:spcAft>
                <a:spcPts val="0"/>
              </a:spcAft>
              <a:buFont typeface="Wingdings 2"/>
              <a:buNone/>
              <a:defRPr/>
            </a:pPr>
            <a:endParaRPr lang="en-US" sz="3600" dirty="0" smtClean="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tx1"/>
                </a:solidFill>
              </a:rPr>
              <a:t>Oracle Database</a:t>
            </a:r>
            <a:endParaRPr lang="en-US" b="1" dirty="0">
              <a:solidFill>
                <a:schemeClr val="tx1"/>
              </a:solidFill>
            </a:endParaRPr>
          </a:p>
        </p:txBody>
      </p:sp>
      <p:sp>
        <p:nvSpPr>
          <p:cNvPr id="3" name="Slide Number Placeholder 2"/>
          <p:cNvSpPr>
            <a:spLocks noGrp="1"/>
          </p:cNvSpPr>
          <p:nvPr>
            <p:ph type="sldNum" sz="quarter" idx="12"/>
          </p:nvPr>
        </p:nvSpPr>
        <p:spPr/>
        <p:txBody>
          <a:bodyPr/>
          <a:lstStyle/>
          <a:p>
            <a:fld id="{3475DD51-4832-46A8-A4F7-6007E90FE92E}" type="slidenum">
              <a:rPr lang="en-US" smtClean="0"/>
              <a:pPr/>
              <a:t>20</a:t>
            </a:fld>
            <a:endParaRPr lang="en-US"/>
          </a:p>
        </p:txBody>
      </p:sp>
      <p:sp>
        <p:nvSpPr>
          <p:cNvPr id="4" name="Content Placeholder 3"/>
          <p:cNvSpPr>
            <a:spLocks noGrp="1"/>
          </p:cNvSpPr>
          <p:nvPr>
            <p:ph sz="quarter" idx="1"/>
          </p:nvPr>
        </p:nvSpPr>
        <p:spPr/>
        <p:txBody>
          <a:bodyPr/>
          <a:lstStyle/>
          <a:p>
            <a:r>
              <a:rPr lang="en-US" dirty="0" smtClean="0"/>
              <a:t>A Relational Database Management System (RDBMS) produced and marketed  by Oracle Corporation.</a:t>
            </a:r>
          </a:p>
          <a:p>
            <a:r>
              <a:rPr lang="en-US" dirty="0" smtClean="0"/>
              <a:t>Oracle 10g</a:t>
            </a:r>
          </a:p>
          <a:p>
            <a:r>
              <a:rPr lang="en-US" dirty="0" smtClean="0"/>
              <a:t>Database Schema Scott </a:t>
            </a:r>
          </a:p>
          <a:p>
            <a:r>
              <a:rPr lang="en-US" dirty="0" smtClean="0"/>
              <a:t>Tables: DEPT, EMP, BONUS and SALGRADE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tx1"/>
                </a:solidFill>
              </a:rPr>
              <a:t>SQL</a:t>
            </a:r>
            <a:endParaRPr lang="en-US" b="1" dirty="0">
              <a:solidFill>
                <a:schemeClr val="tx1"/>
              </a:solidFill>
            </a:endParaRPr>
          </a:p>
        </p:txBody>
      </p:sp>
      <p:sp>
        <p:nvSpPr>
          <p:cNvPr id="3" name="Slide Number Placeholder 2"/>
          <p:cNvSpPr>
            <a:spLocks noGrp="1"/>
          </p:cNvSpPr>
          <p:nvPr>
            <p:ph type="sldNum" sz="quarter" idx="12"/>
          </p:nvPr>
        </p:nvSpPr>
        <p:spPr/>
        <p:txBody>
          <a:bodyPr/>
          <a:lstStyle/>
          <a:p>
            <a:fld id="{3475DD51-4832-46A8-A4F7-6007E90FE92E}" type="slidenum">
              <a:rPr lang="en-US" smtClean="0"/>
              <a:pPr/>
              <a:t>21</a:t>
            </a:fld>
            <a:endParaRPr lang="en-US"/>
          </a:p>
        </p:txBody>
      </p:sp>
      <p:sp>
        <p:nvSpPr>
          <p:cNvPr id="4" name="Content Placeholder 3"/>
          <p:cNvSpPr>
            <a:spLocks noGrp="1"/>
          </p:cNvSpPr>
          <p:nvPr>
            <p:ph sz="quarter" idx="1"/>
          </p:nvPr>
        </p:nvSpPr>
        <p:spPr/>
        <p:txBody>
          <a:bodyPr/>
          <a:lstStyle/>
          <a:p>
            <a:r>
              <a:rPr lang="en-US" dirty="0" smtClean="0"/>
              <a:t>SQL stands for Structured Query Language</a:t>
            </a:r>
          </a:p>
          <a:p>
            <a:r>
              <a:rPr lang="en-US" dirty="0" smtClean="0"/>
              <a:t>SQL is used to communicate with a database</a:t>
            </a:r>
          </a:p>
          <a:p>
            <a:r>
              <a:rPr lang="en-US" dirty="0" smtClean="0"/>
              <a:t>According to  American National Standard Institute (ANSI), it is standard language for Relational Database Management System (RDBMS)</a:t>
            </a:r>
          </a:p>
          <a:p>
            <a:r>
              <a:rPr lang="en-US" dirty="0" smtClean="0"/>
              <a:t>SQL can execute queries against a Database.</a:t>
            </a:r>
          </a:p>
          <a:p>
            <a:r>
              <a:rPr lang="en-US" dirty="0" smtClean="0"/>
              <a:t>Synonyms of query-&gt; </a:t>
            </a:r>
            <a:r>
              <a:rPr lang="en-US" dirty="0" err="1" smtClean="0"/>
              <a:t>ask,question,inquire</a:t>
            </a:r>
            <a:r>
              <a:rPr lang="en-US" dirty="0" smtClean="0"/>
              <a:t> etc.</a:t>
            </a: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55F537E-6729-4194-AEF3-D09C51C6B8E7}" type="slidenum">
              <a:rPr lang="en-US"/>
              <a:pPr>
                <a:defRPr/>
              </a:pPr>
              <a:t>22</a:t>
            </a:fld>
            <a:endParaRPr lang="en-US" dirty="0"/>
          </a:p>
        </p:txBody>
      </p:sp>
      <p:sp>
        <p:nvSpPr>
          <p:cNvPr id="5" name="Content Placeholder 3"/>
          <p:cNvSpPr txBox="1">
            <a:spLocks/>
          </p:cNvSpPr>
          <p:nvPr/>
        </p:nvSpPr>
        <p:spPr>
          <a:xfrm>
            <a:off x="4572000" y="1600200"/>
            <a:ext cx="3581400" cy="4525963"/>
          </a:xfrm>
          <a:prstGeom prst="rect">
            <a:avLst/>
          </a:prstGeom>
        </p:spPr>
        <p:txBody>
          <a:bodyPr/>
          <a:lstStyle/>
          <a:p>
            <a:pPr marL="342900" indent="-342900" algn="l" eaLnBrk="1" fontAlgn="auto" hangingPunct="1">
              <a:lnSpc>
                <a:spcPct val="100000"/>
              </a:lnSpc>
              <a:spcBef>
                <a:spcPct val="20000"/>
              </a:spcBef>
              <a:spcAft>
                <a:spcPts val="0"/>
              </a:spcAft>
              <a:defRPr/>
            </a:pPr>
            <a:r>
              <a:rPr lang="en-US" sz="2000" b="0" dirty="0">
                <a:solidFill>
                  <a:schemeClr val="tx1">
                    <a:lumMod val="75000"/>
                    <a:lumOff val="25000"/>
                  </a:schemeClr>
                </a:solidFill>
                <a:latin typeface="+mj-lt"/>
                <a:cs typeface="+mn-cs"/>
              </a:rPr>
              <a:t>  </a:t>
            </a:r>
          </a:p>
          <a:p>
            <a:pPr marL="342900" indent="-342900">
              <a:spcBef>
                <a:spcPct val="20000"/>
              </a:spcBef>
              <a:defRPr/>
            </a:pPr>
            <a:endParaRPr lang="en-US" sz="2000" b="0" dirty="0">
              <a:solidFill>
                <a:schemeClr val="tx1">
                  <a:lumMod val="75000"/>
                  <a:lumOff val="25000"/>
                </a:schemeClr>
              </a:solidFill>
              <a:latin typeface="+mj-lt"/>
              <a:cs typeface="+mn-cs"/>
            </a:endParaRPr>
          </a:p>
        </p:txBody>
      </p:sp>
      <p:sp>
        <p:nvSpPr>
          <p:cNvPr id="4" name="Content Placeholder 3"/>
          <p:cNvSpPr>
            <a:spLocks noGrp="1"/>
          </p:cNvSpPr>
          <p:nvPr>
            <p:ph sz="quarter" idx="1"/>
          </p:nvPr>
        </p:nvSpPr>
        <p:spPr>
          <a:xfrm>
            <a:off x="301625" y="1527175"/>
            <a:ext cx="8504238" cy="4572000"/>
          </a:xfrm>
        </p:spPr>
        <p:txBody>
          <a:bodyPr>
            <a:normAutofit/>
          </a:bodyPr>
          <a:lstStyle/>
          <a:p>
            <a:pPr marL="0" indent="0" eaLnBrk="1" fontAlgn="auto" hangingPunct="1">
              <a:spcAft>
                <a:spcPts val="0"/>
              </a:spcAft>
              <a:buFont typeface="Wingdings 2"/>
              <a:buNone/>
              <a:defRPr/>
            </a:pPr>
            <a:r>
              <a:rPr lang="en-US" sz="3600" dirty="0" smtClean="0">
                <a:solidFill>
                  <a:prstClr val="black">
                    <a:lumMod val="75000"/>
                    <a:lumOff val="25000"/>
                  </a:prstClr>
                </a:solidFill>
                <a:ea typeface="+mj-ea"/>
                <a:cs typeface="+mj-cs"/>
              </a:rPr>
              <a:t>			</a:t>
            </a:r>
          </a:p>
          <a:p>
            <a:pPr marL="0" indent="0" eaLnBrk="1" fontAlgn="auto" hangingPunct="1">
              <a:spcAft>
                <a:spcPts val="0"/>
              </a:spcAft>
              <a:buFont typeface="Wingdings 2"/>
              <a:buNone/>
              <a:defRPr/>
            </a:pPr>
            <a:r>
              <a:rPr lang="en-US" sz="3600" dirty="0">
                <a:solidFill>
                  <a:prstClr val="black">
                    <a:lumMod val="75000"/>
                    <a:lumOff val="25000"/>
                  </a:prstClr>
                </a:solidFill>
                <a:ea typeface="+mj-ea"/>
                <a:cs typeface="+mj-cs"/>
              </a:rPr>
              <a:t>	</a:t>
            </a:r>
            <a:r>
              <a:rPr lang="en-US" sz="3600" dirty="0" smtClean="0">
                <a:solidFill>
                  <a:prstClr val="black">
                    <a:lumMod val="75000"/>
                    <a:lumOff val="25000"/>
                  </a:prstClr>
                </a:solidFill>
                <a:ea typeface="+mj-ea"/>
                <a:cs typeface="+mj-cs"/>
              </a:rPr>
              <a:t>			</a:t>
            </a:r>
          </a:p>
          <a:p>
            <a:pPr marL="0" indent="0" eaLnBrk="1" fontAlgn="auto" hangingPunct="1">
              <a:spcAft>
                <a:spcPts val="0"/>
              </a:spcAft>
              <a:buFont typeface="Wingdings 2"/>
              <a:buNone/>
              <a:defRPr/>
            </a:pPr>
            <a:r>
              <a:rPr lang="en-US" sz="3600" dirty="0">
                <a:solidFill>
                  <a:prstClr val="black">
                    <a:lumMod val="75000"/>
                    <a:lumOff val="25000"/>
                  </a:prstClr>
                </a:solidFill>
                <a:ea typeface="+mj-ea"/>
                <a:cs typeface="+mj-cs"/>
              </a:rPr>
              <a:t>	</a:t>
            </a:r>
            <a:r>
              <a:rPr lang="en-US" sz="3600" dirty="0" smtClean="0">
                <a:solidFill>
                  <a:prstClr val="black">
                    <a:lumMod val="75000"/>
                    <a:lumOff val="25000"/>
                  </a:prstClr>
                </a:solidFill>
                <a:ea typeface="+mj-ea"/>
                <a:cs typeface="+mj-cs"/>
              </a:rPr>
              <a:t>		THANK </a:t>
            </a:r>
            <a:r>
              <a:rPr lang="en-US" sz="3600" dirty="0">
                <a:solidFill>
                  <a:prstClr val="black">
                    <a:lumMod val="75000"/>
                    <a:lumOff val="25000"/>
                  </a:prstClr>
                </a:solidFill>
                <a:ea typeface="+mj-ea"/>
                <a:cs typeface="+mj-cs"/>
              </a:rPr>
              <a:t>YOU </a:t>
            </a:r>
            <a:br>
              <a:rPr lang="en-US" sz="3600" dirty="0">
                <a:solidFill>
                  <a:prstClr val="black">
                    <a:lumMod val="75000"/>
                    <a:lumOff val="25000"/>
                  </a:prstClr>
                </a:solidFill>
                <a:ea typeface="+mj-ea"/>
                <a:cs typeface="+mj-cs"/>
              </a:rPr>
            </a:br>
            <a:endParaRPr lang="en-US" dirty="0"/>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tx1"/>
                </a:solidFill>
              </a:rPr>
              <a:t>Data</a:t>
            </a:r>
            <a:endParaRPr lang="en-US" b="1" dirty="0">
              <a:solidFill>
                <a:schemeClr val="tx1"/>
              </a:solidFill>
            </a:endParaRPr>
          </a:p>
        </p:txBody>
      </p:sp>
      <p:sp>
        <p:nvSpPr>
          <p:cNvPr id="4" name="Slide Number Placeholder 3"/>
          <p:cNvSpPr>
            <a:spLocks noGrp="1"/>
          </p:cNvSpPr>
          <p:nvPr>
            <p:ph type="sldNum" sz="quarter" idx="12"/>
          </p:nvPr>
        </p:nvSpPr>
        <p:spPr/>
        <p:txBody>
          <a:bodyPr/>
          <a:lstStyle/>
          <a:p>
            <a:fld id="{3475DD51-4832-46A8-A4F7-6007E90FE92E}" type="slidenum">
              <a:rPr lang="en-US" smtClean="0"/>
              <a:pPr/>
              <a:t>3</a:t>
            </a:fld>
            <a:endParaRPr lang="en-US"/>
          </a:p>
        </p:txBody>
      </p:sp>
      <p:sp>
        <p:nvSpPr>
          <p:cNvPr id="3" name="Content Placeholder 2"/>
          <p:cNvSpPr>
            <a:spLocks noGrp="1"/>
          </p:cNvSpPr>
          <p:nvPr>
            <p:ph sz="half" idx="1"/>
          </p:nvPr>
        </p:nvSpPr>
        <p:spPr/>
        <p:txBody>
          <a:bodyPr>
            <a:normAutofit lnSpcReduction="10000"/>
          </a:bodyPr>
          <a:lstStyle/>
          <a:p>
            <a:r>
              <a:rPr lang="en-GB" dirty="0" smtClean="0"/>
              <a:t>Raw </a:t>
            </a:r>
            <a:r>
              <a:rPr lang="en-GB" dirty="0"/>
              <a:t>facts and figures that on their own have no </a:t>
            </a:r>
            <a:r>
              <a:rPr lang="en-GB" dirty="0" smtClean="0"/>
              <a:t>meaning</a:t>
            </a:r>
          </a:p>
          <a:p>
            <a:pPr>
              <a:buNone/>
            </a:pPr>
            <a:endParaRPr lang="en-GB" dirty="0" smtClean="0"/>
          </a:p>
          <a:p>
            <a:r>
              <a:rPr lang="en-GB" dirty="0" smtClean="0"/>
              <a:t>Can </a:t>
            </a:r>
            <a:r>
              <a:rPr lang="en-GB" dirty="0"/>
              <a:t>be any alphanumeric characters i.e. text, numbers, </a:t>
            </a:r>
            <a:r>
              <a:rPr lang="en-GB" dirty="0" smtClean="0"/>
              <a:t>symbols etc.</a:t>
            </a:r>
          </a:p>
          <a:p>
            <a:pPr>
              <a:buNone/>
            </a:pPr>
            <a:endParaRPr lang="en-GB" dirty="0"/>
          </a:p>
        </p:txBody>
      </p:sp>
      <p:sp>
        <p:nvSpPr>
          <p:cNvPr id="5" name="Content Placeholder 4"/>
          <p:cNvSpPr>
            <a:spLocks noGrp="1"/>
          </p:cNvSpPr>
          <p:nvPr>
            <p:ph sz="half" idx="2"/>
          </p:nvPr>
        </p:nvSpPr>
        <p:spPr/>
        <p:txBody>
          <a:bodyPr>
            <a:normAutofit lnSpcReduction="10000"/>
          </a:bodyPr>
          <a:lstStyle/>
          <a:p>
            <a:r>
              <a:rPr lang="en-GB" dirty="0" smtClean="0"/>
              <a:t>Consider the data sets given below:</a:t>
            </a:r>
          </a:p>
          <a:p>
            <a:pPr>
              <a:buNone/>
            </a:pPr>
            <a:r>
              <a:rPr lang="en-GB" dirty="0" smtClean="0"/>
              <a:t>	</a:t>
            </a:r>
            <a:r>
              <a:rPr lang="en-GB" sz="2000" dirty="0" smtClean="0"/>
              <a:t>1. Yes, Yes, No, Yes, No, Yes, No, Yes</a:t>
            </a:r>
          </a:p>
          <a:p>
            <a:pPr>
              <a:buNone/>
            </a:pPr>
            <a:r>
              <a:rPr lang="en-GB" sz="2000" dirty="0" smtClean="0"/>
              <a:t>	2. 42, 63, 96, 74, 56, 86</a:t>
            </a:r>
          </a:p>
          <a:p>
            <a:pPr>
              <a:buNone/>
            </a:pPr>
            <a:r>
              <a:rPr lang="en-GB" sz="2000" dirty="0" smtClean="0"/>
              <a:t>	3. 111192, 111234</a:t>
            </a:r>
          </a:p>
          <a:p>
            <a:pPr>
              <a:buNone/>
            </a:pPr>
            <a:endParaRPr lang="en-GB" sz="2000" dirty="0" smtClean="0"/>
          </a:p>
          <a:p>
            <a:r>
              <a:rPr lang="en-GB" dirty="0" smtClean="0"/>
              <a:t>None of the above data sets have any meaning until they are given a context</a:t>
            </a:r>
            <a:r>
              <a:rPr lang="en-GB" b="1" dirty="0" smtClean="0"/>
              <a:t> </a:t>
            </a:r>
            <a:r>
              <a:rPr lang="en-GB" dirty="0" smtClean="0"/>
              <a:t>and</a:t>
            </a:r>
            <a:r>
              <a:rPr lang="en-GB" b="1" dirty="0" smtClean="0"/>
              <a:t> </a:t>
            </a:r>
            <a:r>
              <a:rPr lang="en-GB" dirty="0" smtClean="0"/>
              <a:t>processed into a useable form</a:t>
            </a:r>
          </a:p>
          <a:p>
            <a:endParaRPr lang="en-US" dirty="0"/>
          </a:p>
        </p:txBody>
      </p:sp>
    </p:spTree>
    <p:extLst>
      <p:ext uri="{BB962C8B-B14F-4D97-AF65-F5344CB8AC3E}">
        <p14:creationId xmlns:p14="http://schemas.microsoft.com/office/powerpoint/2010/main" val="3834297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a:r>
              <a:rPr lang="en-US" b="1" dirty="0">
                <a:solidFill>
                  <a:schemeClr val="tx1"/>
                </a:solidFill>
              </a:rPr>
              <a:t>Types of Data</a:t>
            </a:r>
          </a:p>
        </p:txBody>
      </p:sp>
      <p:sp>
        <p:nvSpPr>
          <p:cNvPr id="2" name="Slide Number Placeholder 1"/>
          <p:cNvSpPr>
            <a:spLocks noGrp="1"/>
          </p:cNvSpPr>
          <p:nvPr>
            <p:ph type="sldNum" sz="quarter" idx="12"/>
          </p:nvPr>
        </p:nvSpPr>
        <p:spPr/>
        <p:txBody>
          <a:bodyPr/>
          <a:lstStyle/>
          <a:p>
            <a:fld id="{3475DD51-4832-46A8-A4F7-6007E90FE92E}" type="slidenum">
              <a:rPr lang="en-US" smtClean="0"/>
              <a:pPr/>
              <a:t>4</a:t>
            </a:fld>
            <a:endParaRPr lang="en-US"/>
          </a:p>
        </p:txBody>
      </p:sp>
      <p:graphicFrame>
        <p:nvGraphicFramePr>
          <p:cNvPr id="6188" name="Group 44"/>
          <p:cNvGraphicFramePr>
            <a:graphicFrameLocks noGrp="1"/>
          </p:cNvGraphicFramePr>
          <p:nvPr>
            <p:extLst>
              <p:ext uri="{D42A27DB-BD31-4B8C-83A1-F6EECF244321}">
                <p14:modId xmlns:p14="http://schemas.microsoft.com/office/powerpoint/2010/main" val="3989103282"/>
              </p:ext>
            </p:extLst>
          </p:nvPr>
        </p:nvGraphicFramePr>
        <p:xfrm>
          <a:off x="304800" y="1905000"/>
          <a:ext cx="8229600" cy="3505138"/>
        </p:xfrm>
        <a:graphic>
          <a:graphicData uri="http://schemas.openxmlformats.org/drawingml/2006/table">
            <a:tbl>
              <a:tblPr/>
              <a:tblGrid>
                <a:gridCol w="2687782"/>
                <a:gridCol w="5541818"/>
              </a:tblGrid>
              <a:tr h="680379">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2400" b="0" i="0" u="none" strike="noStrike" cap="none" normalizeH="0" baseline="0" dirty="0" smtClean="0">
                          <a:ln>
                            <a:noFill/>
                          </a:ln>
                          <a:solidFill>
                            <a:schemeClr val="tx1"/>
                          </a:solidFill>
                          <a:effectLst/>
                          <a:latin typeface="Times New Roman" pitchFamily="18" charset="0"/>
                        </a:rPr>
                        <a:t>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7DB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2400" b="0" i="0" u="none" strike="noStrike" cap="none" normalizeH="0" baseline="0" dirty="0" smtClean="0">
                          <a:ln>
                            <a:noFill/>
                          </a:ln>
                          <a:solidFill>
                            <a:schemeClr val="tx1"/>
                          </a:solidFill>
                          <a:effectLst/>
                          <a:latin typeface="Times New Roman" pitchFamily="18" charset="0"/>
                        </a:rPr>
                        <a:t>Represented by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7DBFF"/>
                    </a:solidFill>
                  </a:tcPr>
                </a:tc>
              </a:tr>
              <a:tr h="691221">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Alphanumeric 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EE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2400" b="0" i="0" u="none" strike="noStrike" cap="none" normalizeH="0" baseline="0" dirty="0" smtClean="0">
                          <a:ln>
                            <a:noFill/>
                          </a:ln>
                          <a:solidFill>
                            <a:schemeClr val="tx1"/>
                          </a:solidFill>
                          <a:effectLst/>
                          <a:latin typeface="Times New Roman" pitchFamily="18" charset="0"/>
                        </a:rPr>
                        <a:t>Numbers, letters, and other characters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EEFF"/>
                    </a:solidFill>
                  </a:tcPr>
                </a:tc>
              </a:tr>
              <a:tr h="77278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2400" b="0" i="0" u="none" strike="noStrike" cap="none" normalizeH="0" baseline="0" dirty="0" smtClean="0">
                          <a:ln>
                            <a:noFill/>
                          </a:ln>
                          <a:solidFill>
                            <a:schemeClr val="tx1"/>
                          </a:solidFill>
                          <a:effectLst/>
                          <a:latin typeface="Times New Roman" pitchFamily="18" charset="0"/>
                        </a:rPr>
                        <a:t>Image 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EE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Graphic images or pictures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EEFF"/>
                    </a:solidFill>
                  </a:tcPr>
                </a:tc>
              </a:tr>
              <a:tr h="680379">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Audio 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EE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Sound, noise, tones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EEFF"/>
                    </a:solidFill>
                  </a:tcPr>
                </a:tc>
              </a:tr>
              <a:tr h="680379">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Video 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EE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2400" b="0" i="0" u="none" strike="noStrike" cap="none" normalizeH="0" baseline="0" dirty="0" smtClean="0">
                          <a:ln>
                            <a:noFill/>
                          </a:ln>
                          <a:solidFill>
                            <a:schemeClr val="tx1"/>
                          </a:solidFill>
                          <a:effectLst/>
                          <a:latin typeface="Times New Roman" pitchFamily="18" charset="0"/>
                        </a:rPr>
                        <a:t>Moving images or pictures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EEFF"/>
                    </a:solidFill>
                  </a:tcPr>
                </a:tc>
              </a:tr>
            </a:tbl>
          </a:graphicData>
        </a:graphic>
      </p:graphicFrame>
    </p:spTree>
    <p:extLst>
      <p:ext uri="{BB962C8B-B14F-4D97-AF65-F5344CB8AC3E}">
        <p14:creationId xmlns:p14="http://schemas.microsoft.com/office/powerpoint/2010/main" val="3674328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b="1" dirty="0">
                <a:solidFill>
                  <a:schemeClr val="tx1"/>
                </a:solidFill>
              </a:rPr>
              <a:t>Information</a:t>
            </a:r>
            <a:endParaRPr lang="en-US" b="1" dirty="0">
              <a:solidFill>
                <a:schemeClr val="tx1"/>
              </a:solidFill>
            </a:endParaRPr>
          </a:p>
        </p:txBody>
      </p:sp>
      <p:sp>
        <p:nvSpPr>
          <p:cNvPr id="4" name="Slide Number Placeholder 3"/>
          <p:cNvSpPr>
            <a:spLocks noGrp="1"/>
          </p:cNvSpPr>
          <p:nvPr>
            <p:ph type="sldNum" sz="quarter" idx="12"/>
          </p:nvPr>
        </p:nvSpPr>
        <p:spPr/>
        <p:txBody>
          <a:bodyPr/>
          <a:lstStyle/>
          <a:p>
            <a:fld id="{3475DD51-4832-46A8-A4F7-6007E90FE92E}" type="slidenum">
              <a:rPr lang="en-US" smtClean="0"/>
              <a:pPr/>
              <a:t>5</a:t>
            </a:fld>
            <a:endParaRPr lang="en-US"/>
          </a:p>
        </p:txBody>
      </p:sp>
      <p:sp>
        <p:nvSpPr>
          <p:cNvPr id="3" name="Content Placeholder 2"/>
          <p:cNvSpPr>
            <a:spLocks noGrp="1"/>
          </p:cNvSpPr>
          <p:nvPr>
            <p:ph sz="quarter" idx="1"/>
          </p:nvPr>
        </p:nvSpPr>
        <p:spPr/>
        <p:txBody>
          <a:bodyPr/>
          <a:lstStyle/>
          <a:p>
            <a:r>
              <a:rPr lang="en-GB" dirty="0"/>
              <a:t>Data that has been processed within  a context to give it </a:t>
            </a:r>
            <a:r>
              <a:rPr lang="en-GB" dirty="0" smtClean="0"/>
              <a:t>meaning</a:t>
            </a:r>
            <a:endParaRPr lang="en-GB" dirty="0"/>
          </a:p>
          <a:p>
            <a:r>
              <a:rPr lang="en-GB" dirty="0"/>
              <a:t>Data that has been processed into a form that gives it </a:t>
            </a:r>
            <a:r>
              <a:rPr lang="en-GB" dirty="0" smtClean="0"/>
              <a:t>meaning</a:t>
            </a:r>
            <a:endParaRPr lang="en-GB" dirty="0"/>
          </a:p>
        </p:txBody>
      </p:sp>
    </p:spTree>
    <p:extLst>
      <p:ext uri="{BB962C8B-B14F-4D97-AF65-F5344CB8AC3E}">
        <p14:creationId xmlns:p14="http://schemas.microsoft.com/office/powerpoint/2010/main" val="550039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b="1" dirty="0">
                <a:solidFill>
                  <a:schemeClr val="tx1"/>
                </a:solidFill>
              </a:rPr>
              <a:t>Example 1</a:t>
            </a:r>
            <a:endParaRPr lang="en-US" b="1" dirty="0">
              <a:solidFill>
                <a:schemeClr val="tx1"/>
              </a:solidFill>
            </a:endParaRPr>
          </a:p>
        </p:txBody>
      </p:sp>
      <p:sp>
        <p:nvSpPr>
          <p:cNvPr id="15" name="Slide Number Placeholder 14"/>
          <p:cNvSpPr>
            <a:spLocks noGrp="1"/>
          </p:cNvSpPr>
          <p:nvPr>
            <p:ph type="sldNum" sz="quarter" idx="12"/>
          </p:nvPr>
        </p:nvSpPr>
        <p:spPr/>
        <p:txBody>
          <a:bodyPr/>
          <a:lstStyle/>
          <a:p>
            <a:fld id="{3475DD51-4832-46A8-A4F7-6007E90FE92E}" type="slidenum">
              <a:rPr lang="en-US" smtClean="0"/>
              <a:pPr/>
              <a:t>6</a:t>
            </a:fld>
            <a:endParaRPr lang="en-US"/>
          </a:p>
        </p:txBody>
      </p:sp>
      <p:sp>
        <p:nvSpPr>
          <p:cNvPr id="4" name="Rectangle 3"/>
          <p:cNvSpPr txBox="1">
            <a:spLocks noChangeArrowheads="1"/>
          </p:cNvSpPr>
          <p:nvPr/>
        </p:nvSpPr>
        <p:spPr>
          <a:xfrm>
            <a:off x="4787900" y="2276475"/>
            <a:ext cx="3671888" cy="865188"/>
          </a:xfrm>
          <a:prstGeom prst="rect">
            <a:avLst/>
          </a:prstGeom>
          <a:ln>
            <a:solidFill>
              <a:schemeClr val="tx1"/>
            </a:solidFill>
            <a:miter lim="800000"/>
            <a:headEnd/>
            <a:tailEnd/>
          </a:ln>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0" indent="0" algn="ctr">
              <a:buFont typeface="Wingdings" pitchFamily="2" charset="2"/>
              <a:buNone/>
            </a:pPr>
            <a:r>
              <a:rPr lang="en-GB" sz="2000" b="1" smtClean="0"/>
              <a:t>Yes, Yes, No, Yes, No, Yes, No, Yes, No, Yes, Yes</a:t>
            </a:r>
            <a:endParaRPr lang="en-GB" sz="2000" b="1"/>
          </a:p>
        </p:txBody>
      </p:sp>
      <p:sp>
        <p:nvSpPr>
          <p:cNvPr id="5" name="Rectangle 4"/>
          <p:cNvSpPr>
            <a:spLocks noChangeArrowheads="1"/>
          </p:cNvSpPr>
          <p:nvPr/>
        </p:nvSpPr>
        <p:spPr bwMode="auto">
          <a:xfrm>
            <a:off x="827088" y="2205038"/>
            <a:ext cx="2663825" cy="863600"/>
          </a:xfrm>
          <a:prstGeom prst="rect">
            <a:avLst/>
          </a:prstGeom>
          <a:solidFill>
            <a:schemeClr val="accent3">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400" dirty="0"/>
              <a:t>Raw Data</a:t>
            </a:r>
          </a:p>
        </p:txBody>
      </p:sp>
      <p:sp>
        <p:nvSpPr>
          <p:cNvPr id="6" name="Rectangle 5"/>
          <p:cNvSpPr>
            <a:spLocks noChangeArrowheads="1"/>
          </p:cNvSpPr>
          <p:nvPr/>
        </p:nvSpPr>
        <p:spPr bwMode="auto">
          <a:xfrm>
            <a:off x="827088" y="3644900"/>
            <a:ext cx="2663825" cy="863600"/>
          </a:xfrm>
          <a:prstGeom prst="rect">
            <a:avLst/>
          </a:prstGeom>
          <a:solidFill>
            <a:schemeClr val="bg2">
              <a:lumMod val="2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400"/>
              <a:t>Context</a:t>
            </a:r>
          </a:p>
        </p:txBody>
      </p:sp>
      <p:sp>
        <p:nvSpPr>
          <p:cNvPr id="7" name="Rectangle 6"/>
          <p:cNvSpPr>
            <a:spLocks noChangeArrowheads="1"/>
          </p:cNvSpPr>
          <p:nvPr/>
        </p:nvSpPr>
        <p:spPr bwMode="auto">
          <a:xfrm>
            <a:off x="4787900" y="3573463"/>
            <a:ext cx="3670300" cy="9350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90000"/>
              </a:lnSpc>
              <a:spcBef>
                <a:spcPct val="20000"/>
              </a:spcBef>
              <a:buClr>
                <a:schemeClr val="bg2"/>
              </a:buClr>
              <a:buSzPct val="70000"/>
              <a:buFont typeface="Wingdings" pitchFamily="2" charset="2"/>
              <a:buNone/>
            </a:pPr>
            <a:r>
              <a:rPr lang="en-GB" b="1" dirty="0"/>
              <a:t>Responses to the market research question – “Would you buy brand x at price y?”</a:t>
            </a:r>
          </a:p>
        </p:txBody>
      </p:sp>
      <p:sp>
        <p:nvSpPr>
          <p:cNvPr id="8" name="Rectangle 7"/>
          <p:cNvSpPr>
            <a:spLocks noChangeArrowheads="1"/>
          </p:cNvSpPr>
          <p:nvPr/>
        </p:nvSpPr>
        <p:spPr bwMode="auto">
          <a:xfrm>
            <a:off x="827088" y="5084763"/>
            <a:ext cx="2663825" cy="863600"/>
          </a:xfrm>
          <a:prstGeom prst="rect">
            <a:avLst/>
          </a:prstGeom>
          <a:solidFill>
            <a:schemeClr val="bg2">
              <a:lumMod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400" dirty="0"/>
              <a:t>Information</a:t>
            </a:r>
          </a:p>
        </p:txBody>
      </p:sp>
      <p:sp>
        <p:nvSpPr>
          <p:cNvPr id="9" name="AutoShape 8"/>
          <p:cNvSpPr>
            <a:spLocks noChangeArrowheads="1"/>
          </p:cNvSpPr>
          <p:nvPr/>
        </p:nvSpPr>
        <p:spPr bwMode="auto">
          <a:xfrm>
            <a:off x="1979613" y="3213100"/>
            <a:ext cx="360362" cy="360363"/>
          </a:xfrm>
          <a:prstGeom prst="downArrow">
            <a:avLst>
              <a:gd name="adj1" fmla="val 50000"/>
              <a:gd name="adj2" fmla="val 25000"/>
            </a:avLst>
          </a:prstGeom>
          <a:solidFill>
            <a:schemeClr val="accent3">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0" name="AutoShape 9"/>
          <p:cNvSpPr>
            <a:spLocks noChangeArrowheads="1"/>
          </p:cNvSpPr>
          <p:nvPr/>
        </p:nvSpPr>
        <p:spPr bwMode="auto">
          <a:xfrm rot="16200000">
            <a:off x="4144168" y="3713956"/>
            <a:ext cx="360363" cy="800100"/>
          </a:xfrm>
          <a:prstGeom prst="downArrow">
            <a:avLst>
              <a:gd name="adj1" fmla="val 50000"/>
              <a:gd name="adj2" fmla="val 25000"/>
            </a:avLst>
          </a:prstGeom>
          <a:solidFill>
            <a:schemeClr val="accent3">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1" name="AutoShape 10"/>
          <p:cNvSpPr>
            <a:spLocks noChangeArrowheads="1"/>
          </p:cNvSpPr>
          <p:nvPr/>
        </p:nvSpPr>
        <p:spPr bwMode="auto">
          <a:xfrm>
            <a:off x="1979613" y="4652963"/>
            <a:ext cx="360362" cy="360362"/>
          </a:xfrm>
          <a:prstGeom prst="downArrow">
            <a:avLst>
              <a:gd name="adj1" fmla="val 50000"/>
              <a:gd name="adj2" fmla="val 25000"/>
            </a:avLst>
          </a:prstGeom>
          <a:solidFill>
            <a:schemeClr val="accent3">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 name="AutoShape 11"/>
          <p:cNvSpPr>
            <a:spLocks noChangeArrowheads="1"/>
          </p:cNvSpPr>
          <p:nvPr/>
        </p:nvSpPr>
        <p:spPr bwMode="auto">
          <a:xfrm rot="16200000">
            <a:off x="4144171" y="5153818"/>
            <a:ext cx="360362" cy="800101"/>
          </a:xfrm>
          <a:prstGeom prst="downArrow">
            <a:avLst>
              <a:gd name="adj1" fmla="val 50000"/>
              <a:gd name="adj2" fmla="val 25000"/>
            </a:avLst>
          </a:prstGeom>
          <a:solidFill>
            <a:schemeClr val="accent3">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3" name="Text Box 12"/>
          <p:cNvSpPr txBox="1">
            <a:spLocks noChangeArrowheads="1"/>
          </p:cNvSpPr>
          <p:nvPr/>
        </p:nvSpPr>
        <p:spPr bwMode="auto">
          <a:xfrm>
            <a:off x="4787900" y="4876800"/>
            <a:ext cx="3744913" cy="13849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algn="ctr"/>
            <a:r>
              <a:rPr lang="en-GB" sz="1400" dirty="0" smtClean="0"/>
              <a:t>We could add up the yes and no responses and calculate the percentage of customers who would buy product X at price Y. The information could be presented as a chart to make it easier to understand.</a:t>
            </a:r>
          </a:p>
        </p:txBody>
      </p:sp>
      <p:sp>
        <p:nvSpPr>
          <p:cNvPr id="14" name="Text Box 14"/>
          <p:cNvSpPr txBox="1">
            <a:spLocks noChangeArrowheads="1"/>
          </p:cNvSpPr>
          <p:nvPr/>
        </p:nvSpPr>
        <p:spPr bwMode="auto">
          <a:xfrm>
            <a:off x="2411413" y="4581525"/>
            <a:ext cx="14798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b="1" dirty="0">
                <a:solidFill>
                  <a:srgbClr val="FF0000"/>
                </a:solidFill>
              </a:rPr>
              <a:t>Processing</a:t>
            </a:r>
          </a:p>
        </p:txBody>
      </p:sp>
    </p:spTree>
    <p:extLst>
      <p:ext uri="{BB962C8B-B14F-4D97-AF65-F5344CB8AC3E}">
        <p14:creationId xmlns:p14="http://schemas.microsoft.com/office/powerpoint/2010/main" val="92389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1000"/>
                                        <p:tgtEl>
                                          <p:spTgt spid="9"/>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1000"/>
                                        <p:tgtEl>
                                          <p:spTgt spid="6"/>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heckerboard(across)">
                                      <p:cBhvr>
                                        <p:cTn id="13" dur="1000"/>
                                        <p:tgtEl>
                                          <p:spTgt spid="10"/>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heckerboard(across)">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dissolve">
                                      <p:cBhvr>
                                        <p:cTn id="21" dur="1000"/>
                                        <p:tgtEl>
                                          <p:spTgt spid="11"/>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dissolve">
                                      <p:cBhvr>
                                        <p:cTn id="24" dur="1000"/>
                                        <p:tgtEl>
                                          <p:spTgt spid="8"/>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1000"/>
                                        <p:tgtEl>
                                          <p:spTgt spid="12"/>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dissolve">
                                      <p:cBhvr>
                                        <p:cTn id="30" dur="1000"/>
                                        <p:tgtEl>
                                          <p:spTgt spid="13"/>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checkerboard(across)">
                                      <p:cBhvr>
                                        <p:cTn id="33"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b="1" dirty="0">
                <a:solidFill>
                  <a:schemeClr val="tx1"/>
                </a:solidFill>
              </a:rPr>
              <a:t>Example 2</a:t>
            </a:r>
            <a:endParaRPr lang="en-US" b="1" dirty="0">
              <a:solidFill>
                <a:schemeClr val="tx1"/>
              </a:solidFill>
            </a:endParaRPr>
          </a:p>
        </p:txBody>
      </p:sp>
      <p:sp>
        <p:nvSpPr>
          <p:cNvPr id="15" name="Slide Number Placeholder 14"/>
          <p:cNvSpPr>
            <a:spLocks noGrp="1"/>
          </p:cNvSpPr>
          <p:nvPr>
            <p:ph type="sldNum" sz="quarter" idx="12"/>
          </p:nvPr>
        </p:nvSpPr>
        <p:spPr/>
        <p:txBody>
          <a:bodyPr/>
          <a:lstStyle/>
          <a:p>
            <a:fld id="{3475DD51-4832-46A8-A4F7-6007E90FE92E}" type="slidenum">
              <a:rPr lang="en-US" smtClean="0"/>
              <a:pPr/>
              <a:t>7</a:t>
            </a:fld>
            <a:endParaRPr lang="en-US"/>
          </a:p>
        </p:txBody>
      </p:sp>
      <p:sp>
        <p:nvSpPr>
          <p:cNvPr id="4" name="Rectangle 4"/>
          <p:cNvSpPr>
            <a:spLocks noChangeArrowheads="1"/>
          </p:cNvSpPr>
          <p:nvPr/>
        </p:nvSpPr>
        <p:spPr bwMode="auto">
          <a:xfrm>
            <a:off x="827088" y="2205038"/>
            <a:ext cx="2663825" cy="863600"/>
          </a:xfrm>
          <a:prstGeom prst="rect">
            <a:avLst/>
          </a:prstGeom>
          <a:solidFill>
            <a:schemeClr val="accent3">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400"/>
              <a:t>Raw Data</a:t>
            </a:r>
          </a:p>
        </p:txBody>
      </p:sp>
      <p:sp>
        <p:nvSpPr>
          <p:cNvPr id="5" name="Rectangle 5"/>
          <p:cNvSpPr>
            <a:spLocks noChangeArrowheads="1"/>
          </p:cNvSpPr>
          <p:nvPr/>
        </p:nvSpPr>
        <p:spPr bwMode="auto">
          <a:xfrm>
            <a:off x="827088" y="3644900"/>
            <a:ext cx="2663825" cy="863600"/>
          </a:xfrm>
          <a:prstGeom prst="rect">
            <a:avLst/>
          </a:prstGeom>
          <a:solidFill>
            <a:schemeClr val="bg2">
              <a:lumMod val="2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400"/>
              <a:t>Context</a:t>
            </a:r>
          </a:p>
        </p:txBody>
      </p:sp>
      <p:sp>
        <p:nvSpPr>
          <p:cNvPr id="6" name="Rectangle 6"/>
          <p:cNvSpPr>
            <a:spLocks noChangeArrowheads="1"/>
          </p:cNvSpPr>
          <p:nvPr/>
        </p:nvSpPr>
        <p:spPr bwMode="auto">
          <a:xfrm>
            <a:off x="827088" y="5084763"/>
            <a:ext cx="2663825" cy="863600"/>
          </a:xfrm>
          <a:prstGeom prst="rect">
            <a:avLst/>
          </a:prstGeom>
          <a:solidFill>
            <a:schemeClr val="bg2">
              <a:lumMod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400" dirty="0"/>
              <a:t>Information</a:t>
            </a:r>
          </a:p>
        </p:txBody>
      </p:sp>
      <p:sp>
        <p:nvSpPr>
          <p:cNvPr id="7" name="AutoShape 7"/>
          <p:cNvSpPr>
            <a:spLocks noChangeArrowheads="1"/>
          </p:cNvSpPr>
          <p:nvPr/>
        </p:nvSpPr>
        <p:spPr bwMode="auto">
          <a:xfrm>
            <a:off x="1979613" y="3213100"/>
            <a:ext cx="360362" cy="360363"/>
          </a:xfrm>
          <a:prstGeom prst="downArrow">
            <a:avLst>
              <a:gd name="adj1" fmla="val 50000"/>
              <a:gd name="adj2" fmla="val 25000"/>
            </a:avLst>
          </a:prstGeom>
          <a:solidFill>
            <a:schemeClr val="accent3">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8" name="AutoShape 9"/>
          <p:cNvSpPr>
            <a:spLocks noChangeArrowheads="1"/>
          </p:cNvSpPr>
          <p:nvPr/>
        </p:nvSpPr>
        <p:spPr bwMode="auto">
          <a:xfrm>
            <a:off x="1979613" y="4581525"/>
            <a:ext cx="360362" cy="360363"/>
          </a:xfrm>
          <a:prstGeom prst="downArrow">
            <a:avLst>
              <a:gd name="adj1" fmla="val 50000"/>
              <a:gd name="adj2" fmla="val 25000"/>
            </a:avLst>
          </a:prstGeom>
          <a:solidFill>
            <a:schemeClr val="accent3">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 name="Rectangle 11"/>
          <p:cNvSpPr txBox="1">
            <a:spLocks noChangeArrowheads="1"/>
          </p:cNvSpPr>
          <p:nvPr/>
        </p:nvSpPr>
        <p:spPr>
          <a:xfrm>
            <a:off x="4859338" y="2205038"/>
            <a:ext cx="3671887" cy="865187"/>
          </a:xfrm>
          <a:prstGeom prst="rect">
            <a:avLst/>
          </a:prstGeom>
          <a:noFill/>
          <a:ln>
            <a:solidFill>
              <a:schemeClr val="tx1"/>
            </a:solidFill>
            <a:miter lim="800000"/>
            <a:headEnd/>
            <a:tailEnd/>
          </a:ln>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0" indent="0" algn="ctr">
              <a:buFont typeface="Wingdings" pitchFamily="2" charset="2"/>
              <a:buNone/>
            </a:pPr>
            <a:r>
              <a:rPr lang="en-GB" sz="2000" b="1" smtClean="0"/>
              <a:t/>
            </a:r>
            <a:br>
              <a:rPr lang="en-GB" sz="2000" b="1" smtClean="0"/>
            </a:br>
            <a:r>
              <a:rPr lang="en-GB" sz="2000" b="1" smtClean="0"/>
              <a:t>42, 63, 96, 74, 56, 86</a:t>
            </a:r>
            <a:endParaRPr lang="en-GB" sz="2000" b="1"/>
          </a:p>
        </p:txBody>
      </p:sp>
      <p:sp>
        <p:nvSpPr>
          <p:cNvPr id="10" name="Rectangle 12"/>
          <p:cNvSpPr>
            <a:spLocks noChangeArrowheads="1"/>
          </p:cNvSpPr>
          <p:nvPr/>
        </p:nvSpPr>
        <p:spPr bwMode="auto">
          <a:xfrm>
            <a:off x="4932363" y="3573463"/>
            <a:ext cx="3670300" cy="9350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90000"/>
              </a:lnSpc>
              <a:spcBef>
                <a:spcPct val="20000"/>
              </a:spcBef>
              <a:buClr>
                <a:schemeClr val="bg2"/>
              </a:buClr>
              <a:buSzPct val="70000"/>
              <a:buFont typeface="Wingdings" pitchFamily="2" charset="2"/>
              <a:buNone/>
            </a:pPr>
            <a:r>
              <a:rPr lang="en-GB" sz="2000" b="1"/>
              <a:t>Jayne’s scores in the six AS/A2 ICT modules</a:t>
            </a:r>
          </a:p>
        </p:txBody>
      </p:sp>
      <p:sp>
        <p:nvSpPr>
          <p:cNvPr id="11" name="Text Box 13"/>
          <p:cNvSpPr txBox="1">
            <a:spLocks noChangeArrowheads="1"/>
          </p:cNvSpPr>
          <p:nvPr/>
        </p:nvSpPr>
        <p:spPr bwMode="auto">
          <a:xfrm>
            <a:off x="4787900" y="4953000"/>
            <a:ext cx="3744913" cy="116955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400" dirty="0" smtClean="0"/>
              <a:t>Adding Jayne’s scores would give us a mark out of 600 that could then be converted to an A level grade. Alternatively we could convert the individual module results into grades.</a:t>
            </a:r>
            <a:endParaRPr lang="en-GB" sz="1400" b="1" dirty="0">
              <a:solidFill>
                <a:schemeClr val="tx2"/>
              </a:solidFill>
            </a:endParaRPr>
          </a:p>
        </p:txBody>
      </p:sp>
      <p:sp>
        <p:nvSpPr>
          <p:cNvPr id="12" name="AutoShape 14"/>
          <p:cNvSpPr>
            <a:spLocks noChangeArrowheads="1"/>
          </p:cNvSpPr>
          <p:nvPr/>
        </p:nvSpPr>
        <p:spPr bwMode="auto">
          <a:xfrm rot="16200000">
            <a:off x="4220368" y="3637756"/>
            <a:ext cx="360363" cy="952500"/>
          </a:xfrm>
          <a:prstGeom prst="downArrow">
            <a:avLst>
              <a:gd name="adj1" fmla="val 50000"/>
              <a:gd name="adj2" fmla="val 25000"/>
            </a:avLst>
          </a:prstGeom>
          <a:solidFill>
            <a:schemeClr val="accent3">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3" name="AutoShape 15"/>
          <p:cNvSpPr>
            <a:spLocks noChangeArrowheads="1"/>
          </p:cNvSpPr>
          <p:nvPr/>
        </p:nvSpPr>
        <p:spPr bwMode="auto">
          <a:xfrm rot="16200000">
            <a:off x="4144171" y="5153818"/>
            <a:ext cx="360362" cy="800101"/>
          </a:xfrm>
          <a:prstGeom prst="downArrow">
            <a:avLst>
              <a:gd name="adj1" fmla="val 50000"/>
              <a:gd name="adj2" fmla="val 25000"/>
            </a:avLst>
          </a:prstGeom>
          <a:solidFill>
            <a:schemeClr val="accent3">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4" name="Text Box 16"/>
          <p:cNvSpPr txBox="1">
            <a:spLocks noChangeArrowheads="1"/>
          </p:cNvSpPr>
          <p:nvPr/>
        </p:nvSpPr>
        <p:spPr bwMode="auto">
          <a:xfrm>
            <a:off x="2411413" y="4581525"/>
            <a:ext cx="14798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b="1" dirty="0">
                <a:solidFill>
                  <a:srgbClr val="FF0000"/>
                </a:solidFill>
              </a:rPr>
              <a:t>Processing</a:t>
            </a:r>
          </a:p>
        </p:txBody>
      </p:sp>
    </p:spTree>
    <p:extLst>
      <p:ext uri="{BB962C8B-B14F-4D97-AF65-F5344CB8AC3E}">
        <p14:creationId xmlns:p14="http://schemas.microsoft.com/office/powerpoint/2010/main" val="188078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1000"/>
                                        <p:tgtEl>
                                          <p:spTgt spid="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1000"/>
                                        <p:tgtEl>
                                          <p:spTgt spid="5"/>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checkerboard(across)">
                                      <p:cBhvr>
                                        <p:cTn id="13" dur="1000"/>
                                        <p:tgtEl>
                                          <p:spTgt spid="12"/>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checkerboard(across)">
                                      <p:cBhvr>
                                        <p:cTn id="16" dur="10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heckerboard(across)">
                                      <p:cBhvr>
                                        <p:cTn id="21" dur="1000"/>
                                        <p:tgtEl>
                                          <p:spTgt spid="8"/>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checkerboard(across)">
                                      <p:cBhvr>
                                        <p:cTn id="24" dur="1000"/>
                                        <p:tgtEl>
                                          <p:spTgt spid="6"/>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checkerboard(across)">
                                      <p:cBhvr>
                                        <p:cTn id="27" dur="1000"/>
                                        <p:tgtEl>
                                          <p:spTgt spid="13"/>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checkerboard(across)">
                                      <p:cBhvr>
                                        <p:cTn id="30" dur="1000"/>
                                        <p:tgtEl>
                                          <p:spTgt spid="11"/>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checkerboard(across)">
                                      <p:cBhvr>
                                        <p:cTn id="33"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P spid="12" grpId="0" animBg="1"/>
      <p:bldP spid="13" grpId="0" animBg="1"/>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b="1" dirty="0">
                <a:solidFill>
                  <a:schemeClr val="tx1"/>
                </a:solidFill>
              </a:rPr>
              <a:t>Example 3</a:t>
            </a:r>
            <a:endParaRPr lang="en-US" b="1" dirty="0">
              <a:solidFill>
                <a:schemeClr val="tx1"/>
              </a:solidFill>
            </a:endParaRPr>
          </a:p>
        </p:txBody>
      </p:sp>
      <p:sp>
        <p:nvSpPr>
          <p:cNvPr id="15" name="Slide Number Placeholder 14"/>
          <p:cNvSpPr>
            <a:spLocks noGrp="1"/>
          </p:cNvSpPr>
          <p:nvPr>
            <p:ph type="sldNum" sz="quarter" idx="12"/>
          </p:nvPr>
        </p:nvSpPr>
        <p:spPr/>
        <p:txBody>
          <a:bodyPr/>
          <a:lstStyle/>
          <a:p>
            <a:fld id="{3475DD51-4832-46A8-A4F7-6007E90FE92E}" type="slidenum">
              <a:rPr lang="en-US" smtClean="0"/>
              <a:pPr/>
              <a:t>8</a:t>
            </a:fld>
            <a:endParaRPr lang="en-US"/>
          </a:p>
        </p:txBody>
      </p:sp>
      <p:sp>
        <p:nvSpPr>
          <p:cNvPr id="4" name="Rectangle 4"/>
          <p:cNvSpPr>
            <a:spLocks noChangeArrowheads="1"/>
          </p:cNvSpPr>
          <p:nvPr/>
        </p:nvSpPr>
        <p:spPr bwMode="auto">
          <a:xfrm>
            <a:off x="827088" y="2205038"/>
            <a:ext cx="2663825" cy="863600"/>
          </a:xfrm>
          <a:prstGeom prst="rect">
            <a:avLst/>
          </a:prstGeom>
          <a:solidFill>
            <a:schemeClr val="accent3">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400" dirty="0"/>
              <a:t>Raw Data</a:t>
            </a:r>
          </a:p>
        </p:txBody>
      </p:sp>
      <p:sp>
        <p:nvSpPr>
          <p:cNvPr id="5" name="Rectangle 5"/>
          <p:cNvSpPr>
            <a:spLocks noChangeArrowheads="1"/>
          </p:cNvSpPr>
          <p:nvPr/>
        </p:nvSpPr>
        <p:spPr bwMode="auto">
          <a:xfrm>
            <a:off x="827088" y="3644900"/>
            <a:ext cx="2663825" cy="863600"/>
          </a:xfrm>
          <a:prstGeom prst="rect">
            <a:avLst/>
          </a:prstGeom>
          <a:solidFill>
            <a:schemeClr val="bg2">
              <a:lumMod val="2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400"/>
              <a:t>Context</a:t>
            </a:r>
          </a:p>
        </p:txBody>
      </p:sp>
      <p:sp>
        <p:nvSpPr>
          <p:cNvPr id="6" name="Rectangle 6"/>
          <p:cNvSpPr>
            <a:spLocks noChangeArrowheads="1"/>
          </p:cNvSpPr>
          <p:nvPr/>
        </p:nvSpPr>
        <p:spPr bwMode="auto">
          <a:xfrm>
            <a:off x="827088" y="5084763"/>
            <a:ext cx="2663825" cy="863600"/>
          </a:xfrm>
          <a:prstGeom prst="rect">
            <a:avLst/>
          </a:prstGeom>
          <a:solidFill>
            <a:schemeClr val="bg2">
              <a:lumMod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400" dirty="0"/>
              <a:t>Information</a:t>
            </a:r>
          </a:p>
        </p:txBody>
      </p:sp>
      <p:sp>
        <p:nvSpPr>
          <p:cNvPr id="7" name="AutoShape 7"/>
          <p:cNvSpPr>
            <a:spLocks noChangeArrowheads="1"/>
          </p:cNvSpPr>
          <p:nvPr/>
        </p:nvSpPr>
        <p:spPr bwMode="auto">
          <a:xfrm>
            <a:off x="1979613" y="3213100"/>
            <a:ext cx="360362" cy="360363"/>
          </a:xfrm>
          <a:prstGeom prst="downArrow">
            <a:avLst>
              <a:gd name="adj1" fmla="val 50000"/>
              <a:gd name="adj2" fmla="val 25000"/>
            </a:avLst>
          </a:prstGeom>
          <a:solidFill>
            <a:schemeClr val="accent3">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8" name="AutoShape 9"/>
          <p:cNvSpPr>
            <a:spLocks noChangeArrowheads="1"/>
          </p:cNvSpPr>
          <p:nvPr/>
        </p:nvSpPr>
        <p:spPr bwMode="auto">
          <a:xfrm>
            <a:off x="1979613" y="4581525"/>
            <a:ext cx="360362" cy="360363"/>
          </a:xfrm>
          <a:prstGeom prst="downArrow">
            <a:avLst>
              <a:gd name="adj1" fmla="val 50000"/>
              <a:gd name="adj2" fmla="val 25000"/>
            </a:avLst>
          </a:prstGeom>
          <a:solidFill>
            <a:schemeClr val="accent3">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 name="Rectangle 10"/>
          <p:cNvSpPr txBox="1">
            <a:spLocks noChangeArrowheads="1"/>
          </p:cNvSpPr>
          <p:nvPr/>
        </p:nvSpPr>
        <p:spPr>
          <a:xfrm>
            <a:off x="4787900" y="2276475"/>
            <a:ext cx="3671888" cy="865188"/>
          </a:xfrm>
          <a:prstGeom prst="rect">
            <a:avLst/>
          </a:prstGeom>
          <a:noFill/>
          <a:ln>
            <a:solidFill>
              <a:schemeClr val="tx1"/>
            </a:solidFill>
            <a:miter lim="800000"/>
            <a:headEnd/>
            <a:tailEnd/>
          </a:ln>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0" indent="0" algn="ctr">
              <a:buFont typeface="Wingdings" pitchFamily="2" charset="2"/>
              <a:buNone/>
            </a:pPr>
            <a:r>
              <a:rPr lang="en-GB" sz="2000" b="1" smtClean="0"/>
              <a:t>111192, 111234</a:t>
            </a:r>
            <a:endParaRPr lang="en-GB" sz="2000" b="1"/>
          </a:p>
        </p:txBody>
      </p:sp>
      <p:sp>
        <p:nvSpPr>
          <p:cNvPr id="10" name="Rectangle 11"/>
          <p:cNvSpPr>
            <a:spLocks noChangeArrowheads="1"/>
          </p:cNvSpPr>
          <p:nvPr/>
        </p:nvSpPr>
        <p:spPr bwMode="auto">
          <a:xfrm>
            <a:off x="4787900" y="3573463"/>
            <a:ext cx="3670300" cy="9350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90000"/>
              </a:lnSpc>
              <a:spcBef>
                <a:spcPct val="20000"/>
              </a:spcBef>
              <a:buClr>
                <a:schemeClr val="bg2"/>
              </a:buClr>
              <a:buSzPct val="70000"/>
              <a:buFont typeface="Wingdings" pitchFamily="2" charset="2"/>
              <a:buNone/>
            </a:pPr>
            <a:r>
              <a:rPr lang="en-GB" sz="2000" b="1"/>
              <a:t>The previous and current readings of a customer’s gas meter</a:t>
            </a:r>
          </a:p>
        </p:txBody>
      </p:sp>
      <p:sp>
        <p:nvSpPr>
          <p:cNvPr id="11" name="AutoShape 12"/>
          <p:cNvSpPr>
            <a:spLocks noChangeArrowheads="1"/>
          </p:cNvSpPr>
          <p:nvPr/>
        </p:nvSpPr>
        <p:spPr bwMode="auto">
          <a:xfrm rot="16200000">
            <a:off x="4144168" y="3713956"/>
            <a:ext cx="360363" cy="800100"/>
          </a:xfrm>
          <a:prstGeom prst="downArrow">
            <a:avLst>
              <a:gd name="adj1" fmla="val 50000"/>
              <a:gd name="adj2" fmla="val 25000"/>
            </a:avLst>
          </a:prstGeom>
          <a:solidFill>
            <a:schemeClr val="accent3">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2" name="AutoShape 13"/>
          <p:cNvSpPr>
            <a:spLocks noChangeArrowheads="1"/>
          </p:cNvSpPr>
          <p:nvPr/>
        </p:nvSpPr>
        <p:spPr bwMode="auto">
          <a:xfrm rot="16200000">
            <a:off x="4106071" y="5191918"/>
            <a:ext cx="360362" cy="723901"/>
          </a:xfrm>
          <a:prstGeom prst="downArrow">
            <a:avLst>
              <a:gd name="adj1" fmla="val 50000"/>
              <a:gd name="adj2" fmla="val 25000"/>
            </a:avLst>
          </a:prstGeom>
          <a:solidFill>
            <a:schemeClr val="accent3">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3" name="Text Box 14"/>
          <p:cNvSpPr txBox="1">
            <a:spLocks noChangeArrowheads="1"/>
          </p:cNvSpPr>
          <p:nvPr/>
        </p:nvSpPr>
        <p:spPr bwMode="auto">
          <a:xfrm>
            <a:off x="4724400" y="4948238"/>
            <a:ext cx="3808413" cy="116955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lvl="1" algn="ctr"/>
            <a:r>
              <a:rPr lang="en-GB" sz="1400" dirty="0" smtClean="0"/>
              <a:t>By subtracting the second value from the first we can work out how many units of gas the consumer has used. This can then be multiplied by the price per unit to determine the customer’s gas bill.</a:t>
            </a:r>
          </a:p>
        </p:txBody>
      </p:sp>
      <p:sp>
        <p:nvSpPr>
          <p:cNvPr id="14" name="Text Box 15"/>
          <p:cNvSpPr txBox="1">
            <a:spLocks noChangeArrowheads="1"/>
          </p:cNvSpPr>
          <p:nvPr/>
        </p:nvSpPr>
        <p:spPr bwMode="auto">
          <a:xfrm>
            <a:off x="2411413" y="4581525"/>
            <a:ext cx="14798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b="1" dirty="0">
                <a:solidFill>
                  <a:srgbClr val="FF0000"/>
                </a:solidFill>
              </a:rPr>
              <a:t>Processing</a:t>
            </a:r>
          </a:p>
        </p:txBody>
      </p:sp>
    </p:spTree>
    <p:extLst>
      <p:ext uri="{BB962C8B-B14F-4D97-AF65-F5344CB8AC3E}">
        <p14:creationId xmlns:p14="http://schemas.microsoft.com/office/powerpoint/2010/main" val="353325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1000"/>
                                        <p:tgtEl>
                                          <p:spTgt spid="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1000"/>
                                        <p:tgtEl>
                                          <p:spTgt spid="5"/>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checkerboard(across)">
                                      <p:cBhvr>
                                        <p:cTn id="13" dur="1000"/>
                                        <p:tgtEl>
                                          <p:spTgt spid="11"/>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checkerboard(across)">
                                      <p:cBhvr>
                                        <p:cTn id="16" dur="10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heckerboard(across)">
                                      <p:cBhvr>
                                        <p:cTn id="21" dur="1000"/>
                                        <p:tgtEl>
                                          <p:spTgt spid="8"/>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checkerboard(across)">
                                      <p:cBhvr>
                                        <p:cTn id="24" dur="1000"/>
                                        <p:tgtEl>
                                          <p:spTgt spid="6"/>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checkerboard(across)">
                                      <p:cBhvr>
                                        <p:cTn id="27" dur="1000"/>
                                        <p:tgtEl>
                                          <p:spTgt spid="12"/>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checkerboard(across)">
                                      <p:cBhvr>
                                        <p:cTn id="30" dur="1000"/>
                                        <p:tgtEl>
                                          <p:spTgt spid="13"/>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checkerboard(across)">
                                      <p:cBhvr>
                                        <p:cTn id="33"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P spid="12" grpId="0" animBg="1"/>
      <p:bldP spid="13" grpId="0" animBg="1"/>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230034" cy="838200"/>
          </a:xfrm>
        </p:spPr>
        <p:txBody>
          <a:bodyPr>
            <a:normAutofit/>
          </a:bodyPr>
          <a:lstStyle/>
          <a:p>
            <a:pPr algn="l"/>
            <a:r>
              <a:rPr lang="en-US" b="1" dirty="0">
                <a:solidFill>
                  <a:schemeClr val="tx1"/>
                </a:solidFill>
              </a:rPr>
              <a:t>Data </a:t>
            </a:r>
            <a:r>
              <a:rPr lang="en-US" b="1" dirty="0" smtClean="0">
                <a:solidFill>
                  <a:schemeClr val="tx1"/>
                </a:solidFill>
              </a:rPr>
              <a:t>and </a:t>
            </a:r>
            <a:r>
              <a:rPr lang="en-US" b="1" dirty="0">
                <a:solidFill>
                  <a:schemeClr val="tx1"/>
                </a:solidFill>
              </a:rPr>
              <a:t>Information</a:t>
            </a:r>
          </a:p>
        </p:txBody>
      </p:sp>
      <p:sp>
        <p:nvSpPr>
          <p:cNvPr id="6" name="Slide Number Placeholder 5"/>
          <p:cNvSpPr>
            <a:spLocks noGrp="1"/>
          </p:cNvSpPr>
          <p:nvPr>
            <p:ph type="sldNum" sz="quarter" idx="12"/>
          </p:nvPr>
        </p:nvSpPr>
        <p:spPr/>
        <p:txBody>
          <a:bodyPr/>
          <a:lstStyle/>
          <a:p>
            <a:fld id="{3475DD51-4832-46A8-A4F7-6007E90FE92E}" type="slidenum">
              <a:rPr lang="en-US" smtClean="0"/>
              <a:pPr/>
              <a:t>9</a:t>
            </a:fld>
            <a:endParaRPr lang="en-US"/>
          </a:p>
        </p:txBody>
      </p:sp>
      <p:sp>
        <p:nvSpPr>
          <p:cNvPr id="4" name="Content Placeholder 3"/>
          <p:cNvSpPr>
            <a:spLocks noGrp="1"/>
          </p:cNvSpPr>
          <p:nvPr>
            <p:ph sz="half" idx="1"/>
          </p:nvPr>
        </p:nvSpPr>
        <p:spPr>
          <a:xfrm>
            <a:off x="533400" y="1447800"/>
            <a:ext cx="3776472" cy="3493008"/>
          </a:xfrm>
        </p:spPr>
        <p:txBody>
          <a:bodyPr/>
          <a:lstStyle/>
          <a:p>
            <a:pPr>
              <a:buFont typeface="Wingdings" pitchFamily="2" charset="2"/>
              <a:buNone/>
            </a:pPr>
            <a:r>
              <a:rPr lang="en-US" b="1" dirty="0"/>
              <a:t>Data</a:t>
            </a:r>
          </a:p>
          <a:p>
            <a:r>
              <a:rPr lang="en-US" dirty="0"/>
              <a:t>raw facts</a:t>
            </a:r>
          </a:p>
          <a:p>
            <a:r>
              <a:rPr lang="en-US" dirty="0"/>
              <a:t>no context</a:t>
            </a:r>
          </a:p>
          <a:p>
            <a:r>
              <a:rPr lang="en-US" dirty="0"/>
              <a:t>just numbers and </a:t>
            </a:r>
            <a:r>
              <a:rPr lang="en-US" dirty="0" smtClean="0"/>
              <a:t>text</a:t>
            </a:r>
            <a:endParaRPr lang="en-US" dirty="0"/>
          </a:p>
        </p:txBody>
      </p:sp>
      <p:sp>
        <p:nvSpPr>
          <p:cNvPr id="5" name="Content Placeholder 4"/>
          <p:cNvSpPr>
            <a:spLocks noGrp="1"/>
          </p:cNvSpPr>
          <p:nvPr>
            <p:ph sz="half" idx="2"/>
          </p:nvPr>
        </p:nvSpPr>
        <p:spPr>
          <a:xfrm>
            <a:off x="4724400" y="1447800"/>
            <a:ext cx="3813048" cy="3493008"/>
          </a:xfrm>
        </p:spPr>
        <p:txBody>
          <a:bodyPr/>
          <a:lstStyle/>
          <a:p>
            <a:pPr>
              <a:buFont typeface="Wingdings" pitchFamily="2" charset="2"/>
              <a:buNone/>
            </a:pPr>
            <a:r>
              <a:rPr lang="en-US" b="1" dirty="0"/>
              <a:t>Information</a:t>
            </a:r>
          </a:p>
          <a:p>
            <a:r>
              <a:rPr lang="en-US" dirty="0"/>
              <a:t>data with context</a:t>
            </a:r>
          </a:p>
          <a:p>
            <a:r>
              <a:rPr lang="en-US" dirty="0"/>
              <a:t>processed data</a:t>
            </a:r>
          </a:p>
          <a:p>
            <a:r>
              <a:rPr lang="en-US" dirty="0"/>
              <a:t>value-added to </a:t>
            </a:r>
            <a:r>
              <a:rPr lang="en-US" dirty="0" smtClean="0"/>
              <a:t>data( summarized, organized</a:t>
            </a:r>
            <a:r>
              <a:rPr lang="en-US" dirty="0"/>
              <a:t> </a:t>
            </a:r>
            <a:r>
              <a:rPr lang="en-US" dirty="0" smtClean="0"/>
              <a:t>and analyzed)</a:t>
            </a:r>
            <a:endParaRPr lang="en-US" dirty="0"/>
          </a:p>
        </p:txBody>
      </p:sp>
    </p:spTree>
    <p:extLst>
      <p:ext uri="{BB962C8B-B14F-4D97-AF65-F5344CB8AC3E}">
        <p14:creationId xmlns:p14="http://schemas.microsoft.com/office/powerpoint/2010/main" val="2347674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313</TotalTime>
  <Words>745</Words>
  <Application>Microsoft Office PowerPoint</Application>
  <PresentationFormat>On-screen Show (4:3)</PresentationFormat>
  <Paragraphs>175</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Civic</vt:lpstr>
      <vt:lpstr>Introduction to Database Lecture 01: Database Terminology</vt:lpstr>
      <vt:lpstr>Learning Objectives</vt:lpstr>
      <vt:lpstr>Data</vt:lpstr>
      <vt:lpstr>Types of Data</vt:lpstr>
      <vt:lpstr>Information</vt:lpstr>
      <vt:lpstr>Example 1</vt:lpstr>
      <vt:lpstr>Example 2</vt:lpstr>
      <vt:lpstr>Example 3</vt:lpstr>
      <vt:lpstr>Data and Information</vt:lpstr>
      <vt:lpstr>Data and Information</vt:lpstr>
      <vt:lpstr>Characteristics of  Valuable Information</vt:lpstr>
      <vt:lpstr>Knowledge</vt:lpstr>
      <vt:lpstr>Knowledge Examples</vt:lpstr>
      <vt:lpstr>Wisdom</vt:lpstr>
      <vt:lpstr>The Knowledge Pyramid</vt:lpstr>
      <vt:lpstr>Knowledge Base and Process</vt:lpstr>
      <vt:lpstr>System and System Elements</vt:lpstr>
      <vt:lpstr>System Example</vt:lpstr>
      <vt:lpstr>Database</vt:lpstr>
      <vt:lpstr>Oracle Database</vt:lpstr>
      <vt:lpstr>SQL</vt:lpstr>
      <vt:lpstr>PowerPoint Presentation</vt:lpstr>
    </vt:vector>
  </TitlesOfParts>
  <Company>AIUB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dc:title>
  <dc:creator>Juena Ahmed Noshin</dc:creator>
  <cp:lastModifiedBy>ismail - [2010]</cp:lastModifiedBy>
  <cp:revision>25</cp:revision>
  <dcterms:created xsi:type="dcterms:W3CDTF">2012-01-18T02:46:27Z</dcterms:created>
  <dcterms:modified xsi:type="dcterms:W3CDTF">2019-06-08T20:35:51Z</dcterms:modified>
</cp:coreProperties>
</file>