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16"/>
  </p:notesMasterIdLst>
  <p:sldIdLst>
    <p:sldId id="353" r:id="rId2"/>
    <p:sldId id="354" r:id="rId3"/>
    <p:sldId id="366" r:id="rId4"/>
    <p:sldId id="356" r:id="rId5"/>
    <p:sldId id="357" r:id="rId6"/>
    <p:sldId id="270" r:id="rId7"/>
    <p:sldId id="368" r:id="rId8"/>
    <p:sldId id="272" r:id="rId9"/>
    <p:sldId id="276" r:id="rId10"/>
    <p:sldId id="371" r:id="rId11"/>
    <p:sldId id="359" r:id="rId12"/>
    <p:sldId id="361" r:id="rId13"/>
    <p:sldId id="372" r:id="rId14"/>
    <p:sldId id="355" r:id="rId15"/>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28" autoAdjust="0"/>
  </p:normalViewPr>
  <p:slideViewPr>
    <p:cSldViewPr snapToGrid="0">
      <p:cViewPr>
        <p:scale>
          <a:sx n="84" d="100"/>
          <a:sy n="84" d="100"/>
        </p:scale>
        <p:origin x="-9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5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F4E17ABA-655A-4B82-BD16-DD028AB0246B}" type="slidenum">
              <a:rPr lang="en-US"/>
              <a:pPr>
                <a:defRPr/>
              </a:pPr>
              <a:t>‹#›</a:t>
            </a:fld>
            <a:endParaRPr lang="en-US"/>
          </a:p>
        </p:txBody>
      </p:sp>
    </p:spTree>
    <p:extLst>
      <p:ext uri="{BB962C8B-B14F-4D97-AF65-F5344CB8AC3E}">
        <p14:creationId xmlns="" xmlns:p14="http://schemas.microsoft.com/office/powerpoint/2010/main" val="3354096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482600" y="152400"/>
            <a:ext cx="5888038" cy="4414838"/>
          </a:xfrm>
          <a:ln/>
        </p:spPr>
      </p:sp>
      <p:sp>
        <p:nvSpPr>
          <p:cNvPr id="56323" name="Notes Placeholder 2"/>
          <p:cNvSpPr>
            <a:spLocks noGrp="1"/>
          </p:cNvSpPr>
          <p:nvPr>
            <p:ph type="body" idx="1"/>
          </p:nvPr>
        </p:nvSpPr>
        <p:spPr>
          <a:noFill/>
          <a:ln/>
        </p:spPr>
        <p:txBody>
          <a:bodyPr/>
          <a:lstStyle/>
          <a:p>
            <a:endParaRPr lang="en-US" smtClean="0">
              <a:latin typeface="Arial" charset="0"/>
              <a:cs typeface="Arial" charset="0"/>
            </a:endParaRPr>
          </a:p>
        </p:txBody>
      </p:sp>
      <p:sp>
        <p:nvSpPr>
          <p:cNvPr id="56324" name="Slide Number Placeholder 3"/>
          <p:cNvSpPr>
            <a:spLocks noGrp="1"/>
          </p:cNvSpPr>
          <p:nvPr>
            <p:ph type="sldNum" sz="quarter" idx="4294967295"/>
          </p:nvPr>
        </p:nvSpPr>
        <p:spPr bwMode="auto">
          <a:xfrm>
            <a:off x="3884870" y="8686006"/>
            <a:ext cx="2971533" cy="456405"/>
          </a:xfrm>
          <a:prstGeom prst="rect">
            <a:avLst/>
          </a:prstGeom>
          <a:noFill/>
          <a:ln>
            <a:miter lim="800000"/>
            <a:headEnd/>
            <a:tailEnd/>
          </a:ln>
        </p:spPr>
        <p:txBody>
          <a:bodyPr lIns="91420" tIns="45710" rIns="91420" bIns="45710"/>
          <a:lstStyle/>
          <a:p>
            <a:fld id="{50EF31C0-66CA-4388-92E2-9A82B78CF544}" type="slidenum">
              <a:rPr lang="en-US"/>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827CF92D-83A1-480A-B360-C6E2D0580A2A}"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76A34A5E-886B-4899-B134-9740B2EFBD2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6C4E1C89-DBEF-43CC-AB27-E97EF1727795}"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40C821F1-FB23-49D9-93EF-30BBB8C37E7C}"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6A27EC62-4FF5-4B3F-B087-363D9C3FFF6C}"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defRPr/>
            </a:pPr>
            <a:fld id="{39C0B06A-912A-436E-96EC-C9F4553F47E3}"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FFCBE4C6-9478-40DD-A522-209956B6454E}"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pPr>
              <a:defRPr/>
            </a:pPr>
            <a:fld id="{D0702DCD-1357-42F0-A9D8-74DC4516198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94DF8380-8AF4-4367-83A1-89EDB83CC70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7A559183-70A5-4C64-BDB1-297868679D0F}"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9A4D22CA-0DBC-43D0-8C2B-DA4966734A71}"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3BDD4D1C-A9D4-44B6-925B-A3D918F91228}"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4000" b="1" dirty="0" smtClean="0">
                <a:solidFill>
                  <a:schemeClr val="tx1">
                    <a:lumMod val="75000"/>
                    <a:lumOff val="25000"/>
                  </a:schemeClr>
                </a:solidFill>
              </a:rPr>
              <a:t>Introduction to Database</a:t>
            </a:r>
            <a:br>
              <a:rPr lang="en-US" sz="4000" b="1" dirty="0" smtClean="0">
                <a:solidFill>
                  <a:schemeClr val="tx1">
                    <a:lumMod val="75000"/>
                    <a:lumOff val="25000"/>
                  </a:schemeClr>
                </a:solidFill>
              </a:rPr>
            </a:br>
            <a:r>
              <a:rPr lang="en-US" sz="4000" b="1" smtClean="0">
                <a:solidFill>
                  <a:schemeClr val="tx1">
                    <a:lumMod val="75000"/>
                    <a:lumOff val="25000"/>
                  </a:schemeClr>
                </a:solidFill>
              </a:rPr>
              <a:t>Lecture </a:t>
            </a:r>
            <a:r>
              <a:rPr lang="en-US" sz="4000" b="1" smtClean="0">
                <a:solidFill>
                  <a:schemeClr val="tx1">
                    <a:lumMod val="75000"/>
                    <a:lumOff val="25000"/>
                  </a:schemeClr>
                </a:solidFill>
              </a:rPr>
              <a:t>07</a:t>
            </a:r>
            <a:r>
              <a:rPr lang="en-US" sz="4000" b="1" smtClean="0">
                <a:solidFill>
                  <a:schemeClr val="tx1">
                    <a:lumMod val="75000"/>
                    <a:lumOff val="25000"/>
                  </a:schemeClr>
                </a:solidFill>
              </a:rPr>
              <a:t>:</a:t>
            </a:r>
            <a:r>
              <a:rPr lang="en-US" sz="4000" b="1" dirty="0" smtClean="0">
                <a:solidFill>
                  <a:schemeClr val="tx1">
                    <a:lumMod val="75000"/>
                    <a:lumOff val="25000"/>
                  </a:schemeClr>
                </a:solidFill>
              </a:rPr>
              <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Entity-Relationship Model(Part 2)</a:t>
            </a:r>
            <a:endParaRPr lang="en-US" sz="4000" b="1" dirty="0"/>
          </a:p>
        </p:txBody>
      </p:sp>
      <p:sp>
        <p:nvSpPr>
          <p:cNvPr id="3" name="Slide Number Placeholder 2"/>
          <p:cNvSpPr>
            <a:spLocks noGrp="1"/>
          </p:cNvSpPr>
          <p:nvPr>
            <p:ph type="sldNum" sz="quarter" idx="12"/>
          </p:nvPr>
        </p:nvSpPr>
        <p:spPr/>
        <p:txBody>
          <a:bodyPr/>
          <a:lstStyle/>
          <a:p>
            <a:pPr>
              <a:defRPr/>
            </a:pPr>
            <a:fld id="{2D857729-A426-4E73-8EF5-539AA793A17A}" type="slidenum">
              <a:rPr lang="en-US"/>
              <a:pPr>
                <a:defRPr/>
              </a:pPr>
              <a:t>1</a:t>
            </a:fld>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defRPr/>
            </a:pPr>
            <a:r>
              <a:rPr lang="en-US" b="1" dirty="0" smtClean="0">
                <a:solidFill>
                  <a:schemeClr val="tx1"/>
                </a:solidFill>
              </a:rPr>
              <a:t>Specialization</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10</a:t>
            </a:fld>
            <a:endParaRPr lang="en-US"/>
          </a:p>
        </p:txBody>
      </p:sp>
      <p:sp>
        <p:nvSpPr>
          <p:cNvPr id="40963" name="Rectangle 3"/>
          <p:cNvSpPr>
            <a:spLocks noGrp="1" noChangeArrowheads="1"/>
          </p:cNvSpPr>
          <p:nvPr>
            <p:ph sz="half" idx="1"/>
          </p:nvPr>
        </p:nvSpPr>
        <p:spPr/>
        <p:txBody>
          <a:bodyPr>
            <a:normAutofit/>
          </a:bodyPr>
          <a:lstStyle/>
          <a:p>
            <a:pPr>
              <a:buNone/>
            </a:pPr>
            <a:r>
              <a:rPr lang="en-US" b="1" dirty="0" smtClean="0"/>
              <a:t>Specialization</a:t>
            </a:r>
            <a:r>
              <a:rPr lang="en-US" dirty="0" smtClean="0"/>
              <a:t> is</a:t>
            </a:r>
          </a:p>
          <a:p>
            <a:pPr>
              <a:buNone/>
            </a:pPr>
            <a:r>
              <a:rPr lang="en-US" dirty="0" smtClean="0"/>
              <a:t>opposite to Generalization.</a:t>
            </a:r>
          </a:p>
          <a:p>
            <a:pPr>
              <a:buNone/>
            </a:pPr>
            <a:r>
              <a:rPr lang="en-US" dirty="0" smtClean="0"/>
              <a:t>It is a top-down approach</a:t>
            </a:r>
          </a:p>
          <a:p>
            <a:pPr>
              <a:buNone/>
            </a:pPr>
            <a:r>
              <a:rPr lang="en-US" dirty="0" smtClean="0"/>
              <a:t>in which one higher level</a:t>
            </a:r>
          </a:p>
          <a:p>
            <a:pPr>
              <a:buNone/>
            </a:pPr>
            <a:r>
              <a:rPr lang="en-US" dirty="0" smtClean="0"/>
              <a:t>entity can be broken down</a:t>
            </a:r>
          </a:p>
          <a:p>
            <a:pPr>
              <a:buNone/>
            </a:pPr>
            <a:r>
              <a:rPr lang="en-US" dirty="0" smtClean="0"/>
              <a:t>into two lower level entity.</a:t>
            </a:r>
          </a:p>
          <a:p>
            <a:pPr>
              <a:buNone/>
            </a:pPr>
            <a:r>
              <a:rPr lang="en-US" dirty="0" smtClean="0"/>
              <a:t>In specialization, some</a:t>
            </a:r>
          </a:p>
          <a:p>
            <a:pPr>
              <a:buNone/>
            </a:pPr>
            <a:r>
              <a:rPr lang="en-US" dirty="0" smtClean="0"/>
              <a:t>higher level entities may</a:t>
            </a:r>
          </a:p>
          <a:p>
            <a:pPr>
              <a:buNone/>
            </a:pPr>
            <a:r>
              <a:rPr lang="en-US" dirty="0" smtClean="0"/>
              <a:t>not have lower-level entity</a:t>
            </a:r>
          </a:p>
          <a:p>
            <a:pPr>
              <a:buNone/>
            </a:pPr>
            <a:r>
              <a:rPr lang="en-US" dirty="0" smtClean="0"/>
              <a:t>sets at all.</a:t>
            </a:r>
          </a:p>
          <a:p>
            <a:endParaRPr lang="en-US" dirty="0" smtClean="0"/>
          </a:p>
        </p:txBody>
      </p:sp>
      <p:sp>
        <p:nvSpPr>
          <p:cNvPr id="6" name="Content Placeholder 5"/>
          <p:cNvSpPr>
            <a:spLocks noGrp="1"/>
          </p:cNvSpPr>
          <p:nvPr>
            <p:ph sz="half" idx="2"/>
          </p:nvPr>
        </p:nvSpPr>
        <p:spPr/>
        <p:txBody>
          <a:bodyPr>
            <a:normAutofit/>
          </a:bodyPr>
          <a:lstStyle/>
          <a:p>
            <a:endParaRPr lang="en-US" dirty="0"/>
          </a:p>
        </p:txBody>
      </p:sp>
      <p:pic>
        <p:nvPicPr>
          <p:cNvPr id="5" name="Picture 2" descr="C:\Users\user pc\Desktop\9.PNG"/>
          <p:cNvPicPr>
            <a:picLocks noChangeAspect="1" noChangeArrowheads="1"/>
          </p:cNvPicPr>
          <p:nvPr/>
        </p:nvPicPr>
        <p:blipFill>
          <a:blip r:embed="rId2"/>
          <a:srcRect/>
          <a:stretch>
            <a:fillRect/>
          </a:stretch>
        </p:blipFill>
        <p:spPr bwMode="auto">
          <a:xfrm>
            <a:off x="4597400" y="1346200"/>
            <a:ext cx="4216400" cy="4953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algn="l">
              <a:defRPr/>
            </a:pPr>
            <a:r>
              <a:rPr lang="en-US" sz="3600" b="1" dirty="0" smtClean="0">
                <a:solidFill>
                  <a:schemeClr val="tx1"/>
                </a:solidFill>
              </a:rPr>
              <a:t>Aggregation</a:t>
            </a:r>
            <a:endParaRPr lang="en-US" b="1" dirty="0" smtClean="0">
              <a:solidFill>
                <a:schemeClr val="tx1"/>
              </a:solidFill>
            </a:endParaRP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11</a:t>
            </a:fld>
            <a:endParaRPr lang="en-US"/>
          </a:p>
        </p:txBody>
      </p:sp>
      <p:sp>
        <p:nvSpPr>
          <p:cNvPr id="6" name="Content Placeholder 5"/>
          <p:cNvSpPr>
            <a:spLocks noGrp="1"/>
          </p:cNvSpPr>
          <p:nvPr>
            <p:ph sz="half" idx="1"/>
          </p:nvPr>
        </p:nvSpPr>
        <p:spPr/>
        <p:txBody>
          <a:bodyPr/>
          <a:lstStyle/>
          <a:p>
            <a:r>
              <a:rPr lang="en-US" dirty="0" smtClean="0"/>
              <a:t>Aggregation is a process when relation between two entity is treated as a single entity. Here the relation between Center and Course, is acting as an Entity in relation with Visitor. </a:t>
            </a:r>
          </a:p>
          <a:p>
            <a:endParaRPr lang="en-US" dirty="0"/>
          </a:p>
        </p:txBody>
      </p:sp>
      <p:sp>
        <p:nvSpPr>
          <p:cNvPr id="9" name="Content Placeholder 8"/>
          <p:cNvSpPr>
            <a:spLocks noGrp="1"/>
          </p:cNvSpPr>
          <p:nvPr>
            <p:ph sz="half" idx="2"/>
          </p:nvPr>
        </p:nvSpPr>
        <p:spPr/>
        <p:txBody>
          <a:bodyPr/>
          <a:lstStyle/>
          <a:p>
            <a:endParaRPr lang="en-US"/>
          </a:p>
        </p:txBody>
      </p:sp>
      <p:pic>
        <p:nvPicPr>
          <p:cNvPr id="8" name="Picture 2" descr="C:\Users\user pc\Desktop\10.PNG"/>
          <p:cNvPicPr>
            <a:picLocks noChangeAspect="1" noChangeArrowheads="1"/>
          </p:cNvPicPr>
          <p:nvPr/>
        </p:nvPicPr>
        <p:blipFill>
          <a:blip r:embed="rId2"/>
          <a:srcRect/>
          <a:stretch>
            <a:fillRect/>
          </a:stretch>
        </p:blipFill>
        <p:spPr bwMode="auto">
          <a:xfrm>
            <a:off x="4673600" y="1438235"/>
            <a:ext cx="4114800" cy="465776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algn="l">
              <a:defRPr/>
            </a:pPr>
            <a:r>
              <a:rPr lang="en-US" sz="2800" b="1" dirty="0" smtClean="0">
                <a:solidFill>
                  <a:schemeClr val="tx1"/>
                </a:solidFill>
              </a:rPr>
              <a:t>Summary of Symbols Used in E-R Notation</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12</a:t>
            </a:fld>
            <a:endParaRPr lang="en-US"/>
          </a:p>
        </p:txBody>
      </p:sp>
      <p:sp>
        <p:nvSpPr>
          <p:cNvPr id="7" name="Content Placeholder 6"/>
          <p:cNvSpPr>
            <a:spLocks noGrp="1"/>
          </p:cNvSpPr>
          <p:nvPr>
            <p:ph sz="half" idx="1"/>
          </p:nvPr>
        </p:nvSpPr>
        <p:spPr/>
        <p:txBody>
          <a:bodyPr/>
          <a:lstStyle/>
          <a:p>
            <a:endParaRPr lang="en-US"/>
          </a:p>
        </p:txBody>
      </p:sp>
      <p:pic>
        <p:nvPicPr>
          <p:cNvPr id="6" name="Picture 3"/>
          <p:cNvPicPr>
            <a:picLocks noChangeAspect="1" noChangeArrowheads="1"/>
          </p:cNvPicPr>
          <p:nvPr/>
        </p:nvPicPr>
        <p:blipFill>
          <a:blip r:embed="rId2"/>
          <a:srcRect l="22081" t="1402" r="22781" b="53848"/>
          <a:stretch>
            <a:fillRect/>
          </a:stretch>
        </p:blipFill>
        <p:spPr bwMode="auto">
          <a:xfrm>
            <a:off x="355600" y="1377243"/>
            <a:ext cx="4038600" cy="5012267"/>
          </a:xfrm>
          <a:prstGeom prst="rect">
            <a:avLst/>
          </a:prstGeom>
          <a:noFill/>
          <a:ln w="76200" cmpd="tri">
            <a:solidFill>
              <a:schemeClr val="tx2"/>
            </a:solidFill>
            <a:miter lim="800000"/>
            <a:headEnd/>
            <a:tailEnd/>
          </a:ln>
        </p:spPr>
      </p:pic>
      <p:pic>
        <p:nvPicPr>
          <p:cNvPr id="9" name="Picture 1027"/>
          <p:cNvPicPr>
            <a:picLocks noGrp="1" noChangeAspect="1" noChangeArrowheads="1"/>
          </p:cNvPicPr>
          <p:nvPr>
            <p:ph sz="half" idx="2"/>
          </p:nvPr>
        </p:nvPicPr>
        <p:blipFill>
          <a:blip r:embed="rId2"/>
          <a:srcRect l="22081" t="46487" r="22781" b="6075"/>
          <a:stretch>
            <a:fillRect/>
          </a:stretch>
        </p:blipFill>
        <p:spPr bwMode="auto">
          <a:xfrm>
            <a:off x="4851400" y="1397000"/>
            <a:ext cx="3987800" cy="500380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defRPr/>
            </a:pPr>
            <a:r>
              <a:rPr lang="en-US" sz="2400" b="1" dirty="0" smtClean="0">
                <a:solidFill>
                  <a:schemeClr val="tx1"/>
                </a:solidFill>
              </a:rPr>
              <a:t>Draw ER Diagram From The Provided Scenario</a:t>
            </a:r>
            <a:endParaRPr lang="en-US" sz="24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13</a:t>
            </a:fld>
            <a:endParaRPr lang="en-US" dirty="0"/>
          </a:p>
        </p:txBody>
      </p:sp>
      <p:sp>
        <p:nvSpPr>
          <p:cNvPr id="3" name="Content Placeholder 2"/>
          <p:cNvSpPr>
            <a:spLocks noGrp="1"/>
          </p:cNvSpPr>
          <p:nvPr>
            <p:ph sz="quarter" idx="1"/>
          </p:nvPr>
        </p:nvSpPr>
        <p:spPr>
          <a:xfrm>
            <a:off x="457200" y="1600200"/>
            <a:ext cx="8229600" cy="4724400"/>
          </a:xfrm>
        </p:spPr>
        <p:txBody>
          <a:bodyPr>
            <a:normAutofit fontScale="85000" lnSpcReduction="10000"/>
          </a:bodyPr>
          <a:lstStyle/>
          <a:p>
            <a:pPr algn="just">
              <a:buNone/>
              <a:defRPr/>
            </a:pPr>
            <a:r>
              <a:rPr lang="en-US" dirty="0" smtClean="0"/>
              <a:t>	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smtClean="0">
              <a:solidFill>
                <a:schemeClr val="tx1">
                  <a:lumMod val="75000"/>
                  <a:lumOff val="25000"/>
                </a:schemeClr>
              </a:solidFill>
            </a:endParaRPr>
          </a:p>
          <a:p>
            <a:pPr marL="0" indent="0" eaLnBrk="1" fontAlgn="auto" hangingPunct="1">
              <a:spcAft>
                <a:spcPts val="0"/>
              </a:spcAft>
              <a:buFont typeface="Wingdings 2"/>
              <a:buNone/>
              <a:defRPr/>
            </a:pPr>
            <a:r>
              <a:rPr lang="en-US" dirty="0" smtClean="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smtClean="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EEC23A-FFEE-404E-9CB7-99DABCE891EB}" type="slidenum">
              <a:rPr lang="en-US"/>
              <a:pPr>
                <a:defRPr/>
              </a:pPr>
              <a:t>14</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cs typeface="+mn-cs"/>
              </a:rPr>
              <a:t>  </a:t>
            </a:r>
          </a:p>
          <a:p>
            <a:pPr marL="342900" indent="-342900">
              <a:spcBef>
                <a:spcPct val="20000"/>
              </a:spcBef>
              <a:defRPr/>
            </a:pPr>
            <a:endParaRPr lang="en-US" sz="2000" b="0" dirty="0">
              <a:solidFill>
                <a:schemeClr val="tx1">
                  <a:lumMod val="75000"/>
                  <a:lumOff val="25000"/>
                </a:schemeClr>
              </a:solidFill>
              <a:latin typeface="+mj-lt"/>
              <a:cs typeface="+mn-cs"/>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eaLnBrk="1" fontAlgn="auto" hangingPunct="1">
              <a:spcAft>
                <a:spcPts val="0"/>
              </a:spcAft>
              <a:buFont typeface="Wingdings 2"/>
              <a:buNone/>
              <a:defRPr/>
            </a:pPr>
            <a:r>
              <a:rPr lang="en-US" sz="3600" dirty="0" smtClean="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THANK </a:t>
            </a:r>
            <a:r>
              <a:rPr lang="en-US" sz="3600" dirty="0">
                <a:solidFill>
                  <a:prstClr val="black">
                    <a:lumMod val="75000"/>
                    <a:lumOff val="25000"/>
                  </a:prstClr>
                </a:solidFill>
                <a:ea typeface="+mj-ea"/>
                <a:cs typeface="+mj-cs"/>
              </a:rPr>
              <a:t>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smtClean="0">
                <a:solidFill>
                  <a:schemeClr val="tx1">
                    <a:lumMod val="85000"/>
                    <a:lumOff val="15000"/>
                  </a:schemeClr>
                </a:solidFill>
              </a:rPr>
              <a:t>Learning Objectives</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2</a:t>
            </a:fld>
            <a:endParaRPr lang="en-US" dirty="0"/>
          </a:p>
        </p:txBody>
      </p:sp>
      <p:sp>
        <p:nvSpPr>
          <p:cNvPr id="3" name="Content Placeholder 2"/>
          <p:cNvSpPr>
            <a:spLocks noGrp="1"/>
          </p:cNvSpPr>
          <p:nvPr>
            <p:ph sz="quarter" idx="1"/>
          </p:nvPr>
        </p:nvSpPr>
        <p:spPr>
          <a:xfrm>
            <a:off x="457200" y="1600200"/>
            <a:ext cx="8229600" cy="4724400"/>
          </a:xfrm>
        </p:spPr>
        <p:txBody>
          <a:bodyPr>
            <a:normAutofit fontScale="85000" lnSpcReduction="20000"/>
          </a:bodyPr>
          <a:lstStyle/>
          <a:p>
            <a:pPr marL="274320" indent="-274320" eaLnBrk="1" fontAlgn="auto" hangingPunct="1">
              <a:spcAft>
                <a:spcPts val="0"/>
              </a:spcAft>
              <a:buFont typeface="Wingdings 2"/>
              <a:buNone/>
              <a:defRPr/>
            </a:pPr>
            <a:r>
              <a:rPr lang="en-US" dirty="0" smtClean="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smtClean="0"/>
              <a:t>Alternative ER Notation</a:t>
            </a:r>
          </a:p>
          <a:p>
            <a:pPr marL="274320" indent="-274320" eaLnBrk="1" fontAlgn="auto" hangingPunct="1">
              <a:spcAft>
                <a:spcPts val="0"/>
              </a:spcAft>
              <a:buFont typeface="Wingdings 2"/>
              <a:buChar char=""/>
              <a:defRPr/>
            </a:pPr>
            <a:r>
              <a:rPr lang="en-US" dirty="0" smtClean="0"/>
              <a:t>Total and Partial Participation</a:t>
            </a:r>
          </a:p>
          <a:p>
            <a:pPr marL="274320" indent="-274320" eaLnBrk="1" fontAlgn="auto" hangingPunct="1">
              <a:spcAft>
                <a:spcPts val="0"/>
              </a:spcAft>
              <a:buFont typeface="Wingdings 2"/>
              <a:buChar char=""/>
              <a:defRPr/>
            </a:pPr>
            <a:r>
              <a:rPr lang="en-US" dirty="0" smtClean="0"/>
              <a:t>Keys</a:t>
            </a:r>
          </a:p>
          <a:p>
            <a:pPr marL="274320" indent="-274320" eaLnBrk="1" fontAlgn="auto" hangingPunct="1">
              <a:spcAft>
                <a:spcPts val="0"/>
              </a:spcAft>
              <a:buFont typeface="Wingdings 2"/>
              <a:buChar char=""/>
              <a:defRPr/>
            </a:pPr>
            <a:r>
              <a:rPr lang="en-US" dirty="0" smtClean="0"/>
              <a:t>Weak Entity Set</a:t>
            </a:r>
          </a:p>
          <a:p>
            <a:pPr marL="274320" indent="-274320" eaLnBrk="1" fontAlgn="auto" hangingPunct="1">
              <a:spcAft>
                <a:spcPts val="0"/>
              </a:spcAft>
              <a:buFont typeface="Wingdings 2"/>
              <a:buChar char=""/>
              <a:defRPr/>
            </a:pPr>
            <a:r>
              <a:rPr lang="en-US" dirty="0" smtClean="0"/>
              <a:t>Generalization</a:t>
            </a:r>
          </a:p>
          <a:p>
            <a:pPr marL="274320" indent="-274320" eaLnBrk="1" fontAlgn="auto" hangingPunct="1">
              <a:spcAft>
                <a:spcPts val="0"/>
              </a:spcAft>
              <a:buFont typeface="Wingdings 2"/>
              <a:buChar char=""/>
              <a:defRPr/>
            </a:pPr>
            <a:r>
              <a:rPr lang="en-US" dirty="0" smtClean="0"/>
              <a:t>Specialization</a:t>
            </a:r>
          </a:p>
          <a:p>
            <a:pPr marL="274320" indent="-274320" eaLnBrk="1" fontAlgn="auto" hangingPunct="1">
              <a:spcAft>
                <a:spcPts val="0"/>
              </a:spcAft>
              <a:buFont typeface="Wingdings 2"/>
              <a:buChar char=""/>
              <a:defRPr/>
            </a:pPr>
            <a:r>
              <a:rPr lang="en-US" dirty="0" smtClean="0"/>
              <a:t>Aggregation</a:t>
            </a:r>
          </a:p>
          <a:p>
            <a:pPr marL="274320" indent="-274320" eaLnBrk="1" fontAlgn="auto" hangingPunct="1">
              <a:spcAft>
                <a:spcPts val="0"/>
              </a:spcAft>
              <a:buFont typeface="Wingdings 2"/>
              <a:buChar char=""/>
              <a:defRPr/>
            </a:pPr>
            <a:r>
              <a:rPr lang="en-US" dirty="0" smtClean="0"/>
              <a:t>Summary of  Symbols</a:t>
            </a:r>
          </a:p>
          <a:p>
            <a:pPr marL="274320" indent="-274320" eaLnBrk="1" fontAlgn="auto" hangingPunct="1">
              <a:spcAft>
                <a:spcPts val="0"/>
              </a:spcAft>
              <a:buNone/>
              <a:defRPr/>
            </a:pPr>
            <a:endParaRPr lang="en-US" dirty="0" smtClean="0"/>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smtClean="0">
              <a:solidFill>
                <a:schemeClr val="tx1">
                  <a:lumMod val="75000"/>
                  <a:lumOff val="25000"/>
                </a:schemeClr>
              </a:solidFill>
            </a:endParaRPr>
          </a:p>
          <a:p>
            <a:pPr marL="0" indent="0" eaLnBrk="1" fontAlgn="auto" hangingPunct="1">
              <a:spcAft>
                <a:spcPts val="0"/>
              </a:spcAft>
              <a:buFont typeface="Wingdings 2"/>
              <a:buNone/>
              <a:defRPr/>
            </a:pPr>
            <a:r>
              <a:rPr lang="en-US" dirty="0" smtClean="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smtClean="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11150" y="479425"/>
            <a:ext cx="8077200" cy="609600"/>
          </a:xfrm>
        </p:spPr>
        <p:txBody>
          <a:bodyPr>
            <a:normAutofit/>
          </a:bodyPr>
          <a:lstStyle/>
          <a:p>
            <a:pPr algn="l">
              <a:defRPr/>
            </a:pPr>
            <a:r>
              <a:rPr lang="en-US" b="1" dirty="0" smtClean="0">
                <a:solidFill>
                  <a:schemeClr val="tx1"/>
                </a:solidFill>
              </a:rPr>
              <a:t>Alternative E-R Notations</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3</a:t>
            </a:fld>
            <a:endParaRPr lang="en-US"/>
          </a:p>
        </p:txBody>
      </p:sp>
      <p:pic>
        <p:nvPicPr>
          <p:cNvPr id="6" name="Picture 3"/>
          <p:cNvPicPr>
            <a:picLocks noChangeAspect="1" noChangeArrowheads="1"/>
          </p:cNvPicPr>
          <p:nvPr/>
        </p:nvPicPr>
        <p:blipFill>
          <a:blip r:embed="rId2"/>
          <a:srcRect l="1154" t="6154" r="1154" b="5641"/>
          <a:stretch>
            <a:fillRect/>
          </a:stretch>
        </p:blipFill>
        <p:spPr bwMode="auto">
          <a:xfrm>
            <a:off x="1219200" y="1689100"/>
            <a:ext cx="6958013" cy="471170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defRPr/>
            </a:pPr>
            <a:r>
              <a:rPr lang="en-US" sz="2400" b="1" dirty="0" smtClean="0">
                <a:solidFill>
                  <a:schemeClr val="tx1"/>
                </a:solidFill>
              </a:rPr>
              <a:t>Participation of an Entity Set in a Relationship Set</a:t>
            </a:r>
            <a:endParaRPr lang="en-US" sz="2400" b="1" dirty="0">
              <a:solidFill>
                <a:schemeClr val="tx1"/>
              </a:solidFill>
            </a:endParaRP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4</a:t>
            </a:fld>
            <a:endParaRPr lang="en-US" dirty="0"/>
          </a:p>
        </p:txBody>
      </p:sp>
      <p:sp>
        <p:nvSpPr>
          <p:cNvPr id="3" name="Content Placeholder 2"/>
          <p:cNvSpPr>
            <a:spLocks noGrp="1"/>
          </p:cNvSpPr>
          <p:nvPr>
            <p:ph sz="half" idx="1"/>
          </p:nvPr>
        </p:nvSpPr>
        <p:spPr/>
        <p:txBody>
          <a:bodyPr>
            <a:normAutofit fontScale="70000" lnSpcReduction="20000"/>
          </a:bodyPr>
          <a:lstStyle/>
          <a:p>
            <a:pPr marL="342900" indent="-342900">
              <a:spcBef>
                <a:spcPct val="35000"/>
              </a:spcBef>
              <a:buClr>
                <a:schemeClr val="tx2"/>
              </a:buClr>
              <a:buSzPct val="90000"/>
              <a:buFont typeface="Monotype Sorts" pitchFamily="2" charset="2"/>
              <a:buChar char="n"/>
            </a:pPr>
            <a:r>
              <a:rPr kumimoji="1" lang="en-US" b="1" dirty="0" smtClean="0"/>
              <a:t>Total participation (indicated by double line):  </a:t>
            </a:r>
            <a:r>
              <a:rPr kumimoji="1" lang="en-US" dirty="0" smtClean="0"/>
              <a:t>every entity in the entity set participates in at least one relationship in the relationship set</a:t>
            </a:r>
          </a:p>
          <a:p>
            <a:pPr marL="742950" lvl="1" indent="-285750">
              <a:spcBef>
                <a:spcPct val="35000"/>
              </a:spcBef>
              <a:buClr>
                <a:schemeClr val="tx2"/>
              </a:buClr>
              <a:buSzPct val="90000"/>
              <a:buFont typeface="Monotype Sorts" pitchFamily="2" charset="2"/>
              <a:buChar char="n"/>
            </a:pPr>
            <a:r>
              <a:rPr kumimoji="1" lang="en-US" i="1" dirty="0" smtClean="0">
                <a:solidFill>
                  <a:schemeClr val="tx1"/>
                </a:solidFill>
              </a:rPr>
              <a:t>E.g. participation of loan in borrower is total</a:t>
            </a:r>
          </a:p>
          <a:p>
            <a:pPr marL="1085850" lvl="2">
              <a:spcBef>
                <a:spcPct val="35000"/>
              </a:spcBef>
              <a:buClr>
                <a:schemeClr val="tx2"/>
              </a:buClr>
              <a:buSzPct val="90000"/>
              <a:buFont typeface="Monotype Sorts" pitchFamily="2" charset="2"/>
              <a:buChar char="n"/>
            </a:pPr>
            <a:r>
              <a:rPr kumimoji="1" lang="en-US" i="1" dirty="0" smtClean="0"/>
              <a:t> every loan must have a customer associated to it via borrower</a:t>
            </a:r>
          </a:p>
          <a:p>
            <a:pPr marL="1085850" lvl="2">
              <a:spcBef>
                <a:spcPct val="35000"/>
              </a:spcBef>
              <a:buClr>
                <a:schemeClr val="tx2"/>
              </a:buClr>
              <a:buSzPct val="90000"/>
              <a:buNone/>
            </a:pPr>
            <a:endParaRPr kumimoji="1" lang="en-US" i="1" dirty="0" smtClean="0"/>
          </a:p>
          <a:p>
            <a:pPr marL="342900" indent="-342900">
              <a:spcBef>
                <a:spcPct val="35000"/>
              </a:spcBef>
              <a:buClr>
                <a:schemeClr val="tx2"/>
              </a:buClr>
              <a:buSzPct val="90000"/>
              <a:buFont typeface="Monotype Sorts" pitchFamily="2" charset="2"/>
              <a:buChar char="n"/>
            </a:pPr>
            <a:r>
              <a:rPr kumimoji="1" lang="en-US" b="1" dirty="0" smtClean="0"/>
              <a:t>Partial participation:  </a:t>
            </a:r>
            <a:r>
              <a:rPr kumimoji="1" lang="en-US" dirty="0" smtClean="0"/>
              <a:t>some entities may not participate in any relationship in the relationship set</a:t>
            </a:r>
          </a:p>
          <a:p>
            <a:pPr marL="742950" lvl="1" indent="-285750">
              <a:spcBef>
                <a:spcPct val="35000"/>
              </a:spcBef>
              <a:buClr>
                <a:schemeClr val="tx2"/>
              </a:buClr>
              <a:buSzPct val="90000"/>
              <a:buFont typeface="Monotype Sorts" pitchFamily="2" charset="2"/>
              <a:buChar char="n"/>
            </a:pPr>
            <a:r>
              <a:rPr kumimoji="1" lang="en-US" i="1" dirty="0" smtClean="0">
                <a:solidFill>
                  <a:schemeClr val="tx1"/>
                </a:solidFill>
              </a:rPr>
              <a:t>E.g. participation of customer in borrower is partial</a:t>
            </a:r>
          </a:p>
          <a:p>
            <a:pPr marL="274320" indent="-274320" eaLnBrk="1" fontAlgn="auto" hangingPunct="1">
              <a:spcAft>
                <a:spcPts val="0"/>
              </a:spcAft>
              <a:buNone/>
              <a:defRPr/>
            </a:pPr>
            <a:endParaRPr lang="en-US" dirty="0" smtClean="0"/>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smtClean="0"/>
          </a:p>
          <a:p>
            <a:pPr marL="0" indent="0" eaLnBrk="1" fontAlgn="auto" hangingPunct="1">
              <a:spcAft>
                <a:spcPts val="0"/>
              </a:spcAft>
              <a:buFont typeface="Wingdings 2"/>
              <a:buNone/>
              <a:defRPr/>
            </a:pPr>
            <a:r>
              <a:rPr lang="en-US" dirty="0" smtClean="0"/>
              <a:t>	  </a:t>
            </a:r>
          </a:p>
          <a:p>
            <a:pPr marL="274320" indent="-274320" eaLnBrk="1" fontAlgn="auto" hangingPunct="1">
              <a:spcAft>
                <a:spcPts val="0"/>
              </a:spcAft>
              <a:buFont typeface="Wingdings 2"/>
              <a:buNone/>
              <a:defRPr/>
            </a:pPr>
            <a:endParaRPr lang="en-US" sz="3600" dirty="0" smtClean="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pic>
        <p:nvPicPr>
          <p:cNvPr id="6" name="Picture 3"/>
          <p:cNvPicPr>
            <a:picLocks noGrp="1" noChangeAspect="1" noChangeArrowheads="1"/>
          </p:cNvPicPr>
          <p:nvPr>
            <p:ph sz="half" idx="2"/>
          </p:nvPr>
        </p:nvPicPr>
        <p:blipFill>
          <a:blip r:embed="rId2"/>
          <a:srcRect l="1141" t="32826" r="978" b="34566"/>
          <a:stretch>
            <a:fillRect/>
          </a:stretch>
        </p:blipFill>
        <p:spPr bwMode="auto">
          <a:xfrm>
            <a:off x="4800600" y="2009422"/>
            <a:ext cx="4038600" cy="2664178"/>
          </a:xfrm>
          <a:prstGeom prst="rect">
            <a:avLst/>
          </a:prstGeom>
          <a:noFill/>
          <a:ln w="76200" cmpd="tri">
            <a:solidFill>
              <a:schemeClr val="tx2"/>
            </a:solidFill>
            <a:miter lim="800000"/>
            <a:headEnd/>
            <a:tailEnd/>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defRPr/>
            </a:pPr>
            <a:r>
              <a:rPr lang="en-US" sz="2400" b="1" dirty="0" smtClean="0">
                <a:solidFill>
                  <a:schemeClr val="tx1"/>
                </a:solidFill>
              </a:rPr>
              <a:t>Alternative Notation for Cardinality Limits</a:t>
            </a:r>
            <a:endParaRPr lang="en-US" sz="2400" b="1" dirty="0">
              <a:solidFill>
                <a:schemeClr val="tx1"/>
              </a:solidFill>
            </a:endParaRP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5</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a:defRPr/>
            </a:pPr>
            <a:r>
              <a:rPr kumimoji="1" lang="en-US" sz="2800" dirty="0" smtClean="0"/>
              <a:t>Cardinality limits can also express participation constraints</a:t>
            </a:r>
          </a:p>
          <a:p>
            <a:pPr marL="274320" indent="-274320" eaLnBrk="1" fontAlgn="auto" hangingPunct="1">
              <a:spcAft>
                <a:spcPts val="0"/>
              </a:spcAft>
              <a:buFont typeface="Wingdings 2"/>
              <a:buChar char=""/>
              <a:defRPr/>
            </a:pPr>
            <a:endParaRPr lang="en-US" dirty="0" smtClean="0">
              <a:solidFill>
                <a:schemeClr val="tx1">
                  <a:lumMod val="75000"/>
                  <a:lumOff val="25000"/>
                </a:schemeClr>
              </a:solidFill>
            </a:endParaRPr>
          </a:p>
          <a:p>
            <a:pPr marL="0" indent="0" eaLnBrk="1" fontAlgn="auto" hangingPunct="1">
              <a:spcAft>
                <a:spcPts val="0"/>
              </a:spcAft>
              <a:buFont typeface="Wingdings 2"/>
              <a:buNone/>
              <a:defRPr/>
            </a:pPr>
            <a:r>
              <a:rPr lang="en-US" dirty="0" smtClean="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smtClean="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pic>
        <p:nvPicPr>
          <p:cNvPr id="6" name="Picture 3"/>
          <p:cNvPicPr>
            <a:picLocks noChangeAspect="1" noChangeArrowheads="1"/>
          </p:cNvPicPr>
          <p:nvPr/>
        </p:nvPicPr>
        <p:blipFill>
          <a:blip r:embed="rId2"/>
          <a:srcRect l="1701" t="30498" r="1323" b="29489"/>
          <a:stretch>
            <a:fillRect/>
          </a:stretch>
        </p:blipFill>
        <p:spPr bwMode="auto">
          <a:xfrm>
            <a:off x="508000" y="2759075"/>
            <a:ext cx="8197850" cy="3082925"/>
          </a:xfrm>
          <a:prstGeom prst="rect">
            <a:avLst/>
          </a:prstGeom>
          <a:noFill/>
          <a:ln w="76200" cmpd="tri">
            <a:solidFill>
              <a:schemeClr val="tx2"/>
            </a:solidFill>
            <a:miter lim="800000"/>
            <a:headEnd/>
            <a:tailEnd/>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a:defRPr/>
            </a:pPr>
            <a:r>
              <a:rPr lang="en-US" b="1" dirty="0" smtClean="0">
                <a:solidFill>
                  <a:schemeClr val="tx1"/>
                </a:solidFill>
              </a:rPr>
              <a:t>Keys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6</a:t>
            </a:fld>
            <a:endParaRPr lang="en-US"/>
          </a:p>
        </p:txBody>
      </p:sp>
      <p:sp>
        <p:nvSpPr>
          <p:cNvPr id="27651" name="Rectangle 3"/>
          <p:cNvSpPr>
            <a:spLocks noGrp="1" noChangeArrowheads="1"/>
          </p:cNvSpPr>
          <p:nvPr>
            <p:ph sz="half" idx="1"/>
          </p:nvPr>
        </p:nvSpPr>
        <p:spPr/>
        <p:txBody>
          <a:bodyPr>
            <a:normAutofit fontScale="85000" lnSpcReduction="10000"/>
          </a:bodyPr>
          <a:lstStyle/>
          <a:p>
            <a:r>
              <a:rPr lang="en-US" dirty="0" smtClean="0"/>
              <a:t>A </a:t>
            </a:r>
            <a:r>
              <a:rPr lang="en-US" i="1" dirty="0" smtClean="0">
                <a:solidFill>
                  <a:schemeClr val="tx2"/>
                </a:solidFill>
              </a:rPr>
              <a:t>super key</a:t>
            </a:r>
            <a:r>
              <a:rPr lang="en-US" dirty="0" smtClean="0"/>
              <a:t> of an entity set is a set of one or more attributes whose values uniquely determine each entity.</a:t>
            </a:r>
          </a:p>
          <a:p>
            <a:r>
              <a:rPr lang="en-US" dirty="0" smtClean="0"/>
              <a:t>A </a:t>
            </a:r>
            <a:r>
              <a:rPr lang="en-US" i="1" dirty="0" smtClean="0">
                <a:solidFill>
                  <a:schemeClr val="tx2"/>
                </a:solidFill>
              </a:rPr>
              <a:t>candidate key</a:t>
            </a:r>
            <a:r>
              <a:rPr lang="en-US" dirty="0" smtClean="0"/>
              <a:t> of an entity set is a minimal super key</a:t>
            </a:r>
          </a:p>
          <a:p>
            <a:r>
              <a:rPr lang="en-US" dirty="0" smtClean="0"/>
              <a:t>Although several candidate keys may exist, one of the candidate keys is selected to be the </a:t>
            </a:r>
            <a:r>
              <a:rPr lang="en-US" i="1" dirty="0" smtClean="0">
                <a:solidFill>
                  <a:schemeClr val="tx2"/>
                </a:solidFill>
              </a:rPr>
              <a:t>primary key</a:t>
            </a:r>
            <a:r>
              <a:rPr lang="en-US" dirty="0" smtClean="0"/>
              <a:t>.</a:t>
            </a:r>
          </a:p>
          <a:p>
            <a:r>
              <a:rPr lang="en-US" dirty="0" smtClean="0"/>
              <a:t>Every candidate key is a super key but, every super key may or may not be a candidate key.</a:t>
            </a:r>
          </a:p>
          <a:p>
            <a:pPr>
              <a:buNone/>
            </a:pPr>
            <a:endParaRPr lang="en-US" dirty="0" smtClean="0"/>
          </a:p>
        </p:txBody>
      </p:sp>
      <p:pic>
        <p:nvPicPr>
          <p:cNvPr id="6" name="Picture 2" descr="C:\Users\user pc\Desktop\12.PNG"/>
          <p:cNvPicPr>
            <a:picLocks noGrp="1" noChangeAspect="1" noChangeArrowheads="1"/>
          </p:cNvPicPr>
          <p:nvPr>
            <p:ph sz="half" idx="2"/>
          </p:nvPr>
        </p:nvPicPr>
        <p:blipFill>
          <a:blip r:embed="rId2"/>
          <a:srcRect/>
          <a:stretch>
            <a:fillRect/>
          </a:stretch>
        </p:blipFill>
        <p:spPr bwMode="auto">
          <a:xfrm>
            <a:off x="4755444" y="1873955"/>
            <a:ext cx="4038600" cy="286122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a:defRPr/>
            </a:pPr>
            <a:r>
              <a:rPr lang="en-US" b="1" dirty="0" smtClean="0">
                <a:solidFill>
                  <a:schemeClr val="tx1"/>
                </a:solidFill>
              </a:rPr>
              <a:t>Foreign Keys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7</a:t>
            </a:fld>
            <a:endParaRPr lang="en-US"/>
          </a:p>
        </p:txBody>
      </p:sp>
      <p:sp>
        <p:nvSpPr>
          <p:cNvPr id="5" name="Content Placeholder 4"/>
          <p:cNvSpPr>
            <a:spLocks noGrp="1"/>
          </p:cNvSpPr>
          <p:nvPr>
            <p:ph sz="half" idx="1"/>
          </p:nvPr>
        </p:nvSpPr>
        <p:spPr/>
        <p:txBody>
          <a:bodyPr/>
          <a:lstStyle/>
          <a:p>
            <a:r>
              <a:rPr lang="en-US" b="1" dirty="0" smtClean="0"/>
              <a:t>Foreign Key</a:t>
            </a:r>
            <a:r>
              <a:rPr lang="en-US" dirty="0" smtClean="0"/>
              <a:t> of the entity attribute is the entity which is the primary key of the related entity. Foreign key helps to establish the mapping between two or more entities. </a:t>
            </a:r>
          </a:p>
          <a:p>
            <a:pPr>
              <a:buNone/>
            </a:pPr>
            <a:endParaRPr lang="en-US" dirty="0"/>
          </a:p>
        </p:txBody>
      </p:sp>
      <p:pic>
        <p:nvPicPr>
          <p:cNvPr id="7" name="Picture 2" descr="C:\Users\user pc\Desktop\13.PNG"/>
          <p:cNvPicPr>
            <a:picLocks noGrp="1" noChangeAspect="1" noChangeArrowheads="1"/>
          </p:cNvPicPr>
          <p:nvPr>
            <p:ph sz="half" idx="2"/>
          </p:nvPr>
        </p:nvPicPr>
        <p:blipFill>
          <a:blip r:embed="rId2"/>
          <a:srcRect/>
          <a:stretch>
            <a:fillRect/>
          </a:stretch>
        </p:blipFill>
        <p:spPr bwMode="auto">
          <a:xfrm>
            <a:off x="4648200" y="1803400"/>
            <a:ext cx="4124597" cy="3556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a:defRPr/>
            </a:pPr>
            <a:r>
              <a:rPr lang="en-US" b="1" dirty="0" smtClean="0">
                <a:solidFill>
                  <a:schemeClr val="tx1"/>
                </a:solidFill>
              </a:rPr>
              <a:t>Weak Entity Sets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8</a:t>
            </a:fld>
            <a:endParaRPr lang="en-US"/>
          </a:p>
        </p:txBody>
      </p:sp>
      <p:sp>
        <p:nvSpPr>
          <p:cNvPr id="36867" name="Rectangle 3"/>
          <p:cNvSpPr>
            <a:spLocks noGrp="1" noChangeArrowheads="1"/>
          </p:cNvSpPr>
          <p:nvPr>
            <p:ph sz="half" idx="1"/>
          </p:nvPr>
        </p:nvSpPr>
        <p:spPr/>
        <p:txBody>
          <a:bodyPr>
            <a:normAutofit fontScale="85000" lnSpcReduction="10000"/>
          </a:bodyPr>
          <a:lstStyle/>
          <a:p>
            <a:r>
              <a:rPr lang="en-US" dirty="0" smtClean="0"/>
              <a:t>An entity set that does not have a primary key is referred to as a </a:t>
            </a:r>
            <a:r>
              <a:rPr lang="en-US" i="1" dirty="0" smtClean="0">
                <a:solidFill>
                  <a:schemeClr val="tx2"/>
                </a:solidFill>
              </a:rPr>
              <a:t>weak entity set</a:t>
            </a:r>
            <a:r>
              <a:rPr lang="en-US" dirty="0" smtClean="0"/>
              <a:t>.</a:t>
            </a:r>
          </a:p>
          <a:p>
            <a:r>
              <a:rPr lang="en-US" dirty="0" smtClean="0"/>
              <a:t>The existence of a weak entity set depends on the existence of a </a:t>
            </a:r>
            <a:r>
              <a:rPr lang="en-US" i="1" dirty="0" smtClean="0">
                <a:solidFill>
                  <a:schemeClr val="tx2"/>
                </a:solidFill>
              </a:rPr>
              <a:t>identifying entity</a:t>
            </a:r>
            <a:r>
              <a:rPr lang="en-US" i="1" dirty="0" smtClean="0"/>
              <a:t> </a:t>
            </a:r>
            <a:r>
              <a:rPr lang="en-US" i="1" dirty="0" smtClean="0">
                <a:solidFill>
                  <a:schemeClr val="tx2"/>
                </a:solidFill>
              </a:rPr>
              <a:t>set</a:t>
            </a:r>
          </a:p>
          <a:p>
            <a:r>
              <a:rPr lang="en-US" dirty="0" smtClean="0"/>
              <a:t>The </a:t>
            </a:r>
            <a:r>
              <a:rPr lang="en-US" i="1" dirty="0" smtClean="0">
                <a:solidFill>
                  <a:schemeClr val="tx2"/>
                </a:solidFill>
              </a:rPr>
              <a:t>discriminator</a:t>
            </a:r>
            <a:r>
              <a:rPr lang="en-US" i="1" dirty="0" smtClean="0"/>
              <a:t> (or partial key)</a:t>
            </a:r>
            <a:r>
              <a:rPr lang="en-US" dirty="0" smtClean="0"/>
              <a:t> of a weak entity set is the set of attributes that distinguishes among all the entities of a weak entity set.</a:t>
            </a:r>
          </a:p>
          <a:p>
            <a:r>
              <a:rPr lang="en-US" dirty="0" smtClean="0"/>
              <a:t>We depict a weak entity set by double rectangles.</a:t>
            </a:r>
          </a:p>
          <a:p>
            <a:endParaRPr lang="en-US" dirty="0" smtClean="0"/>
          </a:p>
        </p:txBody>
      </p:sp>
      <p:pic>
        <p:nvPicPr>
          <p:cNvPr id="6" name="Picture 2" descr="C:\Users\user pc\Desktop\11.PNG"/>
          <p:cNvPicPr>
            <a:picLocks noGrp="1" noChangeAspect="1" noChangeArrowheads="1"/>
          </p:cNvPicPr>
          <p:nvPr>
            <p:ph sz="half" idx="2"/>
          </p:nvPr>
        </p:nvPicPr>
        <p:blipFill>
          <a:blip r:embed="rId2"/>
          <a:srcRect/>
          <a:stretch>
            <a:fillRect/>
          </a:stretch>
        </p:blipFill>
        <p:spPr bwMode="auto">
          <a:xfrm>
            <a:off x="4800600" y="1651000"/>
            <a:ext cx="4038600" cy="3860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a:defRPr/>
            </a:pPr>
            <a:r>
              <a:rPr lang="en-US" b="1" dirty="0" smtClean="0">
                <a:solidFill>
                  <a:schemeClr val="tx1"/>
                </a:solidFill>
              </a:rPr>
              <a:t>Generalization</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9</a:t>
            </a:fld>
            <a:endParaRPr lang="en-US"/>
          </a:p>
        </p:txBody>
      </p:sp>
      <p:sp>
        <p:nvSpPr>
          <p:cNvPr id="43011" name="Rectangle 3"/>
          <p:cNvSpPr>
            <a:spLocks noGrp="1" noChangeArrowheads="1"/>
          </p:cNvSpPr>
          <p:nvPr>
            <p:ph sz="half" idx="1"/>
          </p:nvPr>
        </p:nvSpPr>
        <p:spPr/>
        <p:txBody>
          <a:bodyPr>
            <a:normAutofit/>
          </a:bodyPr>
          <a:lstStyle/>
          <a:p>
            <a:r>
              <a:rPr lang="en-US" b="1" dirty="0" smtClean="0"/>
              <a:t>Generalization</a:t>
            </a:r>
            <a:r>
              <a:rPr lang="en-US" dirty="0" smtClean="0"/>
              <a:t> is a bottom-up approach in which two lower level entities combine to form a higher level entity. In generalization, the higher level entity can also combine with other lower level entity to make further higher level entity.</a:t>
            </a:r>
          </a:p>
        </p:txBody>
      </p:sp>
      <p:pic>
        <p:nvPicPr>
          <p:cNvPr id="6" name="Picture 2" descr="C:\Users\user pc\Desktop\8.PNG"/>
          <p:cNvPicPr>
            <a:picLocks noGrp="1" noChangeAspect="1" noChangeArrowheads="1"/>
          </p:cNvPicPr>
          <p:nvPr>
            <p:ph sz="half" idx="2"/>
          </p:nvPr>
        </p:nvPicPr>
        <p:blipFill>
          <a:blip r:embed="rId2"/>
          <a:srcRect/>
          <a:stretch>
            <a:fillRect/>
          </a:stretch>
        </p:blipFill>
        <p:spPr bwMode="auto">
          <a:xfrm>
            <a:off x="4800600" y="1524000"/>
            <a:ext cx="4038600" cy="46736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18248</TotalTime>
  <Words>457</Words>
  <Application>Microsoft Office PowerPoint</Application>
  <PresentationFormat>On-screen Show (4:3)</PresentationFormat>
  <Paragraphs>83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Introduction to Database Lecture 07: Entity-Relationship Model(Part 2)</vt:lpstr>
      <vt:lpstr>Learning Objectives</vt:lpstr>
      <vt:lpstr>Alternative E-R Notations</vt:lpstr>
      <vt:lpstr>Participation of an Entity Set in a Relationship Set</vt:lpstr>
      <vt:lpstr>Alternative Notation for Cardinality Limits</vt:lpstr>
      <vt:lpstr>Keys</vt:lpstr>
      <vt:lpstr>Foreign Keys</vt:lpstr>
      <vt:lpstr>Weak Entity Sets</vt:lpstr>
      <vt:lpstr>Generalization</vt:lpstr>
      <vt:lpstr>Specialization</vt:lpstr>
      <vt:lpstr>Aggregation</vt:lpstr>
      <vt:lpstr>Summary of Symbols Used in E-R Notation</vt:lpstr>
      <vt:lpstr>Draw ER Diagram From The Provided Scenario</vt:lpstr>
      <vt:lpstr>Slide 14</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Lecture 02: Entity-Relationship Model(Part 1)</dc:title>
  <dc:subject>Introduction To Database</dc:subject>
  <dc:creator>Juena Ahmed Noshin</dc:creator>
  <cp:lastModifiedBy>user pc</cp:lastModifiedBy>
  <cp:revision>202</cp:revision>
  <cp:lastPrinted>1999-06-28T19:27:31Z</cp:lastPrinted>
  <dcterms:created xsi:type="dcterms:W3CDTF">1999-11-04T22:02:40Z</dcterms:created>
  <dcterms:modified xsi:type="dcterms:W3CDTF">2020-07-03T15:49:07Z</dcterms:modified>
</cp:coreProperties>
</file>