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1"/>
  </p:notesMasterIdLst>
  <p:sldIdLst>
    <p:sldId id="356" r:id="rId2"/>
    <p:sldId id="388" r:id="rId3"/>
    <p:sldId id="358" r:id="rId4"/>
    <p:sldId id="359" r:id="rId5"/>
    <p:sldId id="395" r:id="rId6"/>
    <p:sldId id="397" r:id="rId7"/>
    <p:sldId id="396" r:id="rId8"/>
    <p:sldId id="386" r:id="rId9"/>
    <p:sldId id="372" r:id="rId10"/>
    <p:sldId id="374" r:id="rId11"/>
    <p:sldId id="376" r:id="rId12"/>
    <p:sldId id="404" r:id="rId13"/>
    <p:sldId id="405" r:id="rId14"/>
    <p:sldId id="399" r:id="rId15"/>
    <p:sldId id="400" r:id="rId16"/>
    <p:sldId id="401" r:id="rId17"/>
    <p:sldId id="402" r:id="rId18"/>
    <p:sldId id="403" r:id="rId19"/>
    <p:sldId id="367" r:id="rId20"/>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728" autoAdjust="0"/>
  </p:normalViewPr>
  <p:slideViewPr>
    <p:cSldViewPr snapToGrid="0">
      <p:cViewPr>
        <p:scale>
          <a:sx n="64" d="100"/>
          <a:sy n="64" d="100"/>
        </p:scale>
        <p:origin x="-156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F4E17ABA-655A-4B82-BD16-DD028AB0246B}" type="slidenum">
              <a:rPr lang="en-US"/>
              <a:pPr>
                <a:defRPr/>
              </a:pPr>
              <a:t>‹#›</a:t>
            </a:fld>
            <a:endParaRPr lang="en-US"/>
          </a:p>
        </p:txBody>
      </p:sp>
    </p:spTree>
    <p:extLst>
      <p:ext uri="{BB962C8B-B14F-4D97-AF65-F5344CB8AC3E}">
        <p14:creationId xmlns="" xmlns:p14="http://schemas.microsoft.com/office/powerpoint/2010/main" val="3837128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4E17ABA-655A-4B82-BD16-DD028AB0246B}" type="slidenum">
              <a:rPr lang="en-US" smtClean="0"/>
              <a:pPr>
                <a:defRPr/>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E63A3C-C55A-445E-9779-2B85A2C5F68D}"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827CF92D-83A1-480A-B360-C6E2D0580A2A}"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6A34A5E-886B-4899-B134-9740B2EFBD2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6C4E1C89-DBEF-43CC-AB27-E97EF1727795}"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0C821F1-FB23-49D9-93EF-30BBB8C37E7C}"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A27EC62-4FF5-4B3F-B087-363D9C3FFF6C}"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defRPr/>
            </a:pPr>
            <a:fld id="{39C0B06A-912A-436E-96EC-C9F4553F47E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FCBE4C6-9478-40DD-A522-209956B6454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D0702DCD-1357-42F0-A9D8-74DC4516198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94DF8380-8AF4-4367-83A1-89EDB83CC70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A559183-70A5-4C64-BDB1-297868679D0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9A4D22CA-0DBC-43D0-8C2B-DA4966734A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BDD4D1C-A9D4-44B6-925B-A3D918F91228}"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r>
              <a:rPr lang="en-US" sz="4000" b="1" dirty="0" smtClean="0">
                <a:solidFill>
                  <a:schemeClr val="tx1">
                    <a:lumMod val="75000"/>
                    <a:lumOff val="25000"/>
                  </a:schemeClr>
                </a:solidFill>
              </a:rPr>
              <a:t>Introduction to Database</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Lecture </a:t>
            </a:r>
            <a:r>
              <a:rPr lang="en-US" sz="4000" b="1" dirty="0" smtClean="0">
                <a:solidFill>
                  <a:schemeClr val="tx1">
                    <a:lumMod val="75000"/>
                    <a:lumOff val="25000"/>
                  </a:schemeClr>
                </a:solidFill>
              </a:rPr>
              <a:t>13:</a:t>
            </a:r>
            <a:r>
              <a:rPr lang="en-US" sz="4000" b="1" dirty="0" smtClean="0">
                <a:solidFill>
                  <a:schemeClr val="tx1">
                    <a:lumMod val="75000"/>
                    <a:lumOff val="25000"/>
                  </a:schemeClr>
                </a:solidFill>
              </a:rPr>
              <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Normalization</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1</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39056"/>
            <a:ext cx="7886700" cy="5230193"/>
          </a:xfrm>
        </p:spPr>
        <p:txBody>
          <a:bodyPr>
            <a:normAutofit fontScale="92500" lnSpcReduction="10000"/>
          </a:bodyPr>
          <a:lstStyle/>
          <a:p>
            <a:pPr marL="0" indent="0">
              <a:buNone/>
            </a:pPr>
            <a:r>
              <a:rPr lang="en-US" sz="3200" b="1" i="1" dirty="0" smtClean="0"/>
              <a:t>Second </a:t>
            </a:r>
            <a:r>
              <a:rPr lang="en-US" sz="3200" b="1" i="1" dirty="0"/>
              <a:t>Normal </a:t>
            </a:r>
            <a:r>
              <a:rPr lang="en-US" sz="3200" b="1" i="1" dirty="0" smtClean="0"/>
              <a:t>Form</a:t>
            </a:r>
            <a:endParaRPr lang="en-US" dirty="0" smtClean="0"/>
          </a:p>
          <a:p>
            <a:pPr marL="0" indent="0"/>
            <a:r>
              <a:rPr lang="en-US" dirty="0" smtClean="0"/>
              <a:t>Remove Partial Dependencies</a:t>
            </a:r>
          </a:p>
          <a:p>
            <a:pPr marL="0" indent="0"/>
            <a:r>
              <a:rPr lang="en-US" dirty="0" smtClean="0"/>
              <a:t>Must be in First Normal Form(1NF)</a:t>
            </a:r>
          </a:p>
          <a:p>
            <a:pPr marL="0" indent="0">
              <a:buNone/>
            </a:pPr>
            <a:endParaRPr lang="en-US" dirty="0"/>
          </a:p>
          <a:p>
            <a:pPr marL="457200" lvl="1" indent="0">
              <a:buNone/>
            </a:pPr>
            <a:r>
              <a:rPr lang="en-US" sz="2800" b="1" i="1" dirty="0" smtClean="0"/>
              <a:t>Partial Dependency</a:t>
            </a:r>
          </a:p>
          <a:p>
            <a:pPr marL="457200" lvl="1" indent="0">
              <a:buNone/>
            </a:pPr>
            <a:r>
              <a:rPr lang="en-US" sz="2800" dirty="0" smtClean="0">
                <a:solidFill>
                  <a:schemeClr val="tx1"/>
                </a:solidFill>
                <a:latin typeface="Times New Roman"/>
                <a:ea typeface="MS Mincho"/>
              </a:rPr>
              <a:t>	A type of functional dependency where an 	attribute  is functionally dependent on only 	part of the primary key</a:t>
            </a:r>
            <a:endParaRPr lang="en-US" sz="2800" dirty="0" smtClean="0">
              <a:solidFill>
                <a:schemeClr val="tx1"/>
              </a:solidFill>
            </a:endParaRPr>
          </a:p>
          <a:p>
            <a:pPr marL="457200" lvl="1" indent="0">
              <a:buNone/>
            </a:pPr>
            <a:endParaRPr lang="en-US" sz="2800" b="1" i="1" dirty="0" smtClean="0"/>
          </a:p>
          <a:p>
            <a:pPr marL="457200" lvl="1" indent="0">
              <a:buNone/>
            </a:pPr>
            <a:r>
              <a:rPr lang="en-US" sz="2800" b="1" i="1" dirty="0" smtClean="0"/>
              <a:t>Functional Dependency</a:t>
            </a:r>
          </a:p>
          <a:p>
            <a:pPr marL="0" lvl="0" indent="0">
              <a:buNone/>
            </a:pPr>
            <a:r>
              <a:rPr lang="en-US" dirty="0" smtClean="0"/>
              <a:t>	The value of one attribute in a table is    	determined entirely by the value of another</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pPr algn="l"/>
            <a:r>
              <a:rPr lang="en-US" b="1" dirty="0" smtClean="0">
                <a:solidFill>
                  <a:schemeClr val="tx1"/>
                </a:solidFill>
              </a:rPr>
              <a:t>Second Normal Form</a:t>
            </a:r>
            <a:endParaRPr lang="en-US" dirty="0"/>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10</a:t>
            </a:fld>
            <a:endParaRPr lang="en-US"/>
          </a:p>
        </p:txBody>
      </p:sp>
    </p:spTree>
    <p:extLst>
      <p:ext uri="{BB962C8B-B14F-4D97-AF65-F5344CB8AC3E}">
        <p14:creationId xmlns="" xmlns:p14="http://schemas.microsoft.com/office/powerpoint/2010/main" val="537900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621" y="1622672"/>
            <a:ext cx="7886700" cy="3458994"/>
          </a:xfrm>
        </p:spPr>
        <p:txBody>
          <a:bodyPr>
            <a:normAutofit fontScale="92500" lnSpcReduction="10000"/>
          </a:bodyPr>
          <a:lstStyle/>
          <a:p>
            <a:pPr marL="0" indent="0">
              <a:buNone/>
            </a:pPr>
            <a:r>
              <a:rPr lang="en-US" sz="3200" b="1" i="1" dirty="0" smtClean="0"/>
              <a:t>Third Normal Form (3NF)</a:t>
            </a:r>
          </a:p>
          <a:p>
            <a:pPr marL="0" indent="0"/>
            <a:r>
              <a:rPr lang="en-US" sz="3200" dirty="0" smtClean="0"/>
              <a:t>Remove Transitive dependencies.</a:t>
            </a:r>
          </a:p>
          <a:p>
            <a:pPr marL="0" indent="0"/>
            <a:r>
              <a:rPr lang="en-US" sz="3200" dirty="0" smtClean="0"/>
              <a:t>Must be in Second Normal Form(2NF)</a:t>
            </a:r>
          </a:p>
          <a:p>
            <a:pPr marL="0" indent="0">
              <a:buNone/>
            </a:pPr>
            <a:endParaRPr lang="en-US" sz="3200" dirty="0" smtClean="0"/>
          </a:p>
          <a:p>
            <a:pPr marL="0" indent="0">
              <a:buNone/>
            </a:pPr>
            <a:r>
              <a:rPr lang="en-US" sz="3200" dirty="0" smtClean="0"/>
              <a:t> </a:t>
            </a:r>
            <a:r>
              <a:rPr lang="en-US" sz="3200" b="1" i="1" dirty="0" smtClean="0"/>
              <a:t>Transitive Dependency</a:t>
            </a:r>
          </a:p>
          <a:p>
            <a:pPr marL="0" indent="0">
              <a:buNone/>
            </a:pPr>
            <a:r>
              <a:rPr lang="en-US" sz="3200" dirty="0" smtClean="0"/>
              <a:t>A </a:t>
            </a:r>
            <a:r>
              <a:rPr lang="en-US" sz="3200" dirty="0"/>
              <a:t>Functional Dependency between two (or more) non-key </a:t>
            </a:r>
            <a:r>
              <a:rPr lang="en-US" sz="3200" dirty="0" smtClean="0"/>
              <a:t>attributes.</a:t>
            </a:r>
          </a:p>
        </p:txBody>
      </p:sp>
      <p:sp>
        <p:nvSpPr>
          <p:cNvPr id="6" name="Title 5"/>
          <p:cNvSpPr>
            <a:spLocks noGrp="1"/>
          </p:cNvSpPr>
          <p:nvPr>
            <p:ph type="title"/>
          </p:nvPr>
        </p:nvSpPr>
        <p:spPr/>
        <p:txBody>
          <a:bodyPr/>
          <a:lstStyle/>
          <a:p>
            <a:pPr algn="l"/>
            <a:r>
              <a:rPr lang="en-US" b="1" dirty="0" smtClean="0">
                <a:solidFill>
                  <a:schemeClr val="tx1"/>
                </a:solidFill>
              </a:rPr>
              <a:t>Third Normal Form</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11</a:t>
            </a:fld>
            <a:endParaRPr lang="en-US"/>
          </a:p>
        </p:txBody>
      </p:sp>
    </p:spTree>
    <p:extLst>
      <p:ext uri="{BB962C8B-B14F-4D97-AF65-F5344CB8AC3E}">
        <p14:creationId xmlns="" xmlns:p14="http://schemas.microsoft.com/office/powerpoint/2010/main" val="3115447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smtClean="0">
                <a:solidFill>
                  <a:schemeClr val="tx1"/>
                </a:solidFill>
              </a:rPr>
              <a:t>Other Normal Forms</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12</a:t>
            </a:fld>
            <a:endParaRPr lang="en-US" dirty="0"/>
          </a:p>
        </p:txBody>
      </p:sp>
      <p:sp>
        <p:nvSpPr>
          <p:cNvPr id="7" name="Content Placeholder 6"/>
          <p:cNvSpPr>
            <a:spLocks noGrp="1"/>
          </p:cNvSpPr>
          <p:nvPr>
            <p:ph sz="quarter" idx="1"/>
          </p:nvPr>
        </p:nvSpPr>
        <p:spPr/>
        <p:txBody>
          <a:bodyPr/>
          <a:lstStyle/>
          <a:p>
            <a:endParaRPr lang="en-US" dirty="0" smtClean="0"/>
          </a:p>
          <a:p>
            <a:endParaRPr lang="en-US" dirty="0" smtClean="0"/>
          </a:p>
          <a:p>
            <a:r>
              <a:rPr lang="en-US" dirty="0" smtClean="0"/>
              <a:t>Boyce-</a:t>
            </a:r>
            <a:r>
              <a:rPr lang="en-US" dirty="0" err="1" smtClean="0"/>
              <a:t>Codd</a:t>
            </a:r>
            <a:r>
              <a:rPr lang="en-US" dirty="0" smtClean="0"/>
              <a:t> Normal Form</a:t>
            </a:r>
          </a:p>
          <a:p>
            <a:r>
              <a:rPr lang="en-US" dirty="0" smtClean="0"/>
              <a:t>Fourth Normal Form</a:t>
            </a:r>
          </a:p>
          <a:p>
            <a:r>
              <a:rPr lang="en-US" dirty="0" smtClean="0"/>
              <a:t>Fifth Normal Form</a:t>
            </a:r>
            <a:endParaRPr lang="en-US" dirty="0"/>
          </a:p>
        </p:txBody>
      </p:sp>
      <p:sp>
        <p:nvSpPr>
          <p:cNvPr id="8" name="Rectangle 7"/>
          <p:cNvSpPr/>
          <p:nvPr/>
        </p:nvSpPr>
        <p:spPr>
          <a:xfrm>
            <a:off x="5381467" y="214359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Second Normal Form (2NF)</a:t>
            </a:r>
            <a:endParaRPr lang="en-US" dirty="0"/>
          </a:p>
        </p:txBody>
      </p:sp>
      <p:sp>
        <p:nvSpPr>
          <p:cNvPr id="9" name="Rectangle 8"/>
          <p:cNvSpPr/>
          <p:nvPr/>
        </p:nvSpPr>
        <p:spPr>
          <a:xfrm>
            <a:off x="5383967" y="631835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Fifth Normal Form (5NF)</a:t>
            </a:r>
            <a:endParaRPr lang="en-US" dirty="0"/>
          </a:p>
        </p:txBody>
      </p:sp>
      <p:sp>
        <p:nvSpPr>
          <p:cNvPr id="10" name="Rectangle 9"/>
          <p:cNvSpPr/>
          <p:nvPr/>
        </p:nvSpPr>
        <p:spPr>
          <a:xfrm>
            <a:off x="5356484" y="32978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Unnormalized Form (UNF)</a:t>
            </a:r>
            <a:endParaRPr lang="en-US" dirty="0"/>
          </a:p>
        </p:txBody>
      </p:sp>
      <p:sp>
        <p:nvSpPr>
          <p:cNvPr id="11" name="Rectangle 10"/>
          <p:cNvSpPr/>
          <p:nvPr/>
        </p:nvSpPr>
        <p:spPr>
          <a:xfrm>
            <a:off x="5403954" y="3110458"/>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Third Normal Form (3NF)</a:t>
            </a:r>
            <a:endParaRPr lang="en-US" dirty="0"/>
          </a:p>
        </p:txBody>
      </p:sp>
      <p:sp>
        <p:nvSpPr>
          <p:cNvPr id="13" name="Rectangle 12"/>
          <p:cNvSpPr/>
          <p:nvPr/>
        </p:nvSpPr>
        <p:spPr>
          <a:xfrm>
            <a:off x="5406453" y="4152276"/>
            <a:ext cx="2128604" cy="759502"/>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Boyce-</a:t>
            </a:r>
            <a:r>
              <a:rPr lang="en-US" dirty="0" err="1" smtClean="0"/>
              <a:t>Codd</a:t>
            </a:r>
            <a:r>
              <a:rPr lang="en-US" dirty="0" smtClean="0"/>
              <a:t> Normal Form (BCNF)</a:t>
            </a:r>
            <a:endParaRPr lang="en-US" dirty="0"/>
          </a:p>
        </p:txBody>
      </p:sp>
      <p:sp>
        <p:nvSpPr>
          <p:cNvPr id="14" name="Rectangle 13"/>
          <p:cNvSpPr/>
          <p:nvPr/>
        </p:nvSpPr>
        <p:spPr>
          <a:xfrm>
            <a:off x="5423942" y="5363981"/>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Fourth Normal Form (4NF)</a:t>
            </a:r>
            <a:endParaRPr lang="en-US" dirty="0"/>
          </a:p>
        </p:txBody>
      </p:sp>
      <p:sp>
        <p:nvSpPr>
          <p:cNvPr id="15" name="Rectangle 14"/>
          <p:cNvSpPr/>
          <p:nvPr/>
        </p:nvSpPr>
        <p:spPr>
          <a:xfrm>
            <a:off x="5366479" y="1274166"/>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First Normal Form (1NF)</a:t>
            </a:r>
            <a:endParaRPr lang="en-US" dirty="0"/>
          </a:p>
        </p:txBody>
      </p:sp>
      <p:sp>
        <p:nvSpPr>
          <p:cNvPr id="16" name="Down Arrow 15"/>
          <p:cNvSpPr/>
          <p:nvPr/>
        </p:nvSpPr>
        <p:spPr>
          <a:xfrm>
            <a:off x="6265889" y="869430"/>
            <a:ext cx="299803" cy="44970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328347" y="5893632"/>
            <a:ext cx="312296" cy="522158"/>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315856" y="1818807"/>
            <a:ext cx="284813" cy="43471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348334" y="2690735"/>
            <a:ext cx="284813" cy="43471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320853" y="3652603"/>
            <a:ext cx="349770" cy="469692"/>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308359" y="4886793"/>
            <a:ext cx="347273" cy="462195"/>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644040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Example</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13</a:t>
            </a:fld>
            <a:endParaRPr lang="en-US" dirty="0"/>
          </a:p>
        </p:txBody>
      </p:sp>
      <p:pic>
        <p:nvPicPr>
          <p:cNvPr id="1028" name="Picture 4" descr="C:\Users\user pc\Desktop\Diagram1.jpeg"/>
          <p:cNvPicPr>
            <a:picLocks noGrp="1" noChangeAspect="1" noChangeArrowheads="1"/>
          </p:cNvPicPr>
          <p:nvPr>
            <p:ph sz="quarter" idx="1"/>
          </p:nvPr>
        </p:nvPicPr>
        <p:blipFill>
          <a:blip r:embed="rId3"/>
          <a:srcRect/>
          <a:stretch>
            <a:fillRect/>
          </a:stretch>
        </p:blipFill>
        <p:spPr bwMode="auto">
          <a:xfrm>
            <a:off x="329784" y="1527174"/>
            <a:ext cx="8439462" cy="4873625"/>
          </a:xfrm>
          <a:prstGeom prst="rect">
            <a:avLst/>
          </a:prstGeom>
          <a:noFill/>
        </p:spPr>
      </p:pic>
    </p:spTree>
    <p:extLst>
      <p:ext uri="{BB962C8B-B14F-4D97-AF65-F5344CB8AC3E}">
        <p14:creationId xmlns="" xmlns:p14="http://schemas.microsoft.com/office/powerpoint/2010/main" val="26644040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621" y="1622671"/>
            <a:ext cx="7886700" cy="4883060"/>
          </a:xfrm>
        </p:spPr>
        <p:txBody>
          <a:bodyPr>
            <a:normAutofit/>
          </a:bodyPr>
          <a:lstStyle/>
          <a:p>
            <a:pPr marL="0" indent="0">
              <a:buNone/>
            </a:pPr>
            <a:r>
              <a:rPr lang="en-US" sz="1600" b="1" u="sng" dirty="0" smtClean="0"/>
              <a:t>UNF</a:t>
            </a:r>
          </a:p>
          <a:p>
            <a:pPr marL="0" indent="0">
              <a:buNone/>
            </a:pPr>
            <a:r>
              <a:rPr lang="en-US" sz="1600" dirty="0" smtClean="0"/>
              <a:t>enroll(</a:t>
            </a:r>
            <a:r>
              <a:rPr lang="en-US" sz="1600" u="sng" dirty="0" err="1" smtClean="0"/>
              <a:t>d_id</a:t>
            </a:r>
            <a:r>
              <a:rPr lang="en-US" sz="1600" dirty="0" err="1" smtClean="0"/>
              <a:t>,d_name,</a:t>
            </a:r>
            <a:r>
              <a:rPr lang="en-US" sz="1600" u="sng" dirty="0" err="1" smtClean="0"/>
              <a:t>s_id</a:t>
            </a:r>
            <a:r>
              <a:rPr lang="en-US" sz="1600" dirty="0" err="1" smtClean="0"/>
              <a:t>,s_name,city,country</a:t>
            </a:r>
            <a:r>
              <a:rPr lang="en-US" sz="1600" dirty="0" smtClean="0"/>
              <a:t>)</a:t>
            </a:r>
          </a:p>
          <a:p>
            <a:pPr marL="0" indent="0">
              <a:buNone/>
            </a:pPr>
            <a:r>
              <a:rPr lang="en-US" sz="1600" b="1" u="sng" dirty="0" smtClean="0"/>
              <a:t>1NF</a:t>
            </a:r>
          </a:p>
          <a:p>
            <a:pPr marL="0" indent="0">
              <a:buNone/>
            </a:pPr>
            <a:r>
              <a:rPr lang="en-US" sz="1600" dirty="0" smtClean="0"/>
              <a:t>There is no multi valued attribute. Relation already in 1NF.</a:t>
            </a:r>
          </a:p>
          <a:p>
            <a:pPr marL="0" indent="0">
              <a:buNone/>
            </a:pPr>
            <a:r>
              <a:rPr lang="en-US" sz="1600" dirty="0" smtClean="0"/>
              <a:t>1. </a:t>
            </a:r>
            <a:r>
              <a:rPr lang="en-US" sz="1600" u="sng" dirty="0" err="1" smtClean="0"/>
              <a:t>d_id</a:t>
            </a:r>
            <a:r>
              <a:rPr lang="en-US" sz="1600" dirty="0" err="1" smtClean="0"/>
              <a:t>,d_name,</a:t>
            </a:r>
            <a:r>
              <a:rPr lang="en-US" sz="1600" u="sng" dirty="0" err="1" smtClean="0"/>
              <a:t>s_id</a:t>
            </a:r>
            <a:r>
              <a:rPr lang="en-US" sz="1600" dirty="0" err="1" smtClean="0"/>
              <a:t>,s_name,city,country</a:t>
            </a:r>
            <a:endParaRPr lang="en-US" sz="1600" dirty="0" smtClean="0"/>
          </a:p>
          <a:p>
            <a:pPr marL="0" indent="0">
              <a:buNone/>
            </a:pPr>
            <a:r>
              <a:rPr lang="en-US" sz="1600" b="1" u="sng" dirty="0" smtClean="0"/>
              <a:t>2NF</a:t>
            </a:r>
          </a:p>
          <a:p>
            <a:pPr marL="0" indent="0">
              <a:buNone/>
            </a:pPr>
            <a:r>
              <a:rPr lang="en-US" sz="1600" dirty="0" smtClean="0"/>
              <a:t>1.</a:t>
            </a:r>
            <a:r>
              <a:rPr lang="en-US" sz="1600" u="sng" dirty="0" smtClean="0"/>
              <a:t>d_id</a:t>
            </a:r>
            <a:r>
              <a:rPr lang="en-US" sz="1600" dirty="0" smtClean="0"/>
              <a:t>, d_name</a:t>
            </a:r>
          </a:p>
          <a:p>
            <a:pPr marL="0" indent="0">
              <a:buNone/>
            </a:pPr>
            <a:r>
              <a:rPr lang="en-US" sz="1600" dirty="0" smtClean="0"/>
              <a:t>2.</a:t>
            </a:r>
            <a:r>
              <a:rPr lang="en-US" sz="1600" u="sng" dirty="0" smtClean="0"/>
              <a:t>s_id</a:t>
            </a:r>
            <a:r>
              <a:rPr lang="en-US" sz="1600" dirty="0" smtClean="0"/>
              <a:t>,s_name,city,country</a:t>
            </a:r>
          </a:p>
          <a:p>
            <a:pPr marL="0" indent="0">
              <a:buNone/>
            </a:pPr>
            <a:r>
              <a:rPr lang="en-US" sz="1600" b="1" u="sng" dirty="0" smtClean="0"/>
              <a:t>3NF</a:t>
            </a:r>
          </a:p>
          <a:p>
            <a:pPr marL="514350" indent="-514350">
              <a:buNone/>
            </a:pPr>
            <a:r>
              <a:rPr lang="en-US" sz="1600" dirty="0" smtClean="0"/>
              <a:t>1. </a:t>
            </a:r>
            <a:r>
              <a:rPr lang="en-US" sz="1600" u="sng" dirty="0" err="1" smtClean="0"/>
              <a:t>d_id</a:t>
            </a:r>
            <a:r>
              <a:rPr lang="en-US" sz="1600" dirty="0" smtClean="0"/>
              <a:t>, d_name</a:t>
            </a:r>
          </a:p>
          <a:p>
            <a:pPr marL="514350" indent="-514350">
              <a:buNone/>
            </a:pPr>
            <a:r>
              <a:rPr lang="en-US" sz="1600" dirty="0" smtClean="0"/>
              <a:t>2. </a:t>
            </a:r>
            <a:r>
              <a:rPr lang="en-US" sz="1600" u="sng" dirty="0" err="1" smtClean="0"/>
              <a:t>s_id</a:t>
            </a:r>
            <a:r>
              <a:rPr lang="en-US" sz="1600" dirty="0" smtClean="0"/>
              <a:t>, </a:t>
            </a:r>
            <a:r>
              <a:rPr lang="en-US" sz="1600" dirty="0" err="1" smtClean="0"/>
              <a:t>s_name</a:t>
            </a:r>
            <a:endParaRPr lang="en-US" sz="1600" dirty="0" smtClean="0"/>
          </a:p>
          <a:p>
            <a:pPr marL="514350" indent="-514350">
              <a:buNone/>
            </a:pPr>
            <a:r>
              <a:rPr lang="en-US" sz="1600" dirty="0" smtClean="0"/>
              <a:t>3. city, country</a:t>
            </a:r>
          </a:p>
          <a:p>
            <a:pPr marL="0" indent="0">
              <a:buNone/>
            </a:pPr>
            <a:r>
              <a:rPr lang="en-US" sz="1600" b="1" u="sng" dirty="0" smtClean="0"/>
              <a:t>Table Creation</a:t>
            </a:r>
          </a:p>
          <a:p>
            <a:pPr marL="514350" indent="-514350">
              <a:buNone/>
            </a:pPr>
            <a:r>
              <a:rPr lang="en-US" sz="1600" dirty="0" smtClean="0"/>
              <a:t>1. </a:t>
            </a:r>
            <a:r>
              <a:rPr lang="en-US" sz="1600" u="sng" dirty="0" err="1" smtClean="0"/>
              <a:t>d_id</a:t>
            </a:r>
            <a:r>
              <a:rPr lang="en-US" sz="1600" dirty="0" smtClean="0"/>
              <a:t>, d_name</a:t>
            </a:r>
          </a:p>
          <a:p>
            <a:pPr marL="514350" indent="-514350">
              <a:buNone/>
            </a:pPr>
            <a:r>
              <a:rPr lang="en-US" sz="1600" dirty="0" smtClean="0"/>
              <a:t>2. </a:t>
            </a:r>
            <a:r>
              <a:rPr lang="en-US" sz="1600" u="sng" dirty="0" err="1" smtClean="0"/>
              <a:t>s_id</a:t>
            </a:r>
            <a:r>
              <a:rPr lang="en-US" sz="1600" dirty="0" err="1" smtClean="0"/>
              <a:t>,s_name,</a:t>
            </a:r>
            <a:r>
              <a:rPr lang="en-US" sz="1600" b="1" dirty="0" err="1" smtClean="0"/>
              <a:t>a_id</a:t>
            </a:r>
            <a:r>
              <a:rPr lang="en-US" sz="1600" dirty="0" err="1" smtClean="0"/>
              <a:t>,</a:t>
            </a:r>
            <a:r>
              <a:rPr lang="en-US" sz="1600" b="1" dirty="0" err="1" smtClean="0"/>
              <a:t>d_id</a:t>
            </a:r>
            <a:endParaRPr lang="en-US" sz="1600" b="1" dirty="0" smtClean="0"/>
          </a:p>
          <a:p>
            <a:pPr marL="514350" indent="-514350">
              <a:buNone/>
            </a:pPr>
            <a:r>
              <a:rPr lang="en-US" sz="1600" dirty="0" smtClean="0"/>
              <a:t>3. </a:t>
            </a:r>
            <a:r>
              <a:rPr lang="en-US" sz="1600" u="sng" dirty="0" err="1" smtClean="0"/>
              <a:t>a_id</a:t>
            </a:r>
            <a:r>
              <a:rPr lang="en-US" sz="1600" dirty="0" err="1" smtClean="0"/>
              <a:t>,city,country</a:t>
            </a:r>
            <a:endParaRPr lang="en-US" sz="1600" dirty="0" smtClean="0"/>
          </a:p>
        </p:txBody>
      </p:sp>
      <p:sp>
        <p:nvSpPr>
          <p:cNvPr id="6" name="Title 5"/>
          <p:cNvSpPr>
            <a:spLocks noGrp="1"/>
          </p:cNvSpPr>
          <p:nvPr>
            <p:ph type="title"/>
          </p:nvPr>
        </p:nvSpPr>
        <p:spPr/>
        <p:txBody>
          <a:bodyPr/>
          <a:lstStyle/>
          <a:p>
            <a:pPr algn="l"/>
            <a:r>
              <a:rPr lang="en-US" b="1" dirty="0" smtClean="0">
                <a:solidFill>
                  <a:schemeClr val="tx1"/>
                </a:solidFill>
              </a:rPr>
              <a:t>Enroll</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14</a:t>
            </a:fld>
            <a:endParaRPr lang="en-US"/>
          </a:p>
        </p:txBody>
      </p:sp>
    </p:spTree>
    <p:extLst>
      <p:ext uri="{BB962C8B-B14F-4D97-AF65-F5344CB8AC3E}">
        <p14:creationId xmlns="" xmlns:p14="http://schemas.microsoft.com/office/powerpoint/2010/main" val="3115447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0" indent="0">
              <a:buNone/>
            </a:pPr>
            <a:r>
              <a:rPr lang="en-US" sz="1600" b="1" u="sng" dirty="0" smtClean="0"/>
              <a:t>UNF</a:t>
            </a:r>
          </a:p>
          <a:p>
            <a:pPr marL="0" indent="0">
              <a:buNone/>
            </a:pPr>
            <a:r>
              <a:rPr lang="en-US" sz="1600" dirty="0" smtClean="0"/>
              <a:t>teach(</a:t>
            </a:r>
            <a:r>
              <a:rPr lang="en-US" sz="1600" u="sng" dirty="0" err="1" smtClean="0"/>
              <a:t>s_id</a:t>
            </a:r>
            <a:r>
              <a:rPr lang="en-US" sz="1600" dirty="0" err="1" smtClean="0"/>
              <a:t>,s_name,city,country</a:t>
            </a:r>
            <a:r>
              <a:rPr lang="en-US" sz="1600" dirty="0" smtClean="0"/>
              <a:t>, </a:t>
            </a:r>
            <a:r>
              <a:rPr lang="en-US" sz="1600" u="sng" dirty="0" err="1" smtClean="0"/>
              <a:t>t_id</a:t>
            </a:r>
            <a:r>
              <a:rPr lang="en-US" sz="1600" dirty="0" smtClean="0"/>
              <a:t>, </a:t>
            </a:r>
            <a:r>
              <a:rPr lang="en-US" sz="1600" dirty="0" err="1" smtClean="0"/>
              <a:t>t_name,skill</a:t>
            </a:r>
            <a:r>
              <a:rPr lang="en-US" sz="1600" dirty="0" smtClean="0"/>
              <a:t>)</a:t>
            </a:r>
          </a:p>
          <a:p>
            <a:pPr marL="0" indent="0">
              <a:buNone/>
            </a:pPr>
            <a:r>
              <a:rPr lang="en-US" sz="1600" b="1" u="sng" dirty="0" smtClean="0"/>
              <a:t>1NF</a:t>
            </a:r>
          </a:p>
          <a:p>
            <a:pPr marL="0" indent="0">
              <a:buNone/>
            </a:pPr>
            <a:r>
              <a:rPr lang="en-US" sz="1600" dirty="0" smtClean="0"/>
              <a:t>Skill is a multi valued attribute. </a:t>
            </a:r>
          </a:p>
          <a:p>
            <a:pPr marL="0" indent="0">
              <a:buNone/>
            </a:pPr>
            <a:r>
              <a:rPr lang="en-US" sz="1600" dirty="0" smtClean="0"/>
              <a:t>1. </a:t>
            </a:r>
            <a:r>
              <a:rPr lang="en-US" sz="1600" u="sng" dirty="0" err="1" smtClean="0"/>
              <a:t>s_id</a:t>
            </a:r>
            <a:r>
              <a:rPr lang="en-US" sz="1600" dirty="0" err="1" smtClean="0"/>
              <a:t>,s_name,city,country</a:t>
            </a:r>
            <a:r>
              <a:rPr lang="en-US" sz="1600" dirty="0" smtClean="0"/>
              <a:t>, </a:t>
            </a:r>
            <a:r>
              <a:rPr lang="en-US" sz="1600" u="sng" dirty="0" err="1" smtClean="0"/>
              <a:t>t_id</a:t>
            </a:r>
            <a:r>
              <a:rPr lang="en-US" sz="1600" dirty="0" smtClean="0"/>
              <a:t>, </a:t>
            </a:r>
            <a:r>
              <a:rPr lang="en-US" sz="1600" dirty="0" err="1" smtClean="0"/>
              <a:t>t_name,skill</a:t>
            </a:r>
            <a:endParaRPr lang="en-US" sz="1600" dirty="0" smtClean="0"/>
          </a:p>
          <a:p>
            <a:pPr marL="0" indent="0">
              <a:buNone/>
            </a:pPr>
            <a:r>
              <a:rPr lang="en-US" sz="1600" b="1" u="sng" dirty="0" smtClean="0"/>
              <a:t>2NF</a:t>
            </a:r>
          </a:p>
          <a:p>
            <a:pPr marL="0" indent="0">
              <a:buNone/>
            </a:pPr>
            <a:r>
              <a:rPr lang="en-US" sz="1600" dirty="0" smtClean="0"/>
              <a:t>1. </a:t>
            </a:r>
            <a:r>
              <a:rPr lang="en-US" sz="1600" u="sng" dirty="0" err="1" smtClean="0"/>
              <a:t>s_id</a:t>
            </a:r>
            <a:r>
              <a:rPr lang="en-US" sz="1600" dirty="0" err="1" smtClean="0"/>
              <a:t>,s_name,city,country</a:t>
            </a:r>
            <a:endParaRPr lang="en-US" sz="1600" dirty="0" smtClean="0"/>
          </a:p>
          <a:p>
            <a:pPr marL="0" indent="0">
              <a:buNone/>
            </a:pPr>
            <a:r>
              <a:rPr lang="en-US" sz="1600" dirty="0" smtClean="0"/>
              <a:t>2.</a:t>
            </a:r>
            <a:r>
              <a:rPr lang="en-US" sz="1600" u="sng" dirty="0" smtClean="0"/>
              <a:t>t_id</a:t>
            </a:r>
            <a:r>
              <a:rPr lang="en-US" sz="1600" dirty="0" smtClean="0"/>
              <a:t>, </a:t>
            </a:r>
            <a:r>
              <a:rPr lang="en-US" sz="1600" dirty="0" err="1" smtClean="0"/>
              <a:t>t_name,skill</a:t>
            </a:r>
            <a:endParaRPr lang="en-US" sz="1600" dirty="0" smtClean="0"/>
          </a:p>
          <a:p>
            <a:pPr marL="0" indent="0">
              <a:buNone/>
            </a:pPr>
            <a:r>
              <a:rPr lang="en-US" sz="1600" b="1" u="sng" dirty="0" smtClean="0"/>
              <a:t>3NF</a:t>
            </a:r>
          </a:p>
          <a:p>
            <a:pPr marL="514350" indent="-514350">
              <a:buNone/>
            </a:pPr>
            <a:r>
              <a:rPr lang="en-US" sz="1600" dirty="0" smtClean="0"/>
              <a:t>1. </a:t>
            </a:r>
            <a:r>
              <a:rPr lang="en-US" sz="1600" u="sng" dirty="0" err="1" smtClean="0"/>
              <a:t>s_id</a:t>
            </a:r>
            <a:r>
              <a:rPr lang="en-US" sz="1600" dirty="0" err="1" smtClean="0"/>
              <a:t>,s_name</a:t>
            </a:r>
            <a:endParaRPr lang="en-US" sz="1600" dirty="0" smtClean="0"/>
          </a:p>
          <a:p>
            <a:pPr marL="514350" indent="-514350">
              <a:buNone/>
            </a:pPr>
            <a:r>
              <a:rPr lang="en-US" sz="1600" dirty="0" smtClean="0"/>
              <a:t>2. </a:t>
            </a:r>
            <a:r>
              <a:rPr lang="en-US" sz="1600" dirty="0" err="1" smtClean="0"/>
              <a:t>city,country</a:t>
            </a:r>
            <a:endParaRPr lang="en-US" sz="1600" dirty="0" smtClean="0"/>
          </a:p>
          <a:p>
            <a:pPr marL="514350" indent="-514350">
              <a:buNone/>
            </a:pPr>
            <a:r>
              <a:rPr lang="en-US" sz="1600" dirty="0" smtClean="0"/>
              <a:t>3. </a:t>
            </a:r>
            <a:r>
              <a:rPr lang="en-US" sz="1600" u="sng" dirty="0" err="1" smtClean="0"/>
              <a:t>t_id</a:t>
            </a:r>
            <a:r>
              <a:rPr lang="en-US" sz="1600" dirty="0" smtClean="0"/>
              <a:t>, </a:t>
            </a:r>
            <a:r>
              <a:rPr lang="en-US" sz="1600" dirty="0" err="1" smtClean="0"/>
              <a:t>t_name,skill</a:t>
            </a:r>
            <a:endParaRPr lang="en-US" sz="1600" dirty="0" smtClean="0"/>
          </a:p>
          <a:p>
            <a:pPr marL="0" indent="0">
              <a:buNone/>
            </a:pPr>
            <a:r>
              <a:rPr lang="en-US" sz="1600" b="1" u="sng" dirty="0" smtClean="0"/>
              <a:t>Table Creation</a:t>
            </a:r>
          </a:p>
          <a:p>
            <a:pPr marL="514350" indent="-514350">
              <a:buNone/>
            </a:pPr>
            <a:r>
              <a:rPr lang="en-US" sz="1600" dirty="0" smtClean="0"/>
              <a:t>1. </a:t>
            </a:r>
            <a:r>
              <a:rPr lang="en-US" sz="1600" u="sng" dirty="0" err="1" smtClean="0"/>
              <a:t>s_id</a:t>
            </a:r>
            <a:r>
              <a:rPr lang="en-US" sz="1600" dirty="0" smtClean="0"/>
              <a:t>, </a:t>
            </a:r>
            <a:r>
              <a:rPr lang="en-US" sz="1600" dirty="0" err="1" smtClean="0"/>
              <a:t>s_name</a:t>
            </a:r>
            <a:r>
              <a:rPr lang="en-US" sz="1600" dirty="0" smtClean="0"/>
              <a:t>, </a:t>
            </a:r>
            <a:r>
              <a:rPr lang="en-US" sz="1600" b="1" dirty="0" err="1" smtClean="0"/>
              <a:t>a_id</a:t>
            </a:r>
            <a:endParaRPr lang="en-US" sz="1600" b="1" dirty="0" smtClean="0"/>
          </a:p>
          <a:p>
            <a:pPr marL="514350" indent="-514350">
              <a:buNone/>
            </a:pPr>
            <a:r>
              <a:rPr lang="en-US" sz="1600" dirty="0" smtClean="0"/>
              <a:t>2. </a:t>
            </a:r>
            <a:r>
              <a:rPr lang="en-US" sz="1600" u="sng" dirty="0" err="1" smtClean="0"/>
              <a:t>a_id</a:t>
            </a:r>
            <a:r>
              <a:rPr lang="en-US" sz="1600" dirty="0" err="1" smtClean="0"/>
              <a:t>,city,country</a:t>
            </a:r>
            <a:endParaRPr lang="en-US" sz="1600" dirty="0" smtClean="0"/>
          </a:p>
          <a:p>
            <a:pPr marL="514350" indent="-514350">
              <a:buNone/>
            </a:pPr>
            <a:r>
              <a:rPr lang="en-US" sz="1600" dirty="0" smtClean="0"/>
              <a:t>3. </a:t>
            </a:r>
            <a:r>
              <a:rPr lang="en-US" sz="1600" u="sng" dirty="0" err="1" smtClean="0"/>
              <a:t>t_id</a:t>
            </a:r>
            <a:r>
              <a:rPr lang="en-US" sz="1600" dirty="0" smtClean="0"/>
              <a:t>, </a:t>
            </a:r>
            <a:r>
              <a:rPr lang="en-US" sz="1600" dirty="0" err="1" smtClean="0"/>
              <a:t>t_name,skill</a:t>
            </a:r>
            <a:endParaRPr lang="en-US" sz="1600" dirty="0" smtClean="0"/>
          </a:p>
          <a:p>
            <a:pPr marL="514350" indent="-514350">
              <a:buNone/>
            </a:pPr>
            <a:r>
              <a:rPr lang="en-US" sz="1600" dirty="0" smtClean="0"/>
              <a:t>4. </a:t>
            </a:r>
            <a:r>
              <a:rPr lang="en-US" sz="1600" b="1" u="sng" dirty="0" err="1" smtClean="0"/>
              <a:t>s_id</a:t>
            </a:r>
            <a:r>
              <a:rPr lang="en-US" sz="1600" b="1" dirty="0" err="1" smtClean="0"/>
              <a:t>,</a:t>
            </a:r>
            <a:r>
              <a:rPr lang="en-US" sz="1600" b="1" u="sng" dirty="0" err="1" smtClean="0"/>
              <a:t>t_id</a:t>
            </a:r>
            <a:endParaRPr lang="en-US" sz="1600" b="1" u="sng" dirty="0" smtClean="0"/>
          </a:p>
        </p:txBody>
      </p:sp>
      <p:sp>
        <p:nvSpPr>
          <p:cNvPr id="6" name="Title 5"/>
          <p:cNvSpPr>
            <a:spLocks noGrp="1"/>
          </p:cNvSpPr>
          <p:nvPr>
            <p:ph type="title"/>
          </p:nvPr>
        </p:nvSpPr>
        <p:spPr/>
        <p:txBody>
          <a:bodyPr/>
          <a:lstStyle/>
          <a:p>
            <a:pPr algn="l"/>
            <a:r>
              <a:rPr lang="en-US" b="1" dirty="0" smtClean="0">
                <a:solidFill>
                  <a:schemeClr val="tx1"/>
                </a:solidFill>
              </a:rPr>
              <a:t>Teach</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15</a:t>
            </a:fld>
            <a:endParaRPr lang="en-US"/>
          </a:p>
        </p:txBody>
      </p:sp>
    </p:spTree>
    <p:extLst>
      <p:ext uri="{BB962C8B-B14F-4D97-AF65-F5344CB8AC3E}">
        <p14:creationId xmlns="" xmlns:p14="http://schemas.microsoft.com/office/powerpoint/2010/main" val="3115447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0" indent="0">
              <a:buNone/>
            </a:pPr>
            <a:r>
              <a:rPr lang="en-US" sz="1600" b="1" u="sng" dirty="0" smtClean="0"/>
              <a:t>UNF</a:t>
            </a:r>
          </a:p>
          <a:p>
            <a:pPr marL="0" indent="0">
              <a:buNone/>
            </a:pPr>
            <a:r>
              <a:rPr lang="en-US" sz="1600" dirty="0" smtClean="0"/>
              <a:t>head(</a:t>
            </a:r>
            <a:r>
              <a:rPr lang="en-US" sz="1600" u="sng" dirty="0" err="1" smtClean="0"/>
              <a:t>d_id</a:t>
            </a:r>
            <a:r>
              <a:rPr lang="en-US" sz="1600" dirty="0" err="1" smtClean="0"/>
              <a:t>,d_name,</a:t>
            </a:r>
            <a:r>
              <a:rPr lang="en-US" sz="1600" u="sng" dirty="0" err="1" smtClean="0"/>
              <a:t>t_id</a:t>
            </a:r>
            <a:r>
              <a:rPr lang="en-US" sz="1600" dirty="0" smtClean="0"/>
              <a:t>, </a:t>
            </a:r>
            <a:r>
              <a:rPr lang="en-US" sz="1600" dirty="0" err="1" smtClean="0"/>
              <a:t>t_name,skill</a:t>
            </a:r>
            <a:r>
              <a:rPr lang="en-US" sz="1600" dirty="0" smtClean="0"/>
              <a:t>)</a:t>
            </a:r>
          </a:p>
          <a:p>
            <a:pPr marL="0" indent="0">
              <a:buNone/>
            </a:pPr>
            <a:r>
              <a:rPr lang="en-US" sz="1600" b="1" u="sng" dirty="0" smtClean="0"/>
              <a:t>1NF</a:t>
            </a:r>
          </a:p>
          <a:p>
            <a:pPr marL="0" indent="0">
              <a:buNone/>
            </a:pPr>
            <a:r>
              <a:rPr lang="en-US" sz="1600" dirty="0" smtClean="0"/>
              <a:t>Skill is a multi valued attribute. </a:t>
            </a:r>
          </a:p>
          <a:p>
            <a:pPr marL="0" indent="0">
              <a:buNone/>
            </a:pPr>
            <a:r>
              <a:rPr lang="en-US" sz="1600" dirty="0" smtClean="0"/>
              <a:t>1. </a:t>
            </a:r>
            <a:r>
              <a:rPr lang="en-US" sz="1600" u="sng" dirty="0" err="1" smtClean="0"/>
              <a:t>d_id</a:t>
            </a:r>
            <a:r>
              <a:rPr lang="en-US" sz="1600" dirty="0" err="1" smtClean="0"/>
              <a:t>,d_name,</a:t>
            </a:r>
            <a:r>
              <a:rPr lang="en-US" sz="1600" u="sng" dirty="0" err="1" smtClean="0"/>
              <a:t>t_id</a:t>
            </a:r>
            <a:r>
              <a:rPr lang="en-US" sz="1600" dirty="0" smtClean="0"/>
              <a:t>, </a:t>
            </a:r>
            <a:r>
              <a:rPr lang="en-US" sz="1600" dirty="0" err="1" smtClean="0"/>
              <a:t>t_name,skill</a:t>
            </a:r>
            <a:endParaRPr lang="en-US" sz="1600" dirty="0" smtClean="0"/>
          </a:p>
          <a:p>
            <a:pPr marL="0" indent="0">
              <a:buNone/>
            </a:pPr>
            <a:r>
              <a:rPr lang="en-US" sz="1600" b="1" u="sng" dirty="0" smtClean="0"/>
              <a:t>2NF</a:t>
            </a:r>
          </a:p>
          <a:p>
            <a:pPr marL="0" indent="0">
              <a:buNone/>
            </a:pPr>
            <a:r>
              <a:rPr lang="en-US" sz="1600" dirty="0" smtClean="0"/>
              <a:t>1. </a:t>
            </a:r>
            <a:r>
              <a:rPr lang="en-US" sz="1600" u="sng" dirty="0" err="1" smtClean="0"/>
              <a:t>d_id</a:t>
            </a:r>
            <a:r>
              <a:rPr lang="en-US" sz="1600" dirty="0" err="1" smtClean="0"/>
              <a:t>,d_name</a:t>
            </a:r>
            <a:endParaRPr lang="en-US" sz="1600" dirty="0" smtClean="0"/>
          </a:p>
          <a:p>
            <a:pPr marL="0" indent="0">
              <a:buNone/>
            </a:pPr>
            <a:r>
              <a:rPr lang="en-US" sz="1600" dirty="0" smtClean="0"/>
              <a:t>2.</a:t>
            </a:r>
            <a:r>
              <a:rPr lang="en-US" sz="1600" u="sng" dirty="0" smtClean="0"/>
              <a:t>t_id</a:t>
            </a:r>
            <a:r>
              <a:rPr lang="en-US" sz="1600" dirty="0" smtClean="0"/>
              <a:t>, </a:t>
            </a:r>
            <a:r>
              <a:rPr lang="en-US" sz="1600" dirty="0" err="1" smtClean="0"/>
              <a:t>t_name,skill</a:t>
            </a:r>
            <a:endParaRPr lang="en-US" sz="1600" dirty="0" smtClean="0"/>
          </a:p>
          <a:p>
            <a:pPr marL="0" indent="0">
              <a:buNone/>
            </a:pPr>
            <a:r>
              <a:rPr lang="en-US" sz="1600" b="1" u="sng" dirty="0" smtClean="0"/>
              <a:t>3NF</a:t>
            </a:r>
          </a:p>
          <a:p>
            <a:pPr marL="0" indent="0">
              <a:buNone/>
            </a:pPr>
            <a:r>
              <a:rPr lang="en-US" sz="1600" dirty="0" smtClean="0"/>
              <a:t>There is no transitive dependency. Relation already in 3NF.</a:t>
            </a:r>
          </a:p>
          <a:p>
            <a:pPr marL="514350" indent="-514350">
              <a:buNone/>
            </a:pPr>
            <a:r>
              <a:rPr lang="en-US" sz="1600" dirty="0" smtClean="0"/>
              <a:t>1. </a:t>
            </a:r>
            <a:r>
              <a:rPr lang="en-US" sz="1600" u="sng" dirty="0" err="1" smtClean="0"/>
              <a:t>d_id</a:t>
            </a:r>
            <a:r>
              <a:rPr lang="en-US" sz="1600" dirty="0" err="1" smtClean="0"/>
              <a:t>,d_name</a:t>
            </a:r>
            <a:endParaRPr lang="en-US" sz="1600" dirty="0" smtClean="0"/>
          </a:p>
          <a:p>
            <a:pPr marL="514350" indent="-514350">
              <a:buNone/>
            </a:pPr>
            <a:r>
              <a:rPr lang="en-US" sz="1600" dirty="0" smtClean="0"/>
              <a:t>2. </a:t>
            </a:r>
            <a:r>
              <a:rPr lang="en-US" sz="1600" u="sng" dirty="0" err="1" smtClean="0"/>
              <a:t>t_id</a:t>
            </a:r>
            <a:r>
              <a:rPr lang="en-US" sz="1600" dirty="0" smtClean="0"/>
              <a:t>, </a:t>
            </a:r>
            <a:r>
              <a:rPr lang="en-US" sz="1600" dirty="0" err="1" smtClean="0"/>
              <a:t>t_name,skill</a:t>
            </a:r>
            <a:endParaRPr lang="en-US" sz="1600" dirty="0" smtClean="0"/>
          </a:p>
          <a:p>
            <a:pPr marL="0" indent="0">
              <a:buNone/>
            </a:pPr>
            <a:r>
              <a:rPr lang="en-US" sz="1600" b="1" u="sng" dirty="0" smtClean="0"/>
              <a:t>Table Creation</a:t>
            </a:r>
          </a:p>
          <a:p>
            <a:pPr marL="514350" indent="-514350">
              <a:buNone/>
            </a:pPr>
            <a:r>
              <a:rPr lang="en-US" sz="1600" dirty="0" smtClean="0"/>
              <a:t>1. </a:t>
            </a:r>
            <a:r>
              <a:rPr lang="en-US" sz="1600" u="sng" dirty="0" err="1" smtClean="0"/>
              <a:t>d_id</a:t>
            </a:r>
            <a:r>
              <a:rPr lang="en-US" sz="1600" dirty="0" smtClean="0"/>
              <a:t>, d_name, </a:t>
            </a:r>
            <a:r>
              <a:rPr lang="en-US" sz="1600" b="1" dirty="0" err="1" smtClean="0"/>
              <a:t>t_id</a:t>
            </a:r>
            <a:r>
              <a:rPr lang="en-US" sz="1600" b="1" dirty="0" smtClean="0"/>
              <a:t>        </a:t>
            </a:r>
            <a:r>
              <a:rPr lang="en-US" sz="1600" i="1" dirty="0" smtClean="0"/>
              <a:t>OR     </a:t>
            </a:r>
            <a:r>
              <a:rPr lang="en-US" sz="1600" dirty="0" smtClean="0"/>
              <a:t>1. </a:t>
            </a:r>
            <a:r>
              <a:rPr lang="en-US" sz="1600" u="sng" dirty="0" err="1" smtClean="0"/>
              <a:t>d_id</a:t>
            </a:r>
            <a:r>
              <a:rPr lang="en-US" sz="1600" dirty="0" smtClean="0"/>
              <a:t>, d_name</a:t>
            </a:r>
          </a:p>
          <a:p>
            <a:pPr marL="514350" indent="-514350">
              <a:buNone/>
            </a:pPr>
            <a:r>
              <a:rPr lang="en-US" sz="1600" dirty="0" smtClean="0"/>
              <a:t>2. </a:t>
            </a:r>
            <a:r>
              <a:rPr lang="en-US" sz="1600" u="sng" dirty="0" err="1" smtClean="0"/>
              <a:t>t_id</a:t>
            </a:r>
            <a:r>
              <a:rPr lang="en-US" sz="1600" dirty="0" smtClean="0"/>
              <a:t>, </a:t>
            </a:r>
            <a:r>
              <a:rPr lang="en-US" sz="1600" dirty="0" err="1" smtClean="0"/>
              <a:t>t_name,skill</a:t>
            </a:r>
            <a:r>
              <a:rPr lang="en-US" sz="1600" dirty="0" smtClean="0"/>
              <a:t>                       2. </a:t>
            </a:r>
            <a:r>
              <a:rPr lang="en-US" sz="1600" u="sng" dirty="0" err="1" smtClean="0"/>
              <a:t>t_id</a:t>
            </a:r>
            <a:r>
              <a:rPr lang="en-US" sz="1600" dirty="0" smtClean="0"/>
              <a:t>, </a:t>
            </a:r>
            <a:r>
              <a:rPr lang="en-US" sz="1600" dirty="0" err="1" smtClean="0"/>
              <a:t>t_name,skill</a:t>
            </a:r>
            <a:r>
              <a:rPr lang="en-US" sz="1600" dirty="0" smtClean="0"/>
              <a:t>, </a:t>
            </a:r>
            <a:r>
              <a:rPr lang="en-US" sz="1600" b="1" dirty="0" err="1" smtClean="0"/>
              <a:t>d_id</a:t>
            </a:r>
            <a:endParaRPr lang="en-US" sz="1600" b="1" dirty="0" smtClean="0"/>
          </a:p>
        </p:txBody>
      </p:sp>
      <p:sp>
        <p:nvSpPr>
          <p:cNvPr id="6" name="Title 5"/>
          <p:cNvSpPr>
            <a:spLocks noGrp="1"/>
          </p:cNvSpPr>
          <p:nvPr>
            <p:ph type="title"/>
          </p:nvPr>
        </p:nvSpPr>
        <p:spPr/>
        <p:txBody>
          <a:bodyPr/>
          <a:lstStyle/>
          <a:p>
            <a:pPr algn="l"/>
            <a:r>
              <a:rPr lang="en-US" b="1" dirty="0" smtClean="0">
                <a:solidFill>
                  <a:schemeClr val="tx1"/>
                </a:solidFill>
              </a:rPr>
              <a:t>Head</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16</a:t>
            </a:fld>
            <a:endParaRPr lang="en-US"/>
          </a:p>
        </p:txBody>
      </p:sp>
    </p:spTree>
    <p:extLst>
      <p:ext uri="{BB962C8B-B14F-4D97-AF65-F5344CB8AC3E}">
        <p14:creationId xmlns="" xmlns:p14="http://schemas.microsoft.com/office/powerpoint/2010/main" val="311544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27799"/>
            <a:ext cx="7886700" cy="4883060"/>
          </a:xfrm>
        </p:spPr>
        <p:txBody>
          <a:bodyPr>
            <a:noAutofit/>
          </a:bodyPr>
          <a:lstStyle/>
          <a:p>
            <a:pPr marL="514350" indent="-514350">
              <a:buNone/>
            </a:pPr>
            <a:r>
              <a:rPr lang="en-US" sz="2400" strike="sngStrike" dirty="0" smtClean="0"/>
              <a:t>1. </a:t>
            </a:r>
            <a:r>
              <a:rPr lang="en-US" sz="2400" u="sng" strike="sngStrike" dirty="0" err="1" smtClean="0"/>
              <a:t>d_id</a:t>
            </a:r>
            <a:r>
              <a:rPr lang="en-US" sz="2400" strike="sngStrike" dirty="0" smtClean="0"/>
              <a:t>, d_name</a:t>
            </a:r>
          </a:p>
          <a:p>
            <a:pPr marL="514350" indent="-514350">
              <a:buNone/>
            </a:pPr>
            <a:r>
              <a:rPr lang="en-US" sz="2400" dirty="0" smtClean="0"/>
              <a:t>2. </a:t>
            </a:r>
            <a:r>
              <a:rPr lang="en-US" sz="2400" u="sng" dirty="0" err="1" smtClean="0"/>
              <a:t>s_id</a:t>
            </a:r>
            <a:r>
              <a:rPr lang="en-US" sz="2400" dirty="0" err="1" smtClean="0"/>
              <a:t>,s_name,</a:t>
            </a:r>
            <a:r>
              <a:rPr lang="en-US" sz="2400" b="1" dirty="0" err="1" smtClean="0"/>
              <a:t>a_id</a:t>
            </a:r>
            <a:r>
              <a:rPr lang="en-US" sz="2400" dirty="0" err="1" smtClean="0"/>
              <a:t>,</a:t>
            </a:r>
            <a:r>
              <a:rPr lang="en-US" sz="2400" b="1" dirty="0" err="1" smtClean="0"/>
              <a:t>d_id</a:t>
            </a:r>
            <a:endParaRPr lang="en-US" sz="2400" b="1" dirty="0" smtClean="0"/>
          </a:p>
          <a:p>
            <a:pPr marL="514350" indent="-514350">
              <a:buNone/>
            </a:pPr>
            <a:r>
              <a:rPr lang="en-US" sz="2400" strike="sngStrike" dirty="0" smtClean="0"/>
              <a:t>3. </a:t>
            </a:r>
            <a:r>
              <a:rPr lang="en-US" sz="2400" u="sng" strike="sngStrike" dirty="0" err="1" smtClean="0"/>
              <a:t>a_id</a:t>
            </a:r>
            <a:r>
              <a:rPr lang="en-US" sz="2400" strike="sngStrike" dirty="0" err="1" smtClean="0"/>
              <a:t>,city,country</a:t>
            </a:r>
            <a:endParaRPr lang="en-US" sz="2400" strike="sngStrike" dirty="0" smtClean="0"/>
          </a:p>
          <a:p>
            <a:pPr marL="514350" indent="-514350">
              <a:buNone/>
            </a:pPr>
            <a:r>
              <a:rPr lang="en-US" sz="2400" strike="sngStrike" dirty="0" smtClean="0"/>
              <a:t>4. </a:t>
            </a:r>
            <a:r>
              <a:rPr lang="en-US" sz="2400" u="sng" strike="sngStrike" dirty="0" err="1" smtClean="0"/>
              <a:t>s_id</a:t>
            </a:r>
            <a:r>
              <a:rPr lang="en-US" sz="2400" strike="sngStrike" dirty="0" smtClean="0"/>
              <a:t>, </a:t>
            </a:r>
            <a:r>
              <a:rPr lang="en-US" sz="2400" strike="sngStrike" dirty="0" err="1" smtClean="0"/>
              <a:t>s_name</a:t>
            </a:r>
            <a:r>
              <a:rPr lang="en-US" sz="2400" strike="sngStrike" dirty="0" smtClean="0"/>
              <a:t>, </a:t>
            </a:r>
            <a:r>
              <a:rPr lang="en-US" sz="2400" b="1" strike="sngStrike" dirty="0" err="1" smtClean="0"/>
              <a:t>a_id</a:t>
            </a:r>
            <a:endParaRPr lang="en-US" sz="2400" b="1" strike="sngStrike" dirty="0" smtClean="0"/>
          </a:p>
          <a:p>
            <a:pPr marL="514350" indent="-514350">
              <a:buNone/>
            </a:pPr>
            <a:r>
              <a:rPr lang="en-US" sz="2400" dirty="0" smtClean="0"/>
              <a:t>5. </a:t>
            </a:r>
            <a:r>
              <a:rPr lang="en-US" sz="2400" u="sng" dirty="0" err="1" smtClean="0"/>
              <a:t>a_id</a:t>
            </a:r>
            <a:r>
              <a:rPr lang="en-US" sz="2400" dirty="0" err="1" smtClean="0"/>
              <a:t>,city,country</a:t>
            </a:r>
            <a:endParaRPr lang="en-US" sz="2400" dirty="0" smtClean="0"/>
          </a:p>
          <a:p>
            <a:pPr marL="514350" indent="-514350">
              <a:buNone/>
            </a:pPr>
            <a:r>
              <a:rPr lang="en-US" sz="2400" strike="sngStrike" dirty="0" smtClean="0"/>
              <a:t>6. </a:t>
            </a:r>
            <a:r>
              <a:rPr lang="en-US" sz="2400" u="sng" strike="sngStrike" dirty="0" err="1" smtClean="0"/>
              <a:t>t_id</a:t>
            </a:r>
            <a:r>
              <a:rPr lang="en-US" sz="2400" strike="sngStrike" dirty="0" smtClean="0"/>
              <a:t>, </a:t>
            </a:r>
            <a:r>
              <a:rPr lang="en-US" sz="2400" strike="sngStrike" dirty="0" err="1" smtClean="0"/>
              <a:t>t_name,skill</a:t>
            </a:r>
            <a:endParaRPr lang="en-US" sz="2400" strike="sngStrike" dirty="0" smtClean="0"/>
          </a:p>
          <a:p>
            <a:pPr marL="514350" indent="-514350">
              <a:buNone/>
            </a:pPr>
            <a:r>
              <a:rPr lang="en-US" sz="2400" dirty="0" smtClean="0"/>
              <a:t>7. </a:t>
            </a:r>
            <a:r>
              <a:rPr lang="en-US" sz="2400" b="1" u="sng" dirty="0" err="1" smtClean="0"/>
              <a:t>s_id</a:t>
            </a:r>
            <a:r>
              <a:rPr lang="en-US" sz="2400" b="1" dirty="0" err="1" smtClean="0"/>
              <a:t>,</a:t>
            </a:r>
            <a:r>
              <a:rPr lang="en-US" sz="2400" b="1" u="sng" dirty="0" err="1" smtClean="0"/>
              <a:t>t_id</a:t>
            </a:r>
            <a:endParaRPr lang="en-US" sz="2400" b="1" u="sng" dirty="0" smtClean="0"/>
          </a:p>
          <a:p>
            <a:pPr marL="514350" indent="-514350">
              <a:buNone/>
            </a:pPr>
            <a:r>
              <a:rPr lang="en-US" sz="2400" dirty="0" smtClean="0"/>
              <a:t>8. </a:t>
            </a:r>
            <a:r>
              <a:rPr lang="en-US" sz="2400" u="sng" dirty="0" err="1" smtClean="0"/>
              <a:t>d_id</a:t>
            </a:r>
            <a:r>
              <a:rPr lang="en-US" sz="2400" dirty="0" smtClean="0"/>
              <a:t>, d_name, </a:t>
            </a:r>
            <a:r>
              <a:rPr lang="en-US" sz="2400" b="1" dirty="0" err="1" smtClean="0"/>
              <a:t>t_id</a:t>
            </a:r>
            <a:endParaRPr lang="en-US" sz="2400" dirty="0" smtClean="0"/>
          </a:p>
          <a:p>
            <a:pPr marL="514350" indent="-514350">
              <a:buNone/>
            </a:pPr>
            <a:r>
              <a:rPr lang="en-US" sz="2400" dirty="0" smtClean="0"/>
              <a:t>9. </a:t>
            </a:r>
            <a:r>
              <a:rPr lang="en-US" sz="2400" u="sng" dirty="0" err="1" smtClean="0"/>
              <a:t>t_id</a:t>
            </a:r>
            <a:r>
              <a:rPr lang="en-US" sz="2400" dirty="0" smtClean="0"/>
              <a:t>, </a:t>
            </a:r>
            <a:r>
              <a:rPr lang="en-US" sz="2400" dirty="0" err="1" smtClean="0"/>
              <a:t>t_name,skill</a:t>
            </a:r>
            <a:endParaRPr lang="en-US" sz="2400" b="1" u="sng" dirty="0" smtClean="0"/>
          </a:p>
          <a:p>
            <a:pPr marL="514350" indent="-514350">
              <a:buNone/>
            </a:pPr>
            <a:endParaRPr lang="en-US" sz="1600" b="1" dirty="0" smtClean="0"/>
          </a:p>
        </p:txBody>
      </p:sp>
      <p:sp>
        <p:nvSpPr>
          <p:cNvPr id="6" name="Title 5"/>
          <p:cNvSpPr>
            <a:spLocks noGrp="1"/>
          </p:cNvSpPr>
          <p:nvPr>
            <p:ph type="title"/>
          </p:nvPr>
        </p:nvSpPr>
        <p:spPr/>
        <p:txBody>
          <a:bodyPr/>
          <a:lstStyle/>
          <a:p>
            <a:pPr algn="l"/>
            <a:r>
              <a:rPr lang="en-US" b="1" dirty="0" smtClean="0">
                <a:solidFill>
                  <a:schemeClr val="tx1"/>
                </a:solidFill>
              </a:rPr>
              <a:t>Temporary Tables</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17</a:t>
            </a:fld>
            <a:endParaRPr lang="en-US"/>
          </a:p>
        </p:txBody>
      </p:sp>
      <p:graphicFrame>
        <p:nvGraphicFramePr>
          <p:cNvPr id="5" name="Table 4"/>
          <p:cNvGraphicFramePr>
            <a:graphicFrameLocks noGrp="1"/>
          </p:cNvGraphicFramePr>
          <p:nvPr/>
        </p:nvGraphicFramePr>
        <p:xfrm>
          <a:off x="4821836" y="2506272"/>
          <a:ext cx="3332814" cy="1478280"/>
        </p:xfrm>
        <a:graphic>
          <a:graphicData uri="http://schemas.openxmlformats.org/drawingml/2006/table">
            <a:tbl>
              <a:tblPr firstRow="1" bandRow="1">
                <a:tableStyleId>{F5AB1C69-6EDB-4FF4-983F-18BD219EF322}</a:tableStyleId>
              </a:tblPr>
              <a:tblGrid>
                <a:gridCol w="1666407"/>
                <a:gridCol w="1666407"/>
              </a:tblGrid>
              <a:tr h="370840">
                <a:tc>
                  <a:txBody>
                    <a:bodyPr/>
                    <a:lstStyle/>
                    <a:p>
                      <a:r>
                        <a:rPr lang="en-US" b="0" u="sng" dirty="0" err="1" smtClean="0">
                          <a:solidFill>
                            <a:schemeClr val="tx1"/>
                          </a:solidFill>
                        </a:rPr>
                        <a:t>t_id</a:t>
                      </a:r>
                      <a:endParaRPr lang="en-US" b="0" u="sng" dirty="0">
                        <a:solidFill>
                          <a:schemeClr val="tx1"/>
                        </a:solidFill>
                      </a:endParaRPr>
                    </a:p>
                  </a:txBody>
                  <a:tcPr/>
                </a:tc>
                <a:tc>
                  <a:txBody>
                    <a:bodyPr/>
                    <a:lstStyle/>
                    <a:p>
                      <a:r>
                        <a:rPr lang="en-US" b="0" dirty="0" smtClean="0">
                          <a:solidFill>
                            <a:schemeClr val="tx1"/>
                          </a:solidFill>
                        </a:rPr>
                        <a:t>skill</a:t>
                      </a:r>
                      <a:endParaRPr lang="en-US" b="0" dirty="0">
                        <a:solidFill>
                          <a:schemeClr val="tx1"/>
                        </a:solidFill>
                      </a:endParaRPr>
                    </a:p>
                  </a:txBody>
                  <a:tcPr/>
                </a:tc>
              </a:tr>
              <a:tr h="255832">
                <a:tc>
                  <a:txBody>
                    <a:bodyPr/>
                    <a:lstStyle/>
                    <a:p>
                      <a:r>
                        <a:rPr lang="en-US" dirty="0" smtClean="0"/>
                        <a:t>1</a:t>
                      </a:r>
                      <a:endParaRPr lang="en-US" dirty="0"/>
                    </a:p>
                  </a:txBody>
                  <a:tcPr/>
                </a:tc>
                <a:tc>
                  <a:txBody>
                    <a:bodyPr/>
                    <a:lstStyle/>
                    <a:p>
                      <a:r>
                        <a:rPr lang="en-US" dirty="0" smtClean="0"/>
                        <a:t>C</a:t>
                      </a:r>
                      <a:endParaRPr lang="en-US" dirty="0"/>
                    </a:p>
                  </a:txBody>
                  <a:tcPr/>
                </a:tc>
              </a:tr>
              <a:tr h="370840">
                <a:tc>
                  <a:txBody>
                    <a:bodyPr/>
                    <a:lstStyle/>
                    <a:p>
                      <a:r>
                        <a:rPr lang="en-US" dirty="0" smtClean="0"/>
                        <a:t>1</a:t>
                      </a:r>
                      <a:endParaRPr lang="en-US" dirty="0"/>
                    </a:p>
                  </a:txBody>
                  <a:tcPr/>
                </a:tc>
                <a:tc>
                  <a:txBody>
                    <a:bodyPr/>
                    <a:lstStyle/>
                    <a:p>
                      <a:r>
                        <a:rPr lang="en-US" dirty="0" smtClean="0"/>
                        <a:t>C++</a:t>
                      </a:r>
                      <a:endParaRPr lang="en-US" dirty="0"/>
                    </a:p>
                  </a:txBody>
                  <a:tcPr/>
                </a:tc>
              </a:tr>
              <a:tr h="370840">
                <a:tc>
                  <a:txBody>
                    <a:bodyPr/>
                    <a:lstStyle/>
                    <a:p>
                      <a:r>
                        <a:rPr lang="en-US" dirty="0" smtClean="0"/>
                        <a:t>2</a:t>
                      </a:r>
                      <a:endParaRPr lang="en-US" dirty="0"/>
                    </a:p>
                  </a:txBody>
                  <a:tcPr/>
                </a:tc>
                <a:tc>
                  <a:txBody>
                    <a:bodyPr/>
                    <a:lstStyle/>
                    <a:p>
                      <a:r>
                        <a:rPr lang="en-US" dirty="0" smtClean="0"/>
                        <a:t>Java</a:t>
                      </a:r>
                      <a:endParaRPr lang="en-US" dirty="0"/>
                    </a:p>
                  </a:txBody>
                  <a:tcPr/>
                </a:tc>
              </a:tr>
            </a:tbl>
          </a:graphicData>
        </a:graphic>
      </p:graphicFrame>
      <p:sp>
        <p:nvSpPr>
          <p:cNvPr id="16" name="Right Brace 15"/>
          <p:cNvSpPr/>
          <p:nvPr/>
        </p:nvSpPr>
        <p:spPr>
          <a:xfrm>
            <a:off x="5155868" y="2953062"/>
            <a:ext cx="345522" cy="6595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706910" y="4182255"/>
            <a:ext cx="3312827" cy="1200329"/>
          </a:xfrm>
          <a:prstGeom prst="rect">
            <a:avLst/>
          </a:prstGeom>
          <a:noFill/>
        </p:spPr>
        <p:txBody>
          <a:bodyPr wrap="square" rtlCol="0">
            <a:spAutoFit/>
          </a:bodyPr>
          <a:lstStyle/>
          <a:p>
            <a:r>
              <a:rPr lang="en-US" dirty="0" smtClean="0"/>
              <a:t>Not possible to insert same value more than once as primary key value MUST be unique!!</a:t>
            </a:r>
            <a:endParaRPr lang="en-US" dirty="0"/>
          </a:p>
        </p:txBody>
      </p:sp>
      <p:cxnSp>
        <p:nvCxnSpPr>
          <p:cNvPr id="23" name="Straight Arrow Connector 22"/>
          <p:cNvCxnSpPr>
            <a:endCxn id="16" idx="1"/>
          </p:cNvCxnSpPr>
          <p:nvPr/>
        </p:nvCxnSpPr>
        <p:spPr>
          <a:xfrm rot="16200000" flipV="1">
            <a:off x="5418945" y="3365292"/>
            <a:ext cx="869429" cy="704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flipV="1">
            <a:off x="3462728" y="4002376"/>
            <a:ext cx="1364105" cy="118422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4871802" y="2038662"/>
            <a:ext cx="1678899" cy="369332"/>
          </a:xfrm>
          <a:prstGeom prst="rect">
            <a:avLst/>
          </a:prstGeom>
          <a:noFill/>
        </p:spPr>
        <p:txBody>
          <a:bodyPr wrap="square" rtlCol="0">
            <a:spAutoFit/>
          </a:bodyPr>
          <a:lstStyle/>
          <a:p>
            <a:r>
              <a:rPr lang="en-US" b="1" dirty="0" smtClean="0">
                <a:solidFill>
                  <a:srgbClr val="FF0000"/>
                </a:solidFill>
              </a:rPr>
              <a:t>PROBLEM!!</a:t>
            </a:r>
            <a:endParaRPr lang="en-US" b="1" dirty="0">
              <a:solidFill>
                <a:srgbClr val="FF0000"/>
              </a:solidFill>
            </a:endParaRPr>
          </a:p>
        </p:txBody>
      </p:sp>
      <p:sp>
        <p:nvSpPr>
          <p:cNvPr id="39" name="Oval 38"/>
          <p:cNvSpPr/>
          <p:nvPr/>
        </p:nvSpPr>
        <p:spPr>
          <a:xfrm>
            <a:off x="5996066" y="5351490"/>
            <a:ext cx="2548327" cy="1094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solution check slide no. </a:t>
            </a:r>
            <a:r>
              <a:rPr lang="en-US" smtClean="0"/>
              <a:t>18</a:t>
            </a:r>
            <a:endParaRPr lang="en-US" dirty="0"/>
          </a:p>
        </p:txBody>
      </p:sp>
    </p:spTree>
    <p:extLst>
      <p:ext uri="{BB962C8B-B14F-4D97-AF65-F5344CB8AC3E}">
        <p14:creationId xmlns="" xmlns:p14="http://schemas.microsoft.com/office/powerpoint/2010/main" val="3115447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8" grpId="0"/>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514350" indent="-514350">
              <a:buNone/>
            </a:pPr>
            <a:r>
              <a:rPr lang="en-US" sz="2400" dirty="0" smtClean="0"/>
              <a:t>1. </a:t>
            </a:r>
            <a:r>
              <a:rPr lang="en-US" sz="2400" u="sng" dirty="0" err="1" smtClean="0"/>
              <a:t>s_id</a:t>
            </a:r>
            <a:r>
              <a:rPr lang="en-US" sz="2400" dirty="0" err="1" smtClean="0"/>
              <a:t>,s_name,</a:t>
            </a:r>
            <a:r>
              <a:rPr lang="en-US" sz="2400" b="1" dirty="0" err="1" smtClean="0"/>
              <a:t>a_id</a:t>
            </a:r>
            <a:r>
              <a:rPr lang="en-US" sz="2400" dirty="0" err="1" smtClean="0"/>
              <a:t>,</a:t>
            </a:r>
            <a:r>
              <a:rPr lang="en-US" sz="2400" b="1" dirty="0" err="1" smtClean="0"/>
              <a:t>d_id</a:t>
            </a:r>
            <a:endParaRPr lang="en-US" sz="2400" b="1" dirty="0" smtClean="0"/>
          </a:p>
          <a:p>
            <a:pPr marL="514350" indent="-514350">
              <a:buNone/>
            </a:pPr>
            <a:r>
              <a:rPr lang="en-US" sz="2400" dirty="0" smtClean="0"/>
              <a:t>2. </a:t>
            </a:r>
            <a:r>
              <a:rPr lang="en-US" sz="2400" u="sng" dirty="0" err="1" smtClean="0"/>
              <a:t>a_id</a:t>
            </a:r>
            <a:r>
              <a:rPr lang="en-US" sz="2400" dirty="0" err="1" smtClean="0"/>
              <a:t>,city,country</a:t>
            </a:r>
            <a:endParaRPr lang="en-US" sz="2400" dirty="0" smtClean="0"/>
          </a:p>
          <a:p>
            <a:pPr marL="514350" indent="-514350">
              <a:buNone/>
            </a:pPr>
            <a:r>
              <a:rPr lang="en-US" sz="2400" dirty="0" smtClean="0"/>
              <a:t>3. </a:t>
            </a:r>
            <a:r>
              <a:rPr lang="en-US" sz="2400" b="1" u="sng" dirty="0" err="1" smtClean="0"/>
              <a:t>s_id</a:t>
            </a:r>
            <a:r>
              <a:rPr lang="en-US" sz="2400" b="1" dirty="0" err="1" smtClean="0"/>
              <a:t>,</a:t>
            </a:r>
            <a:r>
              <a:rPr lang="en-US" sz="2400" b="1" u="sng" dirty="0" err="1" smtClean="0"/>
              <a:t>t_id</a:t>
            </a:r>
            <a:endParaRPr lang="en-US" sz="2400" b="1" u="sng" dirty="0" smtClean="0"/>
          </a:p>
          <a:p>
            <a:pPr marL="514350" indent="-514350">
              <a:buNone/>
            </a:pPr>
            <a:r>
              <a:rPr lang="en-US" sz="2400" dirty="0" smtClean="0"/>
              <a:t>4. </a:t>
            </a:r>
            <a:r>
              <a:rPr lang="en-US" sz="2400" u="sng" dirty="0" err="1" smtClean="0"/>
              <a:t>d_id</a:t>
            </a:r>
            <a:r>
              <a:rPr lang="en-US" sz="2400" dirty="0" smtClean="0"/>
              <a:t>, d_name, </a:t>
            </a:r>
            <a:r>
              <a:rPr lang="en-US" sz="2400" b="1" dirty="0" err="1" smtClean="0"/>
              <a:t>t_id</a:t>
            </a:r>
            <a:endParaRPr lang="en-US" sz="2400" dirty="0" smtClean="0"/>
          </a:p>
          <a:p>
            <a:pPr marL="514350" indent="-514350">
              <a:buNone/>
            </a:pPr>
            <a:r>
              <a:rPr lang="en-US" sz="2400" dirty="0" smtClean="0"/>
              <a:t>5. </a:t>
            </a:r>
            <a:r>
              <a:rPr lang="en-US" sz="2400" u="sng" dirty="0" err="1" smtClean="0"/>
              <a:t>t_id</a:t>
            </a:r>
            <a:r>
              <a:rPr lang="en-US" sz="2400" dirty="0" smtClean="0"/>
              <a:t>, t_name,skill1, skill2, skill3, …, </a:t>
            </a:r>
            <a:r>
              <a:rPr lang="en-US" sz="2400" dirty="0" err="1" smtClean="0"/>
              <a:t>skilln</a:t>
            </a:r>
            <a:r>
              <a:rPr lang="en-US" sz="2400" dirty="0" smtClean="0"/>
              <a:t> </a:t>
            </a:r>
            <a:r>
              <a:rPr lang="en-US" sz="2400" i="1" dirty="0" smtClean="0"/>
              <a:t>OR</a:t>
            </a:r>
          </a:p>
          <a:p>
            <a:pPr marL="514350" indent="-514350">
              <a:buNone/>
            </a:pPr>
            <a:r>
              <a:rPr lang="en-US" sz="2400" dirty="0" smtClean="0"/>
              <a:t>    </a:t>
            </a:r>
            <a:r>
              <a:rPr lang="en-US" sz="2400" u="sng" dirty="0" err="1" smtClean="0"/>
              <a:t>t_id</a:t>
            </a:r>
            <a:r>
              <a:rPr lang="en-US" sz="2400" dirty="0" smtClean="0"/>
              <a:t>, </a:t>
            </a:r>
            <a:r>
              <a:rPr lang="en-US" sz="2400" dirty="0" err="1" smtClean="0"/>
              <a:t>t_name,</a:t>
            </a:r>
            <a:r>
              <a:rPr lang="en-US" sz="2400" u="sng" dirty="0" err="1" smtClean="0"/>
              <a:t>skill</a:t>
            </a:r>
            <a:r>
              <a:rPr lang="en-US" sz="2400" u="sng" dirty="0" smtClean="0"/>
              <a:t> </a:t>
            </a:r>
            <a:r>
              <a:rPr lang="en-US" sz="2400" i="1" dirty="0" smtClean="0"/>
              <a:t>OR</a:t>
            </a:r>
          </a:p>
          <a:p>
            <a:pPr marL="514350" indent="-514350">
              <a:buNone/>
            </a:pPr>
            <a:r>
              <a:rPr lang="en-US" sz="2400" dirty="0" smtClean="0"/>
              <a:t>    create separate table for multi valued attribute</a:t>
            </a:r>
            <a:endParaRPr lang="en-US" sz="2400" b="1" dirty="0" smtClean="0"/>
          </a:p>
          <a:p>
            <a:pPr marL="514350" indent="-514350">
              <a:buNone/>
            </a:pPr>
            <a:endParaRPr lang="en-US" sz="1600" b="1" dirty="0" smtClean="0"/>
          </a:p>
        </p:txBody>
      </p:sp>
      <p:sp>
        <p:nvSpPr>
          <p:cNvPr id="6" name="Title 5"/>
          <p:cNvSpPr>
            <a:spLocks noGrp="1"/>
          </p:cNvSpPr>
          <p:nvPr>
            <p:ph type="title"/>
          </p:nvPr>
        </p:nvSpPr>
        <p:spPr/>
        <p:txBody>
          <a:bodyPr/>
          <a:lstStyle/>
          <a:p>
            <a:pPr algn="l"/>
            <a:r>
              <a:rPr lang="en-US" b="1" dirty="0" smtClean="0">
                <a:solidFill>
                  <a:schemeClr val="tx1"/>
                </a:solidFill>
              </a:rPr>
              <a:t>Final Tables</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18</a:t>
            </a:fld>
            <a:endParaRPr lang="en-US"/>
          </a:p>
        </p:txBody>
      </p:sp>
    </p:spTree>
    <p:extLst>
      <p:ext uri="{BB962C8B-B14F-4D97-AF65-F5344CB8AC3E}">
        <p14:creationId xmlns="" xmlns:p14="http://schemas.microsoft.com/office/powerpoint/2010/main" val="3115447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D7B372-AB53-4BCB-ACC1-947008673AF2}" type="slidenum">
              <a:rPr lang="en-US" smtClean="0"/>
              <a:pPr/>
              <a:t>19</a:t>
            </a:fld>
            <a:endParaRPr lang="en-US" dirty="0"/>
          </a:p>
        </p:txBody>
      </p:sp>
      <p:sp>
        <p:nvSpPr>
          <p:cNvPr id="5" name="Content Placeholder 3"/>
          <p:cNvSpPr txBox="1">
            <a:spLocks/>
          </p:cNvSpPr>
          <p:nvPr/>
        </p:nvSpPr>
        <p:spPr>
          <a:xfrm>
            <a:off x="4572000" y="1600200"/>
            <a:ext cx="3581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mj-lt"/>
                <a:ea typeface="+mn-ea"/>
                <a:cs typeface="+mn-cs"/>
              </a:rPr>
              <a:t>  </a:t>
            </a:r>
          </a:p>
          <a:p>
            <a:pPr marL="342900" lvl="0" indent="-342900">
              <a:spcBef>
                <a:spcPct val="20000"/>
              </a:spcBef>
            </a:pPr>
            <a:endParaRPr kumimoji="0" lang="en-US" sz="20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
        <p:nvSpPr>
          <p:cNvPr id="4" name="Content Placeholder 3"/>
          <p:cNvSpPr>
            <a:spLocks noGrp="1"/>
          </p:cNvSpPr>
          <p:nvPr>
            <p:ph sz="quarter" idx="1"/>
          </p:nvPr>
        </p:nvSpPr>
        <p:spPr/>
        <p:txBody>
          <a:bodyPr/>
          <a:lstStyle/>
          <a:p>
            <a:pPr marL="0" indent="0">
              <a:buNone/>
            </a:pPr>
            <a:r>
              <a:rPr lang="en-US" sz="3600" dirty="0" smtClean="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THANK </a:t>
            </a:r>
            <a:r>
              <a:rPr lang="en-US" sz="3600" dirty="0">
                <a:solidFill>
                  <a:prstClr val="black">
                    <a:lumMod val="75000"/>
                    <a:lumOff val="25000"/>
                  </a:prstClr>
                </a:solidFill>
                <a:ea typeface="+mj-ea"/>
                <a:cs typeface="+mj-cs"/>
              </a:rPr>
              <a:t>YOU </a:t>
            </a:r>
            <a:br>
              <a:rPr lang="en-US" sz="3600" dirty="0">
                <a:solidFill>
                  <a:prstClr val="black">
                    <a:lumMod val="75000"/>
                    <a:lumOff val="25000"/>
                  </a:prstClr>
                </a:solidFill>
                <a:ea typeface="+mj-ea"/>
                <a:cs typeface="+mj-cs"/>
              </a:rPr>
            </a:br>
            <a:endParaRPr lang="en-US" dirty="0"/>
          </a:p>
        </p:txBody>
      </p:sp>
    </p:spTree>
    <p:extLst>
      <p:ext uri="{BB962C8B-B14F-4D97-AF65-F5344CB8AC3E}">
        <p14:creationId xmlns="" xmlns:p14="http://schemas.microsoft.com/office/powerpoint/2010/main" val="4639166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lumMod val="85000"/>
                    <a:lumOff val="15000"/>
                  </a:schemeClr>
                </a:solidFill>
              </a:rPr>
              <a:t>Learning Objectives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2</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a:buNone/>
            </a:pPr>
            <a:r>
              <a:rPr lang="en-US" dirty="0" smtClean="0">
                <a:solidFill>
                  <a:schemeClr val="tx1">
                    <a:lumMod val="75000"/>
                    <a:lumOff val="25000"/>
                  </a:schemeClr>
                </a:solidFill>
              </a:rPr>
              <a:t>To know about:</a:t>
            </a:r>
          </a:p>
          <a:p>
            <a:r>
              <a:rPr lang="en-US" dirty="0" smtClean="0">
                <a:solidFill>
                  <a:schemeClr val="tx1">
                    <a:lumMod val="75000"/>
                    <a:lumOff val="25000"/>
                  </a:schemeClr>
                </a:solidFill>
              </a:rPr>
              <a:t>Normalization</a:t>
            </a:r>
          </a:p>
          <a:p>
            <a:r>
              <a:rPr lang="en-US" dirty="0" smtClean="0">
                <a:solidFill>
                  <a:schemeClr val="tx1">
                    <a:lumMod val="75000"/>
                    <a:lumOff val="25000"/>
                  </a:schemeClr>
                </a:solidFill>
              </a:rPr>
              <a:t>Anomalies</a:t>
            </a:r>
          </a:p>
          <a:p>
            <a:r>
              <a:rPr lang="en-US" dirty="0" smtClean="0">
                <a:solidFill>
                  <a:schemeClr val="tx1">
                    <a:lumMod val="75000"/>
                    <a:lumOff val="25000"/>
                  </a:schemeClr>
                </a:solidFill>
              </a:rPr>
              <a:t>First Normal Form</a:t>
            </a:r>
          </a:p>
          <a:p>
            <a:r>
              <a:rPr lang="en-US" dirty="0" smtClean="0">
                <a:solidFill>
                  <a:schemeClr val="tx1">
                    <a:lumMod val="75000"/>
                    <a:lumOff val="25000"/>
                  </a:schemeClr>
                </a:solidFill>
              </a:rPr>
              <a:t>Second Normal Form</a:t>
            </a:r>
          </a:p>
          <a:p>
            <a:r>
              <a:rPr lang="en-US" dirty="0" smtClean="0">
                <a:solidFill>
                  <a:schemeClr val="tx1">
                    <a:lumMod val="75000"/>
                    <a:lumOff val="25000"/>
                  </a:schemeClr>
                </a:solidFill>
              </a:rPr>
              <a:t>Third Normal Form</a:t>
            </a:r>
          </a:p>
          <a:p>
            <a:r>
              <a:rPr lang="en-US" dirty="0" smtClean="0">
                <a:solidFill>
                  <a:schemeClr val="tx1">
                    <a:lumMod val="75000"/>
                    <a:lumOff val="25000"/>
                  </a:schemeClr>
                </a:solidFill>
              </a:rPr>
              <a:t>Other Normal Forms</a:t>
            </a:r>
          </a:p>
          <a:p>
            <a:r>
              <a:rPr lang="en-US" dirty="0" smtClean="0">
                <a:solidFill>
                  <a:schemeClr val="tx1">
                    <a:lumMod val="75000"/>
                    <a:lumOff val="25000"/>
                  </a:schemeClr>
                </a:solidFill>
              </a:rPr>
              <a:t>Example</a:t>
            </a:r>
          </a:p>
          <a:p>
            <a:pPr marL="0" indent="0">
              <a:buNone/>
            </a:pPr>
            <a:r>
              <a:rPr lang="en-US" dirty="0" smtClean="0">
                <a:solidFill>
                  <a:schemeClr val="tx1">
                    <a:lumMod val="85000"/>
                    <a:lumOff val="15000"/>
                  </a:schemeClr>
                </a:solidFill>
              </a:rPr>
              <a:t>		  </a:t>
            </a:r>
          </a:p>
          <a:p>
            <a:pPr>
              <a:buNone/>
            </a:pPr>
            <a:endParaRPr lang="en-US" sz="3600" dirty="0" smtClean="0">
              <a:solidFill>
                <a:schemeClr val="tx1"/>
              </a:solidFill>
            </a:endParaRPr>
          </a:p>
          <a:p>
            <a:pPr>
              <a:buFont typeface="Wingdings" pitchFamily="2" charset="2"/>
              <a:buChar char="Ø"/>
            </a:pPr>
            <a:endParaRPr lang="en-US" sz="3600" dirty="0">
              <a:solidFill>
                <a:schemeClr val="tx1">
                  <a:lumMod val="75000"/>
                  <a:lumOff val="25000"/>
                </a:schemeClr>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Normalization</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3</a:t>
            </a:fld>
            <a:endParaRPr lang="en-US" dirty="0"/>
          </a:p>
        </p:txBody>
      </p:sp>
      <p:sp>
        <p:nvSpPr>
          <p:cNvPr id="3" name="Content Placeholder 2"/>
          <p:cNvSpPr>
            <a:spLocks noGrp="1"/>
          </p:cNvSpPr>
          <p:nvPr>
            <p:ph sz="quarter" idx="1"/>
          </p:nvPr>
        </p:nvSpPr>
        <p:spPr/>
        <p:txBody>
          <a:bodyPr>
            <a:noAutofit/>
          </a:bodyPr>
          <a:lstStyle/>
          <a:p>
            <a:pPr marL="0" indent="0">
              <a:buNone/>
            </a:pPr>
            <a:r>
              <a:rPr lang="en-US" sz="2400" b="1" i="1" dirty="0" smtClean="0"/>
              <a:t>Normalization </a:t>
            </a:r>
            <a:r>
              <a:rPr lang="en-US" sz="2400" dirty="0"/>
              <a:t>is a method for organizing data elements in a database into tables</a:t>
            </a:r>
            <a:r>
              <a:rPr lang="en-US" sz="2400" dirty="0" smtClean="0"/>
              <a:t>.</a:t>
            </a:r>
          </a:p>
          <a:p>
            <a:pPr marL="0" indent="0">
              <a:buNone/>
            </a:pPr>
            <a:endParaRPr lang="en-US" sz="2000" dirty="0"/>
          </a:p>
          <a:p>
            <a:pPr marL="0" lvl="0" indent="0">
              <a:buClr>
                <a:srgbClr val="D16349"/>
              </a:buClr>
              <a:buNone/>
            </a:pPr>
            <a:r>
              <a:rPr lang="en-US" sz="2400" u="sng" dirty="0">
                <a:solidFill>
                  <a:prstClr val="black"/>
                </a:solidFill>
              </a:rPr>
              <a:t>Advantages</a:t>
            </a:r>
          </a:p>
          <a:p>
            <a:pPr lvl="0">
              <a:buClr>
                <a:srgbClr val="D16349"/>
              </a:buClr>
            </a:pPr>
            <a:r>
              <a:rPr lang="en-US" sz="2400" dirty="0">
                <a:solidFill>
                  <a:prstClr val="black"/>
                </a:solidFill>
              </a:rPr>
              <a:t>Flexibility-&gt;Structure supports many ways to look at the data</a:t>
            </a:r>
          </a:p>
          <a:p>
            <a:pPr lvl="0">
              <a:buClr>
                <a:srgbClr val="D16349"/>
              </a:buClr>
            </a:pPr>
            <a:r>
              <a:rPr lang="en-US" sz="2400" dirty="0">
                <a:solidFill>
                  <a:prstClr val="black"/>
                </a:solidFill>
              </a:rPr>
              <a:t>Data Integrity-&gt;Modification of anomalies( Deletion, Insertion, Update)</a:t>
            </a:r>
          </a:p>
          <a:p>
            <a:pPr lvl="0">
              <a:buClr>
                <a:srgbClr val="D16349"/>
              </a:buClr>
            </a:pPr>
            <a:r>
              <a:rPr lang="en-US" sz="2400" dirty="0">
                <a:solidFill>
                  <a:prstClr val="black"/>
                </a:solidFill>
              </a:rPr>
              <a:t>Efficiency-&gt;Eliminate redundant data and save space</a:t>
            </a:r>
          </a:p>
          <a:p>
            <a:pPr lvl="0">
              <a:buClr>
                <a:srgbClr val="D16349"/>
              </a:buClr>
            </a:pPr>
            <a:endParaRPr lang="en-US" sz="2400" dirty="0">
              <a:solidFill>
                <a:prstClr val="black"/>
              </a:solidFill>
            </a:endParaRPr>
          </a:p>
          <a:p>
            <a:pPr lvl="0">
              <a:buClr>
                <a:srgbClr val="D16349"/>
              </a:buClr>
            </a:pPr>
            <a:endParaRPr lang="en-US" altLang="en-US" sz="2400" dirty="0">
              <a:solidFill>
                <a:prstClr val="black">
                  <a:lumMod val="75000"/>
                  <a:lumOff val="25000"/>
                </a:prstClr>
              </a:solidFill>
            </a:endParaRPr>
          </a:p>
          <a:p>
            <a:pPr marL="0" indent="0">
              <a:buNone/>
            </a:pPr>
            <a:endParaRPr lang="en-US" sz="1100" dirty="0" smtClean="0"/>
          </a:p>
          <a:p>
            <a:pPr marL="0" indent="0">
              <a:buNone/>
            </a:pPr>
            <a:endParaRPr lang="en-US" sz="1100" dirty="0"/>
          </a:p>
          <a:p>
            <a:endParaRPr lang="en-US" altLang="en-US" sz="3200" dirty="0" smtClean="0">
              <a:solidFill>
                <a:schemeClr val="tx1">
                  <a:lumMod val="75000"/>
                  <a:lumOff val="25000"/>
                </a:schemeClr>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Anomaly</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4</a:t>
            </a:fld>
            <a:endParaRPr lang="en-US" dirty="0"/>
          </a:p>
        </p:txBody>
      </p:sp>
      <p:sp>
        <p:nvSpPr>
          <p:cNvPr id="3" name="Content Placeholder 2"/>
          <p:cNvSpPr>
            <a:spLocks noGrp="1"/>
          </p:cNvSpPr>
          <p:nvPr>
            <p:ph sz="quarter" idx="1"/>
          </p:nvPr>
        </p:nvSpPr>
        <p:spPr/>
        <p:txBody>
          <a:bodyPr>
            <a:noAutofit/>
          </a:bodyPr>
          <a:lstStyle/>
          <a:p>
            <a:pPr marL="0" indent="0">
              <a:buNone/>
            </a:pPr>
            <a:r>
              <a:rPr lang="en-US" sz="2800" b="1" i="1" dirty="0"/>
              <a:t>Anomaly</a:t>
            </a:r>
          </a:p>
          <a:p>
            <a:pPr marL="0" indent="0">
              <a:buNone/>
            </a:pPr>
            <a:r>
              <a:rPr lang="en-US" sz="2400" dirty="0"/>
              <a:t>An error or inconsistency that may result when a user attempts to update a table that contains redundant data.</a:t>
            </a:r>
          </a:p>
          <a:p>
            <a:pPr marL="0" indent="0">
              <a:buNone/>
            </a:pPr>
            <a:r>
              <a:rPr lang="en-US" sz="2400" dirty="0"/>
              <a:t>There are three types of Anomaly </a:t>
            </a:r>
            <a:r>
              <a:rPr lang="en-US" sz="2400" dirty="0" smtClean="0"/>
              <a:t>– </a:t>
            </a:r>
          </a:p>
          <a:p>
            <a:pPr marL="0" indent="0">
              <a:buNone/>
            </a:pPr>
            <a:r>
              <a:rPr lang="en-US" sz="2400" b="1" dirty="0" smtClean="0"/>
              <a:t>1. Insertion Anomaly</a:t>
            </a:r>
          </a:p>
          <a:p>
            <a:pPr marL="0" indent="0">
              <a:buNone/>
            </a:pPr>
            <a:r>
              <a:rPr lang="en-US" sz="2400" b="1" dirty="0" smtClean="0"/>
              <a:t>2. Deletion Anomaly </a:t>
            </a:r>
          </a:p>
          <a:p>
            <a:pPr marL="0" indent="0">
              <a:buNone/>
            </a:pPr>
            <a:r>
              <a:rPr lang="en-US" sz="2400" b="1" dirty="0" smtClean="0"/>
              <a:t>3. Modification </a:t>
            </a:r>
            <a:r>
              <a:rPr lang="en-US" sz="2400" b="1" dirty="0"/>
              <a:t>Anomaly</a:t>
            </a:r>
          </a:p>
          <a:p>
            <a:endParaRPr lang="en-US" altLang="en-US" sz="2400" dirty="0" smtClean="0">
              <a:solidFill>
                <a:schemeClr val="tx1">
                  <a:lumMod val="75000"/>
                  <a:lumOff val="25000"/>
                </a:schemeClr>
              </a:solidFill>
            </a:endParaRPr>
          </a:p>
        </p:txBody>
      </p:sp>
    </p:spTree>
    <p:extLst>
      <p:ext uri="{BB962C8B-B14F-4D97-AF65-F5344CB8AC3E}">
        <p14:creationId xmlns="" xmlns:p14="http://schemas.microsoft.com/office/powerpoint/2010/main" val="38941629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Insertion Anomaly</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5</a:t>
            </a:fld>
            <a:endParaRPr lang="en-US" dirty="0"/>
          </a:p>
        </p:txBody>
      </p:sp>
      <p:sp>
        <p:nvSpPr>
          <p:cNvPr id="8" name="Content Placeholder 7"/>
          <p:cNvSpPr>
            <a:spLocks noGrp="1"/>
          </p:cNvSpPr>
          <p:nvPr>
            <p:ph sz="half" idx="1"/>
          </p:nvPr>
        </p:nvSpPr>
        <p:spPr/>
        <p:txBody>
          <a:bodyPr>
            <a:normAutofit fontScale="92500" lnSpcReduction="20000"/>
          </a:bodyPr>
          <a:lstStyle/>
          <a:p>
            <a:r>
              <a:rPr lang="en-US" dirty="0" smtClean="0"/>
              <a:t>An insertion anomaly is the inability to add data to the database due to absence of other data. For example, assume </a:t>
            </a:r>
            <a:r>
              <a:rPr lang="en-US" dirty="0" err="1" smtClean="0"/>
              <a:t>Student_Group</a:t>
            </a:r>
            <a:r>
              <a:rPr lang="en-US" dirty="0" smtClean="0"/>
              <a:t> is defined so that null values are not allowed. If a new employee is hired but not immediately assigned to a </a:t>
            </a:r>
            <a:r>
              <a:rPr lang="en-US" dirty="0" err="1" smtClean="0"/>
              <a:t>Student_Group</a:t>
            </a:r>
            <a:r>
              <a:rPr lang="en-US" dirty="0" smtClean="0"/>
              <a:t> then this employee could not be entered into the database. This results in database inconsistencies due to omission. </a:t>
            </a:r>
          </a:p>
          <a:p>
            <a:endParaRPr lang="en-US" dirty="0" smtClean="0"/>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 xmlns:p14="http://schemas.microsoft.com/office/powerpoint/2010/main" val="38941629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Modification Anomaly</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6</a:t>
            </a:fld>
            <a:endParaRPr lang="en-US" dirty="0"/>
          </a:p>
        </p:txBody>
      </p:sp>
      <p:sp>
        <p:nvSpPr>
          <p:cNvPr id="8" name="Content Placeholder 7"/>
          <p:cNvSpPr>
            <a:spLocks noGrp="1"/>
          </p:cNvSpPr>
          <p:nvPr>
            <p:ph sz="half" idx="1"/>
          </p:nvPr>
        </p:nvSpPr>
        <p:spPr/>
        <p:txBody>
          <a:bodyPr>
            <a:normAutofit fontScale="77500" lnSpcReduction="20000"/>
          </a:bodyPr>
          <a:lstStyle/>
          <a:p>
            <a:r>
              <a:rPr lang="en-US" dirty="0" smtClean="0"/>
              <a:t>An update anomaly is a data inconsistency that results from data redundancy and a partial update. For example, each employee in a company has a department associated with them as well as the student group they participate in.</a:t>
            </a:r>
          </a:p>
          <a:p>
            <a:r>
              <a:rPr lang="en-US" dirty="0" smtClean="0"/>
              <a:t>If A. </a:t>
            </a:r>
            <a:r>
              <a:rPr lang="en-US" dirty="0" err="1" smtClean="0"/>
              <a:t>Bruchs</a:t>
            </a:r>
            <a:r>
              <a:rPr lang="en-US" dirty="0" smtClean="0"/>
              <a:t>’ department is an error it must be updated at least 2 times or there will be inconsistent data in the database. </a:t>
            </a:r>
            <a:r>
              <a:rPr lang="en-US" smtClean="0"/>
              <a:t>If the user performing the update does not realize the data is stored redundantly the update will not be done properly. </a:t>
            </a:r>
            <a:endParaRPr lang="en-US" dirty="0" smtClean="0"/>
          </a:p>
          <a:p>
            <a:endParaRPr lang="en-US" dirty="0" smtClean="0"/>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 xmlns:p14="http://schemas.microsoft.com/office/powerpoint/2010/main" val="38941629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Deletion Anomaly</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7</a:t>
            </a:fld>
            <a:endParaRPr lang="en-US" dirty="0"/>
          </a:p>
        </p:txBody>
      </p:sp>
      <p:sp>
        <p:nvSpPr>
          <p:cNvPr id="8" name="Content Placeholder 7"/>
          <p:cNvSpPr>
            <a:spLocks noGrp="1"/>
          </p:cNvSpPr>
          <p:nvPr>
            <p:ph sz="half" idx="1"/>
          </p:nvPr>
        </p:nvSpPr>
        <p:spPr/>
        <p:txBody>
          <a:bodyPr>
            <a:normAutofit fontScale="85000" lnSpcReduction="10000"/>
          </a:bodyPr>
          <a:lstStyle/>
          <a:p>
            <a:r>
              <a:rPr lang="en-US" dirty="0" smtClean="0"/>
              <a:t>A deletion anomaly is the unintended loss of data due to deletion of other data. For example,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 xmlns:p14="http://schemas.microsoft.com/office/powerpoint/2010/main" val="38941629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tx1"/>
                </a:solidFill>
              </a:rPr>
              <a:t>Normal Form</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8</a:t>
            </a:fld>
            <a:endParaRPr lang="en-US" dirty="0"/>
          </a:p>
        </p:txBody>
      </p:sp>
      <p:sp>
        <p:nvSpPr>
          <p:cNvPr id="3" name="Content Placeholder 2"/>
          <p:cNvSpPr>
            <a:spLocks noGrp="1"/>
          </p:cNvSpPr>
          <p:nvPr>
            <p:ph sz="quarter" idx="1"/>
          </p:nvPr>
        </p:nvSpPr>
        <p:spPr/>
        <p:txBody>
          <a:bodyPr>
            <a:noAutofit/>
          </a:bodyPr>
          <a:lstStyle/>
          <a:p>
            <a:pPr lvl="0">
              <a:buClr>
                <a:srgbClr val="D16349"/>
              </a:buClr>
            </a:pPr>
            <a:r>
              <a:rPr lang="en-US" dirty="0">
                <a:solidFill>
                  <a:prstClr val="black">
                    <a:lumMod val="75000"/>
                    <a:lumOff val="25000"/>
                  </a:prstClr>
                </a:solidFill>
              </a:rPr>
              <a:t>First Normal Form</a:t>
            </a:r>
          </a:p>
          <a:p>
            <a:pPr lvl="0">
              <a:buClr>
                <a:srgbClr val="D16349"/>
              </a:buClr>
            </a:pPr>
            <a:r>
              <a:rPr lang="en-US" dirty="0">
                <a:solidFill>
                  <a:prstClr val="black">
                    <a:lumMod val="75000"/>
                    <a:lumOff val="25000"/>
                  </a:prstClr>
                </a:solidFill>
              </a:rPr>
              <a:t>Second Normal Form</a:t>
            </a:r>
          </a:p>
          <a:p>
            <a:pPr lvl="0">
              <a:buClr>
                <a:srgbClr val="D16349"/>
              </a:buClr>
            </a:pPr>
            <a:r>
              <a:rPr lang="en-US" dirty="0">
                <a:solidFill>
                  <a:prstClr val="black">
                    <a:lumMod val="75000"/>
                    <a:lumOff val="25000"/>
                  </a:prstClr>
                </a:solidFill>
              </a:rPr>
              <a:t>Third Normal </a:t>
            </a:r>
            <a:r>
              <a:rPr lang="en-US" dirty="0" smtClean="0">
                <a:solidFill>
                  <a:prstClr val="black">
                    <a:lumMod val="75000"/>
                    <a:lumOff val="25000"/>
                  </a:prstClr>
                </a:solidFill>
              </a:rPr>
              <a:t>Form</a:t>
            </a:r>
          </a:p>
          <a:p>
            <a:pPr marL="0" lvl="0" indent="0">
              <a:buClr>
                <a:srgbClr val="D16349"/>
              </a:buClr>
              <a:buNone/>
            </a:pPr>
            <a:r>
              <a:rPr lang="en-US" dirty="0">
                <a:solidFill>
                  <a:prstClr val="black">
                    <a:lumMod val="85000"/>
                    <a:lumOff val="15000"/>
                  </a:prstClr>
                </a:solidFill>
              </a:rPr>
              <a:t>		  </a:t>
            </a:r>
          </a:p>
          <a:p>
            <a:endParaRPr lang="en-US" altLang="en-US" sz="2400" dirty="0" smtClean="0">
              <a:solidFill>
                <a:schemeClr val="tx1">
                  <a:lumMod val="75000"/>
                  <a:lumOff val="25000"/>
                </a:schemeClr>
              </a:solidFill>
            </a:endParaRPr>
          </a:p>
        </p:txBody>
      </p:sp>
    </p:spTree>
    <p:extLst>
      <p:ext uri="{BB962C8B-B14F-4D97-AF65-F5344CB8AC3E}">
        <p14:creationId xmlns="" xmlns:p14="http://schemas.microsoft.com/office/powerpoint/2010/main" val="33972610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4559"/>
            <a:ext cx="7886700" cy="2577874"/>
          </a:xfrm>
        </p:spPr>
        <p:txBody>
          <a:bodyPr>
            <a:normAutofit fontScale="40000" lnSpcReduction="20000"/>
          </a:bodyPr>
          <a:lstStyle/>
          <a:p>
            <a:pPr>
              <a:buFontTx/>
              <a:buChar char="-"/>
            </a:pPr>
            <a:endParaRPr lang="en-US" sz="8600" dirty="0" smtClean="0"/>
          </a:p>
          <a:p>
            <a:pPr marL="0" indent="0">
              <a:buNone/>
            </a:pPr>
            <a:r>
              <a:rPr lang="en-US" sz="8600" b="1" i="1" dirty="0" smtClean="0"/>
              <a:t>First Normal Form (1NF)</a:t>
            </a:r>
          </a:p>
          <a:p>
            <a:pPr marL="0" indent="0">
              <a:buNone/>
            </a:pPr>
            <a:r>
              <a:rPr lang="en-US" altLang="zh-TW" sz="8600" dirty="0" smtClean="0"/>
              <a:t>A relation is in 1NF if each attribute contains only one value (not a set of values)</a:t>
            </a:r>
          </a:p>
          <a:p>
            <a:pPr marL="0" indent="0">
              <a:buNone/>
            </a:pPr>
            <a:endParaRPr lang="en-US" dirty="0" smtClean="0"/>
          </a:p>
          <a:p>
            <a:pPr marL="0" indent="0">
              <a:buNone/>
            </a:pPr>
            <a:endParaRPr lang="en-US" dirty="0" smtClean="0"/>
          </a:p>
          <a:p>
            <a:pPr marL="0" indent="0">
              <a:buNone/>
            </a:pPr>
            <a:endParaRPr lang="en-US" dirty="0" smtClean="0"/>
          </a:p>
        </p:txBody>
      </p:sp>
      <p:sp>
        <p:nvSpPr>
          <p:cNvPr id="5" name="Title 4"/>
          <p:cNvSpPr>
            <a:spLocks noGrp="1"/>
          </p:cNvSpPr>
          <p:nvPr>
            <p:ph type="title"/>
          </p:nvPr>
        </p:nvSpPr>
        <p:spPr/>
        <p:txBody>
          <a:bodyPr/>
          <a:lstStyle/>
          <a:p>
            <a:pPr algn="l"/>
            <a:r>
              <a:rPr lang="en-US" b="1" dirty="0" smtClean="0">
                <a:solidFill>
                  <a:schemeClr val="tx1"/>
                </a:solidFill>
              </a:rPr>
              <a:t>First Normal Form</a:t>
            </a:r>
            <a:endParaRPr lang="en-US" b="1" dirty="0">
              <a:solidFill>
                <a:schemeClr val="tx1"/>
              </a:solidFill>
            </a:endParaRPr>
          </a:p>
        </p:txBody>
      </p:sp>
      <p:sp>
        <p:nvSpPr>
          <p:cNvPr id="6" name="Slide Number Placeholder 5"/>
          <p:cNvSpPr>
            <a:spLocks noGrp="1"/>
          </p:cNvSpPr>
          <p:nvPr>
            <p:ph type="sldNum" sz="quarter" idx="12"/>
          </p:nvPr>
        </p:nvSpPr>
        <p:spPr/>
        <p:txBody>
          <a:bodyPr/>
          <a:lstStyle/>
          <a:p>
            <a:pPr>
              <a:defRPr/>
            </a:pPr>
            <a:fld id="{40C821F1-FB23-49D9-93EF-30BBB8C37E7C}" type="slidenum">
              <a:rPr lang="en-US" smtClean="0"/>
              <a:pPr>
                <a:defRPr/>
              </a:pPr>
              <a:t>9</a:t>
            </a:fld>
            <a:endParaRPr lang="en-US"/>
          </a:p>
        </p:txBody>
      </p:sp>
      <p:graphicFrame>
        <p:nvGraphicFramePr>
          <p:cNvPr id="7" name="Table 6"/>
          <p:cNvGraphicFramePr>
            <a:graphicFrameLocks noGrp="1"/>
          </p:cNvGraphicFramePr>
          <p:nvPr/>
        </p:nvGraphicFramePr>
        <p:xfrm>
          <a:off x="204866" y="3690496"/>
          <a:ext cx="2988039" cy="1483360"/>
        </p:xfrm>
        <a:graphic>
          <a:graphicData uri="http://schemas.openxmlformats.org/drawingml/2006/table">
            <a:tbl>
              <a:tblPr firstRow="1" bandRow="1">
                <a:tableStyleId>{F5AB1C69-6EDB-4FF4-983F-18BD219EF322}</a:tableStyleId>
              </a:tblPr>
              <a:tblGrid>
                <a:gridCol w="964367"/>
                <a:gridCol w="2023672"/>
              </a:tblGrid>
              <a:tr h="370840">
                <a:tc>
                  <a:txBody>
                    <a:bodyPr/>
                    <a:lstStyle/>
                    <a:p>
                      <a:r>
                        <a:rPr lang="en-US" b="0" u="sng" dirty="0" err="1" smtClean="0">
                          <a:solidFill>
                            <a:schemeClr val="tx1"/>
                          </a:solidFill>
                        </a:rPr>
                        <a:t>t_id</a:t>
                      </a:r>
                      <a:endParaRPr lang="en-US" b="0" u="sng" dirty="0">
                        <a:solidFill>
                          <a:schemeClr val="tx1"/>
                        </a:solidFill>
                      </a:endParaRPr>
                    </a:p>
                  </a:txBody>
                  <a:tcPr/>
                </a:tc>
                <a:tc>
                  <a:txBody>
                    <a:bodyPr/>
                    <a:lstStyle/>
                    <a:p>
                      <a:r>
                        <a:rPr lang="en-US" b="0" u="none" dirty="0" smtClean="0">
                          <a:solidFill>
                            <a:schemeClr val="tx1"/>
                          </a:solidFill>
                        </a:rPr>
                        <a:t>skill</a:t>
                      </a:r>
                      <a:endParaRPr lang="en-US" b="0" u="none" dirty="0">
                        <a:solidFill>
                          <a:schemeClr val="tx1"/>
                        </a:solidFill>
                      </a:endParaRPr>
                    </a:p>
                  </a:txBody>
                  <a:tcPr/>
                </a:tc>
              </a:tr>
              <a:tr h="370840">
                <a:tc>
                  <a:txBody>
                    <a:bodyPr/>
                    <a:lstStyle/>
                    <a:p>
                      <a:r>
                        <a:rPr lang="en-US" dirty="0" smtClean="0"/>
                        <a:t>1</a:t>
                      </a:r>
                      <a:endParaRPr lang="en-US" dirty="0"/>
                    </a:p>
                  </a:txBody>
                  <a:tcPr/>
                </a:tc>
                <a:tc>
                  <a:txBody>
                    <a:bodyPr/>
                    <a:lstStyle/>
                    <a:p>
                      <a:r>
                        <a:rPr lang="en-US" dirty="0" smtClean="0"/>
                        <a:t>C,C++,Java</a:t>
                      </a:r>
                      <a:endParaRPr lang="en-US" dirty="0"/>
                    </a:p>
                  </a:txBody>
                  <a:tcPr/>
                </a:tc>
              </a:tr>
              <a:tr h="370840">
                <a:tc>
                  <a:txBody>
                    <a:bodyPr/>
                    <a:lstStyle/>
                    <a:p>
                      <a:r>
                        <a:rPr lang="en-US" dirty="0" smtClean="0"/>
                        <a:t>2</a:t>
                      </a:r>
                      <a:endParaRPr lang="en-US" dirty="0"/>
                    </a:p>
                  </a:txBody>
                  <a:tcPr/>
                </a:tc>
                <a:tc>
                  <a:txBody>
                    <a:bodyPr/>
                    <a:lstStyle/>
                    <a:p>
                      <a:r>
                        <a:rPr lang="en-US" dirty="0" smtClean="0"/>
                        <a:t>ADBMS, IDB</a:t>
                      </a:r>
                      <a:endParaRPr lang="en-US" dirty="0"/>
                    </a:p>
                  </a:txBody>
                  <a:tcPr/>
                </a:tc>
              </a:tr>
              <a:tr h="370840">
                <a:tc>
                  <a:txBody>
                    <a:bodyPr/>
                    <a:lstStyle/>
                    <a:p>
                      <a:r>
                        <a:rPr lang="en-US" dirty="0" smtClean="0"/>
                        <a:t>3</a:t>
                      </a:r>
                      <a:endParaRPr lang="en-US" dirty="0"/>
                    </a:p>
                  </a:txBody>
                  <a:tcPr/>
                </a:tc>
                <a:tc>
                  <a:txBody>
                    <a:bodyPr/>
                    <a:lstStyle/>
                    <a:p>
                      <a:r>
                        <a:rPr lang="en-US" dirty="0" smtClean="0"/>
                        <a:t>COA</a:t>
                      </a:r>
                      <a:endParaRPr lang="en-US" dirty="0"/>
                    </a:p>
                  </a:txBody>
                  <a:tcPr/>
                </a:tc>
              </a:tr>
            </a:tbl>
          </a:graphicData>
        </a:graphic>
      </p:graphicFrame>
      <p:graphicFrame>
        <p:nvGraphicFramePr>
          <p:cNvPr id="9" name="Table 8"/>
          <p:cNvGraphicFramePr>
            <a:graphicFrameLocks noGrp="1"/>
          </p:cNvGraphicFramePr>
          <p:nvPr/>
        </p:nvGraphicFramePr>
        <p:xfrm>
          <a:off x="4734394" y="3528102"/>
          <a:ext cx="2988039" cy="2595880"/>
        </p:xfrm>
        <a:graphic>
          <a:graphicData uri="http://schemas.openxmlformats.org/drawingml/2006/table">
            <a:tbl>
              <a:tblPr firstRow="1" bandRow="1">
                <a:tableStyleId>{F5AB1C69-6EDB-4FF4-983F-18BD219EF322}</a:tableStyleId>
              </a:tblPr>
              <a:tblGrid>
                <a:gridCol w="964367"/>
                <a:gridCol w="2023672"/>
              </a:tblGrid>
              <a:tr h="370840">
                <a:tc>
                  <a:txBody>
                    <a:bodyPr/>
                    <a:lstStyle/>
                    <a:p>
                      <a:r>
                        <a:rPr lang="en-US" b="0" u="sng" dirty="0" err="1" smtClean="0">
                          <a:solidFill>
                            <a:schemeClr val="tx1"/>
                          </a:solidFill>
                        </a:rPr>
                        <a:t>t_id</a:t>
                      </a:r>
                      <a:endParaRPr lang="en-US" b="0" u="sng" dirty="0">
                        <a:solidFill>
                          <a:schemeClr val="tx1"/>
                        </a:solidFill>
                      </a:endParaRPr>
                    </a:p>
                  </a:txBody>
                  <a:tcPr/>
                </a:tc>
                <a:tc>
                  <a:txBody>
                    <a:bodyPr/>
                    <a:lstStyle/>
                    <a:p>
                      <a:r>
                        <a:rPr lang="en-US" b="0" u="none" dirty="0" smtClean="0">
                          <a:solidFill>
                            <a:schemeClr val="tx1"/>
                          </a:solidFill>
                        </a:rPr>
                        <a:t>skill</a:t>
                      </a:r>
                      <a:endParaRPr lang="en-US" b="0" u="none" dirty="0">
                        <a:solidFill>
                          <a:schemeClr val="tx1"/>
                        </a:solidFill>
                      </a:endParaRPr>
                    </a:p>
                  </a:txBody>
                  <a:tcPr/>
                </a:tc>
              </a:tr>
              <a:tr h="370840">
                <a:tc>
                  <a:txBody>
                    <a:bodyPr/>
                    <a:lstStyle/>
                    <a:p>
                      <a:r>
                        <a:rPr lang="en-US" dirty="0" smtClean="0"/>
                        <a:t>1</a:t>
                      </a:r>
                      <a:endParaRPr lang="en-US" dirty="0"/>
                    </a:p>
                  </a:txBody>
                  <a:tcPr/>
                </a:tc>
                <a:tc>
                  <a:txBody>
                    <a:bodyPr/>
                    <a:lstStyle/>
                    <a:p>
                      <a:r>
                        <a:rPr lang="en-US" dirty="0" smtClean="0"/>
                        <a:t>C</a:t>
                      </a:r>
                      <a:endParaRPr lang="en-US" dirty="0"/>
                    </a:p>
                  </a:txBody>
                  <a:tcPr/>
                </a:tc>
              </a:tr>
              <a:tr h="370840">
                <a:tc>
                  <a:txBody>
                    <a:bodyPr/>
                    <a:lstStyle/>
                    <a:p>
                      <a:r>
                        <a:rPr lang="en-US" dirty="0" smtClean="0"/>
                        <a:t>1</a:t>
                      </a:r>
                      <a:endParaRPr lang="en-US" dirty="0"/>
                    </a:p>
                  </a:txBody>
                  <a:tcPr/>
                </a:tc>
                <a:tc>
                  <a:txBody>
                    <a:bodyPr/>
                    <a:lstStyle/>
                    <a:p>
                      <a:r>
                        <a:rPr lang="en-US" dirty="0" smtClean="0"/>
                        <a:t>C++</a:t>
                      </a:r>
                      <a:endParaRPr lang="en-US" dirty="0"/>
                    </a:p>
                  </a:txBody>
                  <a:tcPr/>
                </a:tc>
              </a:tr>
              <a:tr h="370840">
                <a:tc>
                  <a:txBody>
                    <a:bodyPr/>
                    <a:lstStyle/>
                    <a:p>
                      <a:r>
                        <a:rPr lang="en-US" dirty="0" smtClean="0"/>
                        <a:t>1</a:t>
                      </a:r>
                      <a:endParaRPr lang="en-US" dirty="0"/>
                    </a:p>
                  </a:txBody>
                  <a:tcPr/>
                </a:tc>
                <a:tc>
                  <a:txBody>
                    <a:bodyPr/>
                    <a:lstStyle/>
                    <a:p>
                      <a:r>
                        <a:rPr lang="en-US" dirty="0" smtClean="0"/>
                        <a:t>Java</a:t>
                      </a:r>
                      <a:endParaRPr lang="en-US" dirty="0"/>
                    </a:p>
                  </a:txBody>
                  <a:tcPr/>
                </a:tc>
              </a:tr>
              <a:tr h="370840">
                <a:tc>
                  <a:txBody>
                    <a:bodyPr/>
                    <a:lstStyle/>
                    <a:p>
                      <a:r>
                        <a:rPr lang="en-US" dirty="0" smtClean="0"/>
                        <a:t>2</a:t>
                      </a:r>
                      <a:endParaRPr lang="en-US" dirty="0"/>
                    </a:p>
                  </a:txBody>
                  <a:tcPr/>
                </a:tc>
                <a:tc>
                  <a:txBody>
                    <a:bodyPr/>
                    <a:lstStyle/>
                    <a:p>
                      <a:r>
                        <a:rPr lang="en-US" dirty="0" smtClean="0"/>
                        <a:t>ADBMS</a:t>
                      </a:r>
                      <a:endParaRPr lang="en-US" dirty="0"/>
                    </a:p>
                  </a:txBody>
                  <a:tcPr/>
                </a:tc>
              </a:tr>
              <a:tr h="370840">
                <a:tc>
                  <a:txBody>
                    <a:bodyPr/>
                    <a:lstStyle/>
                    <a:p>
                      <a:r>
                        <a:rPr lang="en-US" dirty="0" smtClean="0"/>
                        <a:t>2</a:t>
                      </a:r>
                      <a:endParaRPr lang="en-US" dirty="0"/>
                    </a:p>
                  </a:txBody>
                  <a:tcPr/>
                </a:tc>
                <a:tc>
                  <a:txBody>
                    <a:bodyPr/>
                    <a:lstStyle/>
                    <a:p>
                      <a:r>
                        <a:rPr lang="en-US" dirty="0" smtClean="0"/>
                        <a:t>IDB</a:t>
                      </a:r>
                      <a:endParaRPr lang="en-US" dirty="0"/>
                    </a:p>
                  </a:txBody>
                  <a:tcPr/>
                </a:tc>
              </a:tr>
              <a:tr h="370840">
                <a:tc>
                  <a:txBody>
                    <a:bodyPr/>
                    <a:lstStyle/>
                    <a:p>
                      <a:r>
                        <a:rPr lang="en-US" dirty="0" smtClean="0"/>
                        <a:t>3</a:t>
                      </a:r>
                      <a:endParaRPr lang="en-US" dirty="0"/>
                    </a:p>
                  </a:txBody>
                  <a:tcPr/>
                </a:tc>
                <a:tc>
                  <a:txBody>
                    <a:bodyPr/>
                    <a:lstStyle/>
                    <a:p>
                      <a:r>
                        <a:rPr lang="en-US" dirty="0" smtClean="0"/>
                        <a:t>COA</a:t>
                      </a:r>
                      <a:endParaRPr lang="en-US" dirty="0"/>
                    </a:p>
                  </a:txBody>
                  <a:tcPr/>
                </a:tc>
              </a:tr>
            </a:tbl>
          </a:graphicData>
        </a:graphic>
      </p:graphicFrame>
      <p:pic>
        <p:nvPicPr>
          <p:cNvPr id="1026" name="Picture 2" descr="C:\Users\user pc\Desktop\right.PNG"/>
          <p:cNvPicPr>
            <a:picLocks noChangeAspect="1" noChangeArrowheads="1"/>
          </p:cNvPicPr>
          <p:nvPr/>
        </p:nvPicPr>
        <p:blipFill>
          <a:blip r:embed="rId2"/>
          <a:srcRect/>
          <a:stretch>
            <a:fillRect/>
          </a:stretch>
        </p:blipFill>
        <p:spPr bwMode="auto">
          <a:xfrm>
            <a:off x="6959964" y="4638675"/>
            <a:ext cx="2419350" cy="2219325"/>
          </a:xfrm>
          <a:prstGeom prst="rect">
            <a:avLst/>
          </a:prstGeom>
          <a:noFill/>
        </p:spPr>
      </p:pic>
      <p:pic>
        <p:nvPicPr>
          <p:cNvPr id="1027" name="Picture 3" descr="C:\Users\user pc\Desktop\wrong.PNG"/>
          <p:cNvPicPr>
            <a:picLocks noChangeAspect="1" noChangeArrowheads="1"/>
          </p:cNvPicPr>
          <p:nvPr/>
        </p:nvPicPr>
        <p:blipFill>
          <a:blip r:embed="rId3"/>
          <a:srcRect/>
          <a:stretch>
            <a:fillRect/>
          </a:stretch>
        </p:blipFill>
        <p:spPr bwMode="auto">
          <a:xfrm>
            <a:off x="1942866" y="4752975"/>
            <a:ext cx="2200275" cy="2105025"/>
          </a:xfrm>
          <a:prstGeom prst="rect">
            <a:avLst/>
          </a:prstGeom>
          <a:noFill/>
        </p:spPr>
      </p:pic>
    </p:spTree>
    <p:extLst>
      <p:ext uri="{BB962C8B-B14F-4D97-AF65-F5344CB8AC3E}">
        <p14:creationId xmlns="" xmlns:p14="http://schemas.microsoft.com/office/powerpoint/2010/main" val="11566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19895</TotalTime>
  <Words>854</Words>
  <Application>Microsoft Office PowerPoint</Application>
  <PresentationFormat>On-screen Show (4:3)</PresentationFormat>
  <Paragraphs>203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Introduction to Database Lecture 13: Normalization</vt:lpstr>
      <vt:lpstr>Learning Objectives</vt:lpstr>
      <vt:lpstr>Normalization</vt:lpstr>
      <vt:lpstr>Anomaly</vt:lpstr>
      <vt:lpstr>Insertion Anomaly</vt:lpstr>
      <vt:lpstr>Modification Anomaly</vt:lpstr>
      <vt:lpstr>Deletion Anomaly</vt:lpstr>
      <vt:lpstr>Normal Form</vt:lpstr>
      <vt:lpstr>First Normal Form</vt:lpstr>
      <vt:lpstr>Second Normal Form</vt:lpstr>
      <vt:lpstr>Third Normal Form</vt:lpstr>
      <vt:lpstr>Other Normal Forms</vt:lpstr>
      <vt:lpstr>Example</vt:lpstr>
      <vt:lpstr>Enroll</vt:lpstr>
      <vt:lpstr>Teach</vt:lpstr>
      <vt:lpstr>Head</vt:lpstr>
      <vt:lpstr>Temporary Tables</vt:lpstr>
      <vt:lpstr>Final Tables</vt:lpstr>
      <vt:lpstr>Slide 19</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Lecture 02: Entity-Relationship Model(Part 1)</dc:title>
  <dc:subject>Introduction To Database</dc:subject>
  <dc:creator>Juena Ahmed Noshin</dc:creator>
  <cp:lastModifiedBy>user pc</cp:lastModifiedBy>
  <cp:revision>292</cp:revision>
  <cp:lastPrinted>1999-06-28T19:27:31Z</cp:lastPrinted>
  <dcterms:created xsi:type="dcterms:W3CDTF">1999-11-04T22:02:40Z</dcterms:created>
  <dcterms:modified xsi:type="dcterms:W3CDTF">2020-08-20T05:07:23Z</dcterms:modified>
</cp:coreProperties>
</file>