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89" r:id="rId1"/>
  </p:sldMasterIdLst>
  <p:notesMasterIdLst>
    <p:notesMasterId r:id="rId14"/>
  </p:notesMasterIdLst>
  <p:handoutMasterIdLst>
    <p:handoutMasterId r:id="rId15"/>
  </p:handoutMasterIdLst>
  <p:sldIdLst>
    <p:sldId id="442" r:id="rId2"/>
    <p:sldId id="430" r:id="rId3"/>
    <p:sldId id="263" r:id="rId4"/>
    <p:sldId id="433" r:id="rId5"/>
    <p:sldId id="435" r:id="rId6"/>
    <p:sldId id="434" r:id="rId7"/>
    <p:sldId id="267" r:id="rId8"/>
    <p:sldId id="436" r:id="rId9"/>
    <p:sldId id="427" r:id="rId10"/>
    <p:sldId id="437" r:id="rId11"/>
    <p:sldId id="431" r:id="rId12"/>
    <p:sldId id="450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EAEAEA"/>
    <a:srgbClr val="87EB87"/>
    <a:srgbClr val="008000"/>
    <a:srgbClr val="FFCC00"/>
    <a:srgbClr val="F8F8F8"/>
    <a:srgbClr val="DDDDDD"/>
    <a:srgbClr val="9313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92" autoAdjust="0"/>
    <p:restoredTop sz="94671" autoAdjust="0"/>
  </p:normalViewPr>
  <p:slideViewPr>
    <p:cSldViewPr>
      <p:cViewPr>
        <p:scale>
          <a:sx n="81" d="100"/>
          <a:sy n="81" d="100"/>
        </p:scale>
        <p:origin x="-1068" y="144"/>
      </p:cViewPr>
      <p:guideLst>
        <p:guide orient="horz" pos="679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fld id="{9985441A-675B-4F92-B7A4-EE6B64B54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129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690A1C1-FD3C-411D-B034-F2706B98C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566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BA8A7-FF13-4C51-8CFB-018FA053CBA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BA8A7-FF13-4C51-8CFB-018FA053CBAE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46B7975-254E-4ECC-9745-EF77F163F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604C4-E4DE-46AB-934D-6E44FBD96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CC70E-1C98-4CD5-903D-0EFC57C3B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AC0F7-C699-42EE-A23A-EB854DFCD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2440262-AC3D-430E-AE04-D1C5A16C0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6FAE0-6EFD-452D-A601-EEF9CDFA2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70DB5EB-701E-4120-BC59-1FFAD0BA1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5E1D-3B5B-40AD-9374-6D03B63A4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1EFF65-3A42-4603-B6CF-96D5495B6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E25282E-E6D5-45C5-82BC-4BE59775F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4821D-A9DC-4C27-AF94-816FAD205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4/8/2017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962BE6B-0D42-420F-A441-D5DCA2885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6002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Database</a:t>
            </a:r>
            <a:b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16:</a:t>
            </a:r>
            <a:b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t> Relational Algebra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AC0F7-C699-42EE-A23A-EB854DFCDA0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758825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Example Queries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1625" y="1371600"/>
            <a:ext cx="4038600" cy="468153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Find the name of the branch where branch city is Rye.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 smtClean="0">
                <a:sym typeface="Symbol" pitchFamily="18" charset="2"/>
              </a:rPr>
              <a:t>             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kumimoji="1" lang="en-US" sz="1800" dirty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sz="1800" dirty="0" smtClean="0">
                <a:sym typeface="Symbol" pitchFamily="18" charset="2"/>
              </a:rPr>
              <a:t>Find </a:t>
            </a:r>
            <a:r>
              <a:rPr kumimoji="1" lang="en-US" sz="1800" dirty="0">
                <a:sym typeface="Symbol" pitchFamily="18" charset="2"/>
              </a:rPr>
              <a:t>the loan number </a:t>
            </a:r>
            <a:r>
              <a:rPr kumimoji="1" lang="en-US" sz="1800" dirty="0" smtClean="0">
                <a:sym typeface="Symbol" pitchFamily="18" charset="2"/>
              </a:rPr>
              <a:t>where  </a:t>
            </a:r>
            <a:r>
              <a:rPr kumimoji="1" lang="en-US" sz="1800" dirty="0">
                <a:sym typeface="Symbol" pitchFamily="18" charset="2"/>
              </a:rPr>
              <a:t>amount </a:t>
            </a:r>
            <a:r>
              <a:rPr kumimoji="1" lang="en-US" sz="1800" dirty="0" smtClean="0">
                <a:sym typeface="Symbol" pitchFamily="18" charset="2"/>
              </a:rPr>
              <a:t>is greater </a:t>
            </a:r>
            <a:r>
              <a:rPr kumimoji="1" lang="en-US" sz="1800" dirty="0">
                <a:sym typeface="Symbol" pitchFamily="18" charset="2"/>
              </a:rPr>
              <a:t>than                             $</a:t>
            </a:r>
            <a:r>
              <a:rPr kumimoji="1" lang="en-US" sz="1800" dirty="0" smtClean="0">
                <a:sym typeface="Symbol" pitchFamily="18" charset="2"/>
              </a:rPr>
              <a:t>1200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kumimoji="1" lang="en-US" sz="1800" dirty="0">
              <a:sym typeface="Symbol" pitchFamily="18" charset="2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kumimoji="1" lang="en-US" sz="1800" dirty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Find </a:t>
            </a:r>
            <a:r>
              <a:rPr lang="en-US" sz="1800" dirty="0"/>
              <a:t>assets  and branch city where branch name is Redwood.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sym typeface="Symbol" pitchFamily="18" charset="2"/>
              </a:rPr>
              <a:t>             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kumimoji="1" lang="en-US" sz="1800" dirty="0">
              <a:sym typeface="Symbol" pitchFamily="18" charset="2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1800" dirty="0" smtClean="0">
              <a:sym typeface="Symbol" pitchFamily="18" charset="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-152399" y="1828801"/>
            <a:ext cx="449579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spcBef>
                <a:spcPct val="35000"/>
              </a:spcBef>
              <a:buClr>
                <a:srgbClr val="646B86"/>
              </a:buClr>
              <a:buSzPct val="90000"/>
            </a:pPr>
            <a:r>
              <a:rPr kumimoji="1" lang="en-US" dirty="0" smtClean="0">
                <a:solidFill>
                  <a:prstClr val="black"/>
                </a:solidFill>
                <a:sym typeface="Symbol" pitchFamily="18" charset="2"/>
              </a:rPr>
              <a:t></a:t>
            </a:r>
            <a:r>
              <a:rPr kumimoji="1" lang="en-US" i="1" baseline="-25000" dirty="0" err="1" smtClean="0">
                <a:solidFill>
                  <a:prstClr val="black"/>
                </a:solidFill>
                <a:sym typeface="Symbol" pitchFamily="18" charset="2"/>
              </a:rPr>
              <a:t>branch_name</a:t>
            </a:r>
            <a:r>
              <a:rPr kumimoji="1" lang="en-US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kumimoji="1" lang="en-US" dirty="0">
                <a:solidFill>
                  <a:prstClr val="black"/>
                </a:solidFill>
                <a:sym typeface="Symbol" pitchFamily="18" charset="2"/>
              </a:rPr>
              <a:t>(</a:t>
            </a:r>
            <a:r>
              <a:rPr kumimoji="1" lang="en-US" dirty="0" smtClean="0">
                <a:solidFill>
                  <a:prstClr val="black"/>
                </a:solidFill>
                <a:sym typeface="Symbol" pitchFamily="18" charset="2"/>
              </a:rPr>
              <a:t></a:t>
            </a:r>
            <a:r>
              <a:rPr kumimoji="1" lang="en-US" i="1" baseline="-25000" dirty="0" err="1" smtClean="0">
                <a:solidFill>
                  <a:prstClr val="black"/>
                </a:solidFill>
                <a:sym typeface="Symbol" pitchFamily="18" charset="2"/>
              </a:rPr>
              <a:t>branch_city</a:t>
            </a:r>
            <a:r>
              <a:rPr kumimoji="1" lang="en-US" i="1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kumimoji="1" lang="en-US" baseline="-25000" dirty="0">
                <a:solidFill>
                  <a:prstClr val="black"/>
                </a:solidFill>
                <a:sym typeface="Symbol" pitchFamily="18" charset="2"/>
              </a:rPr>
              <a:t>=</a:t>
            </a:r>
            <a:r>
              <a:rPr kumimoji="1" lang="en-US" baseline="-25000" dirty="0" smtClean="0">
                <a:solidFill>
                  <a:prstClr val="black"/>
                </a:solidFill>
                <a:sym typeface="Symbol" pitchFamily="18" charset="2"/>
              </a:rPr>
              <a:t> “Rye”</a:t>
            </a:r>
            <a:r>
              <a:rPr kumimoji="1" lang="en-US" dirty="0" smtClean="0">
                <a:solidFill>
                  <a:prstClr val="black"/>
                </a:solidFill>
                <a:sym typeface="Symbol" pitchFamily="18" charset="2"/>
              </a:rPr>
              <a:t> (</a:t>
            </a:r>
            <a:r>
              <a:rPr kumimoji="1" lang="en-US" i="1" dirty="0" smtClean="0">
                <a:solidFill>
                  <a:prstClr val="black"/>
                </a:solidFill>
                <a:sym typeface="Symbol" pitchFamily="18" charset="2"/>
              </a:rPr>
              <a:t>Branch</a:t>
            </a:r>
            <a:r>
              <a:rPr kumimoji="1" lang="en-US" dirty="0" smtClean="0">
                <a:solidFill>
                  <a:prstClr val="black"/>
                </a:solidFill>
                <a:sym typeface="Symbol" pitchFamily="18" charset="2"/>
              </a:rPr>
              <a:t>))</a:t>
            </a:r>
            <a:endParaRPr kumimoji="1" lang="en-US" sz="2400" dirty="0">
              <a:sym typeface="Symbol" pitchFamily="18" charset="2"/>
            </a:endParaRPr>
          </a:p>
          <a:p>
            <a:pPr algn="ctr"/>
            <a:endParaRPr lang="en-US" sz="18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-228600" y="3563580"/>
            <a:ext cx="411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dirty="0" smtClean="0">
                <a:sym typeface="Symbol" pitchFamily="18" charset="2"/>
              </a:rPr>
              <a:t></a:t>
            </a:r>
            <a:r>
              <a:rPr kumimoji="1" lang="en-US" i="1" baseline="-25000" dirty="0" err="1">
                <a:sym typeface="Symbol" pitchFamily="18" charset="2"/>
              </a:rPr>
              <a:t>loan_number</a:t>
            </a:r>
            <a:r>
              <a:rPr kumimoji="1" lang="en-US" dirty="0">
                <a:sym typeface="Symbol" pitchFamily="18" charset="2"/>
              </a:rPr>
              <a:t> (</a:t>
            </a:r>
            <a:r>
              <a:rPr kumimoji="1" lang="en-US" i="1" baseline="-25000" dirty="0">
                <a:sym typeface="Symbol" pitchFamily="18" charset="2"/>
              </a:rPr>
              <a:t>amount</a:t>
            </a:r>
            <a:r>
              <a:rPr kumimoji="1" lang="en-US" i="1" dirty="0">
                <a:sym typeface="Symbol" pitchFamily="18" charset="2"/>
              </a:rPr>
              <a:t> </a:t>
            </a:r>
            <a:r>
              <a:rPr kumimoji="1" lang="en-US" baseline="-25000" dirty="0">
                <a:sym typeface="Symbol" pitchFamily="18" charset="2"/>
              </a:rPr>
              <a:t>&gt; 1200</a:t>
            </a:r>
            <a:r>
              <a:rPr kumimoji="1" lang="en-US" dirty="0">
                <a:sym typeface="Symbol" pitchFamily="18" charset="2"/>
              </a:rPr>
              <a:t> </a:t>
            </a:r>
            <a:r>
              <a:rPr kumimoji="1" lang="en-US" dirty="0" smtClean="0">
                <a:sym typeface="Symbol" pitchFamily="18" charset="2"/>
              </a:rPr>
              <a:t>(</a:t>
            </a:r>
            <a:r>
              <a:rPr kumimoji="1" lang="en-US" i="1" dirty="0">
                <a:sym typeface="Symbol" pitchFamily="18" charset="2"/>
              </a:rPr>
              <a:t>L</a:t>
            </a:r>
            <a:r>
              <a:rPr kumimoji="1" lang="en-US" i="1" dirty="0" smtClean="0">
                <a:sym typeface="Symbol" pitchFamily="18" charset="2"/>
              </a:rPr>
              <a:t>oan</a:t>
            </a:r>
            <a:r>
              <a:rPr kumimoji="1" lang="en-US" dirty="0" smtClean="0">
                <a:sym typeface="Symbol" pitchFamily="18" charset="2"/>
              </a:rPr>
              <a:t>))</a:t>
            </a:r>
          </a:p>
          <a:p>
            <a:pPr algn="ctr"/>
            <a:endParaRPr lang="en-US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4800" y="4322763"/>
            <a:ext cx="4038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35000"/>
              </a:spcBef>
              <a:buClr>
                <a:srgbClr val="DE890C"/>
              </a:buClr>
              <a:buSzPct val="90000"/>
              <a:buFont typeface="Arial" charset="0"/>
              <a:buChar char="•"/>
            </a:pPr>
            <a:endParaRPr kumimoji="1" lang="en-US" sz="1800" dirty="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48047" y="4921927"/>
            <a:ext cx="430450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dirty="0" smtClean="0">
                <a:sym typeface="Symbol" pitchFamily="18" charset="2"/>
              </a:rPr>
              <a:t></a:t>
            </a:r>
            <a:r>
              <a:rPr kumimoji="1" lang="en-US" i="1" baseline="-25000" dirty="0" err="1" smtClean="0">
                <a:sym typeface="Symbol" pitchFamily="18" charset="2"/>
              </a:rPr>
              <a:t>assets,branch_city</a:t>
            </a:r>
            <a:r>
              <a:rPr kumimoji="1" lang="en-US" dirty="0" smtClean="0">
                <a:sym typeface="Symbol" pitchFamily="18" charset="2"/>
              </a:rPr>
              <a:t> </a:t>
            </a:r>
            <a:r>
              <a:rPr kumimoji="1" lang="en-US" dirty="0">
                <a:sym typeface="Symbol" pitchFamily="18" charset="2"/>
              </a:rPr>
              <a:t>(</a:t>
            </a:r>
            <a:r>
              <a:rPr kumimoji="1" lang="en-US" dirty="0" smtClean="0">
                <a:sym typeface="Symbol" pitchFamily="18" charset="2"/>
              </a:rPr>
              <a:t></a:t>
            </a:r>
            <a:r>
              <a:rPr kumimoji="1" lang="en-US" i="1" baseline="-25000" dirty="0" err="1" smtClean="0">
                <a:sym typeface="Symbol" pitchFamily="18" charset="2"/>
              </a:rPr>
              <a:t>branch_name</a:t>
            </a:r>
            <a:r>
              <a:rPr kumimoji="1" lang="en-US" baseline="-25000" dirty="0" smtClean="0">
                <a:sym typeface="Symbol" pitchFamily="18" charset="2"/>
              </a:rPr>
              <a:t>=“Redwood”</a:t>
            </a:r>
            <a:r>
              <a:rPr kumimoji="1" lang="en-US" dirty="0" smtClean="0">
                <a:sym typeface="Symbol" pitchFamily="18" charset="2"/>
              </a:rPr>
              <a:t> (</a:t>
            </a:r>
            <a:r>
              <a:rPr kumimoji="1" lang="en-US" i="1" dirty="0" smtClean="0">
                <a:sym typeface="Symbol" pitchFamily="18" charset="2"/>
              </a:rPr>
              <a:t>Branch</a:t>
            </a:r>
            <a:r>
              <a:rPr kumimoji="1" lang="en-US" dirty="0" smtClean="0">
                <a:sym typeface="Symbol" pitchFamily="18" charset="2"/>
              </a:rPr>
              <a:t>))</a:t>
            </a:r>
            <a:endParaRPr kumimoji="1" lang="en-US" dirty="0">
              <a:sym typeface="Symbol" pitchFamily="18" charset="2"/>
            </a:endParaRPr>
          </a:p>
          <a:p>
            <a:pPr algn="ctr"/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6FAE0-6EFD-452D-A601-EEF9CDFA27A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38" t="7082" r="424" b="7082"/>
          <a:stretch>
            <a:fillRect/>
          </a:stretch>
        </p:blipFill>
        <p:spPr bwMode="auto">
          <a:xfrm>
            <a:off x="4749800" y="1691476"/>
            <a:ext cx="3494086" cy="206591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6" t="9653" r="426" b="10504"/>
          <a:stretch>
            <a:fillRect/>
          </a:stretch>
        </p:blipFill>
        <p:spPr bwMode="auto">
          <a:xfrm>
            <a:off x="4779108" y="4322763"/>
            <a:ext cx="3479800" cy="220317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12616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Branch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11614" y="3855968"/>
            <a:ext cx="1465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Loan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8" grpId="0" autoUpdateAnimBg="0"/>
      <p:bldP spid="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Exercise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  <a:b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AC0F7-C699-42EE-A23A-EB854DFCDA0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grayscl/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638" t="7082" r="424" b="7082"/>
          <a:stretch>
            <a:fillRect/>
          </a:stretch>
        </p:blipFill>
        <p:spPr bwMode="auto">
          <a:xfrm>
            <a:off x="1524000" y="1752600"/>
            <a:ext cx="4572000" cy="16764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/>
        </p:spPr>
      </p:pic>
      <p:sp>
        <p:nvSpPr>
          <p:cNvPr id="10" name="Rectangle 9"/>
          <p:cNvSpPr/>
          <p:nvPr/>
        </p:nvSpPr>
        <p:spPr>
          <a:xfrm>
            <a:off x="2819400" y="3505200"/>
            <a:ext cx="1671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Table 1: Branch </a:t>
            </a:r>
            <a:endParaRPr lang="en-US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09600" y="3962400"/>
            <a:ext cx="647598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056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icrosoft JhengHei Light" pitchFamily="34" charset="-120"/>
                <a:cs typeface="Arial" pitchFamily="34" charset="0"/>
              </a:rPr>
              <a:t>Solve (</a:t>
            </a:r>
            <a:r>
              <a:rPr kumimoji="0" lang="en-US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icrosoft JhengHei Light" pitchFamily="34" charset="-120"/>
                <a:cs typeface="Arial" pitchFamily="34" charset="0"/>
              </a:rPr>
              <a:t>One has been done for you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icrosoft JhengHei Light" pitchFamily="34" charset="-120"/>
                <a:cs typeface="Arial" pitchFamily="34" charset="0"/>
              </a:rPr>
              <a:t>):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icrosoft JhengHei Light" pitchFamily="34" charset="-120"/>
                <a:cs typeface="Arial" pitchFamily="34" charset="0"/>
              </a:rPr>
              <a:t>1. Find the name of the branch whose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icrosoft JhengHei Light" pitchFamily="34" charset="-120"/>
                <a:cs typeface="Arial" pitchFamily="34" charset="0"/>
              </a:rPr>
              <a:t>branch_city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icrosoft JhengHei Light" pitchFamily="34" charset="-120"/>
                <a:cs typeface="Arial" pitchFamily="34" charset="0"/>
              </a:rPr>
              <a:t> is Rye.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icrosoft JhengHei Light" pitchFamily="34" charset="-120"/>
                <a:cs typeface="Arial" pitchFamily="34" charset="0"/>
              </a:rPr>
              <a:t>Answer: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</a:t>
            </a:r>
            <a:r>
              <a:rPr kumimoji="0" lang="en-US" b="0" i="1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branch</a:t>
            </a:r>
            <a:r>
              <a:rPr kumimoji="0" lang="en-US" b="0" i="1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(</a:t>
            </a:r>
            <a:r>
              <a:rPr kumimoji="0" lang="en-US" b="0" i="1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branch_city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“Rye”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Branch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 Light" pitchFamily="34" charset="-120"/>
                <a:cs typeface="Arial" pitchFamily="34" charset="0"/>
                <a:sym typeface="Symbol" pitchFamily="18" charset="2"/>
              </a:rPr>
              <a:t>2. Find assets where branch name is Downtown.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Microsoft JhengHei Light" pitchFamily="34" charset="-12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 Light" pitchFamily="34" charset="-120"/>
                <a:cs typeface="Arial" pitchFamily="34" charset="0"/>
                <a:sym typeface="Symbol" pitchFamily="18" charset="2"/>
              </a:rPr>
              <a:t>3.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 Light" pitchFamily="34" charset="-12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 Light" pitchFamily="34" charset="-120"/>
                <a:cs typeface="Arial" pitchFamily="34" charset="0"/>
                <a:sym typeface="Symbol" pitchFamily="18" charset="2"/>
              </a:rPr>
              <a:t>Find the name of the branch where asset is less than 3700000.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AC0F7-C699-42EE-A23A-EB854DFCDA0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Algebra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Operators of Relational Algebra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Queries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Cartesian Product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Join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Outer Join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AC0F7-C699-42EE-A23A-EB854DFCDA0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smtClean="0">
                <a:solidFill>
                  <a:schemeClr val="tx1"/>
                </a:solidFill>
              </a:rPr>
              <a:t>Relational Algebra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615238" cy="4876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Created </a:t>
            </a:r>
            <a:r>
              <a:rPr lang="en-US" sz="2000" dirty="0"/>
              <a:t>by Edgar F. Codd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Defined as a family </a:t>
            </a:r>
            <a:r>
              <a:rPr lang="en-US" sz="2000" dirty="0"/>
              <a:t>of algebras with a well-founded semantics used for </a:t>
            </a:r>
            <a:r>
              <a:rPr lang="en-US" sz="2000" dirty="0" smtClean="0"/>
              <a:t>modeling </a:t>
            </a:r>
            <a:r>
              <a:rPr lang="en-US" sz="2000" dirty="0"/>
              <a:t>the data stored in relational databases, and defining queries on </a:t>
            </a:r>
            <a:r>
              <a:rPr lang="en-US" sz="2000" dirty="0" smtClean="0"/>
              <a:t>it</a:t>
            </a:r>
            <a:endParaRPr lang="en-US" sz="20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M</a:t>
            </a:r>
            <a:r>
              <a:rPr lang="en-US" sz="2000" dirty="0" smtClean="0"/>
              <a:t>ain </a:t>
            </a:r>
            <a:r>
              <a:rPr lang="en-US" sz="2000" dirty="0"/>
              <a:t>application </a:t>
            </a:r>
            <a:r>
              <a:rPr lang="en-US" sz="2000" dirty="0" smtClean="0"/>
              <a:t>is to provide </a:t>
            </a:r>
            <a:r>
              <a:rPr lang="en-US" sz="2000" dirty="0"/>
              <a:t>a theoretical foundation for relational </a:t>
            </a:r>
            <a:r>
              <a:rPr lang="en-US" sz="2000" dirty="0" smtClean="0"/>
              <a:t>databases</a:t>
            </a:r>
            <a:endParaRPr lang="en-US" sz="2000" dirty="0"/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AC0F7-C699-42EE-A23A-EB854DFCDA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smtClean="0">
                <a:solidFill>
                  <a:schemeClr val="tx1"/>
                </a:solidFill>
              </a:rPr>
              <a:t>Relational Algebra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615238" cy="487680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800" b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P</a:t>
            </a:r>
            <a:r>
              <a:rPr lang="en-US" sz="2000" dirty="0" smtClean="0"/>
              <a:t>rocedural </a:t>
            </a:r>
            <a:r>
              <a:rPr lang="en-US" sz="2000" dirty="0"/>
              <a:t>query </a:t>
            </a:r>
            <a:r>
              <a:rPr lang="en-US" sz="2000" dirty="0" smtClean="0"/>
              <a:t>language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Takes </a:t>
            </a:r>
            <a:r>
              <a:rPr lang="en-US" sz="2000" dirty="0"/>
              <a:t>instances of relations as input and yields instances of relations as </a:t>
            </a:r>
            <a:r>
              <a:rPr lang="en-US" sz="2000" dirty="0" smtClean="0"/>
              <a:t>output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U</a:t>
            </a:r>
            <a:r>
              <a:rPr lang="en-US" sz="2000" dirty="0" smtClean="0"/>
              <a:t>ses </a:t>
            </a:r>
            <a:r>
              <a:rPr lang="en-US" sz="2000" dirty="0"/>
              <a:t>operators to perform </a:t>
            </a:r>
            <a:r>
              <a:rPr lang="en-US" sz="2000" dirty="0" smtClean="0"/>
              <a:t>queries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Operator </a:t>
            </a:r>
            <a:r>
              <a:rPr lang="en-US" sz="2000" dirty="0"/>
              <a:t>can be either </a:t>
            </a:r>
            <a:r>
              <a:rPr lang="en-US" sz="2000" b="1" dirty="0"/>
              <a:t>unary</a:t>
            </a:r>
            <a:r>
              <a:rPr lang="en-US" sz="2000" dirty="0"/>
              <a:t> or </a:t>
            </a:r>
            <a:r>
              <a:rPr lang="en-US" sz="2000" b="1" dirty="0" smtClean="0"/>
              <a:t>binary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Accept </a:t>
            </a:r>
            <a:r>
              <a:rPr lang="en-US" sz="2000" dirty="0"/>
              <a:t>relations as their input and yield relations as their </a:t>
            </a:r>
            <a:r>
              <a:rPr lang="en-US" sz="2000" dirty="0" smtClean="0"/>
              <a:t>output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Relational </a:t>
            </a:r>
            <a:r>
              <a:rPr lang="en-US" sz="2000" dirty="0"/>
              <a:t>algebra is performed recursively on a relation and intermediate results are also considered </a:t>
            </a:r>
            <a:r>
              <a:rPr lang="en-US" sz="2000" dirty="0" smtClean="0"/>
              <a:t>relations</a:t>
            </a:r>
          </a:p>
          <a:p>
            <a:pPr eaLnBrk="1" hangingPunct="1">
              <a:defRPr/>
            </a:pPr>
            <a:r>
              <a:rPr lang="en-US" sz="2000" dirty="0"/>
              <a:t>Basic operators e.g.</a:t>
            </a:r>
          </a:p>
          <a:p>
            <a:pPr marL="0" indent="0" eaLnBrk="1" hangingPunct="1">
              <a:buNone/>
              <a:defRPr/>
            </a:pPr>
            <a:r>
              <a:rPr lang="en-US" sz="2000" dirty="0"/>
              <a:t>	</a:t>
            </a:r>
            <a:r>
              <a:rPr lang="en-US" sz="2000" b="1" i="1" dirty="0"/>
              <a:t>1. select: </a:t>
            </a:r>
            <a:r>
              <a:rPr lang="en-US" sz="2000" b="1" i="1" dirty="0">
                <a:sym typeface="Symbol" pitchFamily="18" charset="2"/>
              </a:rPr>
              <a:t></a:t>
            </a:r>
          </a:p>
          <a:p>
            <a:pPr marL="0" indent="0" eaLnBrk="1" hangingPunct="1">
              <a:buNone/>
              <a:defRPr/>
            </a:pPr>
            <a:r>
              <a:rPr lang="en-US" sz="2000" b="1" i="1" dirty="0">
                <a:sym typeface="Symbol" pitchFamily="18" charset="2"/>
              </a:rPr>
              <a:t>	2. </a:t>
            </a:r>
            <a:r>
              <a:rPr lang="en-US" sz="2000" b="1" i="1" dirty="0"/>
              <a:t>project: </a:t>
            </a:r>
            <a:r>
              <a:rPr lang="en-US" sz="2000" b="1" i="1" dirty="0">
                <a:sym typeface="Symbol" pitchFamily="18" charset="2"/>
              </a:rPr>
              <a:t></a:t>
            </a:r>
          </a:p>
          <a:p>
            <a:pPr marL="0" indent="0" eaLnBrk="1" hangingPunct="1">
              <a:buNone/>
              <a:defRPr/>
            </a:pPr>
            <a:r>
              <a:rPr lang="en-US" sz="2000" dirty="0"/>
              <a:t>The operators take one or  two relations as inputs and produce a new relation as a result.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AC0F7-C699-42EE-A23A-EB854DFCDA0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381000"/>
            <a:ext cx="8534400" cy="758825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Select Operation</a:t>
            </a:r>
          </a:p>
        </p:txBody>
      </p:sp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1022350" y="3338513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8437" name="Rectangle 12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8438" name="Rectangle 13"/>
          <p:cNvSpPr>
            <a:spLocks noChangeArrowheads="1"/>
          </p:cNvSpPr>
          <p:nvPr/>
        </p:nvSpPr>
        <p:spPr bwMode="auto">
          <a:xfrm>
            <a:off x="1250950" y="25146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>
              <a:latin typeface="Times New Roman" pitchFamily="18" charset="0"/>
            </a:endParaRPr>
          </a:p>
        </p:txBody>
      </p:sp>
      <p:sp>
        <p:nvSpPr>
          <p:cNvPr id="18439" name="Rectangle 2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8440" name="Text Box 3"/>
          <p:cNvSpPr txBox="1">
            <a:spLocks noChangeArrowheads="1"/>
          </p:cNvSpPr>
          <p:nvPr/>
        </p:nvSpPr>
        <p:spPr bwMode="auto">
          <a:xfrm>
            <a:off x="823913" y="1565275"/>
            <a:ext cx="16398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Relation r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257300" y="1984375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A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1714500" y="1984375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B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171700" y="1984375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C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2628900" y="1984375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D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257300" y="2441575"/>
            <a:ext cx="457200" cy="1676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1714500" y="2444750"/>
            <a:ext cx="457200" cy="1676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171700" y="2441575"/>
            <a:ext cx="457200" cy="1676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12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23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2628900" y="2441575"/>
            <a:ext cx="457200" cy="1676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10</a:t>
            </a:r>
          </a:p>
        </p:txBody>
      </p:sp>
      <p:sp>
        <p:nvSpPr>
          <p:cNvPr id="18449" name="Text Box 12"/>
          <p:cNvSpPr txBox="1">
            <a:spLocks noChangeArrowheads="1"/>
          </p:cNvSpPr>
          <p:nvPr/>
        </p:nvSpPr>
        <p:spPr bwMode="auto">
          <a:xfrm>
            <a:off x="952500" y="4332288"/>
            <a:ext cx="203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230188" indent="-230188" algn="ctr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¡"/>
            </a:pPr>
            <a:r>
              <a:rPr lang="en-US" sz="2400">
                <a:sym typeface="Symbol" pitchFamily="18" charset="2"/>
              </a:rPr>
              <a:t></a:t>
            </a:r>
            <a:r>
              <a:rPr lang="en-US" sz="2400" baseline="-25000">
                <a:sym typeface="Symbol" pitchFamily="18" charset="2"/>
              </a:rPr>
              <a:t>A=B ^ D &gt; 5</a:t>
            </a:r>
            <a:r>
              <a:rPr lang="en-US" sz="2000" baseline="-2500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(r)</a:t>
            </a:r>
            <a:endParaRPr lang="en-US" sz="2400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257300" y="48641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A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1714500" y="48641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B</a:t>
            </a: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171700" y="48641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C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2628900" y="48641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D</a:t>
            </a: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1257300" y="5302250"/>
            <a:ext cx="4572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1714500" y="5302250"/>
            <a:ext cx="4572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171700" y="5302250"/>
            <a:ext cx="4572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23</a:t>
            </a:r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2628900" y="5302250"/>
            <a:ext cx="4572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10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AC0F7-C699-42EE-A23A-EB854DFCDA0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758825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Select Operation</a:t>
            </a:r>
          </a:p>
        </p:txBody>
      </p:sp>
      <p:pic>
        <p:nvPicPr>
          <p:cNvPr id="20484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574" t="33673" r="383" b="33929"/>
          <a:stretch>
            <a:fillRect/>
          </a:stretch>
        </p:blipFill>
        <p:spPr>
          <a:xfrm>
            <a:off x="301625" y="3216275"/>
            <a:ext cx="4038600" cy="992188"/>
          </a:xfrm>
          <a:noFill/>
          <a:ln w="38100" cmpd="dbl">
            <a:solidFill>
              <a:schemeClr val="tx2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81000" y="2438400"/>
            <a:ext cx="33115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>
                    <a:shade val="75000"/>
                  </a:schemeClr>
                </a:solidFill>
              </a:rPr>
              <a:t> </a:t>
            </a:r>
            <a:r>
              <a:rPr lang="en-US" sz="2000" dirty="0">
                <a:sym typeface="Symbol" pitchFamily="18" charset="2"/>
              </a:rPr>
              <a:t></a:t>
            </a:r>
            <a:r>
              <a:rPr lang="en-US" sz="2000" baseline="-25000" dirty="0">
                <a:sym typeface="Symbol" pitchFamily="18" charset="2"/>
              </a:rPr>
              <a:t>branch_name = “</a:t>
            </a:r>
            <a:r>
              <a:rPr lang="en-US" sz="2000" baseline="-25000" dirty="0" err="1">
                <a:sym typeface="Symbol" pitchFamily="18" charset="2"/>
              </a:rPr>
              <a:t>Perryridge</a:t>
            </a:r>
            <a:r>
              <a:rPr lang="en-US" sz="2000" baseline="-25000" dirty="0">
                <a:sym typeface="Symbol" pitchFamily="18" charset="2"/>
              </a:rPr>
              <a:t>” 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loan</a:t>
            </a:r>
            <a:r>
              <a:rPr lang="en-US" sz="2000" dirty="0">
                <a:sym typeface="Symbol" pitchFamily="18" charset="2"/>
              </a:rPr>
              <a:t>)</a:t>
            </a:r>
            <a:r>
              <a:rPr lang="en-US" sz="20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6FAE0-6EFD-452D-A601-EEF9CDFA27A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6" t="9653" r="426" b="10504"/>
          <a:stretch>
            <a:fillRect/>
          </a:stretch>
        </p:blipFill>
        <p:spPr bwMode="auto">
          <a:xfrm>
            <a:off x="4800600" y="2492776"/>
            <a:ext cx="4038600" cy="2439186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11614" y="1845469"/>
            <a:ext cx="1770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Loan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1" y="1371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Select only those rows of data where </a:t>
            </a:r>
            <a:r>
              <a:rPr lang="en-US" dirty="0" err="1" smtClean="0"/>
              <a:t>branch_name</a:t>
            </a:r>
            <a:r>
              <a:rPr lang="en-US" dirty="0" smtClean="0"/>
              <a:t> is </a:t>
            </a:r>
            <a:r>
              <a:rPr lang="en-US" dirty="0" err="1" smtClean="0"/>
              <a:t>Perryridge</a:t>
            </a:r>
            <a:r>
              <a:rPr lang="en-US" dirty="0" smtClean="0"/>
              <a:t> from the Loan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381000"/>
            <a:ext cx="8534400" cy="758825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Project Operation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7988" y="1303338"/>
            <a:ext cx="6861175" cy="411162"/>
          </a:xfrm>
        </p:spPr>
        <p:txBody>
          <a:bodyPr/>
          <a:lstStyle/>
          <a:p>
            <a:pPr eaLnBrk="1" hangingPunct="1"/>
            <a:r>
              <a:rPr lang="en-US" sz="1800" smtClean="0"/>
              <a:t>Relation</a:t>
            </a:r>
            <a:r>
              <a:rPr lang="en-US" sz="1800" i="1" smtClean="0"/>
              <a:t> r</a:t>
            </a:r>
            <a:r>
              <a:rPr lang="en-US" sz="1800" smtClean="0"/>
              <a:t>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084513" y="17145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541713" y="17145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998913" y="17145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084513" y="2171700"/>
            <a:ext cx="457200" cy="1676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541713" y="2171700"/>
            <a:ext cx="457200" cy="1676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30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40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998913" y="2171700"/>
            <a:ext cx="457200" cy="1676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1022350" y="3338513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250950" y="25146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>
              <a:latin typeface="Times New Roman" pitchFamily="18" charset="0"/>
            </a:endParaRPr>
          </a:p>
        </p:txBody>
      </p: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2540000" y="41402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16398" name="Rectangle 16"/>
          <p:cNvSpPr>
            <a:spLocks noChangeArrowheads="1"/>
          </p:cNvSpPr>
          <p:nvPr/>
        </p:nvSpPr>
        <p:spPr bwMode="auto">
          <a:xfrm>
            <a:off x="2997200" y="41402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C</a:t>
            </a: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2540000" y="4600575"/>
            <a:ext cx="457200" cy="1676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auto">
          <a:xfrm>
            <a:off x="2997200" y="4600575"/>
            <a:ext cx="457200" cy="1676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16401" name="Text Box 21"/>
          <p:cNvSpPr txBox="1">
            <a:spLocks noChangeArrowheads="1"/>
          </p:cNvSpPr>
          <p:nvPr/>
        </p:nvSpPr>
        <p:spPr bwMode="auto">
          <a:xfrm>
            <a:off x="3606800" y="4711700"/>
            <a:ext cx="317500" cy="3667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/>
              <a:t>=</a:t>
            </a:r>
          </a:p>
        </p:txBody>
      </p:sp>
      <p:sp>
        <p:nvSpPr>
          <p:cNvPr id="16402" name="Rectangle 22"/>
          <p:cNvSpPr>
            <a:spLocks noChangeArrowheads="1"/>
          </p:cNvSpPr>
          <p:nvPr/>
        </p:nvSpPr>
        <p:spPr bwMode="auto">
          <a:xfrm>
            <a:off x="4079875" y="4321175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16403" name="Rectangle 23"/>
          <p:cNvSpPr>
            <a:spLocks noChangeArrowheads="1"/>
          </p:cNvSpPr>
          <p:nvPr/>
        </p:nvSpPr>
        <p:spPr bwMode="auto">
          <a:xfrm>
            <a:off x="4537075" y="4321175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16404" name="Rectangle 24"/>
          <p:cNvSpPr>
            <a:spLocks noChangeArrowheads="1"/>
          </p:cNvSpPr>
          <p:nvPr/>
        </p:nvSpPr>
        <p:spPr bwMode="auto">
          <a:xfrm>
            <a:off x="4079875" y="4762500"/>
            <a:ext cx="457200" cy="1219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6405" name="Rectangle 25"/>
          <p:cNvSpPr>
            <a:spLocks noChangeArrowheads="1"/>
          </p:cNvSpPr>
          <p:nvPr/>
        </p:nvSpPr>
        <p:spPr bwMode="auto">
          <a:xfrm>
            <a:off x="4537075" y="4762500"/>
            <a:ext cx="457200" cy="1219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21527" name="Rectangle 2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528" name="Rectangle 28"/>
          <p:cNvSpPr>
            <a:spLocks noChangeArrowheads="1"/>
          </p:cNvSpPr>
          <p:nvPr/>
        </p:nvSpPr>
        <p:spPr bwMode="auto">
          <a:xfrm>
            <a:off x="798513" y="3762375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>
                <a:latin typeface="Times New Roman" pitchFamily="18" charset="0"/>
                <a:sym typeface="Symbol" pitchFamily="18" charset="2"/>
              </a:rPr>
              <a:t></a:t>
            </a:r>
            <a:r>
              <a:rPr lang="en-US" sz="2000" baseline="-25000">
                <a:latin typeface="Times New Roman" pitchFamily="18" charset="0"/>
              </a:rPr>
              <a:t>A,C</a:t>
            </a:r>
            <a:r>
              <a:rPr lang="en-US" sz="2400">
                <a:latin typeface="Times New Roman" pitchFamily="18" charset="0"/>
              </a:rPr>
              <a:t> (</a:t>
            </a:r>
            <a:r>
              <a:rPr lang="en-US" sz="2400" i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AC0F7-C699-42EE-A23A-EB854DFCDA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758825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Project Operation</a:t>
            </a:r>
          </a:p>
        </p:txBody>
      </p:sp>
      <p:pic>
        <p:nvPicPr>
          <p:cNvPr id="2355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12032" t="534" r="12032" b="1337"/>
          <a:stretch>
            <a:fillRect/>
          </a:stretch>
        </p:blipFill>
        <p:spPr>
          <a:xfrm>
            <a:off x="381000" y="3048000"/>
            <a:ext cx="2663825" cy="2581275"/>
          </a:xfrm>
          <a:noFill/>
          <a:ln w="38100" cmpd="dbl">
            <a:solidFill>
              <a:schemeClr val="tx2"/>
            </a:solidFill>
          </a:ln>
        </p:spPr>
      </p:pic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28600" y="1676400"/>
            <a:ext cx="4432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1. Project the Loan </a:t>
            </a:r>
            <a:r>
              <a:rPr lang="en-US" dirty="0"/>
              <a:t>number and the amount of </a:t>
            </a:r>
            <a:endParaRPr lang="en-US" dirty="0" smtClean="0"/>
          </a:p>
          <a:p>
            <a:r>
              <a:rPr lang="en-US" dirty="0" smtClean="0"/>
              <a:t>the loan from the loan table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6FAE0-6EFD-452D-A601-EEF9CDFA27A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6" t="9653" r="426" b="10504"/>
          <a:stretch>
            <a:fillRect/>
          </a:stretch>
        </p:blipFill>
        <p:spPr bwMode="auto">
          <a:xfrm>
            <a:off x="4800600" y="2286000"/>
            <a:ext cx="4038600" cy="2439186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9200" y="184546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Loan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646" y="2184023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638" lvl="1" eaLnBrk="1" hangingPunct="1">
              <a:spcBef>
                <a:spcPct val="20000"/>
              </a:spcBef>
              <a:buClr>
                <a:srgbClr val="CCB400"/>
              </a:buClr>
              <a:buSzPct val="70000"/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Georgia"/>
              </a:rPr>
              <a:t>∏</a:t>
            </a:r>
            <a:r>
              <a:rPr lang="en-US" sz="2000" b="1" i="1" baseline="-25000" dirty="0" err="1" smtClean="0">
                <a:solidFill>
                  <a:prstClr val="black"/>
                </a:solidFill>
                <a:latin typeface="Georgia"/>
              </a:rPr>
              <a:t>loan_number,amount</a:t>
            </a:r>
            <a:r>
              <a:rPr lang="en-US" sz="2000" b="1" dirty="0" smtClean="0">
                <a:solidFill>
                  <a:prstClr val="black"/>
                </a:solidFill>
                <a:latin typeface="Georgia"/>
              </a:rPr>
              <a:t>(</a:t>
            </a:r>
            <a:r>
              <a:rPr lang="en-US" sz="2000" b="1" i="1" dirty="0" smtClean="0">
                <a:solidFill>
                  <a:prstClr val="black"/>
                </a:solidFill>
                <a:latin typeface="Georgia"/>
              </a:rPr>
              <a:t>Loan</a:t>
            </a:r>
            <a:r>
              <a:rPr lang="en-US" sz="2000" b="1" dirty="0" smtClean="0">
                <a:solidFill>
                  <a:prstClr val="black"/>
                </a:solidFill>
                <a:latin typeface="Georgia"/>
              </a:rPr>
              <a:t>)</a:t>
            </a:r>
            <a:endParaRPr lang="en-US" sz="2000" b="1" dirty="0">
              <a:solidFill>
                <a:prstClr val="black"/>
              </a:solidFill>
              <a:latin typeface="Georgia"/>
            </a:endParaRPr>
          </a:p>
          <a:p>
            <a:pPr marL="547688" lvl="1" indent="-273050" eaLnBrk="1" hangingPunct="1">
              <a:spcBef>
                <a:spcPct val="2000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defRPr/>
            </a:pPr>
            <a:endParaRPr lang="en-US" sz="2000" dirty="0">
              <a:solidFill>
                <a:srgbClr val="646B86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Composition of Relational Operations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000" dirty="0" smtClean="0"/>
              <a:t>1. Find the name of the customer whose loan number is L-23.</a:t>
            </a:r>
          </a:p>
          <a:p>
            <a:pPr marL="274638" lvl="1" indent="0" eaLnBrk="1" hangingPunct="1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∏</a:t>
            </a:r>
            <a:r>
              <a:rPr lang="en-US" sz="2000" b="1" i="1" baseline="-25000" dirty="0" smtClean="0">
                <a:solidFill>
                  <a:schemeClr val="tx1"/>
                </a:solidFill>
              </a:rPr>
              <a:t>customer_name</a:t>
            </a:r>
            <a:r>
              <a:rPr lang="en-US" sz="2000" b="1" dirty="0" smtClean="0">
                <a:solidFill>
                  <a:schemeClr val="tx1"/>
                </a:solidFill>
              </a:rPr>
              <a:t> (σ </a:t>
            </a:r>
            <a:r>
              <a:rPr lang="en-US" sz="2000" b="1" i="1" baseline="-25000" dirty="0" err="1" smtClean="0">
                <a:solidFill>
                  <a:schemeClr val="tx1"/>
                </a:solidFill>
              </a:rPr>
              <a:t>loan_number</a:t>
            </a:r>
            <a:r>
              <a:rPr lang="en-US" sz="2000" b="1" i="1" baseline="-25000" dirty="0" smtClean="0">
                <a:solidFill>
                  <a:schemeClr val="tx1"/>
                </a:solidFill>
              </a:rPr>
              <a:t>=“L-23”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i="1" dirty="0" smtClean="0">
                <a:solidFill>
                  <a:schemeClr val="tx1"/>
                </a:solidFill>
              </a:rPr>
              <a:t>Borrower</a:t>
            </a:r>
            <a:r>
              <a:rPr lang="en-US" sz="2000" b="1" dirty="0" smtClean="0">
                <a:solidFill>
                  <a:schemeClr val="tx1"/>
                </a:solidFill>
              </a:rPr>
              <a:t>))</a:t>
            </a:r>
          </a:p>
          <a:p>
            <a:pPr lvl="1" eaLnBrk="1" hangingPunct="1">
              <a:defRPr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AC0F7-C699-42EE-A23A-EB854DFCDA0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123" t="1021" r="6122" b="766"/>
          <a:stretch>
            <a:fillRect/>
          </a:stretch>
        </p:blipFill>
        <p:spPr bwMode="auto">
          <a:xfrm>
            <a:off x="2209800" y="3505200"/>
            <a:ext cx="2895600" cy="2431041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9800" y="2895600"/>
            <a:ext cx="1620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Borrower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3985</TotalTime>
  <Words>463</Words>
  <Application>Microsoft Office PowerPoint</Application>
  <PresentationFormat>On-screen Show (4:3)</PresentationFormat>
  <Paragraphs>154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Introduction to Database Lecture 16:  Relational Algebra</vt:lpstr>
      <vt:lpstr>Learning Objectives</vt:lpstr>
      <vt:lpstr>Relational Algebra</vt:lpstr>
      <vt:lpstr>Relational Algebra</vt:lpstr>
      <vt:lpstr>Select Operation</vt:lpstr>
      <vt:lpstr>Select Operation</vt:lpstr>
      <vt:lpstr>Project Operation</vt:lpstr>
      <vt:lpstr>Project Operation</vt:lpstr>
      <vt:lpstr>Composition of Relational Operations</vt:lpstr>
      <vt:lpstr>Example Queries</vt:lpstr>
      <vt:lpstr>Exercise</vt:lpstr>
      <vt:lpstr>Slide 12</vt:lpstr>
    </vt:vector>
  </TitlesOfParts>
  <Company>Yale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IntroductioTo Database</dc:title>
  <dc:creator>Juena Ahmed Noshin</dc:creator>
  <cp:lastModifiedBy>user pc</cp:lastModifiedBy>
  <cp:revision>137</cp:revision>
  <cp:lastPrinted>2005-01-10T22:07:15Z</cp:lastPrinted>
  <dcterms:created xsi:type="dcterms:W3CDTF">2004-10-12T12:12:34Z</dcterms:created>
  <dcterms:modified xsi:type="dcterms:W3CDTF">2020-09-01T07:34:49Z</dcterms:modified>
</cp:coreProperties>
</file>