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500" r:id="rId2"/>
    <p:sldId id="420" r:id="rId3"/>
    <p:sldId id="474" r:id="rId4"/>
    <p:sldId id="475" r:id="rId5"/>
    <p:sldId id="476" r:id="rId6"/>
    <p:sldId id="496" r:id="rId7"/>
    <p:sldId id="478" r:id="rId8"/>
    <p:sldId id="497" r:id="rId9"/>
    <p:sldId id="498" r:id="rId10"/>
    <p:sldId id="480" r:id="rId11"/>
    <p:sldId id="481" r:id="rId12"/>
    <p:sldId id="495" r:id="rId13"/>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54122" autoAdjust="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 xmlns:p14="http://schemas.microsoft.com/office/powerpoint/2010/main" val="683006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Heading (Level 1) Arial 11pt Bold</a:t>
            </a:r>
          </a:p>
          <a:p>
            <a:pPr lvl="1"/>
            <a:r>
              <a:rPr lang="en-US" noProof="0" smtClean="0"/>
              <a:t>Body Text (Level 2) Times New Roman 11pt</a:t>
            </a:r>
          </a:p>
          <a:p>
            <a:pPr lvl="2"/>
            <a:r>
              <a:rPr lang="en-US" noProof="0" smtClean="0"/>
              <a:t>Bullet 1 (Level 3) Times New Roman 11pt</a:t>
            </a:r>
          </a:p>
          <a:p>
            <a:pPr lvl="3"/>
            <a:r>
              <a:rPr lang="en-US" noProof="0" smtClean="0"/>
              <a:t>Bullet 2 (Level 4) Times New Roman 11pt</a:t>
            </a:r>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r>
              <a:rPr lang="en-US" noProof="0" smtClean="0"/>
              <a:t>Technical Note (Level 1) Arial 11pt Bold (CHANGE TO BLUE)</a:t>
            </a:r>
          </a:p>
          <a:p>
            <a:pPr lvl="0"/>
            <a:r>
              <a:rPr lang="en-US" noProof="0" smtClean="0"/>
              <a:t>Class Management Note (Level 1) Arial 11pt Bold (CHANGE TO BLUE)</a:t>
            </a:r>
          </a:p>
          <a:p>
            <a:pPr lvl="1"/>
            <a:r>
              <a:rPr lang="en-US" noProof="0" smtClean="0"/>
              <a:t>Body Text (Level 2) Times New Roman 11pt (CHANGE TO BLUE)</a:t>
            </a:r>
          </a:p>
          <a:p>
            <a:pPr lvl="2"/>
            <a:r>
              <a:rPr lang="en-US" noProof="0"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 xmlns:p14="http://schemas.microsoft.com/office/powerpoint/2010/main" val="2198095299"/>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endParaRPr lang="en-US" dirty="0"/>
          </a:p>
        </p:txBody>
      </p:sp>
      <p:sp>
        <p:nvSpPr>
          <p:cNvPr id="12293" name="Rectangle 5"/>
          <p:cNvSpPr>
            <a:spLocks noGrp="1" noRot="1" noChangeAspect="1" noChangeArrowheads="1" noTextEdit="1"/>
          </p:cNvSpPr>
          <p:nvPr>
            <p:ph type="sldImg"/>
          </p:nvPr>
        </p:nvSpPr>
        <p:spPr>
          <a:xfrm>
            <a:off x="469900" y="155575"/>
            <a:ext cx="5872163" cy="4403725"/>
          </a:xfrm>
          <a:ln cap="flat"/>
        </p:spPr>
      </p:sp>
      <p:grpSp>
        <p:nvGrpSpPr>
          <p:cNvPr id="2" name="Group 19"/>
          <p:cNvGrpSpPr>
            <a:grpSpLocks/>
          </p:cNvGrpSpPr>
          <p:nvPr/>
        </p:nvGrpSpPr>
        <p:grpSpPr bwMode="auto">
          <a:xfrm>
            <a:off x="179388" y="6656388"/>
            <a:ext cx="293687" cy="292100"/>
            <a:chOff x="113" y="4193"/>
            <a:chExt cx="185" cy="184"/>
          </a:xfrm>
        </p:grpSpPr>
        <p:sp>
          <p:nvSpPr>
            <p:cNvPr id="12294" name="Freeform 6"/>
            <p:cNvSpPr>
              <a:spLocks/>
            </p:cNvSpPr>
            <p:nvPr/>
          </p:nvSpPr>
          <p:spPr bwMode="auto">
            <a:xfrm>
              <a:off x="113" y="4193"/>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12295" name="Freeform 7"/>
            <p:cNvSpPr>
              <a:spLocks/>
            </p:cNvSpPr>
            <p:nvPr/>
          </p:nvSpPr>
          <p:spPr bwMode="auto">
            <a:xfrm>
              <a:off x="173" y="4260"/>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2296" name="Freeform 8"/>
            <p:cNvSpPr>
              <a:spLocks/>
            </p:cNvSpPr>
            <p:nvPr/>
          </p:nvSpPr>
          <p:spPr bwMode="auto">
            <a:xfrm>
              <a:off x="182" y="4275"/>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2297" name="Freeform 9"/>
            <p:cNvSpPr>
              <a:spLocks/>
            </p:cNvSpPr>
            <p:nvPr/>
          </p:nvSpPr>
          <p:spPr bwMode="auto">
            <a:xfrm>
              <a:off x="188" y="4291"/>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2298" name="Freeform 10"/>
            <p:cNvSpPr>
              <a:spLocks/>
            </p:cNvSpPr>
            <p:nvPr/>
          </p:nvSpPr>
          <p:spPr bwMode="auto">
            <a:xfrm>
              <a:off x="196" y="4308"/>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2299" name="Freeform 11"/>
            <p:cNvSpPr>
              <a:spLocks/>
            </p:cNvSpPr>
            <p:nvPr/>
          </p:nvSpPr>
          <p:spPr bwMode="auto">
            <a:xfrm>
              <a:off x="203" y="4323"/>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12300" name="Freeform 12"/>
            <p:cNvSpPr>
              <a:spLocks/>
            </p:cNvSpPr>
            <p:nvPr/>
          </p:nvSpPr>
          <p:spPr bwMode="auto">
            <a:xfrm>
              <a:off x="133" y="4222"/>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2301" name="Freeform 13"/>
            <p:cNvSpPr>
              <a:spLocks/>
            </p:cNvSpPr>
            <p:nvPr/>
          </p:nvSpPr>
          <p:spPr bwMode="auto">
            <a:xfrm>
              <a:off x="117" y="4210"/>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12302" name="Freeform 14"/>
            <p:cNvSpPr>
              <a:spLocks/>
            </p:cNvSpPr>
            <p:nvPr/>
          </p:nvSpPr>
          <p:spPr bwMode="auto">
            <a:xfrm>
              <a:off x="243" y="4224"/>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2303" name="Freeform 15"/>
            <p:cNvSpPr>
              <a:spLocks/>
            </p:cNvSpPr>
            <p:nvPr/>
          </p:nvSpPr>
          <p:spPr bwMode="auto">
            <a:xfrm>
              <a:off x="133" y="4269"/>
              <a:ext cx="53" cy="108"/>
            </a:xfrm>
            <a:custGeom>
              <a:avLst/>
              <a:gdLst/>
              <a:ahLst/>
              <a:cxnLst>
                <a:cxn ang="0">
                  <a:pos x="45" y="107"/>
                </a:cxn>
                <a:cxn ang="0">
                  <a:pos x="52" y="102"/>
                </a:cxn>
                <a:cxn ang="0">
                  <a:pos x="6" y="0"/>
                </a:cxn>
                <a:cxn ang="0">
                  <a:pos x="0" y="4"/>
                </a:cxn>
                <a:cxn ang="0">
                  <a:pos x="45" y="107"/>
                </a:cxn>
              </a:cxnLst>
              <a:rect l="0" t="0" r="r" b="b"/>
              <a:pathLst>
                <a:path w="53" h="108">
                  <a:moveTo>
                    <a:pt x="45" y="107"/>
                  </a:moveTo>
                  <a:lnTo>
                    <a:pt x="52" y="102"/>
                  </a:lnTo>
                  <a:lnTo>
                    <a:pt x="6" y="0"/>
                  </a:lnTo>
                  <a:lnTo>
                    <a:pt x="0" y="4"/>
                  </a:lnTo>
                  <a:lnTo>
                    <a:pt x="45" y="107"/>
                  </a:lnTo>
                </a:path>
              </a:pathLst>
            </a:custGeom>
            <a:solidFill>
              <a:srgbClr val="FFFFFF"/>
            </a:solidFill>
            <a:ln w="9525" cap="rnd">
              <a:noFill/>
              <a:round/>
              <a:headEnd/>
              <a:tailEnd/>
            </a:ln>
            <a:effectLst/>
          </p:spPr>
          <p:txBody>
            <a:bodyPr/>
            <a:lstStyle/>
            <a:p>
              <a:endParaRPr lang="en-US"/>
            </a:p>
          </p:txBody>
        </p:sp>
        <p:sp>
          <p:nvSpPr>
            <p:cNvPr id="12304" name="Freeform 16"/>
            <p:cNvSpPr>
              <a:spLocks/>
            </p:cNvSpPr>
            <p:nvPr/>
          </p:nvSpPr>
          <p:spPr bwMode="auto">
            <a:xfrm>
              <a:off x="113" y="4261"/>
              <a:ext cx="57" cy="116"/>
            </a:xfrm>
            <a:custGeom>
              <a:avLst/>
              <a:gdLst/>
              <a:ahLst/>
              <a:cxnLst>
                <a:cxn ang="0">
                  <a:pos x="49" y="115"/>
                </a:cxn>
                <a:cxn ang="0">
                  <a:pos x="56" y="112"/>
                </a:cxn>
                <a:cxn ang="0">
                  <a:pos x="5" y="0"/>
                </a:cxn>
                <a:cxn ang="0">
                  <a:pos x="0" y="2"/>
                </a:cxn>
                <a:cxn ang="0">
                  <a:pos x="49" y="115"/>
                </a:cxn>
              </a:cxnLst>
              <a:rect l="0" t="0" r="r" b="b"/>
              <a:pathLst>
                <a:path w="57" h="116">
                  <a:moveTo>
                    <a:pt x="49" y="115"/>
                  </a:moveTo>
                  <a:lnTo>
                    <a:pt x="56" y="112"/>
                  </a:lnTo>
                  <a:lnTo>
                    <a:pt x="5" y="0"/>
                  </a:lnTo>
                  <a:lnTo>
                    <a:pt x="0" y="2"/>
                  </a:lnTo>
                  <a:lnTo>
                    <a:pt x="49" y="115"/>
                  </a:lnTo>
                </a:path>
              </a:pathLst>
            </a:custGeom>
            <a:solidFill>
              <a:srgbClr val="FFFFFF"/>
            </a:solidFill>
            <a:ln w="9525" cap="rnd">
              <a:noFill/>
              <a:round/>
              <a:headEnd/>
              <a:tailEnd/>
            </a:ln>
            <a:effectLst/>
          </p:spPr>
          <p:txBody>
            <a:bodyPr/>
            <a:lstStyle/>
            <a:p>
              <a:endParaRPr lang="en-US"/>
            </a:p>
          </p:txBody>
        </p:sp>
        <p:sp>
          <p:nvSpPr>
            <p:cNvPr id="12305" name="Freeform 17"/>
            <p:cNvSpPr>
              <a:spLocks/>
            </p:cNvSpPr>
            <p:nvPr/>
          </p:nvSpPr>
          <p:spPr bwMode="auto">
            <a:xfrm>
              <a:off x="116" y="4261"/>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12306" name="Freeform 18"/>
            <p:cNvSpPr>
              <a:spLocks/>
            </p:cNvSpPr>
            <p:nvPr/>
          </p:nvSpPr>
          <p:spPr bwMode="auto">
            <a:xfrm>
              <a:off x="223" y="4217"/>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69900" y="155575"/>
            <a:ext cx="5872163" cy="4403725"/>
          </a:xfrm>
          <a:ln cap="flat"/>
        </p:spPr>
      </p:sp>
      <p:sp>
        <p:nvSpPr>
          <p:cNvPr id="14339" name="Rectangle 3"/>
          <p:cNvSpPr>
            <a:spLocks noGrp="1" noChangeArrowheads="1"/>
          </p:cNvSpPr>
          <p:nvPr>
            <p:ph type="body" idx="1"/>
          </p:nvPr>
        </p:nvSpPr>
        <p:spPr>
          <a:noFill/>
          <a:ln/>
        </p:spPr>
        <p:txBody>
          <a:bodyPr/>
          <a:lstStyle/>
          <a:p>
            <a:endParaRPr lang="en-US" dirty="0"/>
          </a:p>
          <a:p>
            <a:endParaRPr lang="en-US" dirty="0"/>
          </a:p>
          <a:p>
            <a:endParaRPr lang="en-US" dirty="0"/>
          </a:p>
          <a:p>
            <a:endParaRPr lang="en-US" dirty="0"/>
          </a:p>
          <a:p>
            <a:endParaRPr lang="en-US" dirty="0"/>
          </a:p>
        </p:txBody>
      </p:sp>
      <p:graphicFrame>
        <p:nvGraphicFramePr>
          <p:cNvPr id="14340" name="Object 4"/>
          <p:cNvGraphicFramePr>
            <a:graphicFrameLocks/>
          </p:cNvGraphicFramePr>
          <p:nvPr/>
        </p:nvGraphicFramePr>
        <p:xfrm>
          <a:off x="590550" y="5705475"/>
          <a:ext cx="5762625" cy="1409700"/>
        </p:xfrm>
        <a:graphic>
          <a:graphicData uri="http://schemas.openxmlformats.org/presentationml/2006/ole">
            <p:oleObj spid="_x0000_s1029" name="Document" r:id="rId4" imgW="5762520" imgH="1409400" progId="Word.Document.8">
              <p:embed/>
            </p:oleObj>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69900" y="155575"/>
            <a:ext cx="5872163" cy="4403725"/>
          </a:xfrm>
          <a:ln cap="flat"/>
        </p:spPr>
      </p:sp>
      <p:sp>
        <p:nvSpPr>
          <p:cNvPr id="16387" name="Rectangle 3"/>
          <p:cNvSpPr>
            <a:spLocks noGrp="1" noChangeArrowheads="1"/>
          </p:cNvSpPr>
          <p:nvPr>
            <p:ph type="body" idx="1"/>
          </p:nvPr>
        </p:nvSpPr>
        <p:spPr>
          <a:noFill/>
          <a:ln/>
        </p:spPr>
        <p:txBody>
          <a:bodyPr/>
          <a:lstStyle/>
          <a:p>
            <a:endParaRPr lang="en-US" dirty="0"/>
          </a:p>
        </p:txBody>
      </p:sp>
      <p:grpSp>
        <p:nvGrpSpPr>
          <p:cNvPr id="2" name="Group 17"/>
          <p:cNvGrpSpPr>
            <a:grpSpLocks/>
          </p:cNvGrpSpPr>
          <p:nvPr/>
        </p:nvGrpSpPr>
        <p:grpSpPr bwMode="auto">
          <a:xfrm>
            <a:off x="179388" y="6557963"/>
            <a:ext cx="295275" cy="292100"/>
            <a:chOff x="113" y="4131"/>
            <a:chExt cx="186" cy="184"/>
          </a:xfrm>
        </p:grpSpPr>
        <p:sp>
          <p:nvSpPr>
            <p:cNvPr id="16388" name="Freeform 4"/>
            <p:cNvSpPr>
              <a:spLocks/>
            </p:cNvSpPr>
            <p:nvPr/>
          </p:nvSpPr>
          <p:spPr bwMode="auto">
            <a:xfrm>
              <a:off x="113" y="4131"/>
              <a:ext cx="177" cy="177"/>
            </a:xfrm>
            <a:custGeom>
              <a:avLst/>
              <a:gdLst/>
              <a:ahLst/>
              <a:cxnLst>
                <a:cxn ang="0">
                  <a:pos x="176" y="176"/>
                </a:cxn>
                <a:cxn ang="0">
                  <a:pos x="176" y="0"/>
                </a:cxn>
                <a:cxn ang="0">
                  <a:pos x="0" y="0"/>
                </a:cxn>
                <a:cxn ang="0">
                  <a:pos x="0" y="176"/>
                </a:cxn>
                <a:cxn ang="0">
                  <a:pos x="176" y="176"/>
                </a:cxn>
              </a:cxnLst>
              <a:rect l="0" t="0" r="r" b="b"/>
              <a:pathLst>
                <a:path w="177" h="177">
                  <a:moveTo>
                    <a:pt x="176" y="176"/>
                  </a:moveTo>
                  <a:lnTo>
                    <a:pt x="176" y="0"/>
                  </a:lnTo>
                  <a:lnTo>
                    <a:pt x="0" y="0"/>
                  </a:lnTo>
                  <a:lnTo>
                    <a:pt x="0" y="176"/>
                  </a:lnTo>
                  <a:lnTo>
                    <a:pt x="176" y="176"/>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74" y="4198"/>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83" y="4214"/>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189" y="4229"/>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196" y="4246"/>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04" y="4262"/>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34" y="4161"/>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17" y="4149"/>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44" y="4163"/>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34" y="4208"/>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13" y="4200"/>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16" y="4200"/>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24" y="4156"/>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Creating a Role</a:t>
            </a:r>
          </a:p>
          <a:p>
            <a:pPr lvl="1"/>
            <a:r>
              <a:rPr lang="en-US"/>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endParaRPr lang="en-US" b="0" dirty="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ahLst/>
              <a:cxnLst>
                <a:cxn ang="0">
                  <a:pos x="175" y="176"/>
                </a:cxn>
                <a:cxn ang="0">
                  <a:pos x="175" y="0"/>
                </a:cxn>
                <a:cxn ang="0">
                  <a:pos x="0" y="0"/>
                </a:cxn>
                <a:cxn ang="0">
                  <a:pos x="0" y="176"/>
                </a:cxn>
                <a:cxn ang="0">
                  <a:pos x="175" y="176"/>
                </a:cxn>
              </a:cxnLst>
              <a:rect l="0" t="0" r="r" b="b"/>
              <a:pathLst>
                <a:path w="176" h="177">
                  <a:moveTo>
                    <a:pt x="175" y="176"/>
                  </a:moveTo>
                  <a:lnTo>
                    <a:pt x="175" y="0"/>
                  </a:lnTo>
                  <a:lnTo>
                    <a:pt x="0" y="0"/>
                  </a:lnTo>
                  <a:lnTo>
                    <a:pt x="0" y="176"/>
                  </a:lnTo>
                  <a:lnTo>
                    <a:pt x="175" y="176"/>
                  </a:lnTo>
                </a:path>
              </a:pathLst>
            </a:custGeom>
            <a:solidFill>
              <a:srgbClr val="000000"/>
            </a:solidFill>
            <a:ln w="9525" cap="rnd">
              <a:noFill/>
              <a:round/>
              <a:headEnd/>
              <a:tailEnd/>
            </a:ln>
            <a:effectLst/>
          </p:spPr>
          <p:txBody>
            <a:bodyPr/>
            <a:lstStyle/>
            <a:p>
              <a:endParaRPr lang="en-US"/>
            </a:p>
          </p:txBody>
        </p:sp>
        <p:sp>
          <p:nvSpPr>
            <p:cNvPr id="26630" name="Freeform 6"/>
            <p:cNvSpPr>
              <a:spLocks/>
            </p:cNvSpPr>
            <p:nvPr/>
          </p:nvSpPr>
          <p:spPr bwMode="auto">
            <a:xfrm>
              <a:off x="173" y="4305"/>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1" name="Freeform 7"/>
            <p:cNvSpPr>
              <a:spLocks/>
            </p:cNvSpPr>
            <p:nvPr/>
          </p:nvSpPr>
          <p:spPr bwMode="auto">
            <a:xfrm>
              <a:off x="182" y="432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26632" name="Freeform 8"/>
            <p:cNvSpPr>
              <a:spLocks/>
            </p:cNvSpPr>
            <p:nvPr/>
          </p:nvSpPr>
          <p:spPr bwMode="auto">
            <a:xfrm>
              <a:off x="188" y="4337"/>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26633" name="Freeform 9"/>
            <p:cNvSpPr>
              <a:spLocks/>
            </p:cNvSpPr>
            <p:nvPr/>
          </p:nvSpPr>
          <p:spPr bwMode="auto">
            <a:xfrm>
              <a:off x="196" y="435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26634" name="Freeform 10"/>
            <p:cNvSpPr>
              <a:spLocks/>
            </p:cNvSpPr>
            <p:nvPr/>
          </p:nvSpPr>
          <p:spPr bwMode="auto">
            <a:xfrm>
              <a:off x="203" y="4369"/>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6635" name="Freeform 11"/>
            <p:cNvSpPr>
              <a:spLocks/>
            </p:cNvSpPr>
            <p:nvPr/>
          </p:nvSpPr>
          <p:spPr bwMode="auto">
            <a:xfrm>
              <a:off x="133" y="4268"/>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26636" name="Freeform 12"/>
            <p:cNvSpPr>
              <a:spLocks/>
            </p:cNvSpPr>
            <p:nvPr/>
          </p:nvSpPr>
          <p:spPr bwMode="auto">
            <a:xfrm>
              <a:off x="117" y="4256"/>
              <a:ext cx="122" cy="59"/>
            </a:xfrm>
            <a:custGeom>
              <a:avLst/>
              <a:gdLst/>
              <a:ahLst/>
              <a:cxnLst>
                <a:cxn ang="0">
                  <a:pos x="121" y="7"/>
                </a:cxn>
                <a:cxn ang="0">
                  <a:pos x="118" y="0"/>
                </a:cxn>
                <a:cxn ang="0">
                  <a:pos x="0" y="51"/>
                </a:cxn>
                <a:cxn ang="0">
                  <a:pos x="1" y="58"/>
                </a:cxn>
                <a:cxn ang="0">
                  <a:pos x="121" y="7"/>
                </a:cxn>
              </a:cxnLst>
              <a:rect l="0" t="0" r="r" b="b"/>
              <a:pathLst>
                <a:path w="122" h="59">
                  <a:moveTo>
                    <a:pt x="121" y="7"/>
                  </a:moveTo>
                  <a:lnTo>
                    <a:pt x="118" y="0"/>
                  </a:lnTo>
                  <a:lnTo>
                    <a:pt x="0" y="51"/>
                  </a:lnTo>
                  <a:lnTo>
                    <a:pt x="1" y="58"/>
                  </a:lnTo>
                  <a:lnTo>
                    <a:pt x="121" y="7"/>
                  </a:lnTo>
                </a:path>
              </a:pathLst>
            </a:custGeom>
            <a:solidFill>
              <a:srgbClr val="FFFFFF"/>
            </a:solidFill>
            <a:ln w="9525" cap="rnd">
              <a:noFill/>
              <a:round/>
              <a:headEnd/>
              <a:tailEnd/>
            </a:ln>
            <a:effectLst/>
          </p:spPr>
          <p:txBody>
            <a:bodyPr/>
            <a:lstStyle/>
            <a:p>
              <a:endParaRPr lang="en-US"/>
            </a:p>
          </p:txBody>
        </p:sp>
        <p:sp>
          <p:nvSpPr>
            <p:cNvPr id="26637" name="Freeform 13"/>
            <p:cNvSpPr>
              <a:spLocks/>
            </p:cNvSpPr>
            <p:nvPr/>
          </p:nvSpPr>
          <p:spPr bwMode="auto">
            <a:xfrm>
              <a:off x="243" y="427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26638" name="Freeform 14"/>
            <p:cNvSpPr>
              <a:spLocks/>
            </p:cNvSpPr>
            <p:nvPr/>
          </p:nvSpPr>
          <p:spPr bwMode="auto">
            <a:xfrm>
              <a:off x="133" y="4315"/>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6639" name="Freeform 15"/>
            <p:cNvSpPr>
              <a:spLocks/>
            </p:cNvSpPr>
            <p:nvPr/>
          </p:nvSpPr>
          <p:spPr bwMode="auto">
            <a:xfrm>
              <a:off x="113" y="4307"/>
              <a:ext cx="57" cy="115"/>
            </a:xfrm>
            <a:custGeom>
              <a:avLst/>
              <a:gdLst/>
              <a:ahLst/>
              <a:cxnLst>
                <a:cxn ang="0">
                  <a:pos x="49" y="114"/>
                </a:cxn>
                <a:cxn ang="0">
                  <a:pos x="56" y="111"/>
                </a:cxn>
                <a:cxn ang="0">
                  <a:pos x="5" y="0"/>
                </a:cxn>
                <a:cxn ang="0">
                  <a:pos x="0" y="2"/>
                </a:cxn>
                <a:cxn ang="0">
                  <a:pos x="49" y="114"/>
                </a:cxn>
              </a:cxnLst>
              <a:rect l="0" t="0" r="r" b="b"/>
              <a:pathLst>
                <a:path w="57" h="115">
                  <a:moveTo>
                    <a:pt x="49" y="114"/>
                  </a:moveTo>
                  <a:lnTo>
                    <a:pt x="56" y="111"/>
                  </a:lnTo>
                  <a:lnTo>
                    <a:pt x="5" y="0"/>
                  </a:lnTo>
                  <a:lnTo>
                    <a:pt x="0" y="2"/>
                  </a:lnTo>
                  <a:lnTo>
                    <a:pt x="49" y="114"/>
                  </a:lnTo>
                </a:path>
              </a:pathLst>
            </a:custGeom>
            <a:solidFill>
              <a:srgbClr val="FFFFFF"/>
            </a:solidFill>
            <a:ln w="9525" cap="rnd">
              <a:noFill/>
              <a:round/>
              <a:headEnd/>
              <a:tailEnd/>
            </a:ln>
            <a:effectLst/>
          </p:spPr>
          <p:txBody>
            <a:bodyPr/>
            <a:lstStyle/>
            <a:p>
              <a:endParaRPr lang="en-US"/>
            </a:p>
          </p:txBody>
        </p:sp>
        <p:sp>
          <p:nvSpPr>
            <p:cNvPr id="26640" name="Freeform 16"/>
            <p:cNvSpPr>
              <a:spLocks/>
            </p:cNvSpPr>
            <p:nvPr/>
          </p:nvSpPr>
          <p:spPr bwMode="auto">
            <a:xfrm>
              <a:off x="116" y="4307"/>
              <a:ext cx="27" cy="18"/>
            </a:xfrm>
            <a:custGeom>
              <a:avLst/>
              <a:gdLst/>
              <a:ahLst/>
              <a:cxnLst>
                <a:cxn ang="0">
                  <a:pos x="22" y="17"/>
                </a:cxn>
                <a:cxn ang="0">
                  <a:pos x="26" y="10"/>
                </a:cxn>
                <a:cxn ang="0">
                  <a:pos x="4" y="0"/>
                </a:cxn>
                <a:cxn ang="0">
                  <a:pos x="0" y="6"/>
                </a:cxn>
                <a:cxn ang="0">
                  <a:pos x="22" y="17"/>
                </a:cxn>
              </a:cxnLst>
              <a:rect l="0" t="0" r="r" b="b"/>
              <a:pathLst>
                <a:path w="27" h="18">
                  <a:moveTo>
                    <a:pt x="22" y="17"/>
                  </a:moveTo>
                  <a:lnTo>
                    <a:pt x="26" y="10"/>
                  </a:lnTo>
                  <a:lnTo>
                    <a:pt x="4" y="0"/>
                  </a:lnTo>
                  <a:lnTo>
                    <a:pt x="0" y="6"/>
                  </a:lnTo>
                  <a:lnTo>
                    <a:pt x="22" y="17"/>
                  </a:lnTo>
                </a:path>
              </a:pathLst>
            </a:custGeom>
            <a:solidFill>
              <a:srgbClr val="FFFFFF"/>
            </a:solidFill>
            <a:ln w="9525" cap="rnd">
              <a:noFill/>
              <a:round/>
              <a:headEnd/>
              <a:tailEnd/>
            </a:ln>
            <a:effectLst/>
          </p:spPr>
          <p:txBody>
            <a:bodyPr/>
            <a:lstStyle/>
            <a:p>
              <a:endParaRPr lang="en-US"/>
            </a:p>
          </p:txBody>
        </p:sp>
        <p:sp>
          <p:nvSpPr>
            <p:cNvPr id="26641" name="Freeform 17"/>
            <p:cNvSpPr>
              <a:spLocks/>
            </p:cNvSpPr>
            <p:nvPr/>
          </p:nvSpPr>
          <p:spPr bwMode="auto">
            <a:xfrm>
              <a:off x="223" y="4263"/>
              <a:ext cx="28" cy="18"/>
            </a:xfrm>
            <a:custGeom>
              <a:avLst/>
              <a:gdLst/>
              <a:ahLst/>
              <a:cxnLst>
                <a:cxn ang="0">
                  <a:pos x="23" y="17"/>
                </a:cxn>
                <a:cxn ang="0">
                  <a:pos x="27" y="10"/>
                </a:cxn>
                <a:cxn ang="0">
                  <a:pos x="4" y="0"/>
                </a:cxn>
                <a:cxn ang="0">
                  <a:pos x="0" y="5"/>
                </a:cxn>
                <a:cxn ang="0">
                  <a:pos x="23" y="17"/>
                </a:cxn>
              </a:cxnLst>
              <a:rect l="0" t="0" r="r" b="b"/>
              <a:pathLst>
                <a:path w="28" h="18">
                  <a:moveTo>
                    <a:pt x="23" y="17"/>
                  </a:moveTo>
                  <a:lnTo>
                    <a:pt x="27" y="10"/>
                  </a:lnTo>
                  <a:lnTo>
                    <a:pt x="4" y="0"/>
                  </a:lnTo>
                  <a:lnTo>
                    <a:pt x="0" y="5"/>
                  </a:lnTo>
                  <a:lnTo>
                    <a:pt x="23"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smtClean="0"/>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r>
              <a:rPr lang="en-US" smtClean="0"/>
              <a:t>6/17/2017</a:t>
            </a:r>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6/17/2017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smtClean="0"/>
              <a:t>6/17/2017</a:t>
            </a:r>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6/17/2017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smtClean="0"/>
              <a:t>6/17/2017</a:t>
            </a:r>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smtClean="0"/>
              <a:t>6/17/2017</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r>
              <a:rPr lang="en-US" smtClean="0"/>
              <a:t>6/17/2017</a:t>
            </a:r>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6/17/2017</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smtClean="0"/>
              <a:t>6/17/2017</a:t>
            </a:r>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smtClean="0"/>
              <a:t>6/17/2017</a:t>
            </a:r>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smtClean="0"/>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smtClean="0"/>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4000" b="1" dirty="0" smtClean="0">
                <a:solidFill>
                  <a:schemeClr val="tx1">
                    <a:lumMod val="75000"/>
                    <a:lumOff val="25000"/>
                  </a:schemeClr>
                </a:solidFill>
              </a:rPr>
              <a:t>Introduction to Database</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Lecture 18:</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User </a:t>
            </a:r>
            <a:r>
              <a:rPr lang="en-US" sz="4000" b="1" smtClean="0">
                <a:solidFill>
                  <a:schemeClr val="tx1">
                    <a:lumMod val="75000"/>
                    <a:lumOff val="25000"/>
                  </a:schemeClr>
                </a:solidFill>
              </a:rPr>
              <a:t>Access Control</a:t>
            </a:r>
            <a:endParaRPr lang="en-US" sz="4000" b="1" dirty="0"/>
          </a:p>
        </p:txBody>
      </p:sp>
      <p:sp>
        <p:nvSpPr>
          <p:cNvPr id="3" name="Slide Number Placeholder 2"/>
          <p:cNvSpPr>
            <a:spLocks noGrp="1"/>
          </p:cNvSpPr>
          <p:nvPr>
            <p:ph type="sldNum" sz="quarter" idx="12"/>
          </p:nvPr>
        </p:nvSpPr>
        <p:spPr/>
        <p:txBody>
          <a:bodyPr/>
          <a:lstStyle/>
          <a:p>
            <a:pPr>
              <a:defRPr/>
            </a:pPr>
            <a:fld id="{2D857729-A426-4E73-8EF5-539AA793A17A}" type="slidenum">
              <a:rPr lang="en-US"/>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sz="2800" b="1" dirty="0">
                <a:solidFill>
                  <a:schemeClr val="tx1"/>
                </a:solidFill>
              </a:rPr>
              <a:t>Creating and Granting Privileges to a Role</a:t>
            </a:r>
          </a:p>
        </p:txBody>
      </p:sp>
      <p:sp>
        <p:nvSpPr>
          <p:cNvPr id="23555" name="Rectangle 3"/>
          <p:cNvSpPr>
            <a:spLocks noChangeArrowheads="1"/>
          </p:cNvSpPr>
          <p:nvPr/>
        </p:nvSpPr>
        <p:spPr bwMode="blackWhite">
          <a:xfrm>
            <a:off x="936625" y="19288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ROLE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1861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view 		  </a:t>
            </a:r>
          </a:p>
          <a:p>
            <a:pPr algn="l">
              <a:lnSpc>
                <a:spcPct val="100000"/>
              </a:lnSpc>
              <a:spcBef>
                <a:spcPct val="0"/>
              </a:spcBef>
              <a:tabLst>
                <a:tab pos="682625" algn="l"/>
                <a:tab pos="1833563" algn="l"/>
              </a:tabLst>
            </a:pPr>
            <a:r>
              <a:rPr lang="en-US" sz="1800">
                <a:solidFill>
                  <a:srgbClr val="000000"/>
                </a:solidFill>
                <a:latin typeface="Courier New" pitchFamily="49" charset="0"/>
              </a:rPr>
              <a:t>  2	      to manager;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6910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manager to BLAKE, CLARK;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10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b="1" dirty="0">
                <a:solidFill>
                  <a:schemeClr val="tx1"/>
                </a:solidFill>
              </a:rPr>
              <a:t>Changing Your Password</a:t>
            </a:r>
          </a:p>
        </p:txBody>
      </p:sp>
      <p:sp>
        <p:nvSpPr>
          <p:cNvPr id="25603" name="Rectangle 3"/>
          <p:cNvSpPr>
            <a:spLocks noGrp="1" noChangeArrowheads="1"/>
          </p:cNvSpPr>
          <p:nvPr>
            <p:ph type="body" idx="1"/>
          </p:nvPr>
        </p:nvSpPr>
        <p:spPr>
          <a:xfrm>
            <a:off x="858838" y="1795463"/>
            <a:ext cx="7385050" cy="1866900"/>
          </a:xfrm>
          <a:noFill/>
          <a:ln/>
        </p:spPr>
        <p:txBody>
          <a:bodyPr/>
          <a:lstStyle/>
          <a:p>
            <a:pPr lvl="1"/>
            <a:r>
              <a:rPr lang="en-US" dirty="0">
                <a:solidFill>
                  <a:schemeClr val="tx1"/>
                </a:solidFill>
              </a:rPr>
              <a:t>The DBA creates your user account and initializes your password.</a:t>
            </a:r>
          </a:p>
          <a:p>
            <a:pPr lvl="1"/>
            <a:r>
              <a:rPr lang="en-US" dirty="0">
                <a:solidFill>
                  <a:schemeClr val="tx1"/>
                </a:solidFill>
              </a:rPr>
              <a:t>You can change your password by using the ALTER USER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ALTER USER scott             			  </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lion;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11</a:t>
            </a:fld>
            <a:endParaRPr 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12</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smtClean="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THANK </a:t>
            </a:r>
            <a:r>
              <a:rPr lang="en-US" sz="3600" dirty="0">
                <a:solidFill>
                  <a:prstClr val="black">
                    <a:lumMod val="75000"/>
                    <a:lumOff val="25000"/>
                  </a:prstClr>
                </a:solidFill>
                <a:ea typeface="+mj-ea"/>
                <a:cs typeface="+mj-cs"/>
              </a:rPr>
              <a:t>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smtClean="0">
                <a:solidFill>
                  <a:schemeClr val="tx1">
                    <a:lumMod val="85000"/>
                    <a:lumOff val="15000"/>
                  </a:schemeClr>
                </a:solidFill>
              </a:rPr>
              <a:t>Learning Objectives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smtClean="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smtClean="0"/>
              <a:t>Creating user</a:t>
            </a:r>
          </a:p>
          <a:p>
            <a:pPr marL="274320" indent="-274320" eaLnBrk="1" fontAlgn="auto" hangingPunct="1">
              <a:spcAft>
                <a:spcPts val="0"/>
              </a:spcAft>
              <a:buFont typeface="Wingdings 2"/>
              <a:buChar char=""/>
              <a:defRPr/>
            </a:pPr>
            <a:r>
              <a:rPr lang="en-US" dirty="0" smtClean="0"/>
              <a:t>Creating roles</a:t>
            </a:r>
          </a:p>
          <a:p>
            <a:pPr marL="274320" indent="-274320" eaLnBrk="1" fontAlgn="auto" hangingPunct="1">
              <a:spcAft>
                <a:spcPts val="0"/>
              </a:spcAft>
              <a:buFont typeface="Wingdings 2"/>
              <a:buChar char=""/>
              <a:defRPr/>
            </a:pPr>
            <a:r>
              <a:rPr lang="en-US" dirty="0" smtClean="0"/>
              <a:t>Use GRANT statement </a:t>
            </a:r>
          </a:p>
          <a:p>
            <a:pPr marL="274320" indent="-274320" eaLnBrk="1" fontAlgn="auto" hangingPunct="1">
              <a:spcAft>
                <a:spcPts val="0"/>
              </a:spcAft>
              <a:buNone/>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b="1" dirty="0">
                <a:solidFill>
                  <a:schemeClr val="tx1"/>
                </a:solidFill>
              </a:rPr>
              <a:t>Privileges</a:t>
            </a:r>
          </a:p>
        </p:txBody>
      </p:sp>
      <p:sp>
        <p:nvSpPr>
          <p:cNvPr id="11267" name="Rectangle 3"/>
          <p:cNvSpPr>
            <a:spLocks noGrp="1" noChangeArrowheads="1"/>
          </p:cNvSpPr>
          <p:nvPr>
            <p:ph type="body" idx="1"/>
          </p:nvPr>
        </p:nvSpPr>
        <p:spPr>
          <a:xfrm>
            <a:off x="860425" y="1430338"/>
            <a:ext cx="7385050" cy="4362450"/>
          </a:xfrm>
          <a:noFill/>
          <a:ln/>
        </p:spPr>
        <p:txBody>
          <a:bodyPr/>
          <a:lstStyle/>
          <a:p>
            <a:pPr marL="274320" indent="-274320" eaLnBrk="1" fontAlgn="auto" hangingPunct="1">
              <a:spcAft>
                <a:spcPts val="0"/>
              </a:spcAft>
              <a:buFont typeface="Wingdings 2"/>
              <a:buChar char=""/>
              <a:defRPr/>
            </a:pPr>
            <a:r>
              <a:rPr lang="en-US" dirty="0" smtClean="0"/>
              <a:t>Privileges</a:t>
            </a:r>
            <a:r>
              <a:rPr lang="en-US" dirty="0" smtClean="0">
                <a:solidFill>
                  <a:srgbClr val="FC0128"/>
                </a:solidFill>
              </a:rPr>
              <a:t> </a:t>
            </a:r>
            <a:r>
              <a:rPr lang="en-US" dirty="0" smtClean="0"/>
              <a:t>are the right to execute particular SQL statements.</a:t>
            </a:r>
          </a:p>
          <a:p>
            <a:pPr marL="274320" indent="-274320" eaLnBrk="1" fontAlgn="auto" hangingPunct="1">
              <a:spcAft>
                <a:spcPts val="0"/>
              </a:spcAft>
              <a:buFont typeface="Wingdings 2"/>
              <a:buChar char=""/>
              <a:defRPr/>
            </a:pPr>
            <a:r>
              <a:rPr lang="en-US" dirty="0" smtClean="0"/>
              <a:t>System </a:t>
            </a:r>
            <a:r>
              <a:rPr lang="en-US" dirty="0"/>
              <a:t>privileges: Gain access to the </a:t>
            </a:r>
            <a:r>
              <a:rPr lang="en-US" dirty="0" smtClean="0"/>
              <a:t>database</a:t>
            </a:r>
          </a:p>
          <a:p>
            <a:pPr marL="274320" indent="-274320" eaLnBrk="1" fontAlgn="auto" hangingPunct="1">
              <a:spcAft>
                <a:spcPts val="0"/>
              </a:spcAft>
              <a:buFont typeface="Wingdings 2"/>
              <a:buChar char=""/>
              <a:defRPr/>
            </a:pPr>
            <a:r>
              <a:rPr lang="en-US" dirty="0" smtClean="0"/>
              <a:t>Object </a:t>
            </a:r>
            <a:r>
              <a:rPr lang="en-US" dirty="0"/>
              <a:t>privileges: Manipulate the content of the database </a:t>
            </a:r>
            <a:r>
              <a:rPr lang="en-US" dirty="0" smtClean="0"/>
              <a:t>objects</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3</a:t>
            </a:fld>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System Privileges</a:t>
            </a:r>
          </a:p>
        </p:txBody>
      </p:sp>
      <p:sp>
        <p:nvSpPr>
          <p:cNvPr id="13315" name="Rectangle 3"/>
          <p:cNvSpPr>
            <a:spLocks noGrp="1" noChangeArrowheads="1"/>
          </p:cNvSpPr>
          <p:nvPr>
            <p:ph type="body" idx="1"/>
          </p:nvPr>
        </p:nvSpPr>
        <p:spPr>
          <a:xfrm>
            <a:off x="762000" y="1524000"/>
            <a:ext cx="7385050" cy="3382962"/>
          </a:xfrm>
          <a:noFill/>
          <a:ln/>
        </p:spPr>
        <p:txBody>
          <a:bodyPr/>
          <a:lstStyle/>
          <a:p>
            <a:pPr lvl="1">
              <a:lnSpc>
                <a:spcPct val="85000"/>
              </a:lnSpc>
            </a:pPr>
            <a:endParaRPr lang="en-US" dirty="0" smtClean="0"/>
          </a:p>
          <a:p>
            <a:pPr marL="274320" indent="-274320" eaLnBrk="1" fontAlgn="auto" hangingPunct="1">
              <a:spcAft>
                <a:spcPts val="0"/>
              </a:spcAft>
              <a:buFont typeface="Wingdings 2"/>
              <a:buChar char=""/>
              <a:defRPr/>
            </a:pPr>
            <a:r>
              <a:rPr lang="en-US" dirty="0" smtClean="0"/>
              <a:t>More </a:t>
            </a:r>
            <a:r>
              <a:rPr lang="en-US" dirty="0"/>
              <a:t>than 80 privileges are </a:t>
            </a:r>
            <a:r>
              <a:rPr lang="en-US" dirty="0" smtClean="0"/>
              <a:t>available.</a:t>
            </a:r>
          </a:p>
          <a:p>
            <a:pPr marL="274320" indent="-274320" eaLnBrk="1" fontAlgn="auto" hangingPunct="1">
              <a:spcAft>
                <a:spcPts val="0"/>
              </a:spcAft>
              <a:buFont typeface="Wingdings 2"/>
              <a:buChar char=""/>
              <a:defRPr/>
            </a:pPr>
            <a:r>
              <a:rPr lang="en-US" dirty="0" smtClean="0"/>
              <a:t>The </a:t>
            </a:r>
            <a:r>
              <a:rPr lang="en-US" dirty="0"/>
              <a:t>DBA has high-level system privileges:</a:t>
            </a:r>
          </a:p>
          <a:p>
            <a:pPr lvl="2">
              <a:lnSpc>
                <a:spcPct val="85000"/>
              </a:lnSpc>
            </a:pPr>
            <a:r>
              <a:rPr lang="en-US" dirty="0"/>
              <a:t>Create new users</a:t>
            </a:r>
          </a:p>
          <a:p>
            <a:pPr lvl="2">
              <a:lnSpc>
                <a:spcPct val="85000"/>
              </a:lnSpc>
            </a:pPr>
            <a:r>
              <a:rPr lang="en-US" dirty="0"/>
              <a:t>Remove users</a:t>
            </a:r>
          </a:p>
          <a:p>
            <a:pPr lvl="2">
              <a:lnSpc>
                <a:spcPct val="85000"/>
              </a:lnSpc>
            </a:pPr>
            <a:r>
              <a:rPr lang="en-US" dirty="0"/>
              <a:t>Remove tables</a:t>
            </a:r>
          </a:p>
          <a:p>
            <a:pPr lvl="2">
              <a:lnSpc>
                <a:spcPct val="85000"/>
              </a:lnSpc>
            </a:pPr>
            <a:r>
              <a:rPr lang="en-US" dirty="0"/>
              <a:t>Back up tables</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4</a:t>
            </a:fld>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b="1" dirty="0">
                <a:solidFill>
                  <a:schemeClr val="tx1"/>
                </a:solidFill>
              </a:rPr>
              <a:t>Creating Users</a:t>
            </a:r>
          </a:p>
        </p:txBody>
      </p:sp>
      <p:sp>
        <p:nvSpPr>
          <p:cNvPr id="15363" name="Rectangle 3"/>
          <p:cNvSpPr>
            <a:spLocks noGrp="1" noChangeArrowheads="1"/>
          </p:cNvSpPr>
          <p:nvPr>
            <p:ph type="body" idx="1"/>
          </p:nvPr>
        </p:nvSpPr>
        <p:spPr>
          <a:xfrm>
            <a:off x="838200" y="1600200"/>
            <a:ext cx="7385050" cy="904875"/>
          </a:xfrm>
          <a:noFill/>
          <a:ln/>
        </p:spPr>
        <p:txBody>
          <a:bodyPr/>
          <a:lstStyle/>
          <a:p>
            <a:r>
              <a:rPr lang="en-US"/>
              <a:t>The DBA creates users by using the CREATE USER statement.</a:t>
            </a:r>
          </a:p>
        </p:txBody>
      </p:sp>
      <p:sp>
        <p:nvSpPr>
          <p:cNvPr id="15364" name="Rectangle 4"/>
          <p:cNvSpPr>
            <a:spLocks noChangeArrowheads="1"/>
          </p:cNvSpPr>
          <p:nvPr/>
        </p:nvSpPr>
        <p:spPr bwMode="blackWhite">
          <a:xfrm>
            <a:off x="963075" y="4648200"/>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CREATE	USER  </a:t>
            </a:r>
            <a:r>
              <a:rPr lang="en-US" sz="1800" dirty="0" err="1">
                <a:solidFill>
                  <a:srgbClr val="000000"/>
                </a:solidFill>
                <a:latin typeface="Courier New" pitchFamily="49" charset="0"/>
              </a:rPr>
              <a:t>scott</a:t>
            </a:r>
            <a:endParaRPr lang="en-US" sz="1800" dirty="0">
              <a:solidFill>
                <a:srgbClr val="000000"/>
              </a:solidFill>
              <a:latin typeface="Courier New" pitchFamily="49" charset="0"/>
            </a:endParaRPr>
          </a:p>
          <a:p>
            <a:pPr algn="l">
              <a:lnSpc>
                <a:spcPct val="100000"/>
              </a:lnSpc>
              <a:spcBef>
                <a:spcPct val="0"/>
              </a:spcBef>
              <a:tabLst>
                <a:tab pos="682625" algn="l"/>
                <a:tab pos="1833563" algn="l"/>
              </a:tabLst>
            </a:pPr>
            <a:r>
              <a:rPr lang="en-US" sz="1800" dirty="0">
                <a:solidFill>
                  <a:srgbClr val="000000"/>
                </a:solidFill>
                <a:latin typeface="Courier New" pitchFamily="49" charset="0"/>
              </a:rPr>
              <a:t>  2  IDENTIFIED BY tiger;</a:t>
            </a:r>
          </a:p>
          <a:p>
            <a:pPr algn="l">
              <a:lnSpc>
                <a:spcPct val="100000"/>
              </a:lnSpc>
              <a:spcBef>
                <a:spcPct val="0"/>
              </a:spcBef>
              <a:tabLst>
                <a:tab pos="682625" algn="l"/>
                <a:tab pos="1833563" algn="l"/>
              </a:tabLst>
            </a:pPr>
            <a:r>
              <a:rPr lang="en-US" sz="1800" dirty="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61488" y="2590800"/>
            <a:ext cx="7493000" cy="914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CREATE USER 	  </a:t>
            </a:r>
            <a:r>
              <a:rPr lang="en-US" sz="1800" i="1" dirty="0">
                <a:solidFill>
                  <a:srgbClr val="000000"/>
                </a:solidFill>
                <a:latin typeface="Courier New" pitchFamily="49" charset="0"/>
              </a:rPr>
              <a:t>user</a:t>
            </a:r>
            <a:r>
              <a:rPr lang="en-US" sz="1800" dirty="0">
                <a:solidFill>
                  <a:srgbClr val="000000"/>
                </a:solidFill>
                <a:latin typeface="Courier New" pitchFamily="49" charset="0"/>
              </a:rPr>
              <a:t>              			   </a:t>
            </a:r>
          </a:p>
          <a:p>
            <a:pPr algn="l">
              <a:lnSpc>
                <a:spcPct val="100000"/>
              </a:lnSpc>
              <a:spcBef>
                <a:spcPct val="0"/>
              </a:spcBef>
              <a:tabLst>
                <a:tab pos="682625" algn="l"/>
                <a:tab pos="1833563" algn="l"/>
              </a:tabLst>
            </a:pPr>
            <a:r>
              <a:rPr lang="en-US" sz="1800" dirty="0">
                <a:solidFill>
                  <a:srgbClr val="000000"/>
                </a:solidFill>
                <a:latin typeface="Courier New" pitchFamily="49" charset="0"/>
              </a:rPr>
              <a:t>IDENTIFIED BY  </a:t>
            </a:r>
            <a:r>
              <a:rPr lang="en-US" sz="1800" i="1" dirty="0">
                <a:solidFill>
                  <a:srgbClr val="000000"/>
                </a:solidFill>
                <a:latin typeface="Courier New" pitchFamily="49" charset="0"/>
              </a:rPr>
              <a:t>password</a:t>
            </a:r>
            <a:r>
              <a:rPr lang="en-US" sz="1800" dirty="0" smtClean="0">
                <a:solidFill>
                  <a:srgbClr val="000000"/>
                </a:solidFill>
                <a:latin typeface="Courier New" pitchFamily="49" charset="0"/>
              </a:rPr>
              <a:t>;</a:t>
            </a:r>
          </a:p>
          <a:p>
            <a:pPr algn="l">
              <a:lnSpc>
                <a:spcPct val="100000"/>
              </a:lnSpc>
              <a:spcBef>
                <a:spcPct val="0"/>
              </a:spcBef>
              <a:tabLst>
                <a:tab pos="682625" algn="l"/>
                <a:tab pos="1833563" algn="l"/>
              </a:tabLst>
            </a:pPr>
            <a:endParaRPr lang="en-US" sz="1800" dirty="0">
              <a:solidFill>
                <a:srgbClr val="000000"/>
              </a:solidFill>
              <a:latin typeface="Courier New" pitchFamily="49" charset="0"/>
            </a:endParaRP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5</a:t>
            </a:fld>
            <a:endParaRPr lang="en-US" dirty="0"/>
          </a:p>
        </p:txBody>
      </p:sp>
      <p:sp>
        <p:nvSpPr>
          <p:cNvPr id="8" name="Rectangle 4"/>
          <p:cNvSpPr>
            <a:spLocks noChangeArrowheads="1"/>
          </p:cNvSpPr>
          <p:nvPr/>
        </p:nvSpPr>
        <p:spPr bwMode="blackWhite">
          <a:xfrm>
            <a:off x="961488" y="5867400"/>
            <a:ext cx="7489825" cy="774284"/>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GRANT UNLIMITED TABLESPACE TO</a:t>
            </a:r>
            <a:r>
              <a:rPr lang="en-US" sz="1800" dirty="0">
                <a:solidFill>
                  <a:srgbClr val="000000"/>
                </a:solidFill>
                <a:latin typeface="Courier New" pitchFamily="49" charset="0"/>
              </a:rPr>
              <a:t> </a:t>
            </a:r>
            <a:r>
              <a:rPr lang="en-US" sz="1800" dirty="0" smtClean="0">
                <a:solidFill>
                  <a:srgbClr val="000000"/>
                </a:solidFill>
                <a:latin typeface="Courier New" pitchFamily="49" charset="0"/>
              </a:rPr>
              <a:t>USER </a:t>
            </a:r>
            <a:r>
              <a:rPr lang="en-US" sz="1800" dirty="0" err="1" smtClean="0">
                <a:solidFill>
                  <a:srgbClr val="000000"/>
                </a:solidFill>
                <a:latin typeface="Courier New" pitchFamily="49" charset="0"/>
              </a:rPr>
              <a:t>scott</a:t>
            </a:r>
            <a:endParaRPr lang="en-US" sz="1800" dirty="0">
              <a:solidFill>
                <a:srgbClr val="000000"/>
              </a:solidFill>
              <a:latin typeface="Courier New" pitchFamily="49" charset="0"/>
            </a:endParaRPr>
          </a:p>
          <a:p>
            <a:pPr algn="l">
              <a:lnSpc>
                <a:spcPct val="100000"/>
              </a:lnSpc>
              <a:spcBef>
                <a:spcPct val="0"/>
              </a:spcBef>
              <a:tabLst>
                <a:tab pos="682625" algn="l"/>
                <a:tab pos="1833563" algn="l"/>
              </a:tabLst>
            </a:pPr>
            <a:r>
              <a:rPr lang="en-US" sz="1800" dirty="0" smtClean="0">
                <a:solidFill>
                  <a:srgbClr val="FF3300"/>
                </a:solidFill>
                <a:effectLst>
                  <a:outerShdw blurRad="38100" dist="38100" dir="2700000" algn="tl">
                    <a:srgbClr val="000000"/>
                  </a:outerShdw>
                </a:effectLst>
                <a:latin typeface="Courier New" pitchFamily="49" charset="0"/>
              </a:rPr>
              <a:t>Statement Processed.</a:t>
            </a:r>
            <a:endParaRPr lang="en-US" sz="1800" dirty="0">
              <a:solidFill>
                <a:srgbClr val="FF3300"/>
              </a:solidFill>
              <a:effectLst>
                <a:outerShdw blurRad="38100" dist="38100" dir="2700000" algn="tl">
                  <a:srgbClr val="000000"/>
                </a:outerShdw>
              </a:effectLst>
              <a:latin typeface="Courier New" pitchFamily="49" charset="0"/>
            </a:endParaRPr>
          </a:p>
          <a:p>
            <a:pPr algn="l">
              <a:lnSpc>
                <a:spcPct val="100000"/>
              </a:lnSpc>
              <a:spcBef>
                <a:spcPct val="0"/>
              </a:spcBef>
              <a:tabLst>
                <a:tab pos="682625" algn="l"/>
                <a:tab pos="1833563" algn="l"/>
              </a:tabLst>
            </a:pPr>
            <a:r>
              <a:rPr lang="en-US" sz="1800" dirty="0" smtClean="0">
                <a:solidFill>
                  <a:srgbClr val="000000"/>
                </a:solidFill>
                <a:latin typeface="Courier New" pitchFamily="49" charset="0"/>
              </a:rPr>
              <a:t> </a:t>
            </a:r>
            <a:endParaRPr lang="en-US" sz="1800" dirty="0">
              <a:solidFill>
                <a:srgbClr val="000000"/>
              </a:solidFill>
              <a:latin typeface="Courier New" pitchFamily="49" charset="0"/>
            </a:endParaRPr>
          </a:p>
        </p:txBody>
      </p:sp>
      <p:sp>
        <p:nvSpPr>
          <p:cNvPr id="9" name="Rectangle 5"/>
          <p:cNvSpPr>
            <a:spLocks noChangeArrowheads="1"/>
          </p:cNvSpPr>
          <p:nvPr/>
        </p:nvSpPr>
        <p:spPr bwMode="blackWhite">
          <a:xfrm>
            <a:off x="949123" y="3733800"/>
            <a:ext cx="7493000" cy="676141"/>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smtClean="0">
                <a:solidFill>
                  <a:srgbClr val="000000"/>
                </a:solidFill>
                <a:latin typeface="Courier New" pitchFamily="49" charset="0"/>
              </a:rPr>
              <a:t>GRANT </a:t>
            </a:r>
            <a:r>
              <a:rPr lang="en-US" sz="1800" dirty="0">
                <a:solidFill>
                  <a:srgbClr val="000000"/>
                </a:solidFill>
                <a:latin typeface="Courier New" pitchFamily="49" charset="0"/>
              </a:rPr>
              <a:t>UNLIMITED TABLESPACE TO USER </a:t>
            </a:r>
            <a:r>
              <a:rPr lang="en-US" sz="1800" i="1" dirty="0" smtClean="0">
                <a:solidFill>
                  <a:srgbClr val="000000"/>
                </a:solidFill>
                <a:latin typeface="Courier New" pitchFamily="49" charset="0"/>
              </a:rPr>
              <a:t>user</a:t>
            </a:r>
            <a:endParaRPr lang="en-US" sz="1800" i="1" dirty="0">
              <a:solidFill>
                <a:srgbClr val="000000"/>
              </a:solidFill>
              <a:latin typeface="Courier New" pitchFamily="49" charset="0"/>
            </a:endParaRPr>
          </a:p>
          <a:p>
            <a:pPr algn="l">
              <a:lnSpc>
                <a:spcPct val="100000"/>
              </a:lnSpc>
              <a:spcBef>
                <a:spcPct val="0"/>
              </a:spcBef>
              <a:tabLst>
                <a:tab pos="682625" algn="l"/>
                <a:tab pos="1833563" algn="l"/>
              </a:tabLst>
            </a:pPr>
            <a:endParaRPr lang="en-US" sz="1800" dirty="0">
              <a:solidFill>
                <a:srgbClr val="000000"/>
              </a:solidFill>
              <a:latin typeface="Courier New" pitchFamily="49"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smtClean="0">
                <a:solidFill>
                  <a:schemeClr val="tx1"/>
                </a:solidFill>
              </a:rPr>
              <a:t>User System Privileges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2209800"/>
            <a:ext cx="8229600" cy="3810000"/>
          </a:xfrm>
        </p:spPr>
        <p:txBody>
          <a:bodyPr>
            <a:normAutofit fontScale="77500" lnSpcReduction="20000"/>
          </a:bodyPr>
          <a:lstStyle/>
          <a:p>
            <a:pPr marL="274320" indent="-274320" eaLnBrk="1" fontAlgn="auto" hangingPunct="1">
              <a:spcAft>
                <a:spcPts val="0"/>
              </a:spcAft>
              <a:buFont typeface="Wingdings 2"/>
              <a:buNone/>
              <a:defRPr/>
            </a:pPr>
            <a:endParaRPr lang="en-US" dirty="0" smtClean="0">
              <a:solidFill>
                <a:schemeClr val="tx1">
                  <a:lumMod val="75000"/>
                  <a:lumOff val="25000"/>
                </a:schemeClr>
              </a:solidFill>
            </a:endParaRPr>
          </a:p>
          <a:p>
            <a:pPr marL="274320" indent="-274320" eaLnBrk="1" fontAlgn="auto" hangingPunct="1">
              <a:spcAft>
                <a:spcPts val="0"/>
              </a:spcAft>
              <a:buFont typeface="Wingdings 2"/>
              <a:buChar char=""/>
              <a:defRPr/>
            </a:pPr>
            <a:r>
              <a:rPr lang="en-US" dirty="0" smtClean="0">
                <a:solidFill>
                  <a:schemeClr val="tx1"/>
                </a:solidFill>
                <a:latin typeface="Times New Roman" pitchFamily="18" charset="0"/>
                <a:cs typeface="Times New Roman" pitchFamily="18" charset="0"/>
              </a:rPr>
              <a:t>Once a user is created, the DBA can grant specific system privileges to a user.</a:t>
            </a:r>
          </a:p>
          <a:p>
            <a:pPr marL="274320" indent="-274320" eaLnBrk="1" fontAlgn="auto" hangingPunct="1">
              <a:spcAft>
                <a:spcPts val="0"/>
              </a:spcAft>
              <a:buFont typeface="Wingdings 2"/>
              <a:buChar char=""/>
              <a:defRPr/>
            </a:pPr>
            <a:r>
              <a:rPr lang="en-US" dirty="0" smtClean="0">
                <a:solidFill>
                  <a:schemeClr val="tx1"/>
                </a:solidFill>
                <a:latin typeface="Times New Roman" pitchFamily="18" charset="0"/>
                <a:cs typeface="Times New Roman" pitchFamily="18" charset="0"/>
              </a:rPr>
              <a:t>An application developer may have the following system privileges:</a:t>
            </a:r>
          </a:p>
          <a:p>
            <a:pPr marL="741363" lvl="2" indent="-285750" defTabSz="346075">
              <a:lnSpc>
                <a:spcPct val="85000"/>
              </a:lnSpc>
              <a:spcBef>
                <a:spcPct val="30000"/>
              </a:spcBef>
              <a:buClr>
                <a:srgbClr val="FFCC66"/>
              </a:buClr>
              <a:buSzPct val="90000"/>
              <a:buFontTx/>
              <a:buChar char="–"/>
              <a:tabLst>
                <a:tab pos="571500" algn="l"/>
              </a:tabLst>
            </a:pPr>
            <a:r>
              <a:rPr lang="en-US" dirty="0" smtClean="0">
                <a:latin typeface="Times New Roman" pitchFamily="18" charset="0"/>
                <a:cs typeface="Times New Roman" pitchFamily="18" charset="0"/>
              </a:rPr>
              <a:t>CREATE SESSION</a:t>
            </a:r>
          </a:p>
          <a:p>
            <a:pPr marL="741363" lvl="2" indent="-285750" defTabSz="346075">
              <a:lnSpc>
                <a:spcPct val="85000"/>
              </a:lnSpc>
              <a:spcBef>
                <a:spcPct val="30000"/>
              </a:spcBef>
              <a:buClr>
                <a:srgbClr val="FFCC66"/>
              </a:buClr>
              <a:buSzPct val="90000"/>
              <a:buFontTx/>
              <a:buChar char="–"/>
              <a:tabLst>
                <a:tab pos="571500" algn="l"/>
              </a:tabLst>
            </a:pPr>
            <a:r>
              <a:rPr lang="en-US" dirty="0" smtClean="0">
                <a:latin typeface="Times New Roman" pitchFamily="18" charset="0"/>
                <a:cs typeface="Times New Roman" pitchFamily="18" charset="0"/>
              </a:rPr>
              <a:t>CREATE TABLE</a:t>
            </a:r>
          </a:p>
          <a:p>
            <a:pPr marL="741363" lvl="2" indent="-285750" defTabSz="346075">
              <a:lnSpc>
                <a:spcPct val="85000"/>
              </a:lnSpc>
              <a:spcBef>
                <a:spcPct val="30000"/>
              </a:spcBef>
              <a:buClr>
                <a:srgbClr val="FFCC66"/>
              </a:buClr>
              <a:buSzPct val="90000"/>
              <a:buFontTx/>
              <a:buChar char="–"/>
              <a:tabLst>
                <a:tab pos="571500" algn="l"/>
              </a:tabLst>
            </a:pPr>
            <a:r>
              <a:rPr lang="en-US" dirty="0" smtClean="0">
                <a:latin typeface="Times New Roman" pitchFamily="18" charset="0"/>
                <a:cs typeface="Times New Roman" pitchFamily="18" charset="0"/>
              </a:rPr>
              <a:t>CREATE SEQUENCE</a:t>
            </a:r>
          </a:p>
          <a:p>
            <a:pPr marL="741363" lvl="2" indent="-285750" defTabSz="346075">
              <a:lnSpc>
                <a:spcPct val="85000"/>
              </a:lnSpc>
              <a:spcBef>
                <a:spcPct val="30000"/>
              </a:spcBef>
              <a:buClr>
                <a:srgbClr val="FFCC66"/>
              </a:buClr>
              <a:buSzPct val="90000"/>
              <a:buFontTx/>
              <a:buChar char="–"/>
              <a:tabLst>
                <a:tab pos="571500" algn="l"/>
              </a:tabLst>
            </a:pPr>
            <a:r>
              <a:rPr lang="en-US" dirty="0" smtClean="0">
                <a:latin typeface="Times New Roman" pitchFamily="18" charset="0"/>
                <a:cs typeface="Times New Roman" pitchFamily="18" charset="0"/>
              </a:rPr>
              <a:t>CREATE VIEW</a:t>
            </a:r>
          </a:p>
          <a:p>
            <a:pPr marL="741363" lvl="2" indent="-285750" defTabSz="346075">
              <a:lnSpc>
                <a:spcPct val="85000"/>
              </a:lnSpc>
              <a:spcBef>
                <a:spcPct val="30000"/>
              </a:spcBef>
              <a:buClr>
                <a:srgbClr val="FFCC66"/>
              </a:buClr>
              <a:buSzPct val="90000"/>
              <a:buFontTx/>
              <a:buChar char="–"/>
              <a:tabLst>
                <a:tab pos="571500" algn="l"/>
              </a:tabLst>
            </a:pPr>
            <a:r>
              <a:rPr lang="en-US" dirty="0" smtClean="0">
                <a:latin typeface="Times New Roman" pitchFamily="18" charset="0"/>
                <a:cs typeface="Times New Roman" pitchFamily="18" charset="0"/>
              </a:rPr>
              <a:t>CREATE PROCEDURE</a:t>
            </a:r>
          </a:p>
          <a:p>
            <a:pPr marL="741363" lvl="2" indent="-285750" defTabSz="346075">
              <a:lnSpc>
                <a:spcPct val="85000"/>
              </a:lnSpc>
              <a:spcBef>
                <a:spcPct val="30000"/>
              </a:spcBef>
              <a:buClr>
                <a:srgbClr val="FFCC66"/>
              </a:buClr>
              <a:buSzPct val="90000"/>
              <a:buFontTx/>
              <a:buChar char="–"/>
              <a:tabLst>
                <a:tab pos="571500" algn="l"/>
              </a:tabLst>
            </a:pPr>
            <a:endParaRPr lang="en-US" dirty="0" smtClean="0"/>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3"/>
          <p:cNvSpPr>
            <a:spLocks noChangeArrowheads="1"/>
          </p:cNvSpPr>
          <p:nvPr/>
        </p:nvSpPr>
        <p:spPr bwMode="blackWhite">
          <a:xfrm>
            <a:off x="533400" y="1524000"/>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rgbClr val="000000"/>
                </a:solidFill>
                <a:latin typeface="Courier New" pitchFamily="49" charset="0"/>
              </a:rPr>
              <a:t>GRANT </a:t>
            </a:r>
            <a:r>
              <a:rPr lang="en-US" sz="1800" i="1" dirty="0">
                <a:solidFill>
                  <a:srgbClr val="000000"/>
                </a:solidFill>
                <a:latin typeface="Courier New" pitchFamily="49" charset="0"/>
              </a:rPr>
              <a:t>privilege</a:t>
            </a:r>
            <a:r>
              <a:rPr lang="en-US" sz="1800" dirty="0">
                <a:solidFill>
                  <a:srgbClr val="000000"/>
                </a:solidFill>
                <a:latin typeface="Courier New" pitchFamily="49" charset="0"/>
              </a:rPr>
              <a:t> [, </a:t>
            </a:r>
            <a:r>
              <a:rPr lang="en-US" sz="1800" i="1" dirty="0">
                <a:solidFill>
                  <a:srgbClr val="000000"/>
                </a:solidFill>
                <a:latin typeface="Courier New" pitchFamily="49" charset="0"/>
              </a:rPr>
              <a:t>privilege</a:t>
            </a:r>
            <a:r>
              <a:rPr lang="en-US" sz="1800" dirty="0">
                <a:solidFill>
                  <a:srgbClr val="000000"/>
                </a:solidFill>
                <a:latin typeface="Courier New" pitchFamily="49" charset="0"/>
              </a:rPr>
              <a:t>...]			</a:t>
            </a:r>
          </a:p>
          <a:p>
            <a:pPr algn="l">
              <a:lnSpc>
                <a:spcPct val="100000"/>
              </a:lnSpc>
              <a:spcBef>
                <a:spcPct val="0"/>
              </a:spcBef>
              <a:tabLst>
                <a:tab pos="682625" algn="l"/>
                <a:tab pos="1833563" algn="l"/>
              </a:tabLst>
            </a:pPr>
            <a:r>
              <a:rPr lang="en-US" sz="1800" dirty="0">
                <a:solidFill>
                  <a:srgbClr val="000000"/>
                </a:solidFill>
                <a:latin typeface="Courier New" pitchFamily="49" charset="0"/>
              </a:rPr>
              <a:t>TO </a:t>
            </a:r>
            <a:r>
              <a:rPr lang="en-US" sz="1800" i="1" dirty="0">
                <a:solidFill>
                  <a:srgbClr val="000000"/>
                </a:solidFill>
                <a:latin typeface="Courier New" pitchFamily="49" charset="0"/>
              </a:rPr>
              <a:t>user </a:t>
            </a:r>
            <a:r>
              <a:rPr lang="en-US" sz="1800" dirty="0">
                <a:solidFill>
                  <a:srgbClr val="000000"/>
                </a:solidFill>
                <a:latin typeface="Courier New" pitchFamily="49" charset="0"/>
              </a:rPr>
              <a:t>[, </a:t>
            </a:r>
            <a:r>
              <a:rPr lang="en-US" sz="1800" i="1" dirty="0">
                <a:solidFill>
                  <a:srgbClr val="000000"/>
                </a:solidFill>
                <a:latin typeface="Courier New" pitchFamily="49" charset="0"/>
              </a:rPr>
              <a:t>user</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a:solidFill>
                  <a:schemeClr val="tx1"/>
                </a:solidFill>
              </a:rPr>
              <a:t>Granting System Privileges</a:t>
            </a:r>
          </a:p>
        </p:txBody>
      </p:sp>
      <p:sp>
        <p:nvSpPr>
          <p:cNvPr id="19459" name="Rectangle 3"/>
          <p:cNvSpPr>
            <a:spLocks noGrp="1" noChangeArrowheads="1"/>
          </p:cNvSpPr>
          <p:nvPr>
            <p:ph type="body" idx="1"/>
          </p:nvPr>
        </p:nvSpPr>
        <p:spPr>
          <a:xfrm>
            <a:off x="885825" y="1477963"/>
            <a:ext cx="7781925" cy="769937"/>
          </a:xfrm>
          <a:noFill/>
          <a:ln/>
        </p:spPr>
        <p:txBody>
          <a:bodyPr/>
          <a:lstStyle/>
          <a:p>
            <a:r>
              <a:rPr lang="en-US"/>
              <a:t>The DBA can grant a user specific system privileges.</a:t>
            </a:r>
          </a:p>
        </p:txBody>
      </p:sp>
      <p:sp>
        <p:nvSpPr>
          <p:cNvPr id="19460" name="Rectangle 4"/>
          <p:cNvSpPr>
            <a:spLocks noChangeArrowheads="1"/>
          </p:cNvSpPr>
          <p:nvPr/>
        </p:nvSpPr>
        <p:spPr bwMode="blackWhite">
          <a:xfrm>
            <a:off x="933450" y="2522538"/>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sequence, create view</a:t>
            </a:r>
          </a:p>
          <a:p>
            <a:pPr algn="l">
              <a:lnSpc>
                <a:spcPct val="100000"/>
              </a:lnSpc>
              <a:spcBef>
                <a:spcPct val="0"/>
              </a:spcBef>
              <a:tabLst>
                <a:tab pos="682625" algn="l"/>
                <a:tab pos="1833563" algn="l"/>
              </a:tabLst>
            </a:pPr>
            <a:r>
              <a:rPr lang="en-US" sz="1800">
                <a:solidFill>
                  <a:srgbClr val="000000"/>
                </a:solidFill>
                <a:latin typeface="Courier New" pitchFamily="49" charset="0"/>
              </a:rPr>
              <a:t>  2  TO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7</a:t>
            </a:fld>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smtClean="0">
                <a:solidFill>
                  <a:schemeClr val="tx1"/>
                </a:solidFill>
              </a:rPr>
              <a:t>What is a Role?</a:t>
            </a:r>
            <a:endParaRPr lang="en-US" b="1" dirty="0">
              <a:solidFill>
                <a:schemeClr val="tx1"/>
              </a:solidFill>
            </a:endParaRPr>
          </a:p>
        </p:txBody>
      </p:sp>
      <p:sp>
        <p:nvSpPr>
          <p:cNvPr id="5" name="Content Placeholder 4"/>
          <p:cNvSpPr>
            <a:spLocks noGrp="1"/>
          </p:cNvSpPr>
          <p:nvPr>
            <p:ph sz="quarter" idx="1"/>
          </p:nvPr>
        </p:nvSpPr>
        <p:spPr/>
        <p:txBody>
          <a:bodyPr/>
          <a:lstStyle/>
          <a:p>
            <a:pPr>
              <a:tabLst/>
            </a:pPr>
            <a:r>
              <a:rPr lang="en-US" dirty="0" smtClean="0"/>
              <a:t>A </a:t>
            </a:r>
            <a:r>
              <a:rPr lang="en-US" dirty="0" smtClean="0">
                <a:solidFill>
                  <a:srgbClr val="FC0128"/>
                </a:solidFill>
              </a:rPr>
              <a:t>role </a:t>
            </a:r>
            <a:r>
              <a:rPr lang="en-US" dirty="0" smtClean="0"/>
              <a:t>is a named group of related privileges that can be granted to the user. This method makes granting and revoking privileges easier to perform and maintain</a:t>
            </a:r>
          </a:p>
          <a:p>
            <a:pPr>
              <a:tabLst/>
            </a:pPr>
            <a:r>
              <a:rPr lang="en-US" dirty="0" smtClean="0"/>
              <a:t>A user can have access to several roles, and several users can be assigned the same role. Roles typically are created for a database application. </a:t>
            </a:r>
          </a:p>
          <a:p>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a:t>
            </a:fld>
            <a:endParaRPr 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b="1" dirty="0" smtClean="0">
                <a:solidFill>
                  <a:schemeClr val="tx1"/>
                </a:solidFill>
              </a:rPr>
              <a:t>Creating and Assigning Role</a:t>
            </a:r>
            <a:endParaRPr lang="en-US" b="1" dirty="0">
              <a:solidFill>
                <a:schemeClr val="tx1"/>
              </a:solidFill>
            </a:endParaRPr>
          </a:p>
        </p:txBody>
      </p:sp>
      <p:sp>
        <p:nvSpPr>
          <p:cNvPr id="5" name="Content Placeholder 4"/>
          <p:cNvSpPr>
            <a:spLocks noGrp="1"/>
          </p:cNvSpPr>
          <p:nvPr>
            <p:ph sz="quarter" idx="1"/>
          </p:nvPr>
        </p:nvSpPr>
        <p:spPr/>
        <p:txBody>
          <a:bodyPr/>
          <a:lstStyle/>
          <a:p>
            <a:pPr>
              <a:tabLst/>
            </a:pPr>
            <a:r>
              <a:rPr lang="en-US" dirty="0" smtClean="0"/>
              <a:t>Creating and Assigning a Role</a:t>
            </a:r>
          </a:p>
          <a:p>
            <a:pPr>
              <a:tabLst/>
            </a:pPr>
            <a:r>
              <a:rPr lang="en-US" dirty="0" smtClean="0"/>
              <a:t>First, the DBA must create the role. Then the DBA can assign privileges to the role and users to the role.</a:t>
            </a:r>
          </a:p>
          <a:p>
            <a:pPr lvl="1">
              <a:buNone/>
              <a:tabLst/>
            </a:pPr>
            <a:r>
              <a:rPr lang="en-US" b="1" dirty="0" smtClean="0"/>
              <a:t>Syntax</a:t>
            </a:r>
          </a:p>
          <a:p>
            <a:pPr lvl="1">
              <a:buNone/>
              <a:tabLst/>
            </a:pPr>
            <a:r>
              <a:rPr lang="en-US" dirty="0" smtClean="0">
                <a:latin typeface="Times" charset="0"/>
              </a:rPr>
              <a:t> </a:t>
            </a:r>
            <a:r>
              <a:rPr lang="en-US" dirty="0" smtClean="0">
                <a:latin typeface="Courier New" pitchFamily="49" charset="0"/>
              </a:rPr>
              <a:t>CREATE   ROLE  </a:t>
            </a:r>
            <a:r>
              <a:rPr lang="en-US" i="1" dirty="0" err="1" smtClean="0">
                <a:latin typeface="Courier New" pitchFamily="49" charset="0"/>
              </a:rPr>
              <a:t>role</a:t>
            </a:r>
            <a:r>
              <a:rPr lang="en-US" dirty="0" smtClean="0">
                <a:latin typeface="Courier New" pitchFamily="49" charset="0"/>
              </a:rPr>
              <a:t>;</a:t>
            </a:r>
          </a:p>
          <a:p>
            <a:pPr lvl="1">
              <a:buNone/>
              <a:tabLst/>
            </a:pPr>
            <a:r>
              <a:rPr lang="en-US" b="1" dirty="0" err="1" smtClean="0"/>
              <a:t>where:</a:t>
            </a:r>
            <a:r>
              <a:rPr lang="en-US" i="1" dirty="0" err="1" smtClean="0"/>
              <a:t>role</a:t>
            </a:r>
            <a:r>
              <a:rPr lang="en-US" dirty="0" smtClean="0"/>
              <a:t>	 is the name of the role to be created</a:t>
            </a:r>
          </a:p>
          <a:p>
            <a:pPr lvl="1">
              <a:buNone/>
              <a:tabLst/>
            </a:pPr>
            <a:endParaRPr lang="en-US" dirty="0" smtClean="0"/>
          </a:p>
          <a:p>
            <a:r>
              <a:rPr lang="en-US" dirty="0" smtClean="0"/>
              <a:t>Now that the role is created, the DBA can use the GRANT statement to assign users to the role as well as assign privileges to the role.</a:t>
            </a:r>
          </a:p>
          <a:p>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9</a:t>
            </a:fld>
            <a:endParaRPr lang="en-US" dirty="0"/>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4064</TotalTime>
  <Words>630</Words>
  <Application>Microsoft Office PowerPoint</Application>
  <PresentationFormat>On-screen Show (4:3)</PresentationFormat>
  <Paragraphs>141</Paragraphs>
  <Slides>12</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Civic</vt:lpstr>
      <vt:lpstr>Document</vt:lpstr>
      <vt:lpstr>Introduction to Database Lecture 18: User Access Control</vt:lpstr>
      <vt:lpstr>Learning Objectives</vt:lpstr>
      <vt:lpstr>Privileges</vt:lpstr>
      <vt:lpstr>System Privileges</vt:lpstr>
      <vt:lpstr>Creating Users</vt:lpstr>
      <vt:lpstr>User System Privileges</vt:lpstr>
      <vt:lpstr>Granting System Privileges</vt:lpstr>
      <vt:lpstr>What is a Role?</vt:lpstr>
      <vt:lpstr>Creating and Assigning Role</vt:lpstr>
      <vt:lpstr>Creating and Granting Privileges to a Role</vt:lpstr>
      <vt:lpstr>Changing Your Password</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user pc</cp:lastModifiedBy>
  <cp:revision>377</cp:revision>
  <cp:lastPrinted>1998-06-30T18:28:36Z</cp:lastPrinted>
  <dcterms:created xsi:type="dcterms:W3CDTF">1995-06-17T23:31:02Z</dcterms:created>
  <dcterms:modified xsi:type="dcterms:W3CDTF">2020-09-05T20:34:06Z</dcterms:modified>
</cp:coreProperties>
</file>