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1" r:id="rId2"/>
    <p:sldId id="317" r:id="rId3"/>
    <p:sldId id="307" r:id="rId4"/>
    <p:sldId id="308" r:id="rId5"/>
    <p:sldId id="309" r:id="rId6"/>
    <p:sldId id="310" r:id="rId7"/>
    <p:sldId id="311" r:id="rId8"/>
    <p:sldId id="327" r:id="rId9"/>
    <p:sldId id="312" r:id="rId10"/>
    <p:sldId id="326" r:id="rId11"/>
    <p:sldId id="328" r:id="rId12"/>
    <p:sldId id="315" r:id="rId13"/>
    <p:sldId id="316" r:id="rId14"/>
    <p:sldId id="318" r:id="rId15"/>
    <p:sldId id="319" r:id="rId16"/>
    <p:sldId id="320" r:id="rId17"/>
    <p:sldId id="329" r:id="rId18"/>
    <p:sldId id="330" r:id="rId19"/>
    <p:sldId id="274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31"/>
    <p:restoredTop sz="94688"/>
  </p:normalViewPr>
  <p:slideViewPr>
    <p:cSldViewPr snapToGrid="0">
      <p:cViewPr varScale="1">
        <p:scale>
          <a:sx n="65" d="100"/>
          <a:sy n="65" d="100"/>
        </p:scale>
        <p:origin x="-144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793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393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9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38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098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83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850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47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79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883AD-8834-4ABD-BE29-1F8FEFA9DE1A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378E-8D96-41F7-AA00-BADAF3EB4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29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92553AB-96B9-4F1D-A268-03F972A7A351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40CC3A-7737-414D-B079-466FA94C17E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40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C6CE0386-A761-C943-92CF-AFE6F9E58069}"/>
              </a:ext>
            </a:extLst>
          </p:cNvPr>
          <p:cNvSpPr txBox="1">
            <a:spLocks/>
          </p:cNvSpPr>
          <p:nvPr/>
        </p:nvSpPr>
        <p:spPr>
          <a:xfrm>
            <a:off x="1228679" y="833560"/>
            <a:ext cx="6686636" cy="151887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Electrical Circuits</a:t>
            </a: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  <a:endParaRPr lang="en-US" sz="2325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89444D73-D3AD-BE4E-BF80-91DF5E193C04}"/>
              </a:ext>
            </a:extLst>
          </p:cNvPr>
          <p:cNvSpPr txBox="1">
            <a:spLocks/>
          </p:cNvSpPr>
          <p:nvPr/>
        </p:nvSpPr>
        <p:spPr>
          <a:xfrm>
            <a:off x="2938221" y="5247895"/>
            <a:ext cx="3267553" cy="77654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200" b="1" u="sng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600" b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Circuit Analysis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2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L. Boylestad, 11</a:t>
            </a:r>
            <a:r>
              <a:rPr lang="en-US" sz="1200" baseline="300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052DE2-2A6F-454A-8C91-D5C4C23A6A9E}"/>
              </a:ext>
            </a:extLst>
          </p:cNvPr>
          <p:cNvSpPr txBox="1"/>
          <p:nvPr/>
        </p:nvSpPr>
        <p:spPr>
          <a:xfrm>
            <a:off x="2361392" y="3961398"/>
            <a:ext cx="442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Mr. A N M Shahebul Hasan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ID: </a:t>
            </a:r>
            <a:r>
              <a:rPr lang="en-US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shahebul@aiub.edu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40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BF26827-E16D-A043-B557-6FF242C44C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8936" y="2610908"/>
            <a:ext cx="4014460" cy="2994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4B2A5F-63C6-3847-BCB4-381DB25500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604" y="314325"/>
            <a:ext cx="5178196" cy="363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5750C0-B502-6148-B2A1-6D3E55B5BC9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500" y="4419600"/>
            <a:ext cx="5067300" cy="35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71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3A6A7C-40F8-DC4D-BA0D-615941C4A5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1166" y="1708150"/>
            <a:ext cx="3924300" cy="3441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B0D9811-E7C8-2448-A7D4-C2C03286BA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17" y="359834"/>
            <a:ext cx="4154886" cy="2755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017A5E4-C5AB-6A4D-A3C5-F593ACCC452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017" y="3253318"/>
            <a:ext cx="5016500" cy="9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BF3508-3C88-BF46-ABB4-053F4A999D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03" y="4510617"/>
            <a:ext cx="41148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AAB29-22F8-EE40-8C0F-673C7B6BB19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03" y="5003800"/>
            <a:ext cx="41148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275CE9-6B3A-1C43-B1C0-56198982177D}"/>
              </a:ext>
            </a:extLst>
          </p:cNvPr>
          <p:cNvSpPr txBox="1"/>
          <p:nvPr/>
        </p:nvSpPr>
        <p:spPr>
          <a:xfrm>
            <a:off x="432846" y="40640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8EC266-65DA-3D49-A579-052B2C30E379}"/>
              </a:ext>
            </a:extLst>
          </p:cNvPr>
          <p:cNvSpPr txBox="1"/>
          <p:nvPr/>
        </p:nvSpPr>
        <p:spPr>
          <a:xfrm>
            <a:off x="398980" y="32415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1C901B-351E-CE44-B84B-D0C77E2BC8A4}"/>
              </a:ext>
            </a:extLst>
          </p:cNvPr>
          <p:cNvSpPr txBox="1"/>
          <p:nvPr/>
        </p:nvSpPr>
        <p:spPr>
          <a:xfrm>
            <a:off x="381051" y="446670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</p:spTree>
    <p:extLst>
      <p:ext uri="{BB962C8B-B14F-4D97-AF65-F5344CB8AC3E}">
        <p14:creationId xmlns="" xmlns:p14="http://schemas.microsoft.com/office/powerpoint/2010/main" val="13662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0578445-12E9-4134-9BFB-579FF8753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87658"/>
          <a:stretch/>
        </p:blipFill>
        <p:spPr>
          <a:xfrm>
            <a:off x="367518" y="310175"/>
            <a:ext cx="8408963" cy="55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42EBE0F-6832-0E4E-9253-1D689CCACA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61478" t="12719" b="54427"/>
          <a:stretch/>
        </p:blipFill>
        <p:spPr>
          <a:xfrm>
            <a:off x="5537200" y="1151466"/>
            <a:ext cx="3239281" cy="147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AD688D-B05E-9645-A186-5C8C036131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670" t="12719" r="38522" b="42721"/>
          <a:stretch/>
        </p:blipFill>
        <p:spPr>
          <a:xfrm>
            <a:off x="367518" y="1151466"/>
            <a:ext cx="5029200" cy="1998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73CD5EA-1645-5448-B136-0CF28532BA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" t="57656" r="64902" b="6847"/>
          <a:stretch/>
        </p:blipFill>
        <p:spPr>
          <a:xfrm>
            <a:off x="367518" y="3302000"/>
            <a:ext cx="2951415" cy="1591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6D8507D-25CF-604A-90CC-8DA8EE75E1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5099" t="54257" r="-2" b="1182"/>
          <a:stretch/>
        </p:blipFill>
        <p:spPr>
          <a:xfrm>
            <a:off x="3318933" y="3149601"/>
            <a:ext cx="5457546" cy="19981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4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A221456-72A5-4BB3-ABF0-7296DDC753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19556" y="291027"/>
            <a:ext cx="3644444" cy="2486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3DD0E6-5B47-5D4E-B547-E4F66C3409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89557" y="3609958"/>
            <a:ext cx="2306710" cy="2147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9D5EF0-3D55-464F-9DD8-FE1CB41081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808134" y="3609958"/>
            <a:ext cx="2306710" cy="2147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48CD74-8621-E542-A46A-EAFEDBE507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53423" y="2949559"/>
            <a:ext cx="3149600" cy="660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092F0E-F664-5649-AA02-200D404A28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682"/>
          <a:stretch/>
        </p:blipFill>
        <p:spPr>
          <a:xfrm>
            <a:off x="5334000" y="504559"/>
            <a:ext cx="2099733" cy="1947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35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FA8BD1D-64D5-400F-8D55-7A3F2D1702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87452"/>
          <a:stretch/>
        </p:blipFill>
        <p:spPr>
          <a:xfrm>
            <a:off x="338435" y="403779"/>
            <a:ext cx="8467125" cy="583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8EC3B4-0562-864A-89D4-1ED8DEE5E9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61400" t="15463" b="55387"/>
          <a:stretch/>
        </p:blipFill>
        <p:spPr>
          <a:xfrm>
            <a:off x="5537199" y="1168937"/>
            <a:ext cx="3268361" cy="1354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02A2DFB-083F-CF41-976C-96B0519958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" t="12913" r="38601" b="42086"/>
          <a:stretch/>
        </p:blipFill>
        <p:spPr>
          <a:xfrm>
            <a:off x="338435" y="1230587"/>
            <a:ext cx="5198763" cy="209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B157D6-ECAD-A145-97EC-C502DE92A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" t="57913" r="60999" b="5102"/>
          <a:stretch/>
        </p:blipFill>
        <p:spPr>
          <a:xfrm>
            <a:off x="245188" y="3565538"/>
            <a:ext cx="3302230" cy="1718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13E62B2-1465-FF40-85C3-FFC5A45800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9201" t="57913" r="-199" b="-364"/>
          <a:stretch/>
        </p:blipFill>
        <p:spPr>
          <a:xfrm>
            <a:off x="3810002" y="3428999"/>
            <a:ext cx="5164892" cy="1972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51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DB77D66-7558-436A-A00C-27A5EEB69D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36285" y="608851"/>
            <a:ext cx="6181448" cy="2083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650792A-58E5-D947-A246-EF957B75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07"/>
          <a:stretch/>
        </p:blipFill>
        <p:spPr>
          <a:xfrm>
            <a:off x="3657603" y="3246593"/>
            <a:ext cx="2319866" cy="2083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E9B762-FD0B-8D46-85EE-6793E6FB30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768"/>
          <a:stretch/>
        </p:blipFill>
        <p:spPr>
          <a:xfrm>
            <a:off x="6299200" y="2840942"/>
            <a:ext cx="2438399" cy="2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A3A7BEC-1D9C-A040-9244-328FC2E2EB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06401" y="3048003"/>
            <a:ext cx="2760132" cy="248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49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299F60-1724-9046-86F2-CCC4B921DAB5}"/>
              </a:ext>
            </a:extLst>
          </p:cNvPr>
          <p:cNvSpPr/>
          <p:nvPr/>
        </p:nvSpPr>
        <p:spPr>
          <a:xfrm>
            <a:off x="2294314" y="281001"/>
            <a:ext cx="4540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Divider Rule 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10F978-FC7C-B74C-86BB-B6F49160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24"/>
          <a:stretch/>
        </p:blipFill>
        <p:spPr>
          <a:xfrm>
            <a:off x="5141645" y="3991509"/>
            <a:ext cx="2988210" cy="1292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10AD0D9-F518-624F-8B60-F05458FD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4" y="927332"/>
            <a:ext cx="8162863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4F1D306-7828-B649-B8F1-139F06B2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55" y="1573663"/>
            <a:ext cx="1879600" cy="69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76AA234-2362-284F-B7D6-569C30064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5" y="2275675"/>
            <a:ext cx="6678613" cy="617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5A5604-B9AE-2047-8440-F59B8980CF67}"/>
              </a:ext>
            </a:extLst>
          </p:cNvPr>
          <p:cNvSpPr txBox="1"/>
          <p:nvPr/>
        </p:nvSpPr>
        <p:spPr>
          <a:xfrm>
            <a:off x="530225" y="3244334"/>
            <a:ext cx="50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Divider Rule</a:t>
            </a:r>
            <a:r>
              <a:rPr lang="en-US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 for two branch circuit: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3D1BBC-D722-0F48-A51F-59FF4B101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14" y="3927906"/>
            <a:ext cx="3022600" cy="69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8FB2A92-C15F-9749-9451-E2B469B36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014" y="4935087"/>
            <a:ext cx="3022600" cy="698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189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50A10B4-617D-9B45-8DA8-0FD8ED747E4B}"/>
              </a:ext>
            </a:extLst>
          </p:cNvPr>
          <p:cNvSpPr/>
          <p:nvPr/>
        </p:nvSpPr>
        <p:spPr>
          <a:xfrm>
            <a:off x="423333" y="291868"/>
            <a:ext cx="7484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66B2"/>
                </a:solidFill>
                <a:latin typeface="UniversLTStd"/>
              </a:rPr>
              <a:t>Example: </a:t>
            </a:r>
            <a:r>
              <a:rPr lang="en-US" sz="2000" dirty="0">
                <a:solidFill>
                  <a:srgbClr val="211E1E"/>
                </a:solidFill>
                <a:latin typeface="TimesLTStd"/>
              </a:rPr>
              <a:t>Using the current divider rule, find the current through each impedance in Fig. 16.28.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7104FB-798D-4944-B4D3-10BCC34D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67" y="749300"/>
            <a:ext cx="3860800" cy="267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885DD1-1672-1540-BBEB-63C300D00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3" y="2888286"/>
            <a:ext cx="5430595" cy="1090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D3AEFF-6C29-8549-8205-7DF6FCAA8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8" y="4304420"/>
            <a:ext cx="5596467" cy="8987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36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41B6576-9EBD-F24E-A802-782F0B42983A}"/>
              </a:ext>
            </a:extLst>
          </p:cNvPr>
          <p:cNvSpPr/>
          <p:nvPr/>
        </p:nvSpPr>
        <p:spPr>
          <a:xfrm>
            <a:off x="423333" y="291868"/>
            <a:ext cx="7484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66B2"/>
                </a:solidFill>
                <a:latin typeface="UniversLTStd"/>
              </a:rPr>
              <a:t>Example: </a:t>
            </a:r>
            <a:r>
              <a:rPr lang="en-US" sz="2000" dirty="0">
                <a:solidFill>
                  <a:srgbClr val="211E1E"/>
                </a:solidFill>
                <a:latin typeface="TimesLTStd"/>
              </a:rPr>
              <a:t>Using the current divider rule, find the current through each parallel branch in Fig. 16.29.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0A6C31-883F-C34B-AD72-BADD1CC3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2" y="889687"/>
            <a:ext cx="4059767" cy="2419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F5ACA5-A3A9-1748-B4B6-8C2AE231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5" y="2190132"/>
            <a:ext cx="5869515" cy="135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72C90D-D667-764A-9A45-FD3988AD4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5" y="4006153"/>
            <a:ext cx="6197600" cy="1467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B250E21-AAE5-FD4B-9B06-13051BC7B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282" y="1393699"/>
            <a:ext cx="3022600" cy="698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42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3D45C4-A6B2-8742-A8D6-976C23574B6E}"/>
              </a:ext>
            </a:extLst>
          </p:cNvPr>
          <p:cNvSpPr txBox="1"/>
          <p:nvPr/>
        </p:nvSpPr>
        <p:spPr>
          <a:xfrm>
            <a:off x="1676400" y="21336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3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0358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B0929EF-C7CF-45E7-BFC0-42B00F3E72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952" y="2004228"/>
            <a:ext cx="3729038" cy="742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71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5B69F3-859D-3544-946A-4561F2FBDDF6}"/>
              </a:ext>
            </a:extLst>
          </p:cNvPr>
          <p:cNvSpPr txBox="1"/>
          <p:nvPr/>
        </p:nvSpPr>
        <p:spPr>
          <a:xfrm>
            <a:off x="3454546" y="186157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Admittance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17C270-649C-7044-BE69-8B0CE1723BF6}"/>
              </a:ext>
            </a:extLst>
          </p:cNvPr>
          <p:cNvSpPr/>
          <p:nvPr/>
        </p:nvSpPr>
        <p:spPr>
          <a:xfrm>
            <a:off x="575733" y="904502"/>
            <a:ext cx="690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The reciprocal of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impedance </a:t>
            </a:r>
            <a:r>
              <a:rPr lang="en-US" sz="2000" dirty="0">
                <a:latin typeface="Times New Roman" panose="02020603050405020304" pitchFamily="18" charset="0"/>
              </a:rPr>
              <a:t>is called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admittance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0855A10-B5EA-0D48-BD5F-7896B084320C}"/>
              </a:ext>
            </a:extLst>
          </p:cNvPr>
          <p:cNvSpPr/>
          <p:nvPr/>
        </p:nvSpPr>
        <p:spPr>
          <a:xfrm>
            <a:off x="575733" y="1366672"/>
            <a:ext cx="420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The unit of admittance is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Siemens </a:t>
            </a:r>
            <a:r>
              <a:rPr lang="en-US" sz="2000" dirty="0">
                <a:latin typeface="Times New Roman" panose="02020603050405020304" pitchFamily="18" charset="0"/>
              </a:rPr>
              <a:t>[S]. 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3916999-393B-FD4D-B2D8-51FBA0A255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33" y="1834514"/>
            <a:ext cx="65151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7EF32F9-1587-4A4F-9719-2F00CEE693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33" y="2546450"/>
            <a:ext cx="6515100" cy="368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92A7D9-55D3-1249-9C13-0A14D2E0CDC6}"/>
              </a:ext>
            </a:extLst>
          </p:cNvPr>
          <p:cNvSpPr/>
          <p:nvPr/>
        </p:nvSpPr>
        <p:spPr>
          <a:xfrm>
            <a:off x="575732" y="3036969"/>
            <a:ext cx="8009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G or g </a:t>
            </a:r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is called conductance</a:t>
            </a:r>
            <a:r>
              <a:rPr lang="en-US" sz="2000" dirty="0">
                <a:latin typeface="Times New Roman" panose="02020603050405020304" pitchFamily="18" charset="0"/>
              </a:rPr>
              <a:t>. The unit of conductance is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mho </a:t>
            </a:r>
            <a:r>
              <a:rPr lang="en-US" sz="2000" dirty="0">
                <a:latin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Siemens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</a:rPr>
              <a:t>Conductance (</a:t>
            </a:r>
            <a:r>
              <a:rPr lang="en-US" sz="2000" dirty="0">
                <a:latin typeface="Times New Roman,Italic" pitchFamily="2" charset="0"/>
              </a:rPr>
              <a:t>G </a:t>
            </a:r>
            <a:r>
              <a:rPr lang="en-US" sz="2000" dirty="0">
                <a:latin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,Italic" pitchFamily="2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</a:rPr>
              <a:t>) is the reciprocal of resistance (</a:t>
            </a:r>
            <a:r>
              <a:rPr lang="en-US" sz="2000" dirty="0">
                <a:latin typeface="Times New Roman,Italic" pitchFamily="2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</a:rPr>
              <a:t>).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4BFBD-E684-464D-91EC-50AA3271206E}"/>
              </a:ext>
            </a:extLst>
          </p:cNvPr>
          <p:cNvSpPr/>
          <p:nvPr/>
        </p:nvSpPr>
        <p:spPr>
          <a:xfrm>
            <a:off x="575731" y="3850141"/>
            <a:ext cx="8009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B or b </a:t>
            </a:r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is called susceptance</a:t>
            </a:r>
            <a:r>
              <a:rPr lang="en-US" sz="2000" dirty="0">
                <a:latin typeface="Times New Roman" panose="02020603050405020304" pitchFamily="18" charset="0"/>
              </a:rPr>
              <a:t>. The unit of susceptance is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Siemens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</a:rPr>
              <a:t>Susceptance (</a:t>
            </a:r>
            <a:r>
              <a:rPr lang="en-US" sz="2000" dirty="0">
                <a:latin typeface="Times New Roman,Italic" pitchFamily="2" charset="0"/>
              </a:rPr>
              <a:t>B </a:t>
            </a:r>
            <a:r>
              <a:rPr lang="en-US" sz="2000" dirty="0">
                <a:latin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,Italic" pitchFamily="2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</a:rPr>
              <a:t>) is the reciprocal of reactance (</a:t>
            </a:r>
            <a:r>
              <a:rPr lang="en-US" sz="2000" dirty="0">
                <a:latin typeface="Times New Roman,Italic" pitchFamily="2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). 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451F5FC-73C2-3548-A137-E97644872DD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67" y="4608826"/>
            <a:ext cx="7264400" cy="533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9EB2737-C369-7248-A698-E87DE8313D5A}"/>
              </a:ext>
            </a:extLst>
          </p:cNvPr>
          <p:cNvSpPr/>
          <p:nvPr/>
        </p:nvSpPr>
        <p:spPr>
          <a:xfrm>
            <a:off x="770466" y="5198816"/>
            <a:ext cx="4859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latin typeface="Times New Roman,Italic" pitchFamily="2" charset="0"/>
              </a:rPr>
              <a:t>L</a:t>
            </a:r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 or b</a:t>
            </a:r>
            <a:r>
              <a:rPr lang="en-US" sz="2000" baseline="-25000" dirty="0">
                <a:solidFill>
                  <a:srgbClr val="0000CC"/>
                </a:solidFill>
                <a:latin typeface="Times New Roman,Italic" pitchFamily="2" charset="0"/>
              </a:rPr>
              <a:t>L</a:t>
            </a:r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is called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inductive </a:t>
            </a:r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susceptance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B</a:t>
            </a:r>
            <a:r>
              <a:rPr lang="en-US" sz="2000" baseline="-25000" dirty="0">
                <a:solidFill>
                  <a:srgbClr val="0000CC"/>
                </a:solidFill>
                <a:latin typeface="Times New Roman,Italic" pitchFamily="2" charset="0"/>
              </a:rPr>
              <a:t>C</a:t>
            </a:r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 or b</a:t>
            </a:r>
            <a:r>
              <a:rPr lang="en-US" sz="2000" baseline="-25000" dirty="0">
                <a:solidFill>
                  <a:srgbClr val="0000CC"/>
                </a:solidFill>
                <a:latin typeface="Times New Roman,Italic" pitchFamily="2" charset="0"/>
              </a:rPr>
              <a:t>C</a:t>
            </a:r>
            <a:r>
              <a:rPr lang="en-US" sz="2000" dirty="0">
                <a:solidFill>
                  <a:srgbClr val="0000CC"/>
                </a:solidFill>
                <a:latin typeface="Times New Roman,Italic" pitchFamily="2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is called </a:t>
            </a:r>
            <a:r>
              <a:rPr lang="en-US" sz="2000" dirty="0">
                <a:solidFill>
                  <a:srgbClr val="FF0000"/>
                </a:solidFill>
                <a:latin typeface="Times New Roman,Bold" pitchFamily="2" charset="0"/>
              </a:rPr>
              <a:t>capacitive </a:t>
            </a:r>
            <a:r>
              <a:rPr lang="en-US" sz="2000" dirty="0">
                <a:solidFill>
                  <a:srgbClr val="0000CC"/>
                </a:solidFill>
                <a:latin typeface="Times New Roman,Bold" pitchFamily="2" charset="0"/>
              </a:rPr>
              <a:t>susceptance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590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3image42268112">
            <a:extLst>
              <a:ext uri="{FF2B5EF4-FFF2-40B4-BE49-F238E27FC236}">
                <a16:creationId xmlns="" xmlns:a16="http://schemas.microsoft.com/office/drawing/2014/main" id="{B1D250A1-4F77-D248-8376-A0ADBEB1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154" y="237067"/>
            <a:ext cx="7847691" cy="4682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C4E6B3-366E-F644-B10D-7D24D378FB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54" y="922867"/>
            <a:ext cx="72644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A9DA49-8940-984D-8415-866D66975A3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54" y="1679428"/>
            <a:ext cx="72644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C351721-4A31-8247-8989-1CD7F4E452D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54" y="2379590"/>
            <a:ext cx="72644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F43668F-31F7-FF40-8411-A82F2B06E55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54" y="3113001"/>
            <a:ext cx="75438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89ECDBF-CC28-DE4A-9CA1-310FDCC1E9D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54" y="3907662"/>
            <a:ext cx="77089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D3E7AA9-9C00-734C-B8FF-6CB2B66868D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49" y="4702323"/>
            <a:ext cx="7404100" cy="901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6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="" xmlns:a16="http://schemas.microsoft.com/office/drawing/2014/main" id="{7A4B0DBE-E4BC-1540-A31D-6D2133E2C269}"/>
              </a:ext>
            </a:extLst>
          </p:cNvPr>
          <p:cNvGrpSpPr>
            <a:grpSpLocks/>
          </p:cNvGrpSpPr>
          <p:nvPr/>
        </p:nvGrpSpPr>
        <p:grpSpPr bwMode="auto">
          <a:xfrm>
            <a:off x="1323516" y="2202297"/>
            <a:ext cx="6496968" cy="1954641"/>
            <a:chOff x="504" y="1905"/>
            <a:chExt cx="4254" cy="1132"/>
          </a:xfrm>
        </p:grpSpPr>
        <p:pic>
          <p:nvPicPr>
            <p:cNvPr id="4" name="Picture 4" descr="fg15_05800">
              <a:extLst>
                <a:ext uri="{FF2B5EF4-FFF2-40B4-BE49-F238E27FC236}">
                  <a16:creationId xmlns="" xmlns:a16="http://schemas.microsoft.com/office/drawing/2014/main" id="{33A89F08-A77A-A746-8084-9F6193D01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1905"/>
              <a:ext cx="4254" cy="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Rectangle 8">
              <a:extLst>
                <a:ext uri="{FF2B5EF4-FFF2-40B4-BE49-F238E27FC236}">
                  <a16:creationId xmlns="" xmlns:a16="http://schemas.microsoft.com/office/drawing/2014/main" id="{B2374149-2809-014F-914F-4C89176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845"/>
              <a:ext cx="17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FIG. 15.58 </a:t>
              </a:r>
              <a:r>
                <a:rPr lang="en-US" altLang="en-US" i="1" dirty="0"/>
                <a:t>Parallel ac network.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7A08B79-3656-B542-9917-329C859EFFCD}"/>
              </a:ext>
            </a:extLst>
          </p:cNvPr>
          <p:cNvSpPr/>
          <p:nvPr/>
        </p:nvSpPr>
        <p:spPr>
          <a:xfrm>
            <a:off x="672709" y="551005"/>
            <a:ext cx="72905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1E1E"/>
                </a:solidFill>
                <a:latin typeface="TimesLTStd"/>
              </a:rPr>
              <a:t>For ac parallel networks, the total admittance is simply the sum of the admittance levels of all the parallel branches. 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1539F7-EF5E-284D-9475-2CF5A4BCB2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9050" y="1258891"/>
            <a:ext cx="35179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4F89DA-9171-304B-AEB4-88DD61A900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098306" y="4562609"/>
            <a:ext cx="1716458" cy="111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BC9E8F9-0785-5940-B174-01D6D0B026A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3" y="4481509"/>
            <a:ext cx="5105400" cy="111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952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8EE846C-9221-3D42-BF63-B0CE8B34F8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722" y="428614"/>
            <a:ext cx="7414282" cy="1281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F7E5E4-61A7-F74B-8CA6-BB3ED09FB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300" y="1950519"/>
            <a:ext cx="3073400" cy="398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341A9DE-23CB-BA4F-B289-779F2A7FE1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6322" y="2878331"/>
            <a:ext cx="3069455" cy="281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B3EB19-0510-4D44-9482-D834F3CDB2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516" y="420274"/>
            <a:ext cx="3340100" cy="204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0F43C0-641B-0247-AD27-FA1786AF287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222" y="3007164"/>
            <a:ext cx="5581442" cy="23727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97F4319-430B-A349-AA67-2A772AF5D517}"/>
              </a:ext>
            </a:extLst>
          </p:cNvPr>
          <p:cNvSpPr/>
          <p:nvPr/>
        </p:nvSpPr>
        <p:spPr>
          <a:xfrm>
            <a:off x="137674" y="272917"/>
            <a:ext cx="5548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6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parallel </a:t>
            </a:r>
            <a:r>
              <a:rPr lang="en-US" sz="2000" i="1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 </a:t>
            </a: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Fig. 16.3: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885B84-01FC-794B-B533-389A5D6C7650}"/>
              </a:ext>
            </a:extLst>
          </p:cNvPr>
          <p:cNvSpPr/>
          <p:nvPr/>
        </p:nvSpPr>
        <p:spPr>
          <a:xfrm>
            <a:off x="388222" y="628180"/>
            <a:ext cx="54072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LTStd"/>
              </a:rPr>
              <a:t>Determine the input impedance.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LTStd"/>
              </a:rPr>
              <a:t>Draw the impedance diagram.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LTStd"/>
              </a:rPr>
              <a:t>Find the admittance of each parallel element.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LTStd"/>
              </a:rPr>
              <a:t>Calculate the total admittance of the network.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LTStd"/>
              </a:rPr>
              <a:t>Sketch the admittance diagram. </a:t>
            </a:r>
          </a:p>
        </p:txBody>
      </p:sp>
    </p:spTree>
    <p:extLst>
      <p:ext uri="{BB962C8B-B14F-4D97-AF65-F5344CB8AC3E}">
        <p14:creationId xmlns="" xmlns:p14="http://schemas.microsoft.com/office/powerpoint/2010/main" val="22428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732D21-F5CE-8045-B478-2FDD962D59C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6276" y="3606800"/>
            <a:ext cx="3924300" cy="325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FBDFE4-6EB5-8A46-938E-74FBFFF3A8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83168" y="287071"/>
            <a:ext cx="5113140" cy="1684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F04FCC-BC04-A745-B388-4D34A99F2D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77812" y="2315397"/>
            <a:ext cx="511314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5DF6F6-3BCF-0140-A4B8-F085B8B5B73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90636" y="3238103"/>
            <a:ext cx="511314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DE3A90-5B29-A84C-B328-2DB8EC06DE4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90636" y="3573561"/>
            <a:ext cx="5113140" cy="888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DCAC183-C54B-5440-8187-A6000AD24B47}"/>
              </a:ext>
            </a:extLst>
          </p:cNvPr>
          <p:cNvSpPr txBox="1"/>
          <p:nvPr/>
        </p:nvSpPr>
        <p:spPr>
          <a:xfrm>
            <a:off x="432846" y="4233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96B23C-D24D-2348-B63C-07AACFB03B6B}"/>
              </a:ext>
            </a:extLst>
          </p:cNvPr>
          <p:cNvSpPr txBox="1"/>
          <p:nvPr/>
        </p:nvSpPr>
        <p:spPr>
          <a:xfrm>
            <a:off x="432846" y="22763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1889D0-52E9-844E-8A0C-5646C67B70DE}"/>
              </a:ext>
            </a:extLst>
          </p:cNvPr>
          <p:cNvSpPr txBox="1"/>
          <p:nvPr/>
        </p:nvSpPr>
        <p:spPr>
          <a:xfrm>
            <a:off x="432846" y="317329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</p:spTree>
    <p:extLst>
      <p:ext uri="{BB962C8B-B14F-4D97-AF65-F5344CB8AC3E}">
        <p14:creationId xmlns="" xmlns:p14="http://schemas.microsoft.com/office/powerpoint/2010/main" val="28911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4424A9-FCAB-C548-91C0-18CEDAA7F1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39" y="2587610"/>
            <a:ext cx="4726779" cy="3422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D32290-FB53-4345-9043-656EB9388D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200" y="1805405"/>
            <a:ext cx="4241800" cy="260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FF516DE-FF29-D746-91E8-640BCCDC631F}"/>
              </a:ext>
            </a:extLst>
          </p:cNvPr>
          <p:cNvSpPr/>
          <p:nvPr/>
        </p:nvSpPr>
        <p:spPr>
          <a:xfrm>
            <a:off x="440266" y="254969"/>
            <a:ext cx="5960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66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 of Fig 16.5: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total impedance.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the impedance diagram.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admittance for each parallel branch.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admittance of the network.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rgbClr val="21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the admittance diagram.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AEC5687-463A-024D-A613-8ACA48E561DC}"/>
              </a:ext>
            </a:extLst>
          </p:cNvPr>
          <p:cNvSpPr/>
          <p:nvPr/>
        </p:nvSpPr>
        <p:spPr>
          <a:xfrm>
            <a:off x="440266" y="2218278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66B2"/>
                </a:solidFill>
                <a:latin typeface="UniversLTStd"/>
              </a:rPr>
              <a:t>Solutions: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11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UB" id="{C3691B3F-AFB3-1043-B2CE-519162D2B4F9}" vid="{172FF336-25F7-BF41-8D49-49B49C7BC2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db3c972bee6fc596b5652ed9c39759bb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bfb91579e62a85859c007a2f8d3aed6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F632A-6DBF-4765-ACF5-B90DEF83CADC}"/>
</file>

<file path=customXml/itemProps2.xml><?xml version="1.0" encoding="utf-8"?>
<ds:datastoreItem xmlns:ds="http://schemas.openxmlformats.org/officeDocument/2006/customXml" ds:itemID="{A490CFD6-7914-4BDA-9285-0FFAA38A758A}"/>
</file>

<file path=customXml/itemProps3.xml><?xml version="1.0" encoding="utf-8"?>
<ds:datastoreItem xmlns:ds="http://schemas.openxmlformats.org/officeDocument/2006/customXml" ds:itemID="{885EADA7-1932-408D-A7B0-9C108BB24066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396</TotalTime>
  <Words>302</Words>
  <Application>Microsoft Macintosh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AIUB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Electrical Circuits Sec:   Finalterm Week: 7</dc:title>
  <dc:creator>shuvra.saha@aiub.edu</dc:creator>
  <cp:lastModifiedBy>Orchi</cp:lastModifiedBy>
  <cp:revision>104</cp:revision>
  <dcterms:created xsi:type="dcterms:W3CDTF">2020-03-07T14:50:24Z</dcterms:created>
  <dcterms:modified xsi:type="dcterms:W3CDTF">2020-08-31T03:28:18Z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