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25" r:id="rId2"/>
    <p:sldId id="264" r:id="rId3"/>
    <p:sldId id="287" r:id="rId4"/>
    <p:sldId id="326" r:id="rId5"/>
    <p:sldId id="328" r:id="rId6"/>
    <p:sldId id="327" r:id="rId7"/>
    <p:sldId id="291" r:id="rId8"/>
    <p:sldId id="257" r:id="rId9"/>
    <p:sldId id="289" r:id="rId10"/>
    <p:sldId id="292" r:id="rId11"/>
    <p:sldId id="329" r:id="rId12"/>
    <p:sldId id="274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831" autoAdjust="0"/>
    <p:restoredTop sz="95447"/>
  </p:normalViewPr>
  <p:slideViewPr>
    <p:cSldViewPr snapToGrid="0">
      <p:cViewPr varScale="1">
        <p:scale>
          <a:sx n="69" d="100"/>
          <a:sy n="69" d="100"/>
        </p:scale>
        <p:origin x="-134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AB4D-679F-394F-94BD-45B8888B4C3B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482D-3EC0-C94E-8E8D-A75483A81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177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04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671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72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7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72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9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94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350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75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536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69" y="719704"/>
            <a:ext cx="2287588" cy="1337695"/>
          </a:xfrm>
        </p:spPr>
        <p:txBody>
          <a:bodyPr anchor="b"/>
          <a:lstStyle>
            <a:lvl1pPr algn="l"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2319053"/>
            <a:ext cx="2318657" cy="30203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35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BAA26EE-873B-4B49-B9E5-422AF4033C05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A8789E-3638-4A80-8CA8-B8A4926DC3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C6CE0386-A761-C943-92CF-AFE6F9E58069}"/>
              </a:ext>
            </a:extLst>
          </p:cNvPr>
          <p:cNvSpPr txBox="1">
            <a:spLocks/>
          </p:cNvSpPr>
          <p:nvPr/>
        </p:nvSpPr>
        <p:spPr>
          <a:xfrm>
            <a:off x="1228679" y="833560"/>
            <a:ext cx="6686636" cy="151887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Electrical Circuits</a:t>
            </a:r>
            <a: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  <a:endParaRPr lang="en-US" sz="2325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89444D73-D3AD-BE4E-BF80-91DF5E193C04}"/>
              </a:ext>
            </a:extLst>
          </p:cNvPr>
          <p:cNvSpPr txBox="1">
            <a:spLocks/>
          </p:cNvSpPr>
          <p:nvPr/>
        </p:nvSpPr>
        <p:spPr>
          <a:xfrm>
            <a:off x="2938221" y="5247895"/>
            <a:ext cx="3267553" cy="77654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200" b="1" u="sng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Book: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600" b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Circuit Analysis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lang="en-US" sz="12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L. Boylestad, 11</a:t>
            </a:r>
            <a:r>
              <a:rPr lang="en-US" sz="1200" baseline="300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052DE2-2A6F-454A-8C91-D5C4C23A6A9E}"/>
              </a:ext>
            </a:extLst>
          </p:cNvPr>
          <p:cNvSpPr txBox="1"/>
          <p:nvPr/>
        </p:nvSpPr>
        <p:spPr>
          <a:xfrm>
            <a:off x="2361392" y="3961398"/>
            <a:ext cx="442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Mr. A N M Shahebul Hasan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ID: </a:t>
            </a:r>
            <a:r>
              <a:rPr lang="en-US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shahebul@aiub.edu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14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B6C6FEF-01D7-FF4E-BB84-90EDDF3A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6550"/>
            <a:ext cx="6286500" cy="233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2077F73-196F-7647-973F-EDF7764D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11991"/>
            <a:ext cx="5461000" cy="139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9DE63D-4E6E-4D43-B287-732EE0B32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547632"/>
            <a:ext cx="3594100" cy="111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943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306" y="217632"/>
            <a:ext cx="8894618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3D45C4-A6B2-8742-A8D6-976C23574B6E}"/>
              </a:ext>
            </a:extLst>
          </p:cNvPr>
          <p:cNvSpPr txBox="1"/>
          <p:nvPr/>
        </p:nvSpPr>
        <p:spPr>
          <a:xfrm>
            <a:off x="1676400" y="21336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3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2259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914" name="Rectangle 2">
            <a:extLst>
              <a:ext uri="{FF2B5EF4-FFF2-40B4-BE49-F238E27FC236}">
                <a16:creationId xmlns="" xmlns:a16="http://schemas.microsoft.com/office/drawing/2014/main" id="{29DC83B5-38B8-DF4C-94C4-EDB3074D4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317" y="336948"/>
            <a:ext cx="7803573" cy="587845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Parallel Network Analysis</a:t>
            </a:r>
          </a:p>
        </p:txBody>
      </p:sp>
      <p:sp>
        <p:nvSpPr>
          <p:cNvPr id="2470915" name="Rectangle 3">
            <a:extLst>
              <a:ext uri="{FF2B5EF4-FFF2-40B4-BE49-F238E27FC236}">
                <a16:creationId xmlns="" xmlns:a16="http://schemas.microsoft.com/office/drawing/2014/main" id="{229B7F81-98B3-6F4F-9BDD-66D73708E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28702"/>
            <a:ext cx="8229600" cy="4525963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when working with series-parallel ac networks, consider the following approach:</a:t>
            </a:r>
          </a:p>
          <a:p>
            <a:pPr lvl="1" algn="just">
              <a:spcAft>
                <a:spcPts val="1200"/>
              </a:spcAft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Redraw the network, using block impedances to combine obvious series and parallel elements, which will reduce the network to one that clearly reveals the fundamental structure of the system.</a:t>
            </a:r>
          </a:p>
          <a:p>
            <a:pPr lvl="1" algn="just">
              <a:spcAft>
                <a:spcPts val="1200"/>
              </a:spcAft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problem and make a brief mental sketch of the overall approach you plan to use. Doing this may result in time- and energy-saving shortcuts.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overall approach has been determined, it is usually best to consider each branch involved in your method independently before tying them together in series-parallel combinations.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have arrived at a solution, check to see that it is reasonable by considering the magnitudes of the energy source and the elements in the circuit.</a:t>
            </a:r>
          </a:p>
        </p:txBody>
      </p:sp>
    </p:spTree>
    <p:extLst>
      <p:ext uri="{BB962C8B-B14F-4D97-AF65-F5344CB8AC3E}">
        <p14:creationId xmlns="" xmlns:p14="http://schemas.microsoft.com/office/powerpoint/2010/main" val="19177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7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7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7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7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B8EF2B-1862-445E-8C9E-900E15EBF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404" y="358354"/>
            <a:ext cx="4966395" cy="35801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network in following Fig. 16.1: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C613E96-2B11-1B4E-940A-C75989B4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316047" y="749105"/>
            <a:ext cx="2346628" cy="7917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544FB008-8497-8F4D-A0A8-6BCC3E4C4D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3696"/>
          <a:stretch/>
        </p:blipFill>
        <p:spPr>
          <a:xfrm>
            <a:off x="1306114" y="1554988"/>
            <a:ext cx="3278173" cy="9846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3B66574-C8E8-474F-B2C4-A5F38E839FC8}"/>
              </a:ext>
            </a:extLst>
          </p:cNvPr>
          <p:cNvSpPr/>
          <p:nvPr/>
        </p:nvSpPr>
        <p:spPr>
          <a:xfrm>
            <a:off x="272949" y="262206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166B3"/>
                </a:solidFill>
                <a:latin typeface="Univers-BoldOblique"/>
              </a:rPr>
              <a:t>Solutions: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01F0B79-C747-4642-AD58-654E13FCCC10}"/>
              </a:ext>
            </a:extLst>
          </p:cNvPr>
          <p:cNvGrpSpPr/>
          <p:nvPr/>
        </p:nvGrpSpPr>
        <p:grpSpPr>
          <a:xfrm>
            <a:off x="4797312" y="772447"/>
            <a:ext cx="3970140" cy="2229172"/>
            <a:chOff x="4572000" y="835343"/>
            <a:chExt cx="3951685" cy="2318863"/>
          </a:xfrm>
        </p:grpSpPr>
        <p:pic>
          <p:nvPicPr>
            <p:cNvPr id="25" name="Picture 4">
              <a:extLst>
                <a:ext uri="{FF2B5EF4-FFF2-40B4-BE49-F238E27FC236}">
                  <a16:creationId xmlns="" xmlns:a16="http://schemas.microsoft.com/office/drawing/2014/main" id="{59D247FD-571D-2541-8E49-D6E359ABA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835343"/>
              <a:ext cx="3951685" cy="2284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6">
              <a:extLst>
                <a:ext uri="{FF2B5EF4-FFF2-40B4-BE49-F238E27FC236}">
                  <a16:creationId xmlns="" xmlns:a16="http://schemas.microsoft.com/office/drawing/2014/main" id="{88804E2D-2EEA-4647-935E-3DB7EF51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337" y="2877207"/>
              <a:ext cx="20324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16.1 </a:t>
              </a:r>
              <a:r>
                <a:rPr lang="en-US" altLang="en-US" sz="12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 16.1.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8057890B-5090-7848-9FED-2F531D5BA6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44417" y="3074666"/>
            <a:ext cx="2945107" cy="653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4F3AE21-16AB-AA49-B2EA-AF286A42E25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72949" y="3637126"/>
            <a:ext cx="5022216" cy="20350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CB5D13F-EAB4-C34A-8FA8-A4FD94F85DE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601719" y="4652574"/>
            <a:ext cx="4361326" cy="5974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755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01F0B79-C747-4642-AD58-654E13FCCC10}"/>
              </a:ext>
            </a:extLst>
          </p:cNvPr>
          <p:cNvGrpSpPr/>
          <p:nvPr/>
        </p:nvGrpSpPr>
        <p:grpSpPr>
          <a:xfrm>
            <a:off x="5173860" y="0"/>
            <a:ext cx="3970140" cy="2229172"/>
            <a:chOff x="4572000" y="835343"/>
            <a:chExt cx="3951685" cy="2318863"/>
          </a:xfrm>
        </p:grpSpPr>
        <p:pic>
          <p:nvPicPr>
            <p:cNvPr id="8" name="Picture 4">
              <a:extLst>
                <a:ext uri="{FF2B5EF4-FFF2-40B4-BE49-F238E27FC236}">
                  <a16:creationId xmlns="" xmlns:a16="http://schemas.microsoft.com/office/drawing/2014/main" id="{59D247FD-571D-2541-8E49-D6E359ABA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835343"/>
              <a:ext cx="3951685" cy="2284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6">
              <a:extLst>
                <a:ext uri="{FF2B5EF4-FFF2-40B4-BE49-F238E27FC236}">
                  <a16:creationId xmlns="" xmlns:a16="http://schemas.microsoft.com/office/drawing/2014/main" id="{88804E2D-2EEA-4647-935E-3DB7EF51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337" y="2877207"/>
              <a:ext cx="20324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16.1 </a:t>
              </a:r>
              <a:r>
                <a:rPr lang="en-US" altLang="en-US" sz="12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 16.1.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3783" y="609599"/>
            <a:ext cx="5440218" cy="450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8FD6280-BD20-774F-BC57-F04F588961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93557" y="2339862"/>
            <a:ext cx="5518973" cy="1418569"/>
          </a:xfrm>
          <a:prstGeom prst="rect">
            <a:avLst/>
          </a:prstGeom>
        </p:spPr>
      </p:pic>
      <p:grpSp>
        <p:nvGrpSpPr>
          <p:cNvPr id="17" name="Group 8">
            <a:extLst>
              <a:ext uri="{FF2B5EF4-FFF2-40B4-BE49-F238E27FC236}">
                <a16:creationId xmlns="" xmlns:a16="http://schemas.microsoft.com/office/drawing/2014/main" id="{7ADA1C9E-F484-AA44-9E3B-703CD1462DE3}"/>
              </a:ext>
            </a:extLst>
          </p:cNvPr>
          <p:cNvGrpSpPr>
            <a:grpSpLocks/>
          </p:cNvGrpSpPr>
          <p:nvPr/>
        </p:nvGrpSpPr>
        <p:grpSpPr bwMode="auto">
          <a:xfrm>
            <a:off x="5360889" y="229247"/>
            <a:ext cx="3339378" cy="2110615"/>
            <a:chOff x="1330" y="1820"/>
            <a:chExt cx="2529" cy="1661"/>
          </a:xfrm>
        </p:grpSpPr>
        <p:pic>
          <p:nvPicPr>
            <p:cNvPr id="18" name="Picture 4">
              <a:extLst>
                <a:ext uri="{FF2B5EF4-FFF2-40B4-BE49-F238E27FC236}">
                  <a16:creationId xmlns="" xmlns:a16="http://schemas.microsoft.com/office/drawing/2014/main" id="{A8BC3FCE-4B6E-6548-BE31-B2CACA221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" y="1820"/>
              <a:ext cx="2500" cy="1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7">
              <a:extLst>
                <a:ext uri="{FF2B5EF4-FFF2-40B4-BE49-F238E27FC236}">
                  <a16:creationId xmlns="" xmlns:a16="http://schemas.microsoft.com/office/drawing/2014/main" id="{C0172BAF-4AD2-FF4D-98E4-39CAF442F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155"/>
              <a:ext cx="250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16.2 </a:t>
              </a: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in Fig. 16.1 after assigning the block impedances.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744755B-373F-6B4D-B22A-7A72703391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93557" y="3855784"/>
            <a:ext cx="5762781" cy="1189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805B307-CD66-B14E-8CC4-B6A08DB82E1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93557" y="5157590"/>
            <a:ext cx="4787076" cy="80344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2B1155CA-2431-4E43-A100-E857EAABF8F0}"/>
              </a:ext>
            </a:extLst>
          </p:cNvPr>
          <p:cNvGrpSpPr/>
          <p:nvPr/>
        </p:nvGrpSpPr>
        <p:grpSpPr>
          <a:xfrm>
            <a:off x="537642" y="341635"/>
            <a:ext cx="3127771" cy="1786855"/>
            <a:chOff x="4572000" y="835343"/>
            <a:chExt cx="3951685" cy="2416465"/>
          </a:xfrm>
        </p:grpSpPr>
        <p:pic>
          <p:nvPicPr>
            <p:cNvPr id="31" name="Picture 4">
              <a:extLst>
                <a:ext uri="{FF2B5EF4-FFF2-40B4-BE49-F238E27FC236}">
                  <a16:creationId xmlns="" xmlns:a16="http://schemas.microsoft.com/office/drawing/2014/main" id="{928575E7-44FB-4F4D-B0CE-FA11CDD05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835343"/>
              <a:ext cx="3951685" cy="2284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ctangle 6">
              <a:extLst>
                <a:ext uri="{FF2B5EF4-FFF2-40B4-BE49-F238E27FC236}">
                  <a16:creationId xmlns="" xmlns:a16="http://schemas.microsoft.com/office/drawing/2014/main" id="{A1801502-25D9-2C49-B309-D37C4EBC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337" y="2877207"/>
              <a:ext cx="2295348" cy="374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16.1 </a:t>
              </a:r>
              <a:r>
                <a:rPr lang="en-US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 16.1.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694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27A52A6-F987-5E49-BBC1-D739F8187C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7900" y="3102834"/>
            <a:ext cx="2571083" cy="27089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09F212-2BB6-BF4F-8026-ACCB936963AB}"/>
              </a:ext>
            </a:extLst>
          </p:cNvPr>
          <p:cNvSpPr/>
          <p:nvPr/>
        </p:nvSpPr>
        <p:spPr>
          <a:xfrm>
            <a:off x="334366" y="294512"/>
            <a:ext cx="515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network in following Fig. 16.5: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57DA96F-1557-9548-B6DD-A8CA7A3E678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9532" y="479178"/>
            <a:ext cx="3050631" cy="22807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B27ECD07-8D54-E24C-8521-78F8EE515D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66" y="663844"/>
            <a:ext cx="4925885" cy="6171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DC11DE6-CF0C-8444-9857-D17F522772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533" y="1281008"/>
            <a:ext cx="4828917" cy="14789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9DE9165-2AE9-C643-9D36-2DAE10E0A9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67470" y="2876791"/>
            <a:ext cx="4732983" cy="7315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E0424E6-13AA-B447-B714-249445CBDB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635"/>
          <a:stretch/>
        </p:blipFill>
        <p:spPr>
          <a:xfrm>
            <a:off x="794211" y="3725233"/>
            <a:ext cx="4694045" cy="2261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96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A518DD7-930D-364F-A844-81A652DA5D95}"/>
              </a:ext>
            </a:extLst>
          </p:cNvPr>
          <p:cNvSpPr/>
          <p:nvPr/>
        </p:nvSpPr>
        <p:spPr>
          <a:xfrm>
            <a:off x="208485" y="306401"/>
            <a:ext cx="5249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network in following Figure: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0D3B40A-CB6C-FD40-8CC1-AA7A02E8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6" y="2380804"/>
            <a:ext cx="5153852" cy="1648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21EB2F6-33FE-294C-9001-C7472A06E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26" y="655953"/>
            <a:ext cx="4325664" cy="1579211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="" xmlns:a16="http://schemas.microsoft.com/office/drawing/2014/main" id="{349CC338-AD06-B14E-B2DA-9C3AC744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0387"/>
            <a:ext cx="4440221" cy="177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="" xmlns:a16="http://schemas.microsoft.com/office/drawing/2014/main" id="{9DDF4AF0-25DD-6641-A474-E444F7BD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78" y="2787153"/>
            <a:ext cx="3574402" cy="141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F881C70-81F3-FC41-A272-5FB8A49C8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27" y="4079317"/>
            <a:ext cx="4385523" cy="21836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7A909F56-4176-9741-904F-7449C9132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3278" y="4749696"/>
            <a:ext cx="3478137" cy="650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782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db3c972bee6fc596b5652ed9c39759bb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bfb91579e62a85859c007a2f8d3aed6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FAC29-7BAA-45D1-A32A-EB7B4BC98902}"/>
</file>

<file path=customXml/itemProps2.xml><?xml version="1.0" encoding="utf-8"?>
<ds:datastoreItem xmlns:ds="http://schemas.openxmlformats.org/officeDocument/2006/customXml" ds:itemID="{0347642C-EA94-47C2-95AE-F18BE1054201}"/>
</file>

<file path=customXml/itemProps3.xml><?xml version="1.0" encoding="utf-8"?>
<ds:datastoreItem xmlns:ds="http://schemas.openxmlformats.org/officeDocument/2006/customXml" ds:itemID="{0477E1FB-123F-4BB9-8377-FEA295D50F5C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1026</TotalTime>
  <Words>236</Words>
  <Application>Microsoft Macintosh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AIUB</vt:lpstr>
      <vt:lpstr>Slide 1</vt:lpstr>
      <vt:lpstr>Series Parallel Network Analysis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Dr.Md. Kamrul Hassan</dc:creator>
  <cp:lastModifiedBy>Orchi</cp:lastModifiedBy>
  <cp:revision>130</cp:revision>
  <dcterms:created xsi:type="dcterms:W3CDTF">2020-03-07T18:15:41Z</dcterms:created>
  <dcterms:modified xsi:type="dcterms:W3CDTF">2020-08-31T03:27:18Z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