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8" r:id="rId3"/>
    <p:sldId id="266"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0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9310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20658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9376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0147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9305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4142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454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979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274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434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173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819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84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927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039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5657708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129C-5E19-466F-AA62-F3F14B6EC37D}"/>
              </a:ext>
            </a:extLst>
          </p:cNvPr>
          <p:cNvSpPr>
            <a:spLocks noGrp="1"/>
          </p:cNvSpPr>
          <p:nvPr>
            <p:ph type="ctrTitle"/>
          </p:nvPr>
        </p:nvSpPr>
        <p:spPr>
          <a:xfrm>
            <a:off x="844237" y="284826"/>
            <a:ext cx="8825658" cy="3329581"/>
          </a:xfrm>
        </p:spPr>
        <p:txBody>
          <a:bodyPr/>
          <a:lstStyle/>
          <a:p>
            <a:r>
              <a:rPr lang="en-US" dirty="0"/>
              <a:t>CODE OF ETHICS</a:t>
            </a:r>
          </a:p>
        </p:txBody>
      </p:sp>
      <p:sp>
        <p:nvSpPr>
          <p:cNvPr id="3" name="Subtitle 2">
            <a:extLst>
              <a:ext uri="{FF2B5EF4-FFF2-40B4-BE49-F238E27FC236}">
                <a16:creationId xmlns:a16="http://schemas.microsoft.com/office/drawing/2014/main" id="{E662C65B-4793-4454-BA27-45333E543065}"/>
              </a:ext>
            </a:extLst>
          </p:cNvPr>
          <p:cNvSpPr>
            <a:spLocks noGrp="1"/>
          </p:cNvSpPr>
          <p:nvPr>
            <p:ph type="subTitle" idx="1"/>
          </p:nvPr>
        </p:nvSpPr>
        <p:spPr/>
        <p:txBody>
          <a:bodyPr>
            <a:noAutofit/>
          </a:bodyPr>
          <a:lstStyle/>
          <a:p>
            <a:r>
              <a:rPr lang="en-US" sz="1200" dirty="0"/>
              <a:t>GROUP MEMBERS:</a:t>
            </a:r>
          </a:p>
          <a:p>
            <a:r>
              <a:rPr lang="en-US" sz="1200" dirty="0"/>
              <a:t>1.Meraj Zaman </a:t>
            </a:r>
            <a:r>
              <a:rPr lang="en-US" sz="1200" dirty="0" err="1"/>
              <a:t>jim</a:t>
            </a:r>
            <a:r>
              <a:rPr lang="en-US" sz="1200" dirty="0"/>
              <a:t>   - 19-39705-1</a:t>
            </a:r>
          </a:p>
          <a:p>
            <a:r>
              <a:rPr lang="en-US" sz="1200" dirty="0"/>
              <a:t>2.Shahadat Hossain </a:t>
            </a:r>
            <a:r>
              <a:rPr lang="en-US" sz="1200" dirty="0" err="1"/>
              <a:t>Pranta</a:t>
            </a:r>
            <a:r>
              <a:rPr lang="en-US" sz="1200" dirty="0"/>
              <a:t> – 19-40000-1</a:t>
            </a:r>
          </a:p>
          <a:p>
            <a:r>
              <a:rPr lang="en-US" sz="1200" dirty="0"/>
              <a:t>3 IFFAT IBNUN IDRIS – 19-39878-1</a:t>
            </a:r>
          </a:p>
        </p:txBody>
      </p:sp>
    </p:spTree>
    <p:extLst>
      <p:ext uri="{BB962C8B-B14F-4D97-AF65-F5344CB8AC3E}">
        <p14:creationId xmlns:p14="http://schemas.microsoft.com/office/powerpoint/2010/main" val="164877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B352-FE83-4EB6-BA58-C71039625D9C}"/>
              </a:ext>
            </a:extLst>
          </p:cNvPr>
          <p:cNvSpPr>
            <a:spLocks noGrp="1"/>
          </p:cNvSpPr>
          <p:nvPr>
            <p:ph type="title"/>
          </p:nvPr>
        </p:nvSpPr>
        <p:spPr>
          <a:xfrm>
            <a:off x="1777327" y="2728735"/>
            <a:ext cx="9404723" cy="1400530"/>
          </a:xfrm>
        </p:spPr>
        <p:txBody>
          <a:bodyPr>
            <a:normAutofit fontScale="90000"/>
          </a:bodyPr>
          <a:lstStyle/>
          <a:p>
            <a:r>
              <a:rPr lang="en-US" sz="8800" dirty="0"/>
              <a:t>Thank you</a:t>
            </a:r>
          </a:p>
        </p:txBody>
      </p:sp>
    </p:spTree>
    <p:extLst>
      <p:ext uri="{BB962C8B-B14F-4D97-AF65-F5344CB8AC3E}">
        <p14:creationId xmlns:p14="http://schemas.microsoft.com/office/powerpoint/2010/main" val="2160876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BAFE-749B-42E2-AE9B-AB261918ED9B}"/>
              </a:ext>
            </a:extLst>
          </p:cNvPr>
          <p:cNvSpPr>
            <a:spLocks noGrp="1"/>
          </p:cNvSpPr>
          <p:nvPr>
            <p:ph type="title"/>
          </p:nvPr>
        </p:nvSpPr>
        <p:spPr>
          <a:xfrm>
            <a:off x="877662" y="608488"/>
            <a:ext cx="9404723" cy="1400530"/>
          </a:xfrm>
        </p:spPr>
        <p:txBody>
          <a:bodyPr/>
          <a:lstStyle/>
          <a:p>
            <a:r>
              <a:rPr lang="en-US" dirty="0"/>
              <a:t>Basic Concept of Engineering Ethics</a:t>
            </a:r>
          </a:p>
        </p:txBody>
      </p:sp>
      <p:pic>
        <p:nvPicPr>
          <p:cNvPr id="3" name="Picture 2" descr="5 Questions to Test Your Business Ethics">
            <a:extLst>
              <a:ext uri="{FF2B5EF4-FFF2-40B4-BE49-F238E27FC236}">
                <a16:creationId xmlns:a16="http://schemas.microsoft.com/office/drawing/2014/main" id="{7709F22F-4444-4456-874C-385C5115A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053" y="1688977"/>
            <a:ext cx="566928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C13B50B-0C8C-47A4-B837-03017A3FA885}"/>
              </a:ext>
            </a:extLst>
          </p:cNvPr>
          <p:cNvSpPr/>
          <p:nvPr/>
        </p:nvSpPr>
        <p:spPr>
          <a:xfrm>
            <a:off x="1097871" y="4409135"/>
            <a:ext cx="8072762" cy="646331"/>
          </a:xfrm>
          <a:prstGeom prst="rect">
            <a:avLst/>
          </a:prstGeom>
        </p:spPr>
        <p:txBody>
          <a:bodyPr wrap="square">
            <a:spAutoFit/>
          </a:bodyPr>
          <a:lstStyle/>
          <a:p>
            <a:r>
              <a:rPr lang="en-US" b="1" dirty="0">
                <a:solidFill>
                  <a:schemeClr val="tx1">
                    <a:lumMod val="95000"/>
                  </a:schemeClr>
                </a:solidFill>
                <a:latin typeface="arial" panose="020B0604020202020204" pitchFamily="34" charset="0"/>
              </a:rPr>
              <a:t>Engineering ethics</a:t>
            </a:r>
            <a:r>
              <a:rPr lang="en-US" dirty="0">
                <a:solidFill>
                  <a:schemeClr val="tx1">
                    <a:lumMod val="95000"/>
                  </a:schemeClr>
                </a:solidFill>
                <a:latin typeface="arial" panose="020B0604020202020204" pitchFamily="34" charset="0"/>
              </a:rPr>
              <a:t> is the field of system of moral principles that apply to the practice of </a:t>
            </a:r>
            <a:r>
              <a:rPr lang="en-US" b="1" dirty="0">
                <a:solidFill>
                  <a:schemeClr val="tx1">
                    <a:lumMod val="95000"/>
                  </a:schemeClr>
                </a:solidFill>
                <a:latin typeface="arial" panose="020B0604020202020204" pitchFamily="34" charset="0"/>
              </a:rPr>
              <a:t>engineering</a:t>
            </a:r>
            <a:endParaRPr lang="en-US" dirty="0">
              <a:solidFill>
                <a:schemeClr val="tx1">
                  <a:lumMod val="95000"/>
                </a:schemeClr>
              </a:solidFill>
            </a:endParaRPr>
          </a:p>
        </p:txBody>
      </p:sp>
    </p:spTree>
    <p:extLst>
      <p:ext uri="{BB962C8B-B14F-4D97-AF65-F5344CB8AC3E}">
        <p14:creationId xmlns:p14="http://schemas.microsoft.com/office/powerpoint/2010/main" val="42656508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21D2-BCA4-41E4-9F27-5A57B58618D9}"/>
              </a:ext>
            </a:extLst>
          </p:cNvPr>
          <p:cNvSpPr>
            <a:spLocks noGrp="1"/>
          </p:cNvSpPr>
          <p:nvPr>
            <p:ph type="title"/>
          </p:nvPr>
        </p:nvSpPr>
        <p:spPr>
          <a:xfrm>
            <a:off x="677335" y="609600"/>
            <a:ext cx="7188281" cy="1494408"/>
          </a:xfrm>
        </p:spPr>
        <p:txBody>
          <a:bodyPr/>
          <a:lstStyle/>
          <a:p>
            <a:r>
              <a:rPr lang="en-US" dirty="0"/>
              <a:t>Require </a:t>
            </a:r>
            <a:r>
              <a:rPr lang="en-US"/>
              <a:t>For Engineers</a:t>
            </a:r>
            <a:endParaRPr lang="en-US" dirty="0"/>
          </a:p>
        </p:txBody>
      </p:sp>
      <p:sp>
        <p:nvSpPr>
          <p:cNvPr id="3" name="Text Placeholder 2">
            <a:extLst>
              <a:ext uri="{FF2B5EF4-FFF2-40B4-BE49-F238E27FC236}">
                <a16:creationId xmlns:a16="http://schemas.microsoft.com/office/drawing/2014/main" id="{163389EC-B034-4FDA-BBEC-68449B1BE1FB}"/>
              </a:ext>
            </a:extLst>
          </p:cNvPr>
          <p:cNvSpPr>
            <a:spLocks noGrp="1"/>
          </p:cNvSpPr>
          <p:nvPr>
            <p:ph type="body" idx="1"/>
          </p:nvPr>
        </p:nvSpPr>
        <p:spPr>
          <a:xfrm>
            <a:off x="996931" y="1356804"/>
            <a:ext cx="8350725" cy="3253774"/>
          </a:xfrm>
        </p:spPr>
        <p:txBody>
          <a:bodyPr>
            <a:normAutofit/>
          </a:bodyPr>
          <a:lstStyle/>
          <a:p>
            <a:r>
              <a:rPr lang="en-US" dirty="0"/>
              <a:t>1.Honesty.</a:t>
            </a:r>
          </a:p>
          <a:p>
            <a:r>
              <a:rPr lang="en-US" dirty="0"/>
              <a:t>2.Impartiality.</a:t>
            </a:r>
          </a:p>
          <a:p>
            <a:r>
              <a:rPr lang="en-US" dirty="0"/>
              <a:t>3.Fairless.</a:t>
            </a:r>
          </a:p>
          <a:p>
            <a:r>
              <a:rPr lang="en-US" dirty="0"/>
              <a:t>4.Equity.</a:t>
            </a:r>
          </a:p>
          <a:p>
            <a:r>
              <a:rPr lang="en-US" dirty="0"/>
              <a:t>5.Loyalty.</a:t>
            </a:r>
          </a:p>
        </p:txBody>
      </p:sp>
      <p:pic>
        <p:nvPicPr>
          <p:cNvPr id="4" name="Picture 5">
            <a:extLst>
              <a:ext uri="{FF2B5EF4-FFF2-40B4-BE49-F238E27FC236}">
                <a16:creationId xmlns:a16="http://schemas.microsoft.com/office/drawing/2014/main" id="{0BFD9464-D9F0-4004-8478-6ED864CD9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66" t="17082" r="9892"/>
          <a:stretch>
            <a:fillRect/>
          </a:stretch>
        </p:blipFill>
        <p:spPr bwMode="auto">
          <a:xfrm>
            <a:off x="6004052" y="1950228"/>
            <a:ext cx="3416298" cy="249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87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C8BAA2-44FE-4D44-90C6-0B22AAB0D6B9}"/>
              </a:ext>
            </a:extLst>
          </p:cNvPr>
          <p:cNvPicPr>
            <a:picLocks noGrp="1" noChangeAspect="1"/>
          </p:cNvPicPr>
          <p:nvPr>
            <p:ph idx="1"/>
          </p:nvPr>
        </p:nvPicPr>
        <p:blipFill>
          <a:blip r:embed="rId2"/>
          <a:stretch>
            <a:fillRect/>
          </a:stretch>
        </p:blipFill>
        <p:spPr>
          <a:xfrm>
            <a:off x="1198485" y="523088"/>
            <a:ext cx="9404723" cy="5811823"/>
          </a:xfrm>
        </p:spPr>
      </p:pic>
    </p:spTree>
    <p:extLst>
      <p:ext uri="{BB962C8B-B14F-4D97-AF65-F5344CB8AC3E}">
        <p14:creationId xmlns:p14="http://schemas.microsoft.com/office/powerpoint/2010/main" val="137393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9873-9FF4-4078-97AD-9B7AE4DCDB76}"/>
              </a:ext>
            </a:extLst>
          </p:cNvPr>
          <p:cNvSpPr>
            <a:spLocks noGrp="1"/>
          </p:cNvSpPr>
          <p:nvPr>
            <p:ph type="title"/>
          </p:nvPr>
        </p:nvSpPr>
        <p:spPr/>
        <p:txBody>
          <a:bodyPr/>
          <a:lstStyle/>
          <a:p>
            <a:r>
              <a:rPr lang="en-US" dirty="0"/>
              <a:t>Codes of IEEE(Institute of Electrical and Electronics Engineer`s)</a:t>
            </a:r>
          </a:p>
        </p:txBody>
      </p:sp>
      <p:sp>
        <p:nvSpPr>
          <p:cNvPr id="3" name="Rectangle 2">
            <a:extLst>
              <a:ext uri="{FF2B5EF4-FFF2-40B4-BE49-F238E27FC236}">
                <a16:creationId xmlns:a16="http://schemas.microsoft.com/office/drawing/2014/main" id="{607575A7-EC83-4923-BC59-28391DF47014}"/>
              </a:ext>
            </a:extLst>
          </p:cNvPr>
          <p:cNvSpPr/>
          <p:nvPr/>
        </p:nvSpPr>
        <p:spPr>
          <a:xfrm>
            <a:off x="945823" y="1853248"/>
            <a:ext cx="6096000" cy="4268156"/>
          </a:xfrm>
          <a:prstGeom prst="rect">
            <a:avLst/>
          </a:prstGeom>
        </p:spPr>
        <p:txBody>
          <a:bodyPr>
            <a:spAutoFit/>
          </a:bodyPr>
          <a:lstStyle/>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hold paramount the safety, health, and welfare of the public, to strive to comply with ethical design  sustainable development practices, and to disclose promptly factors that might endanger the public or the environment;</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avoid real or perceived conflicts of interest whenever possible, and to disclose them to affected parties when they do exist;</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be honest and realistic in stating claims or estimates based on available data;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reject bribery in all its forms;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improve the understanding by individuals and society of the capabilities and societal implications of conventional and emerging technologies, including intelligent systems;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maintain and improve our technical competence and to undertake technological tasks for others only if qualified by training or experience, or after full disclosure of pertinent limitations;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seek, accept, and offer honest criticism of technical work, to acknowledge and correct errors, and to credit properly the contributions of others;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treat fairly all persons and to not engage in acts of discrimination based on race, religion, gender, disability, age, national origin, sexual orientation, gender identity, or gender expression;</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avoid injuring others, their property, reputation, or employment by false or malicious action;  </a:t>
            </a:r>
            <a:endParaRPr 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solidFill>
                  <a:srgbClr val="000000"/>
                </a:solidFill>
                <a:latin typeface="Formata-Light"/>
                <a:ea typeface="Times New Roman" panose="02020603050405020304" pitchFamily="18" charset="0"/>
                <a:cs typeface="Times New Roman" panose="02020603050405020304" pitchFamily="18" charset="0"/>
              </a:rPr>
              <a:t>to assist colleagues and co-workers in their professional development and to support them in following this code of ethics.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3849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617A-E4A5-4AAC-B46A-751E4486AD7F}"/>
              </a:ext>
            </a:extLst>
          </p:cNvPr>
          <p:cNvSpPr>
            <a:spLocks noGrp="1"/>
          </p:cNvSpPr>
          <p:nvPr>
            <p:ph type="title"/>
          </p:nvPr>
        </p:nvSpPr>
        <p:spPr/>
        <p:txBody>
          <a:bodyPr/>
          <a:lstStyle/>
          <a:p>
            <a:r>
              <a:rPr lang="en-US" dirty="0"/>
              <a:t>Codes of IISE(Institute of Industrial System Engineer`s)</a:t>
            </a:r>
          </a:p>
        </p:txBody>
      </p:sp>
      <p:sp>
        <p:nvSpPr>
          <p:cNvPr id="3" name="Rectangle 2">
            <a:extLst>
              <a:ext uri="{FF2B5EF4-FFF2-40B4-BE49-F238E27FC236}">
                <a16:creationId xmlns:a16="http://schemas.microsoft.com/office/drawing/2014/main" id="{871DF252-5C53-4E6C-BB47-04D76CF390F4}"/>
              </a:ext>
            </a:extLst>
          </p:cNvPr>
          <p:cNvSpPr/>
          <p:nvPr/>
        </p:nvSpPr>
        <p:spPr>
          <a:xfrm>
            <a:off x="446202" y="1951720"/>
            <a:ext cx="6096000" cy="4998997"/>
          </a:xfrm>
          <a:prstGeom prst="rect">
            <a:avLst/>
          </a:prstGeom>
        </p:spPr>
        <p:txBody>
          <a:bodyPr>
            <a:spAutoFit/>
          </a:bodyPr>
          <a:lstStyle/>
          <a:p>
            <a:pPr>
              <a:lnSpc>
                <a:spcPct val="107000"/>
              </a:lnSpc>
              <a:spcAft>
                <a:spcPts val="375"/>
              </a:spcAft>
            </a:pPr>
            <a:r>
              <a:rPr lang="en-US" sz="1100" b="1" spc="-20" dirty="0">
                <a:solidFill>
                  <a:srgbClr val="1A2857"/>
                </a:solidFill>
                <a:latin typeface="Tahoma" panose="020B0604030504040204" pitchFamily="34" charset="0"/>
                <a:ea typeface="Times New Roman" panose="02020603050405020304" pitchFamily="18" charset="0"/>
                <a:cs typeface="Times New Roman" panose="02020603050405020304" pitchFamily="18" charset="0"/>
              </a:rPr>
              <a:t>The Fundamental Principles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Engineers uphold and advance the integrity, honor and dignity of the engineering profession by: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1. Using their knowledge and skill for the enhancement of human welfare;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2. Being honest and impartial, and serving with fidelity the public, their employers and clients;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3. Striving to increase the competence and prestige of the engineering profession; and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4. Supporting the professional and technical societies of their disciplines.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75"/>
              </a:spcAft>
            </a:pPr>
            <a:r>
              <a:rPr lang="en-US" sz="1100" b="1" spc="-20" dirty="0">
                <a:solidFill>
                  <a:srgbClr val="1A2857"/>
                </a:solidFill>
                <a:latin typeface="Tahoma" panose="020B0604030504040204" pitchFamily="34" charset="0"/>
                <a:ea typeface="Times New Roman" panose="02020603050405020304" pitchFamily="18" charset="0"/>
                <a:cs typeface="Times New Roman" panose="02020603050405020304" pitchFamily="18" charset="0"/>
              </a:rPr>
              <a:t>The Fundamental Canons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1. Engineers shall hold paramount the safety, health and welfare of the public in the performance of their professional duties.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2. Engineers shall perform services only in the areas of their competence.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3. Engineers shall issue public statements only in an objective and truthful manner.</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4. Engineers shall act in professional matters for each employer or client as faithful agents or trustees, and shall avoid conflicts of interest.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5. Engineers shall build their professional reputation on the merit of their services and shall not compete unfairly with others.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6. Engineers shall associate only with reputable persons or organizations.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50"/>
              </a:spcAft>
            </a:pPr>
            <a:r>
              <a:rPr lang="en-US" sz="1100" spc="-20" dirty="0">
                <a:solidFill>
                  <a:srgbClr val="333333"/>
                </a:solidFill>
                <a:latin typeface="Source Sans Pro" panose="020B0503030403020204" pitchFamily="34" charset="0"/>
                <a:ea typeface="Times New Roman" panose="02020603050405020304" pitchFamily="18" charset="0"/>
                <a:cs typeface="Times New Roman" panose="02020603050405020304" pitchFamily="18" charset="0"/>
              </a:rPr>
              <a:t>7. Engineers shall continue their professional development throughout their careers and shall provide opportunities for the professional development of those engineers under their supervision.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19123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675B-2509-4CC3-8581-B5536F1F2A99}"/>
              </a:ext>
            </a:extLst>
          </p:cNvPr>
          <p:cNvSpPr>
            <a:spLocks noGrp="1"/>
          </p:cNvSpPr>
          <p:nvPr>
            <p:ph type="title"/>
          </p:nvPr>
        </p:nvSpPr>
        <p:spPr/>
        <p:txBody>
          <a:bodyPr/>
          <a:lstStyle/>
          <a:p>
            <a:r>
              <a:rPr lang="en-US" dirty="0"/>
              <a:t>Comparison between IEEE and IISE</a:t>
            </a:r>
          </a:p>
        </p:txBody>
      </p:sp>
      <p:sp>
        <p:nvSpPr>
          <p:cNvPr id="3" name="Content Placeholder 2">
            <a:extLst>
              <a:ext uri="{FF2B5EF4-FFF2-40B4-BE49-F238E27FC236}">
                <a16:creationId xmlns:a16="http://schemas.microsoft.com/office/drawing/2014/main" id="{085164DD-335D-4C21-8772-1A9FC6D499F8}"/>
              </a:ext>
            </a:extLst>
          </p:cNvPr>
          <p:cNvSpPr>
            <a:spLocks noGrp="1"/>
          </p:cNvSpPr>
          <p:nvPr>
            <p:ph sz="half" idx="1"/>
          </p:nvPr>
        </p:nvSpPr>
        <p:spPr/>
        <p:txBody>
          <a:bodyPr>
            <a:normAutofit/>
          </a:bodyPr>
          <a:lstStyle/>
          <a:p>
            <a:r>
              <a:rPr lang="en-US" sz="4400" dirty="0"/>
              <a:t>IEEE</a:t>
            </a:r>
          </a:p>
        </p:txBody>
      </p:sp>
      <p:sp>
        <p:nvSpPr>
          <p:cNvPr id="4" name="Content Placeholder 3">
            <a:extLst>
              <a:ext uri="{FF2B5EF4-FFF2-40B4-BE49-F238E27FC236}">
                <a16:creationId xmlns:a16="http://schemas.microsoft.com/office/drawing/2014/main" id="{78612C15-D6A5-447E-BA91-B7C2EEC953CA}"/>
              </a:ext>
            </a:extLst>
          </p:cNvPr>
          <p:cNvSpPr>
            <a:spLocks noGrp="1"/>
          </p:cNvSpPr>
          <p:nvPr>
            <p:ph sz="half" idx="2"/>
          </p:nvPr>
        </p:nvSpPr>
        <p:spPr/>
        <p:txBody>
          <a:bodyPr>
            <a:normAutofit/>
          </a:bodyPr>
          <a:lstStyle/>
          <a:p>
            <a:r>
              <a:rPr lang="en-US" sz="4400" dirty="0"/>
              <a:t>IISE</a:t>
            </a:r>
          </a:p>
        </p:txBody>
      </p:sp>
    </p:spTree>
    <p:extLst>
      <p:ext uri="{BB962C8B-B14F-4D97-AF65-F5344CB8AC3E}">
        <p14:creationId xmlns:p14="http://schemas.microsoft.com/office/powerpoint/2010/main" val="1827417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1F7B-DA1A-4612-B42B-752F6DBB1C1D}"/>
              </a:ext>
            </a:extLst>
          </p:cNvPr>
          <p:cNvSpPr>
            <a:spLocks noGrp="1"/>
          </p:cNvSpPr>
          <p:nvPr>
            <p:ph type="title"/>
          </p:nvPr>
        </p:nvSpPr>
        <p:spPr/>
        <p:txBody>
          <a:bodyPr>
            <a:normAutofit fontScale="90000"/>
          </a:bodyPr>
          <a:lstStyle/>
          <a:p>
            <a:r>
              <a:rPr lang="en-US" dirty="0"/>
              <a:t>Necessity of Code of Ethics</a:t>
            </a:r>
            <a:br>
              <a:rPr lang="en-US" dirty="0"/>
            </a:br>
            <a:br>
              <a:rPr lang="en-US" dirty="0"/>
            </a:br>
            <a:br>
              <a:rPr lang="en-US" dirty="0"/>
            </a:br>
            <a:r>
              <a:rPr lang="en-US" dirty="0"/>
              <a:t>                             </a:t>
            </a:r>
          </a:p>
        </p:txBody>
      </p:sp>
      <p:pic>
        <p:nvPicPr>
          <p:cNvPr id="9" name="Content Placeholder 8">
            <a:extLst>
              <a:ext uri="{FF2B5EF4-FFF2-40B4-BE49-F238E27FC236}">
                <a16:creationId xmlns:a16="http://schemas.microsoft.com/office/drawing/2014/main" id="{282B47B8-86C3-4C10-889C-887DE57DD2C7}"/>
              </a:ext>
            </a:extLst>
          </p:cNvPr>
          <p:cNvPicPr>
            <a:picLocks noGrp="1" noChangeAspect="1"/>
          </p:cNvPicPr>
          <p:nvPr>
            <p:ph sz="half" idx="1"/>
          </p:nvPr>
        </p:nvPicPr>
        <p:blipFill>
          <a:blip r:embed="rId2"/>
          <a:stretch>
            <a:fillRect/>
          </a:stretch>
        </p:blipFill>
        <p:spPr>
          <a:xfrm>
            <a:off x="2698812" y="1639083"/>
            <a:ext cx="6676008" cy="4444116"/>
          </a:xfrm>
        </p:spPr>
      </p:pic>
      <p:sp>
        <p:nvSpPr>
          <p:cNvPr id="4" name="Content Placeholder 3">
            <a:extLst>
              <a:ext uri="{FF2B5EF4-FFF2-40B4-BE49-F238E27FC236}">
                <a16:creationId xmlns:a16="http://schemas.microsoft.com/office/drawing/2014/main" id="{C4204DD5-845C-4C59-958B-329AD257E583}"/>
              </a:ext>
            </a:extLst>
          </p:cNvPr>
          <p:cNvSpPr>
            <a:spLocks noGrp="1"/>
          </p:cNvSpPr>
          <p:nvPr>
            <p:ph sz="half" idx="2"/>
          </p:nvPr>
        </p:nvSpPr>
        <p:spPr>
          <a:xfrm>
            <a:off x="6459224" y="2835859"/>
            <a:ext cx="3768015" cy="4276239"/>
          </a:xfrm>
        </p:spPr>
        <p:txBody>
          <a:bodyPr/>
          <a:lstStyle/>
          <a:p>
            <a:pPr lvl="1"/>
            <a:endParaRPr lang="en-US" dirty="0"/>
          </a:p>
        </p:txBody>
      </p:sp>
    </p:spTree>
    <p:extLst>
      <p:ext uri="{BB962C8B-B14F-4D97-AF65-F5344CB8AC3E}">
        <p14:creationId xmlns:p14="http://schemas.microsoft.com/office/powerpoint/2010/main" val="84647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10BD-017F-4CB1-A327-5D4CAC849682}"/>
              </a:ext>
            </a:extLst>
          </p:cNvPr>
          <p:cNvSpPr>
            <a:spLocks noGrp="1"/>
          </p:cNvSpPr>
          <p:nvPr>
            <p:ph type="title"/>
          </p:nvPr>
        </p:nvSpPr>
        <p:spPr>
          <a:xfrm>
            <a:off x="1100832" y="2130640"/>
            <a:ext cx="10253708" cy="2166151"/>
          </a:xfrm>
        </p:spPr>
        <p:txBody>
          <a:bodyPr/>
          <a:lstStyle/>
          <a:p>
            <a:r>
              <a:rPr lang="en-US" dirty="0"/>
              <a:t>Conclusion</a:t>
            </a:r>
            <a:br>
              <a:rPr lang="en-US" dirty="0"/>
            </a:br>
            <a:endParaRPr lang="en-US" dirty="0"/>
          </a:p>
        </p:txBody>
      </p:sp>
    </p:spTree>
    <p:extLst>
      <p:ext uri="{BB962C8B-B14F-4D97-AF65-F5344CB8AC3E}">
        <p14:creationId xmlns:p14="http://schemas.microsoft.com/office/powerpoint/2010/main" val="1421267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637</TotalTime>
  <Words>393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Formata-Light</vt:lpstr>
      <vt:lpstr>Source Sans Pro</vt:lpstr>
      <vt:lpstr>Tahoma</vt:lpstr>
      <vt:lpstr>Trebuchet MS</vt:lpstr>
      <vt:lpstr>Wingdings 3</vt:lpstr>
      <vt:lpstr>Facet</vt:lpstr>
      <vt:lpstr>CODE OF ETHICS</vt:lpstr>
      <vt:lpstr>Basic Concept of Engineering Ethics</vt:lpstr>
      <vt:lpstr>Require For Engineers</vt:lpstr>
      <vt:lpstr>PowerPoint Presentation</vt:lpstr>
      <vt:lpstr>Codes of IEEE(Institute of Electrical and Electronics Engineer`s)</vt:lpstr>
      <vt:lpstr>Codes of IISE(Institute of Industrial System Engineer`s)</vt:lpstr>
      <vt:lpstr>Comparison between IEEE and IISE</vt:lpstr>
      <vt:lpstr>Necessity of Code of Ethics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OF ETHICS</dc:title>
  <dc:creator>ASUS</dc:creator>
  <cp:lastModifiedBy>Meraj Jim</cp:lastModifiedBy>
  <cp:revision>20</cp:revision>
  <dcterms:created xsi:type="dcterms:W3CDTF">2019-06-20T05:14:56Z</dcterms:created>
  <dcterms:modified xsi:type="dcterms:W3CDTF">2019-10-21T16:43:40Z</dcterms:modified>
</cp:coreProperties>
</file>