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A31D48-5610-4719-BBFC-80F04FEE3247}"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A31D48-5610-4719-BBFC-80F04FEE3247}"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A31D48-5610-4719-BBFC-80F04FEE3247}"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A31D48-5610-4719-BBFC-80F04FEE3247}"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A31D48-5610-4719-BBFC-80F04FEE3247}"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A31D48-5610-4719-BBFC-80F04FEE3247}" type="datetimeFigureOut">
              <a:rPr lang="en-US" smtClean="0"/>
              <a:pPr/>
              <a:t>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A31D48-5610-4719-BBFC-80F04FEE3247}" type="datetimeFigureOut">
              <a:rPr lang="en-US" smtClean="0"/>
              <a:pPr/>
              <a:t>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A31D48-5610-4719-BBFC-80F04FEE3247}" type="datetimeFigureOut">
              <a:rPr lang="en-US" smtClean="0"/>
              <a:pPr/>
              <a:t>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31D48-5610-4719-BBFC-80F04FEE3247}" type="datetimeFigureOut">
              <a:rPr lang="en-US" smtClean="0"/>
              <a:pPr/>
              <a:t>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31D48-5610-4719-BBFC-80F04FEE3247}" type="datetimeFigureOut">
              <a:rPr lang="en-US" smtClean="0"/>
              <a:pPr/>
              <a:t>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31D48-5610-4719-BBFC-80F04FEE3247}" type="datetimeFigureOut">
              <a:rPr lang="en-US" smtClean="0"/>
              <a:pPr/>
              <a:t>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905DB-122E-49F4-B1F5-54190934F3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31D48-5610-4719-BBFC-80F04FEE3247}" type="datetimeFigureOut">
              <a:rPr lang="en-US" smtClean="0"/>
              <a:pPr/>
              <a:t>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905DB-122E-49F4-B1F5-54190934F3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974975"/>
          </a:xfrm>
        </p:spPr>
        <p:txBody>
          <a:bodyPr>
            <a:normAutofit/>
          </a:bodyPr>
          <a:lstStyle/>
          <a:p>
            <a:r>
              <a:rPr lang="en-US" sz="6600" dirty="0" smtClean="0">
                <a:solidFill>
                  <a:schemeClr val="accent4">
                    <a:lumMod val="50000"/>
                  </a:schemeClr>
                </a:solidFill>
              </a:rPr>
              <a:t>Making A Presentation</a:t>
            </a:r>
            <a:endParaRPr lang="en-US" sz="6600" dirty="0">
              <a:solidFill>
                <a:schemeClr val="accent4">
                  <a:lumMod val="50000"/>
                </a:schemeClr>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a:solidFill>
            <a:schemeClr val="tx1">
              <a:lumMod val="50000"/>
              <a:lumOff val="50000"/>
            </a:schemeClr>
          </a:solidFill>
        </p:spPr>
        <p:txBody>
          <a:bodyPr>
            <a:normAutofit/>
          </a:bodyPr>
          <a:lstStyle/>
          <a:p>
            <a:r>
              <a:rPr lang="en-US" dirty="0" smtClean="0"/>
              <a:t>The third primary support:</a:t>
            </a:r>
            <a:endParaRPr lang="en-US" dirty="0"/>
          </a:p>
        </p:txBody>
      </p:sp>
      <p:sp>
        <p:nvSpPr>
          <p:cNvPr id="3" name="Content Placeholder 2"/>
          <p:cNvSpPr>
            <a:spLocks noGrp="1"/>
          </p:cNvSpPr>
          <p:nvPr>
            <p:ph idx="1"/>
          </p:nvPr>
        </p:nvSpPr>
        <p:spPr>
          <a:xfrm>
            <a:off x="152400" y="1219200"/>
            <a:ext cx="8839200" cy="5410200"/>
          </a:xfrm>
        </p:spPr>
        <p:txBody>
          <a:bodyPr>
            <a:normAutofit fontScale="92500" lnSpcReduction="20000"/>
          </a:bodyPr>
          <a:lstStyle/>
          <a:p>
            <a:pPr>
              <a:buNone/>
            </a:pPr>
            <a:r>
              <a:rPr lang="en-US" u="sng" dirty="0" smtClean="0"/>
              <a:t>Last but not least</a:t>
            </a:r>
            <a:r>
              <a:rPr lang="en-US" dirty="0" smtClean="0"/>
              <a:t>, according to a Medline article on the National Institutes of Health website, having caffeine in your diet is not of any benefit to your health but moderate consumption is also not considered harmful. They say that having up to 3 eight ounce cups of coffee a day or 250 mg of caffeine is considered “average or moderate”. 10 cups of coffee a day is considered excessive. Also, remember that the amount of caffeine per cup can vary greatly depending on the type of beans that are used and the strength of the brew. </a:t>
            </a:r>
            <a:r>
              <a:rPr lang="en-US" u="sng" dirty="0" smtClean="0"/>
              <a:t>Finally</a:t>
            </a:r>
            <a:r>
              <a:rPr lang="en-US" dirty="0" smtClean="0"/>
              <a:t>, the effect of caffeine on you personally will depend on a number of factors like your weight, general health, mood and personal sensitivity to caffeine.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a:solidFill>
            <a:schemeClr val="accent2"/>
          </a:solidFill>
        </p:spPr>
        <p:txBody>
          <a:bodyPr>
            <a:normAutofit/>
          </a:bodyPr>
          <a:lstStyle/>
          <a:p>
            <a:r>
              <a:rPr lang="en-US" dirty="0" smtClean="0"/>
              <a:t>1. The Ending: Short like the Beginning</a:t>
            </a:r>
            <a:endParaRPr lang="en-US" dirty="0"/>
          </a:p>
        </p:txBody>
      </p:sp>
      <p:sp>
        <p:nvSpPr>
          <p:cNvPr id="3" name="Content Placeholder 2"/>
          <p:cNvSpPr>
            <a:spLocks noGrp="1"/>
          </p:cNvSpPr>
          <p:nvPr>
            <p:ph sz="half" idx="1"/>
          </p:nvPr>
        </p:nvSpPr>
        <p:spPr>
          <a:xfrm>
            <a:off x="457200" y="2438400"/>
            <a:ext cx="4038600" cy="3687763"/>
          </a:xfrm>
          <a:solidFill>
            <a:schemeClr val="accent2">
              <a:lumMod val="20000"/>
              <a:lumOff val="80000"/>
            </a:schemeClr>
          </a:solidFill>
        </p:spPr>
        <p:txBody>
          <a:bodyPr>
            <a:normAutofit/>
          </a:bodyPr>
          <a:lstStyle/>
          <a:p>
            <a:pPr>
              <a:buNone/>
            </a:pPr>
            <a:r>
              <a:rPr lang="en-US" sz="3600" dirty="0" smtClean="0"/>
              <a:t>2. Restate your topic and key message/ conclusion.</a:t>
            </a:r>
          </a:p>
          <a:p>
            <a:pPr>
              <a:buNone/>
            </a:pPr>
            <a:r>
              <a:rPr lang="en-US" sz="3600" dirty="0" smtClean="0"/>
              <a:t>3. Do not bring up new things.</a:t>
            </a:r>
            <a:endParaRPr lang="en-US" sz="3600" dirty="0"/>
          </a:p>
        </p:txBody>
      </p:sp>
      <p:sp>
        <p:nvSpPr>
          <p:cNvPr id="4" name="Content Placeholder 3"/>
          <p:cNvSpPr>
            <a:spLocks noGrp="1"/>
          </p:cNvSpPr>
          <p:nvPr>
            <p:ph sz="half" idx="2"/>
          </p:nvPr>
        </p:nvSpPr>
        <p:spPr>
          <a:xfrm>
            <a:off x="5029200" y="2438400"/>
            <a:ext cx="3657600" cy="3687763"/>
          </a:xfrm>
          <a:solidFill>
            <a:schemeClr val="accent2">
              <a:lumMod val="60000"/>
              <a:lumOff val="40000"/>
            </a:schemeClr>
          </a:solidFill>
        </p:spPr>
        <p:txBody>
          <a:bodyPr>
            <a:normAutofit/>
          </a:bodyPr>
          <a:lstStyle/>
          <a:p>
            <a:pPr>
              <a:buNone/>
            </a:pPr>
            <a:r>
              <a:rPr lang="en-US" sz="4400" dirty="0" smtClean="0"/>
              <a:t>4. Thank the audience and ask for questions.</a:t>
            </a:r>
            <a:endParaRPr lang="en-US"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smtClean="0">
                <a:solidFill>
                  <a:srgbClr val="7030A0"/>
                </a:solidFill>
              </a:rPr>
              <a:t>Let’s learn some key phrases:</a:t>
            </a:r>
            <a:endParaRPr lang="en-US" dirty="0">
              <a:solidFill>
                <a:srgbClr val="7030A0"/>
              </a:solidFill>
            </a:endParaRPr>
          </a:p>
        </p:txBody>
      </p:sp>
      <p:graphicFrame>
        <p:nvGraphicFramePr>
          <p:cNvPr id="4" name="Content Placeholder 3"/>
          <p:cNvGraphicFramePr>
            <a:graphicFrameLocks noGrp="1"/>
          </p:cNvGraphicFramePr>
          <p:nvPr>
            <p:ph idx="1"/>
          </p:nvPr>
        </p:nvGraphicFramePr>
        <p:xfrm>
          <a:off x="457200" y="1600200"/>
          <a:ext cx="8229600" cy="4444489"/>
        </p:xfrm>
        <a:graphic>
          <a:graphicData uri="http://schemas.openxmlformats.org/drawingml/2006/table">
            <a:tbl>
              <a:tblPr firstRow="1" bandRow="1">
                <a:tableStyleId>{EB9631B5-78F2-41C9-869B-9F39066F8104}</a:tableStyleId>
              </a:tblPr>
              <a:tblGrid>
                <a:gridCol w="2743200"/>
                <a:gridCol w="5486400"/>
              </a:tblGrid>
              <a:tr h="611132">
                <a:tc>
                  <a:txBody>
                    <a:bodyPr/>
                    <a:lstStyle/>
                    <a:p>
                      <a:r>
                        <a:rPr lang="en-US" sz="2400" dirty="0" smtClean="0"/>
                        <a:t>Ending</a:t>
                      </a:r>
                      <a:endParaRPr lang="en-US" sz="2400" dirty="0"/>
                    </a:p>
                  </a:txBody>
                  <a:tcPr/>
                </a:tc>
                <a:tc>
                  <a:txBody>
                    <a:bodyPr/>
                    <a:lstStyle/>
                    <a:p>
                      <a:r>
                        <a:rPr lang="en-US" sz="2400" dirty="0" smtClean="0"/>
                        <a:t>Phrases</a:t>
                      </a:r>
                      <a:endParaRPr lang="en-US" sz="2400" dirty="0"/>
                    </a:p>
                  </a:txBody>
                  <a:tcPr/>
                </a:tc>
              </a:tr>
              <a:tr h="1244089">
                <a:tc>
                  <a:txBody>
                    <a:bodyPr/>
                    <a:lstStyle/>
                    <a:p>
                      <a:r>
                        <a:rPr lang="en-US" dirty="0" smtClean="0"/>
                        <a:t>Signaling the end</a:t>
                      </a:r>
                      <a:endParaRPr lang="en-US" dirty="0"/>
                    </a:p>
                  </a:txBody>
                  <a:tcPr/>
                </a:tc>
                <a:tc>
                  <a:txBody>
                    <a:bodyPr/>
                    <a:lstStyle/>
                    <a:p>
                      <a:r>
                        <a:rPr lang="en-US" dirty="0" smtClean="0"/>
                        <a:t>Today, I have told you about</a:t>
                      </a:r>
                    </a:p>
                    <a:p>
                      <a:r>
                        <a:rPr lang="en-US" dirty="0" smtClean="0"/>
                        <a:t>Today, I have talked about</a:t>
                      </a:r>
                    </a:p>
                    <a:p>
                      <a:r>
                        <a:rPr lang="en-US" dirty="0" smtClean="0"/>
                        <a:t>In summary,</a:t>
                      </a:r>
                      <a:endParaRPr lang="en-US" dirty="0"/>
                    </a:p>
                  </a:txBody>
                  <a:tcPr/>
                </a:tc>
              </a:tr>
              <a:tr h="1345179">
                <a:tc>
                  <a:txBody>
                    <a:bodyPr/>
                    <a:lstStyle/>
                    <a:p>
                      <a:r>
                        <a:rPr lang="en-US" dirty="0" smtClean="0"/>
                        <a:t>Showing benefits/</a:t>
                      </a:r>
                    </a:p>
                    <a:p>
                      <a:r>
                        <a:rPr lang="en-US" dirty="0" smtClean="0"/>
                        <a:t>Next Steps</a:t>
                      </a:r>
                      <a:endParaRPr lang="en-US" dirty="0"/>
                    </a:p>
                  </a:txBody>
                  <a:tcPr/>
                </a:tc>
                <a:tc>
                  <a:txBody>
                    <a:bodyPr/>
                    <a:lstStyle/>
                    <a:p>
                      <a:r>
                        <a:rPr lang="en-US" dirty="0" smtClean="0"/>
                        <a:t>I recommend that you </a:t>
                      </a:r>
                    </a:p>
                    <a:p>
                      <a:r>
                        <a:rPr lang="en-US" dirty="0" smtClean="0"/>
                        <a:t>I suggest that you</a:t>
                      </a:r>
                    </a:p>
                    <a:p>
                      <a:r>
                        <a:rPr lang="en-US" dirty="0" smtClean="0"/>
                        <a:t>I encourage you to</a:t>
                      </a:r>
                    </a:p>
                    <a:p>
                      <a:r>
                        <a:rPr lang="en-US" dirty="0" smtClean="0"/>
                        <a:t>If you do</a:t>
                      </a:r>
                      <a:r>
                        <a:rPr lang="en-US" baseline="0" dirty="0" smtClean="0"/>
                        <a:t> that,</a:t>
                      </a:r>
                      <a:endParaRPr lang="en-US" dirty="0"/>
                    </a:p>
                  </a:txBody>
                  <a:tcPr/>
                </a:tc>
              </a:tr>
              <a:tr h="1244089">
                <a:tc>
                  <a:txBody>
                    <a:bodyPr/>
                    <a:lstStyle/>
                    <a:p>
                      <a:r>
                        <a:rPr lang="en-US" dirty="0" smtClean="0"/>
                        <a:t>Thanking</a:t>
                      </a:r>
                      <a:endParaRPr lang="en-US" dirty="0"/>
                    </a:p>
                  </a:txBody>
                  <a:tcPr/>
                </a:tc>
                <a:tc>
                  <a:txBody>
                    <a:bodyPr/>
                    <a:lstStyle/>
                    <a:p>
                      <a:r>
                        <a:rPr lang="en-US" dirty="0" smtClean="0"/>
                        <a:t>Thank you very much. Are there any questions?</a:t>
                      </a:r>
                    </a:p>
                    <a:p>
                      <a:r>
                        <a:rPr lang="en-US" dirty="0" smtClean="0"/>
                        <a:t>Thank you for listening. Are there any questions?</a:t>
                      </a:r>
                    </a:p>
                    <a:p>
                      <a:r>
                        <a:rPr lang="en-US" dirty="0" smtClean="0"/>
                        <a:t>Thank</a:t>
                      </a:r>
                      <a:r>
                        <a:rPr lang="en-US" baseline="0" dirty="0" smtClean="0"/>
                        <a:t> you for coming. Are there any questions?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a:solidFill>
            <a:schemeClr val="tx1">
              <a:lumMod val="50000"/>
              <a:lumOff val="50000"/>
            </a:schemeClr>
          </a:solidFill>
        </p:spPr>
        <p:txBody>
          <a:bodyPr>
            <a:normAutofit/>
          </a:bodyPr>
          <a:lstStyle/>
          <a:p>
            <a:r>
              <a:rPr lang="en-US" dirty="0" smtClean="0"/>
              <a:t>Let’s look at an example of Ending</a:t>
            </a:r>
            <a:endParaRPr lang="en-US" dirty="0"/>
          </a:p>
        </p:txBody>
      </p:sp>
      <p:sp>
        <p:nvSpPr>
          <p:cNvPr id="3" name="Content Placeholder 2"/>
          <p:cNvSpPr>
            <a:spLocks noGrp="1"/>
          </p:cNvSpPr>
          <p:nvPr>
            <p:ph idx="1"/>
          </p:nvPr>
        </p:nvSpPr>
        <p:spPr>
          <a:xfrm>
            <a:off x="304800" y="1371600"/>
            <a:ext cx="8534400" cy="5105400"/>
          </a:xfrm>
        </p:spPr>
        <p:txBody>
          <a:bodyPr>
            <a:normAutofit lnSpcReduction="10000"/>
          </a:bodyPr>
          <a:lstStyle/>
          <a:p>
            <a:pPr>
              <a:buNone/>
            </a:pPr>
            <a:r>
              <a:rPr lang="en-US" u="sng" dirty="0" smtClean="0"/>
              <a:t>In summary</a:t>
            </a:r>
            <a:r>
              <a:rPr lang="en-US" dirty="0" smtClean="0"/>
              <a:t>, you can see that caffeine can have both positive and negative effects on our health and well-being but the bottom line is that if you drink your coffee or cold drinks in moderation, you don’t have to worry to much. So, </a:t>
            </a:r>
            <a:r>
              <a:rPr lang="en-US" u="sng" dirty="0" smtClean="0"/>
              <a:t>I recommend that</a:t>
            </a:r>
            <a:r>
              <a:rPr lang="en-US" dirty="0" smtClean="0"/>
              <a:t> the next time you are wondering whether you should have that second cup of coffee to perk you up, relax. At least now you know what it is and isn’t doing to you!</a:t>
            </a:r>
          </a:p>
          <a:p>
            <a:pPr>
              <a:buNone/>
            </a:pPr>
            <a:r>
              <a:rPr lang="en-US" dirty="0" smtClean="0"/>
              <a:t>Thank you for coming. Are there any questions?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 for listening. Are there any questions?</a:t>
            </a:r>
            <a:endParaRPr lang="en-US" dirty="0"/>
          </a:p>
        </p:txBody>
      </p:sp>
      <p:pic>
        <p:nvPicPr>
          <p:cNvPr id="4" name="Content Placeholder 3" descr="9-giving-a-presentation.jpeg"/>
          <p:cNvPicPr>
            <a:picLocks noGrp="1" noChangeAspect="1"/>
          </p:cNvPicPr>
          <p:nvPr>
            <p:ph idx="1"/>
          </p:nvPr>
        </p:nvPicPr>
        <p:blipFill>
          <a:blip r:embed="rId2"/>
          <a:stretch>
            <a:fillRect/>
          </a:stretch>
        </p:blipFill>
        <p:spPr>
          <a:xfrm>
            <a:off x="1447800" y="1752600"/>
            <a:ext cx="6477000" cy="46783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1470025"/>
          </a:xfrm>
        </p:spPr>
        <p:txBody>
          <a:bodyPr>
            <a:normAutofit/>
          </a:bodyPr>
          <a:lstStyle/>
          <a:p>
            <a:r>
              <a:rPr lang="en-US" sz="2000" dirty="0" smtClean="0"/>
              <a:t>   Most </a:t>
            </a:r>
            <a:r>
              <a:rPr lang="en-US" sz="2000" dirty="0" smtClean="0"/>
              <a:t>English Presentations follow the </a:t>
            </a:r>
            <a:br>
              <a:rPr lang="en-US" sz="2000" dirty="0" smtClean="0"/>
            </a:br>
            <a:r>
              <a:rPr lang="en-US" sz="2000" dirty="0" smtClean="0"/>
              <a:t>same template</a:t>
            </a:r>
            <a:endParaRPr lang="en-US" sz="20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858000" cy="1447800"/>
          </a:xfrm>
          <a:solidFill>
            <a:schemeClr val="bg2">
              <a:lumMod val="75000"/>
            </a:schemeClr>
          </a:solidFill>
        </p:spPr>
        <p:txBody>
          <a:bodyPr>
            <a:normAutofit fontScale="90000"/>
          </a:bodyPr>
          <a:lstStyle/>
          <a:p>
            <a:r>
              <a:rPr lang="en-US" sz="5300" dirty="0" smtClean="0"/>
              <a:t/>
            </a:r>
            <a:br>
              <a:rPr lang="en-US" sz="5300" dirty="0" smtClean="0"/>
            </a:br>
            <a:r>
              <a:rPr lang="en-US" sz="5300" dirty="0" smtClean="0"/>
              <a:t>1</a:t>
            </a:r>
            <a:r>
              <a:rPr lang="en-US" sz="5300" dirty="0" smtClean="0"/>
              <a:t>. The beginning is short</a:t>
            </a:r>
            <a:r>
              <a:rPr lang="en-US" sz="3200" dirty="0" smtClean="0"/>
              <a:t/>
            </a:r>
            <a:br>
              <a:rPr lang="en-US" sz="3200" dirty="0" smtClean="0"/>
            </a:br>
            <a:r>
              <a:rPr lang="en-US" sz="3200" dirty="0" smtClean="0"/>
              <a:t/>
            </a:r>
            <a:br>
              <a:rPr lang="en-US" sz="3200" dirty="0" smtClean="0"/>
            </a:br>
            <a:endParaRPr lang="en-US" sz="3200" dirty="0"/>
          </a:p>
        </p:txBody>
      </p:sp>
      <p:sp>
        <p:nvSpPr>
          <p:cNvPr id="3" name="Content Placeholder 2"/>
          <p:cNvSpPr>
            <a:spLocks noGrp="1"/>
          </p:cNvSpPr>
          <p:nvPr>
            <p:ph sz="half" idx="1"/>
          </p:nvPr>
        </p:nvSpPr>
        <p:spPr>
          <a:xfrm>
            <a:off x="457200" y="2743200"/>
            <a:ext cx="4038600" cy="3382963"/>
          </a:xfrm>
          <a:solidFill>
            <a:schemeClr val="bg2">
              <a:lumMod val="50000"/>
            </a:schemeClr>
          </a:solidFill>
        </p:spPr>
        <p:txBody>
          <a:bodyPr>
            <a:normAutofit fontScale="92500" lnSpcReduction="10000"/>
          </a:bodyPr>
          <a:lstStyle/>
          <a:p>
            <a:pPr algn="ctr">
              <a:buNone/>
            </a:pPr>
            <a:r>
              <a:rPr lang="en-US" sz="5400" dirty="0" smtClean="0"/>
              <a:t>  </a:t>
            </a:r>
          </a:p>
          <a:p>
            <a:pPr algn="ctr">
              <a:buNone/>
            </a:pPr>
            <a:r>
              <a:rPr lang="en-US" sz="4300" dirty="0" smtClean="0"/>
              <a:t>2. Tell the audience what your topic and main message is</a:t>
            </a:r>
            <a:endParaRPr lang="en-US" sz="4300" dirty="0"/>
          </a:p>
        </p:txBody>
      </p:sp>
      <p:sp>
        <p:nvSpPr>
          <p:cNvPr id="4" name="Content Placeholder 3"/>
          <p:cNvSpPr>
            <a:spLocks noGrp="1"/>
          </p:cNvSpPr>
          <p:nvPr>
            <p:ph sz="half" idx="2"/>
          </p:nvPr>
        </p:nvSpPr>
        <p:spPr>
          <a:xfrm>
            <a:off x="4648200" y="2819400"/>
            <a:ext cx="4038600" cy="3306763"/>
          </a:xfrm>
          <a:solidFill>
            <a:srgbClr val="CC9900"/>
          </a:solidFill>
        </p:spPr>
        <p:txBody>
          <a:bodyPr>
            <a:normAutofit fontScale="92500" lnSpcReduction="10000"/>
          </a:bodyPr>
          <a:lstStyle/>
          <a:p>
            <a:pPr algn="ctr">
              <a:buNone/>
            </a:pPr>
            <a:endParaRPr lang="en-US" dirty="0" smtClean="0"/>
          </a:p>
          <a:p>
            <a:pPr algn="ctr">
              <a:buNone/>
            </a:pPr>
            <a:r>
              <a:rPr lang="en-US" sz="4000" dirty="0" smtClean="0"/>
              <a:t>3. Give your audience a brief overview of your main points or primary support</a:t>
            </a:r>
            <a:endParaRPr lang="en-US" sz="4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accent5"/>
          </a:solidFill>
        </p:spPr>
        <p:txBody>
          <a:bodyPr/>
          <a:lstStyle/>
          <a:p>
            <a:r>
              <a:rPr lang="en-US" dirty="0" smtClean="0">
                <a:solidFill>
                  <a:schemeClr val="bg1"/>
                </a:solidFill>
              </a:rPr>
              <a:t>Let’s learn some key phrases:</a:t>
            </a:r>
            <a:endParaRPr lang="en-US" dirty="0">
              <a:solidFill>
                <a:schemeClr val="bg1"/>
              </a:solidFill>
            </a:endParaRPr>
          </a:p>
        </p:txBody>
      </p:sp>
      <p:graphicFrame>
        <p:nvGraphicFramePr>
          <p:cNvPr id="4" name="Content Placeholder 3"/>
          <p:cNvGraphicFramePr>
            <a:graphicFrameLocks noGrp="1"/>
          </p:cNvGraphicFramePr>
          <p:nvPr>
            <p:ph idx="1"/>
          </p:nvPr>
        </p:nvGraphicFramePr>
        <p:xfrm>
          <a:off x="457200" y="1447801"/>
          <a:ext cx="8229600" cy="4724126"/>
        </p:xfrm>
        <a:graphic>
          <a:graphicData uri="http://schemas.openxmlformats.org/drawingml/2006/table">
            <a:tbl>
              <a:tblPr firstRow="1" bandRow="1">
                <a:tableStyleId>{5C22544A-7EE6-4342-B048-85BDC9FD1C3A}</a:tableStyleId>
              </a:tblPr>
              <a:tblGrid>
                <a:gridCol w="2514600"/>
                <a:gridCol w="5715000"/>
              </a:tblGrid>
              <a:tr h="426993">
                <a:tc>
                  <a:txBody>
                    <a:bodyPr/>
                    <a:lstStyle/>
                    <a:p>
                      <a:r>
                        <a:rPr lang="en-US" sz="2400" dirty="0" smtClean="0"/>
                        <a:t>Beginning</a:t>
                      </a:r>
                      <a:endParaRPr lang="en-US" sz="2400" dirty="0"/>
                    </a:p>
                  </a:txBody>
                  <a:tcPr/>
                </a:tc>
                <a:tc>
                  <a:txBody>
                    <a:bodyPr/>
                    <a:lstStyle/>
                    <a:p>
                      <a:r>
                        <a:rPr lang="en-US" sz="2400" dirty="0" smtClean="0"/>
                        <a:t>Phrases</a:t>
                      </a:r>
                      <a:endParaRPr lang="en-US" sz="2400" dirty="0"/>
                    </a:p>
                  </a:txBody>
                  <a:tcPr/>
                </a:tc>
              </a:tr>
              <a:tr h="853988">
                <a:tc>
                  <a:txBody>
                    <a:bodyPr/>
                    <a:lstStyle/>
                    <a:p>
                      <a:r>
                        <a:rPr lang="en-US" dirty="0" smtClean="0"/>
                        <a:t>Background</a:t>
                      </a:r>
                      <a:endParaRPr lang="en-US" dirty="0"/>
                    </a:p>
                  </a:txBody>
                  <a:tcPr/>
                </a:tc>
                <a:tc>
                  <a:txBody>
                    <a:bodyPr/>
                    <a:lstStyle/>
                    <a:p>
                      <a:r>
                        <a:rPr lang="en-US" dirty="0" smtClean="0"/>
                        <a:t>As you know</a:t>
                      </a:r>
                    </a:p>
                    <a:p>
                      <a:r>
                        <a:rPr lang="en-US" dirty="0" smtClean="0"/>
                        <a:t>As you may know</a:t>
                      </a:r>
                    </a:p>
                    <a:p>
                      <a:r>
                        <a:rPr lang="en-US" dirty="0" smtClean="0"/>
                        <a:t>As background</a:t>
                      </a:r>
                      <a:endParaRPr lang="en-US" dirty="0"/>
                    </a:p>
                  </a:txBody>
                  <a:tcPr/>
                </a:tc>
              </a:tr>
              <a:tr h="1110185">
                <a:tc>
                  <a:txBody>
                    <a:bodyPr/>
                    <a:lstStyle/>
                    <a:p>
                      <a:r>
                        <a:rPr lang="en-US" dirty="0" smtClean="0"/>
                        <a:t>Subject</a:t>
                      </a:r>
                      <a:endParaRPr lang="en-US" dirty="0"/>
                    </a:p>
                  </a:txBody>
                  <a:tcPr/>
                </a:tc>
                <a:tc>
                  <a:txBody>
                    <a:bodyPr/>
                    <a:lstStyle/>
                    <a:p>
                      <a:r>
                        <a:rPr lang="en-US" dirty="0" smtClean="0"/>
                        <a:t>The subject of my presentation is</a:t>
                      </a:r>
                    </a:p>
                    <a:p>
                      <a:r>
                        <a:rPr lang="en-US" dirty="0" smtClean="0"/>
                        <a:t>The topic of my presentation is</a:t>
                      </a:r>
                    </a:p>
                    <a:p>
                      <a:r>
                        <a:rPr lang="en-US" dirty="0" smtClean="0"/>
                        <a:t>Today, I am here to talk about</a:t>
                      </a:r>
                    </a:p>
                    <a:p>
                      <a:r>
                        <a:rPr lang="en-US" dirty="0" smtClean="0"/>
                        <a:t>I would</a:t>
                      </a:r>
                      <a:r>
                        <a:rPr lang="en-US" baseline="0" dirty="0" smtClean="0"/>
                        <a:t> like to talk about</a:t>
                      </a:r>
                      <a:endParaRPr lang="en-US" dirty="0"/>
                    </a:p>
                  </a:txBody>
                  <a:tcPr/>
                </a:tc>
              </a:tr>
              <a:tr h="1110185">
                <a:tc>
                  <a:txBody>
                    <a:bodyPr/>
                    <a:lstStyle/>
                    <a:p>
                      <a:r>
                        <a:rPr lang="en-US" dirty="0" smtClean="0"/>
                        <a:t>Purpose</a:t>
                      </a:r>
                      <a:endParaRPr lang="en-US" dirty="0"/>
                    </a:p>
                  </a:txBody>
                  <a:tcPr/>
                </a:tc>
                <a:tc>
                  <a:txBody>
                    <a:bodyPr/>
                    <a:lstStyle/>
                    <a:p>
                      <a:r>
                        <a:rPr lang="en-US" dirty="0" smtClean="0"/>
                        <a:t>The purpose of my presentation is</a:t>
                      </a:r>
                    </a:p>
                    <a:p>
                      <a:r>
                        <a:rPr lang="en-US" dirty="0" smtClean="0"/>
                        <a:t>The objective of my presentation is</a:t>
                      </a:r>
                    </a:p>
                    <a:p>
                      <a:r>
                        <a:rPr lang="en-US" dirty="0" smtClean="0"/>
                        <a:t>My key message is</a:t>
                      </a:r>
                    </a:p>
                    <a:p>
                      <a:r>
                        <a:rPr lang="en-US" dirty="0" smtClean="0"/>
                        <a:t>My objective this afternoon is</a:t>
                      </a:r>
                    </a:p>
                    <a:p>
                      <a:r>
                        <a:rPr lang="en-US" dirty="0" smtClean="0"/>
                        <a:t>My goal in the next fifteen</a:t>
                      </a:r>
                      <a:r>
                        <a:rPr lang="en-US" baseline="0" dirty="0" smtClean="0"/>
                        <a:t> minutes is to</a:t>
                      </a:r>
                      <a:endParaRPr lang="en-US" dirty="0"/>
                    </a:p>
                  </a:txBody>
                  <a:tcPr/>
                </a:tc>
              </a:tr>
              <a:tr h="700766">
                <a:tc>
                  <a:txBody>
                    <a:bodyPr/>
                    <a:lstStyle/>
                    <a:p>
                      <a:r>
                        <a:rPr lang="en-US" dirty="0" smtClean="0"/>
                        <a:t>Dividing</a:t>
                      </a:r>
                      <a:r>
                        <a:rPr lang="en-US" baseline="0" dirty="0" smtClean="0"/>
                        <a:t> your presentation into parts</a:t>
                      </a:r>
                      <a:endParaRPr lang="en-US" dirty="0"/>
                    </a:p>
                  </a:txBody>
                  <a:tcPr/>
                </a:tc>
                <a:tc>
                  <a:txBody>
                    <a:bodyPr/>
                    <a:lstStyle/>
                    <a:p>
                      <a:r>
                        <a:rPr lang="en-US" dirty="0" smtClean="0"/>
                        <a:t>I will talk about three main things:</a:t>
                      </a:r>
                    </a:p>
                    <a:p>
                      <a:r>
                        <a:rPr lang="en-US" dirty="0" smtClean="0"/>
                        <a:t>My presentation will be divided into three main points: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a:solidFill>
            <a:schemeClr val="tx1">
              <a:lumMod val="50000"/>
              <a:lumOff val="50000"/>
            </a:schemeClr>
          </a:solidFill>
        </p:spPr>
        <p:txBody>
          <a:bodyPr>
            <a:normAutofit fontScale="90000"/>
          </a:bodyPr>
          <a:lstStyle/>
          <a:p>
            <a:r>
              <a:rPr lang="en-US" dirty="0" smtClean="0"/>
              <a:t>Let’s look at an example of a beginning:</a:t>
            </a:r>
            <a:endParaRPr lang="en-US" dirty="0"/>
          </a:p>
        </p:txBody>
      </p:sp>
      <p:sp>
        <p:nvSpPr>
          <p:cNvPr id="3" name="Content Placeholder 2"/>
          <p:cNvSpPr>
            <a:spLocks noGrp="1"/>
          </p:cNvSpPr>
          <p:nvPr>
            <p:ph idx="1"/>
          </p:nvPr>
        </p:nvSpPr>
        <p:spPr>
          <a:xfrm>
            <a:off x="152400" y="1143000"/>
            <a:ext cx="8763000" cy="5410200"/>
          </a:xfrm>
        </p:spPr>
        <p:txBody>
          <a:bodyPr>
            <a:normAutofit/>
          </a:bodyPr>
          <a:lstStyle/>
          <a:p>
            <a:pPr>
              <a:buNone/>
            </a:pPr>
            <a:r>
              <a:rPr lang="en-US" sz="2400" dirty="0" smtClean="0"/>
              <a:t>How many of you here consider yourself caffeine addicts? How much coffee do you drink a day? One cup? Two cups? More? How about caffeinated sodas? </a:t>
            </a:r>
            <a:r>
              <a:rPr lang="en-US" sz="2400" u="sng" dirty="0" smtClean="0"/>
              <a:t>As you may know</a:t>
            </a:r>
            <a:r>
              <a:rPr lang="en-US" sz="2400" dirty="0" smtClean="0"/>
              <a:t> Caffeine is pervasive in our society these days and every few months we hear about how a study has shown that it is bad for us or good for us. What are we to believe? </a:t>
            </a:r>
          </a:p>
          <a:p>
            <a:pPr>
              <a:buNone/>
            </a:pPr>
            <a:r>
              <a:rPr lang="en-US" sz="2400" u="sng" dirty="0" smtClean="0"/>
              <a:t>Today I would like to give you</a:t>
            </a:r>
            <a:r>
              <a:rPr lang="en-US" sz="2400" dirty="0" smtClean="0"/>
              <a:t> some of the facts about caffeine and its effects on your body. It may not cause you to change your coffee consumption but at least you’ll be better informed about what you are putting into your body and </a:t>
            </a:r>
            <a:r>
              <a:rPr lang="en-US" sz="2400" u="sng" dirty="0" smtClean="0"/>
              <a:t>that’s the objective of my presentation</a:t>
            </a:r>
            <a:r>
              <a:rPr lang="en-US" sz="2400" dirty="0" smtClean="0"/>
              <a:t>. </a:t>
            </a:r>
            <a:r>
              <a:rPr lang="en-US" sz="2400" u="sng" dirty="0" smtClean="0"/>
              <a:t>I’m going to talk about three main things</a:t>
            </a:r>
            <a:r>
              <a:rPr lang="en-US" sz="2400" dirty="0" smtClean="0"/>
              <a:t>:  beneficial effects of caffeine, the negative effects and discuss what are considered safe levels of caffeine consumption</a:t>
            </a:r>
            <a:r>
              <a:rPr lang="en-US" sz="2400" dirty="0" smtClean="0"/>
              <a:t>.</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a:solidFill>
            <a:schemeClr val="accent5">
              <a:lumMod val="60000"/>
              <a:lumOff val="40000"/>
            </a:schemeClr>
          </a:solidFill>
        </p:spPr>
        <p:txBody>
          <a:bodyPr/>
          <a:lstStyle/>
          <a:p>
            <a:r>
              <a:rPr lang="en-US" dirty="0" smtClean="0"/>
              <a:t>1. Middle Section: Going detail</a:t>
            </a:r>
            <a:endParaRPr lang="en-US" dirty="0"/>
          </a:p>
        </p:txBody>
      </p:sp>
      <p:sp>
        <p:nvSpPr>
          <p:cNvPr id="3" name="Content Placeholder 2"/>
          <p:cNvSpPr>
            <a:spLocks noGrp="1"/>
          </p:cNvSpPr>
          <p:nvPr>
            <p:ph sz="half" idx="1"/>
          </p:nvPr>
        </p:nvSpPr>
        <p:spPr>
          <a:xfrm>
            <a:off x="457200" y="2819400"/>
            <a:ext cx="4038600" cy="3306763"/>
          </a:xfrm>
          <a:solidFill>
            <a:schemeClr val="accent1">
              <a:lumMod val="60000"/>
              <a:lumOff val="40000"/>
            </a:schemeClr>
          </a:solidFill>
        </p:spPr>
        <p:txBody>
          <a:bodyPr>
            <a:normAutofit/>
          </a:bodyPr>
          <a:lstStyle/>
          <a:p>
            <a:pPr>
              <a:buNone/>
            </a:pPr>
            <a:r>
              <a:rPr lang="en-US" sz="4000" dirty="0" smtClean="0"/>
              <a:t>2. Each point should represent the main points you gave in your introduction.</a:t>
            </a:r>
            <a:endParaRPr lang="en-US" sz="4000" dirty="0"/>
          </a:p>
        </p:txBody>
      </p:sp>
      <p:sp>
        <p:nvSpPr>
          <p:cNvPr id="4" name="Content Placeholder 3"/>
          <p:cNvSpPr>
            <a:spLocks noGrp="1"/>
          </p:cNvSpPr>
          <p:nvPr>
            <p:ph sz="half" idx="2"/>
          </p:nvPr>
        </p:nvSpPr>
        <p:spPr>
          <a:xfrm>
            <a:off x="4648200" y="2819400"/>
            <a:ext cx="4038600" cy="3810000"/>
          </a:xfrm>
          <a:solidFill>
            <a:schemeClr val="accent2">
              <a:lumMod val="60000"/>
              <a:lumOff val="40000"/>
            </a:schemeClr>
          </a:solidFill>
        </p:spPr>
        <p:txBody>
          <a:bodyPr>
            <a:noAutofit/>
          </a:bodyPr>
          <a:lstStyle/>
          <a:p>
            <a:pPr>
              <a:buNone/>
            </a:pPr>
            <a:r>
              <a:rPr lang="en-US" dirty="0" smtClean="0"/>
              <a:t>3. After that, give secondary support with </a:t>
            </a:r>
            <a:r>
              <a:rPr lang="en-US" u="sng" dirty="0" smtClean="0"/>
              <a:t>SAFER</a:t>
            </a:r>
            <a:r>
              <a:rPr lang="en-US" dirty="0" smtClean="0"/>
              <a:t>:     stats, </a:t>
            </a:r>
          </a:p>
          <a:p>
            <a:pPr>
              <a:buNone/>
            </a:pPr>
            <a:r>
              <a:rPr lang="en-US" dirty="0" smtClean="0"/>
              <a:t> </a:t>
            </a:r>
            <a:r>
              <a:rPr lang="en-US" dirty="0" smtClean="0"/>
              <a:t>                     anecdotes,</a:t>
            </a:r>
          </a:p>
          <a:p>
            <a:pPr>
              <a:buNone/>
            </a:pPr>
            <a:r>
              <a:rPr lang="en-US" dirty="0" smtClean="0"/>
              <a:t> </a:t>
            </a:r>
            <a:r>
              <a:rPr lang="en-US" dirty="0" smtClean="0"/>
              <a:t>                     facts,</a:t>
            </a:r>
          </a:p>
          <a:p>
            <a:pPr>
              <a:buNone/>
            </a:pPr>
            <a:r>
              <a:rPr lang="en-US" dirty="0" smtClean="0"/>
              <a:t> </a:t>
            </a:r>
            <a:r>
              <a:rPr lang="en-US" dirty="0" smtClean="0"/>
              <a:t>                    examples,</a:t>
            </a:r>
          </a:p>
          <a:p>
            <a:pPr>
              <a:buNone/>
            </a:pPr>
            <a:r>
              <a:rPr lang="en-US" dirty="0" smtClean="0"/>
              <a:t> </a:t>
            </a:r>
            <a:r>
              <a:rPr lang="en-US" dirty="0" smtClean="0"/>
              <a:t>                    reasons</a:t>
            </a:r>
          </a:p>
          <a:p>
            <a:pPr>
              <a:buNone/>
            </a:pPr>
            <a:r>
              <a:rPr lang="en-US" dirty="0" smtClean="0"/>
              <a:t> </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a:ln w="28575">
            <a:solidFill>
              <a:srgbClr val="FF0000"/>
            </a:solidFill>
          </a:ln>
        </p:spPr>
        <p:txBody>
          <a:bodyPr>
            <a:normAutofit/>
          </a:bodyPr>
          <a:lstStyle/>
          <a:p>
            <a:r>
              <a:rPr lang="en-US" dirty="0" smtClean="0">
                <a:solidFill>
                  <a:srgbClr val="FF0000"/>
                </a:solidFill>
              </a:rPr>
              <a:t>Let’s learn some key phrases:</a:t>
            </a:r>
            <a:r>
              <a:rPr lang="en-US" dirty="0" smtClean="0">
                <a:solidFill>
                  <a:srgbClr val="FF0000"/>
                </a:solidFill>
              </a:rPr>
              <a:t>:</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457200" y="2133600"/>
          <a:ext cx="8229600" cy="3855720"/>
        </p:xfrm>
        <a:graphic>
          <a:graphicData uri="http://schemas.openxmlformats.org/drawingml/2006/table">
            <a:tbl>
              <a:tblPr firstRow="1" bandRow="1">
                <a:tableStyleId>{21E4AEA4-8DFA-4A89-87EB-49C32662AFE0}</a:tableStyleId>
              </a:tblPr>
              <a:tblGrid>
                <a:gridCol w="4114800"/>
                <a:gridCol w="4114800"/>
              </a:tblGrid>
              <a:tr h="685800">
                <a:tc>
                  <a:txBody>
                    <a:bodyPr/>
                    <a:lstStyle/>
                    <a:p>
                      <a:r>
                        <a:rPr lang="en-US" sz="2400" dirty="0" smtClean="0"/>
                        <a:t>Middle</a:t>
                      </a:r>
                      <a:endParaRPr lang="en-US" sz="2400" dirty="0"/>
                    </a:p>
                  </a:txBody>
                  <a:tcPr/>
                </a:tc>
                <a:tc>
                  <a:txBody>
                    <a:bodyPr/>
                    <a:lstStyle/>
                    <a:p>
                      <a:r>
                        <a:rPr lang="en-US" sz="2400" dirty="0" smtClean="0"/>
                        <a:t>Phrases</a:t>
                      </a:r>
                      <a:endParaRPr lang="en-US" sz="2400" dirty="0"/>
                    </a:p>
                  </a:txBody>
                  <a:tcPr/>
                </a:tc>
              </a:tr>
              <a:tr h="990600">
                <a:tc>
                  <a:txBody>
                    <a:bodyPr/>
                    <a:lstStyle/>
                    <a:p>
                      <a:r>
                        <a:rPr lang="en-US" dirty="0" smtClean="0"/>
                        <a:t>Moving from the beginning to the first point</a:t>
                      </a:r>
                      <a:endParaRPr lang="en-US" dirty="0"/>
                    </a:p>
                  </a:txBody>
                  <a:tcPr/>
                </a:tc>
                <a:tc>
                  <a:txBody>
                    <a:bodyPr/>
                    <a:lstStyle/>
                    <a:p>
                      <a:r>
                        <a:rPr lang="en-US" dirty="0" smtClean="0"/>
                        <a:t>Let me</a:t>
                      </a:r>
                      <a:r>
                        <a:rPr lang="en-US" baseline="0" dirty="0" smtClean="0"/>
                        <a:t> move onto my first point.</a:t>
                      </a:r>
                    </a:p>
                    <a:p>
                      <a:r>
                        <a:rPr lang="en-US" baseline="0" dirty="0" smtClean="0"/>
                        <a:t>First, …..</a:t>
                      </a:r>
                      <a:endParaRPr lang="en-US" dirty="0"/>
                    </a:p>
                  </a:txBody>
                  <a:tcPr/>
                </a:tc>
              </a:tr>
              <a:tr h="990600">
                <a:tc>
                  <a:txBody>
                    <a:bodyPr/>
                    <a:lstStyle/>
                    <a:p>
                      <a:r>
                        <a:rPr lang="en-US" dirty="0" smtClean="0"/>
                        <a:t>Second Point</a:t>
                      </a:r>
                      <a:endParaRPr lang="en-US" dirty="0"/>
                    </a:p>
                  </a:txBody>
                  <a:tcPr/>
                </a:tc>
                <a:tc>
                  <a:txBody>
                    <a:bodyPr/>
                    <a:lstStyle/>
                    <a:p>
                      <a:r>
                        <a:rPr lang="en-US" dirty="0" smtClean="0"/>
                        <a:t>In addition to …………….</a:t>
                      </a:r>
                    </a:p>
                    <a:p>
                      <a:r>
                        <a:rPr lang="en-US" dirty="0" smtClean="0"/>
                        <a:t>My second point is ………..</a:t>
                      </a:r>
                    </a:p>
                    <a:p>
                      <a:r>
                        <a:rPr lang="en-US" dirty="0" smtClean="0"/>
                        <a:t>Let me move onto my second</a:t>
                      </a:r>
                      <a:r>
                        <a:rPr lang="en-US" baseline="0" dirty="0" smtClean="0"/>
                        <a:t> point.</a:t>
                      </a:r>
                      <a:endParaRPr lang="en-US" dirty="0"/>
                    </a:p>
                  </a:txBody>
                  <a:tcPr/>
                </a:tc>
              </a:tr>
              <a:tr h="990600">
                <a:tc>
                  <a:txBody>
                    <a:bodyPr/>
                    <a:lstStyle/>
                    <a:p>
                      <a:r>
                        <a:rPr lang="en-US" dirty="0" smtClean="0"/>
                        <a:t>Final Point</a:t>
                      </a:r>
                      <a:endParaRPr lang="en-US" dirty="0"/>
                    </a:p>
                  </a:txBody>
                  <a:tcPr/>
                </a:tc>
                <a:tc>
                  <a:txBody>
                    <a:bodyPr/>
                    <a:lstStyle/>
                    <a:p>
                      <a:r>
                        <a:rPr lang="en-US" dirty="0" smtClean="0"/>
                        <a:t>My final point</a:t>
                      </a:r>
                      <a:r>
                        <a:rPr lang="en-US" baseline="0" dirty="0" smtClean="0"/>
                        <a:t> is</a:t>
                      </a:r>
                    </a:p>
                    <a:p>
                      <a:r>
                        <a:rPr lang="en-US" baseline="0" dirty="0" smtClean="0"/>
                        <a:t>Finally</a:t>
                      </a:r>
                    </a:p>
                    <a:p>
                      <a:r>
                        <a:rPr lang="en-US" baseline="0" dirty="0" smtClean="0"/>
                        <a:t>Third</a:t>
                      </a:r>
                    </a:p>
                    <a:p>
                      <a:r>
                        <a:rPr lang="en-US" baseline="0" dirty="0" smtClean="0"/>
                        <a:t>Last but not least,</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9144000" cy="1295399"/>
          </a:xfrm>
          <a:solidFill>
            <a:schemeClr val="tx1">
              <a:lumMod val="50000"/>
              <a:lumOff val="50000"/>
            </a:schemeClr>
          </a:solidFill>
        </p:spPr>
        <p:txBody>
          <a:bodyPr>
            <a:noAutofit/>
          </a:bodyPr>
          <a:lstStyle/>
          <a:p>
            <a:r>
              <a:rPr lang="en-US" dirty="0" smtClean="0"/>
              <a:t>Let’s look at an example of middle:</a:t>
            </a:r>
            <a:br>
              <a:rPr lang="en-US" dirty="0" smtClean="0"/>
            </a:br>
            <a:r>
              <a:rPr lang="en-US" dirty="0" smtClean="0"/>
              <a:t>The first primary support</a:t>
            </a:r>
            <a:endParaRPr lang="en-US" dirty="0"/>
          </a:p>
        </p:txBody>
      </p:sp>
      <p:sp>
        <p:nvSpPr>
          <p:cNvPr id="3" name="Subtitle 2"/>
          <p:cNvSpPr>
            <a:spLocks noGrp="1"/>
          </p:cNvSpPr>
          <p:nvPr>
            <p:ph type="subTitle" idx="1"/>
          </p:nvPr>
        </p:nvSpPr>
        <p:spPr>
          <a:xfrm>
            <a:off x="228600" y="1981200"/>
            <a:ext cx="8686800" cy="4648200"/>
          </a:xfrm>
        </p:spPr>
        <p:txBody>
          <a:bodyPr>
            <a:normAutofit fontScale="85000" lnSpcReduction="10000"/>
          </a:bodyPr>
          <a:lstStyle/>
          <a:p>
            <a:r>
              <a:rPr lang="en-US" u="sng" dirty="0" smtClean="0">
                <a:solidFill>
                  <a:schemeClr val="tx1"/>
                </a:solidFill>
              </a:rPr>
              <a:t>Let me move onto my first point</a:t>
            </a:r>
            <a:r>
              <a:rPr lang="en-US" dirty="0" smtClean="0">
                <a:solidFill>
                  <a:schemeClr val="tx1"/>
                </a:solidFill>
              </a:rPr>
              <a:t>: </a:t>
            </a:r>
            <a:r>
              <a:rPr lang="en-US" dirty="0" smtClean="0">
                <a:solidFill>
                  <a:srgbClr val="C00000"/>
                </a:solidFill>
              </a:rPr>
              <a:t>the good news</a:t>
            </a:r>
            <a:r>
              <a:rPr lang="en-US" dirty="0" smtClean="0">
                <a:solidFill>
                  <a:schemeClr val="tx1"/>
                </a:solidFill>
              </a:rPr>
              <a:t>. Caffeine, which comes from the leaves, seeds and fruits of about 63 different plants, is well known as stimulant. That’s why people drink it, right? Caffeine does help you wake up and feel more alert and it has been shown to increase attention spans. This is a beneficial effect for people who are driving long distances and for people who are doing tedious work. Calling this a health benefit may be stretching it, though staying awake while you are driving a car is definitely a benefit to your well-being! Caffeine also contains antioxidants which have been shown to have cancer prevention qualities. </a:t>
            </a:r>
            <a:endParaRPr lang="en-US" u="sng"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a:solidFill>
            <a:schemeClr val="tx1">
              <a:lumMod val="50000"/>
              <a:lumOff val="50000"/>
            </a:schemeClr>
          </a:solidFill>
        </p:spPr>
        <p:txBody>
          <a:bodyPr>
            <a:normAutofit/>
          </a:bodyPr>
          <a:lstStyle/>
          <a:p>
            <a:r>
              <a:rPr lang="en-US" dirty="0" smtClean="0"/>
              <a:t>The second primary support:</a:t>
            </a:r>
            <a:endParaRPr lang="en-US" dirty="0"/>
          </a:p>
        </p:txBody>
      </p:sp>
      <p:sp>
        <p:nvSpPr>
          <p:cNvPr id="3" name="Content Placeholder 2"/>
          <p:cNvSpPr>
            <a:spLocks noGrp="1"/>
          </p:cNvSpPr>
          <p:nvPr>
            <p:ph idx="1"/>
          </p:nvPr>
        </p:nvSpPr>
        <p:spPr>
          <a:xfrm>
            <a:off x="228600" y="1295400"/>
            <a:ext cx="8686800" cy="5410200"/>
          </a:xfrm>
        </p:spPr>
        <p:txBody>
          <a:bodyPr>
            <a:normAutofit fontScale="85000" lnSpcReduction="10000"/>
          </a:bodyPr>
          <a:lstStyle/>
          <a:p>
            <a:pPr>
              <a:buNone/>
            </a:pPr>
            <a:r>
              <a:rPr lang="en-US" u="sng" dirty="0" smtClean="0"/>
              <a:t>Let me move onto my second point</a:t>
            </a:r>
            <a:r>
              <a:rPr lang="en-US" dirty="0" smtClean="0"/>
              <a:t>. </a:t>
            </a:r>
            <a:r>
              <a:rPr lang="en-US" dirty="0" smtClean="0">
                <a:solidFill>
                  <a:srgbClr val="C00000"/>
                </a:solidFill>
              </a:rPr>
              <a:t>The negative effects </a:t>
            </a:r>
            <a:r>
              <a:rPr lang="en-US" dirty="0" smtClean="0"/>
              <a:t>of caffeine are largely dependent on how much you consume. When consumed in small quantities like, for example when you have one cup of coffee or one cold drink, caffeine can cause your heart rate to increase, you urinate more which can cause dehydration, and your digestive system produces more acid. In larger amounts, caffeine can cause you to have headaches, feel restless and nervous, be unable to sleep, and even, in very large quantities to have hallucinations. (Don’t try that at home!) </a:t>
            </a:r>
            <a:r>
              <a:rPr lang="en-US" dirty="0" smtClean="0"/>
              <a:t>W</a:t>
            </a:r>
            <a:r>
              <a:rPr lang="en-US" dirty="0" smtClean="0"/>
              <a:t>hen larger amounts of caffeine (over 600 mg per day) are used over long periods of time you can develop sleep problems, get depressed and have problems with your digestive system.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217</TotalTime>
  <Words>1058</Words>
  <Application>Microsoft Office PowerPoint</Application>
  <PresentationFormat>On-screen Show (4:3)</PresentationFormat>
  <Paragraphs>85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Making A Presentation</vt:lpstr>
      <vt:lpstr>   Most English Presentations follow the  same template</vt:lpstr>
      <vt:lpstr> 1. The beginning is short  </vt:lpstr>
      <vt:lpstr>Let’s learn some key phrases:</vt:lpstr>
      <vt:lpstr>Let’s look at an example of a beginning:</vt:lpstr>
      <vt:lpstr>1. Middle Section: Going detail</vt:lpstr>
      <vt:lpstr>Let’s learn some key phrases::</vt:lpstr>
      <vt:lpstr>Let’s look at an example of middle: The first primary support</vt:lpstr>
      <vt:lpstr>The second primary support:</vt:lpstr>
      <vt:lpstr>The third primary support:</vt:lpstr>
      <vt:lpstr>1. The Ending: Short like the Beginning</vt:lpstr>
      <vt:lpstr>Let’s learn some key phrases:</vt:lpstr>
      <vt:lpstr>Let’s look at an example of Ending</vt:lpstr>
      <vt:lpstr>Thank you for listening. Are there any 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34</cp:revision>
  <dcterms:created xsi:type="dcterms:W3CDTF">2013-02-03T02:27:44Z</dcterms:created>
  <dcterms:modified xsi:type="dcterms:W3CDTF">2013-02-03T09:35:15Z</dcterms:modified>
</cp:coreProperties>
</file>