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4"/>
  </p:notesMasterIdLst>
  <p:handoutMasterIdLst>
    <p:handoutMasterId r:id="rId25"/>
  </p:handout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 id="28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6" autoAdjust="0"/>
    <p:restoredTop sz="94699"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charset="0"/>
              </a:defRPr>
            </a:lvl1pPr>
          </a:lstStyle>
          <a:p>
            <a:fld id="{D3CE6946-E9C7-4D06-A9B0-0284302B739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endParaRPr lang="en-US"/>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endParaRPr lang="en-US"/>
          </a:p>
        </p:txBody>
      </p:sp>
      <p:sp>
        <p:nvSpPr>
          <p:cNvPr id="839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endParaRPr lang="en-US"/>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charset="0"/>
              </a:defRPr>
            </a:lvl1pPr>
          </a:lstStyle>
          <a:p>
            <a:fld id="{35F8A82E-A293-4634-99AA-B4D75A43BC4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2EE90-A773-457C-A385-BB29080E7E11}" type="slidenum">
              <a:rPr lang="en-US"/>
              <a:pPr/>
              <a:t>1</a:t>
            </a:fld>
            <a:endParaRPr 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39BB8-A520-4FDA-A1DE-8858B44E3994}" type="slidenum">
              <a:rPr lang="en-US"/>
              <a:pPr/>
              <a:t>10</a:t>
            </a:fld>
            <a:endParaRPr 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B6646-0116-4585-A6FF-D6183AC33ED4}" type="slidenum">
              <a:rPr lang="en-US"/>
              <a:pPr/>
              <a:t>11</a:t>
            </a:fld>
            <a:endParaRPr 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3462B-3D0E-4751-9101-81A50A40978E}" type="slidenum">
              <a:rPr lang="en-US"/>
              <a:pPr/>
              <a:t>12</a:t>
            </a:fld>
            <a:endParaRPr 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E2AE8-4881-407C-A48B-969C217402CB}" type="slidenum">
              <a:rPr lang="en-US"/>
              <a:pPr/>
              <a:t>13</a:t>
            </a:fld>
            <a:endParaRPr 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4CF3C-F4E5-40C2-823C-F557317D6E5B}" type="slidenum">
              <a:rPr lang="en-US"/>
              <a:pPr/>
              <a:t>14</a:t>
            </a:fld>
            <a:endParaRPr 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DEC8F-9D53-4665-9C0F-F5CA099B81D9}" type="slidenum">
              <a:rPr lang="en-US"/>
              <a:pPr/>
              <a:t>15</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685F5-304F-4290-9309-71E6BB069E1B}" type="slidenum">
              <a:rPr lang="en-US"/>
              <a:pPr/>
              <a:t>16</a:t>
            </a:fld>
            <a:endParaRPr 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A603D6-751E-4A27-BB03-9F708CDC319E}" type="slidenum">
              <a:rPr lang="en-US"/>
              <a:pPr/>
              <a:t>17</a:t>
            </a:fld>
            <a:endParaRPr 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B1035C-2851-4DFB-B252-437793FC54F2}" type="slidenum">
              <a:rPr lang="en-US"/>
              <a:pPr/>
              <a:t>18</a:t>
            </a:fld>
            <a:endParaRPr 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40D63-9F58-4A25-8141-1F38A7F3A3E9}" type="slidenum">
              <a:rPr lang="en-US"/>
              <a:pPr/>
              <a:t>19</a:t>
            </a:fld>
            <a:endParaRPr 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15EE9-4B38-4403-BDEE-1418496139C9}" type="slidenum">
              <a:rPr lang="en-US"/>
              <a:pPr/>
              <a:t>2</a:t>
            </a:fld>
            <a:endParaRPr 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AA730-879D-4F05-929E-9EEB9AED0621}" type="slidenum">
              <a:rPr lang="en-US"/>
              <a:pPr/>
              <a:t>20</a:t>
            </a:fld>
            <a:endParaRPr 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70256-F552-4797-A930-CA863656B881}" type="slidenum">
              <a:rPr lang="en-US"/>
              <a:pPr/>
              <a:t>21</a:t>
            </a:fld>
            <a:endParaRPr 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713655-98B9-4DFB-B21E-7520207F8F43}" type="slidenum">
              <a:rPr lang="en-US"/>
              <a:pPr/>
              <a:t>22</a:t>
            </a:fld>
            <a:endParaRPr 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7D67F-FE4C-4D0E-B627-F528F439EA9E}" type="slidenum">
              <a:rPr lang="en-US"/>
              <a:pPr/>
              <a:t>3</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EE6865-1A5C-41D9-A891-33B8EB937292}" type="slidenum">
              <a:rPr lang="en-US"/>
              <a:pPr/>
              <a:t>4</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0073D-6586-42D3-A96C-405F6E841204}" type="slidenum">
              <a:rPr lang="en-US"/>
              <a:pPr/>
              <a:t>5</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BE985-6961-45B6-AC1F-E95B326EFBE7}" type="slidenum">
              <a:rPr lang="en-US"/>
              <a:pPr/>
              <a:t>6</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1F021-15AF-440D-A38B-999B817B1432}" type="slidenum">
              <a:rPr lang="en-US"/>
              <a:pPr/>
              <a:t>7</a:t>
            </a:fld>
            <a:endParaRPr 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7AB5C-8EE8-40CC-93B8-DF650E158A75}" type="slidenum">
              <a:rPr lang="en-US"/>
              <a:pPr/>
              <a:t>8</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78CE9-238C-44C2-9499-8E5AC0F3A194}" type="slidenum">
              <a:rPr lang="en-US"/>
              <a:pPr/>
              <a:t>9</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9874" name="Group 2"/>
          <p:cNvGrpSpPr>
            <a:grpSpLocks/>
          </p:cNvGrpSpPr>
          <p:nvPr/>
        </p:nvGrpSpPr>
        <p:grpSpPr bwMode="auto">
          <a:xfrm>
            <a:off x="0" y="0"/>
            <a:ext cx="9144000" cy="6858000"/>
            <a:chOff x="0" y="0"/>
            <a:chExt cx="5760" cy="4320"/>
          </a:xfrm>
        </p:grpSpPr>
        <p:sp>
          <p:nvSpPr>
            <p:cNvPr id="7987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7987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charset="0"/>
              </a:endParaRPr>
            </a:p>
          </p:txBody>
        </p:sp>
        <p:grpSp>
          <p:nvGrpSpPr>
            <p:cNvPr id="79877" name="Group 5"/>
            <p:cNvGrpSpPr>
              <a:grpSpLocks/>
            </p:cNvGrpSpPr>
            <p:nvPr/>
          </p:nvGrpSpPr>
          <p:grpSpPr bwMode="auto">
            <a:xfrm>
              <a:off x="0" y="672"/>
              <a:ext cx="1806" cy="1989"/>
              <a:chOff x="0" y="672"/>
              <a:chExt cx="1806" cy="1989"/>
            </a:xfrm>
          </p:grpSpPr>
          <p:sp>
            <p:nvSpPr>
              <p:cNvPr id="7987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charset="0"/>
                </a:endParaRPr>
              </a:p>
            </p:txBody>
          </p:sp>
          <p:sp>
            <p:nvSpPr>
              <p:cNvPr id="7987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charset="0"/>
                </a:endParaRPr>
              </a:p>
            </p:txBody>
          </p:sp>
          <p:sp>
            <p:nvSpPr>
              <p:cNvPr id="7988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charset="0"/>
                </a:endParaRPr>
              </a:p>
            </p:txBody>
          </p:sp>
          <p:sp>
            <p:nvSpPr>
              <p:cNvPr id="7988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charset="0"/>
                </a:endParaRPr>
              </a:p>
            </p:txBody>
          </p:sp>
          <p:sp>
            <p:nvSpPr>
              <p:cNvPr id="7988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charset="0"/>
                </a:endParaRPr>
              </a:p>
            </p:txBody>
          </p:sp>
          <p:sp>
            <p:nvSpPr>
              <p:cNvPr id="7988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charset="0"/>
                </a:endParaRPr>
              </a:p>
            </p:txBody>
          </p:sp>
          <p:sp>
            <p:nvSpPr>
              <p:cNvPr id="7988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charset="0"/>
                </a:endParaRPr>
              </a:p>
            </p:txBody>
          </p:sp>
          <p:sp>
            <p:nvSpPr>
              <p:cNvPr id="7988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charset="0"/>
                </a:endParaRPr>
              </a:p>
            </p:txBody>
          </p:sp>
          <p:sp>
            <p:nvSpPr>
              <p:cNvPr id="7988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charset="0"/>
                </a:endParaRPr>
              </a:p>
            </p:txBody>
          </p:sp>
          <p:sp>
            <p:nvSpPr>
              <p:cNvPr id="7988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charset="0"/>
                </a:endParaRPr>
              </a:p>
            </p:txBody>
          </p:sp>
        </p:grpSp>
      </p:grpSp>
      <p:sp>
        <p:nvSpPr>
          <p:cNvPr id="79888"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79889" name="Rectangle 17"/>
          <p:cNvSpPr>
            <a:spLocks noGrp="1" noChangeArrowheads="1"/>
          </p:cNvSpPr>
          <p:nvPr>
            <p:ph type="ftr" sz="quarter" idx="3"/>
          </p:nvPr>
        </p:nvSpPr>
        <p:spPr/>
        <p:txBody>
          <a:bodyPr/>
          <a:lstStyle>
            <a:lvl1pPr>
              <a:defRPr/>
            </a:lvl1pPr>
          </a:lstStyle>
          <a:p>
            <a:endParaRPr lang="en-US"/>
          </a:p>
        </p:txBody>
      </p:sp>
      <p:sp>
        <p:nvSpPr>
          <p:cNvPr id="79890" name="Rectangle 18"/>
          <p:cNvSpPr>
            <a:spLocks noGrp="1" noChangeArrowheads="1"/>
          </p:cNvSpPr>
          <p:nvPr>
            <p:ph type="sldNum" sz="quarter" idx="4"/>
          </p:nvPr>
        </p:nvSpPr>
        <p:spPr/>
        <p:txBody>
          <a:bodyPr/>
          <a:lstStyle>
            <a:lvl1pPr>
              <a:defRPr/>
            </a:lvl1pPr>
          </a:lstStyle>
          <a:p>
            <a:fld id="{A03FEF52-31A5-4F99-89C2-56138BB3B448}" type="slidenum">
              <a:rPr lang="en-US"/>
              <a:pPr/>
              <a:t>‹#›</a:t>
            </a:fld>
            <a:endParaRPr lang="en-US"/>
          </a:p>
        </p:txBody>
      </p:sp>
      <p:sp>
        <p:nvSpPr>
          <p:cNvPr id="798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98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F8B4945-68C8-4EED-B107-76325A5953C6}"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7D33A29-88B3-44EF-8723-56C8E8507E3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981200"/>
            <a:ext cx="4038600" cy="3886200"/>
          </a:xfrm>
        </p:spPr>
        <p:txBody>
          <a:bodyPr/>
          <a:lstStyle/>
          <a:p>
            <a:endParaRPr lang="en-US"/>
          </a:p>
        </p:txBody>
      </p:sp>
      <p:sp>
        <p:nvSpPr>
          <p:cNvPr id="4" name="Text Placeholder 3"/>
          <p:cNvSpPr>
            <a:spLocks noGrp="1"/>
          </p:cNvSpPr>
          <p:nvPr>
            <p:ph type="body"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3D492B92-58DA-4250-90AD-086EC311B8F6}"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3459327-6F72-4231-A9D5-DD60CD8B085C}"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7B05A18-E97F-48D5-93F3-FA2DDE5DB67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B756AD8-71BF-4E67-A8E8-CA03D6C67BA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834DAD1D-3D6E-49D6-9B7C-865F13627E28}"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15EFC59-FAC0-45AC-B3D9-C1D2B8CFEFDF}"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34DD3D3E-946A-4C3E-A0A2-357AF948E36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CBD6739-DEB8-4AF3-B23C-1A1FF911F17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682CFFA-629C-4F2B-83A5-32FEDEB48D1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7885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DD73663D-66B9-480F-962C-5CCD3AE74959}" type="slidenum">
              <a:rPr lang="en-US"/>
              <a:pPr/>
              <a:t>‹#›</a:t>
            </a:fld>
            <a:endParaRPr lang="en-US"/>
          </a:p>
        </p:txBody>
      </p:sp>
      <p:grpSp>
        <p:nvGrpSpPr>
          <p:cNvPr id="78852" name="Group 4"/>
          <p:cNvGrpSpPr>
            <a:grpSpLocks/>
          </p:cNvGrpSpPr>
          <p:nvPr/>
        </p:nvGrpSpPr>
        <p:grpSpPr bwMode="auto">
          <a:xfrm>
            <a:off x="0" y="0"/>
            <a:ext cx="9144000" cy="546100"/>
            <a:chOff x="0" y="0"/>
            <a:chExt cx="5760" cy="344"/>
          </a:xfrm>
        </p:grpSpPr>
        <p:sp>
          <p:nvSpPr>
            <p:cNvPr id="7885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7885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charset="0"/>
              </a:endParaRPr>
            </a:p>
          </p:txBody>
        </p:sp>
        <p:sp>
          <p:nvSpPr>
            <p:cNvPr id="7885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7885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7885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7885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7885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charset="0"/>
              </a:endParaRPr>
            </a:p>
          </p:txBody>
        </p:sp>
        <p:sp>
          <p:nvSpPr>
            <p:cNvPr id="7886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7886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7886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63"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6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Microsoft_Office_Excel_Chart2.xls"/><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Microsoft_Office_Excel_Chart3.xls"/></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Making PowerPoint Slides</a:t>
            </a:r>
          </a:p>
        </p:txBody>
      </p:sp>
      <p:sp>
        <p:nvSpPr>
          <p:cNvPr id="2051" name="Rectangle 3"/>
          <p:cNvSpPr>
            <a:spLocks noGrp="1" noChangeArrowheads="1"/>
          </p:cNvSpPr>
          <p:nvPr>
            <p:ph type="subTitle" idx="1"/>
          </p:nvPr>
        </p:nvSpPr>
        <p:spPr/>
        <p:txBody>
          <a:bodyPr/>
          <a:lstStyle/>
          <a:p>
            <a:r>
              <a:rPr lang="en-US"/>
              <a:t>Avoiding the Pitfalls of Bad Slides</a:t>
            </a:r>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Colour - Good</a:t>
            </a:r>
          </a:p>
        </p:txBody>
      </p:sp>
      <p:sp>
        <p:nvSpPr>
          <p:cNvPr id="10243" name="Rectangle 3"/>
          <p:cNvSpPr>
            <a:spLocks noGrp="1" noChangeArrowheads="1"/>
          </p:cNvSpPr>
          <p:nvPr>
            <p:ph type="body" idx="1"/>
          </p:nvPr>
        </p:nvSpPr>
        <p:spPr/>
        <p:txBody>
          <a:bodyPr/>
          <a:lstStyle/>
          <a:p>
            <a:r>
              <a:rPr lang="en-US"/>
              <a:t>Use a colour of font that contrasts sharply with the background</a:t>
            </a:r>
          </a:p>
          <a:p>
            <a:pPr lvl="1"/>
            <a:r>
              <a:rPr lang="en-US"/>
              <a:t>Ex: blue font on white background</a:t>
            </a:r>
          </a:p>
          <a:p>
            <a:r>
              <a:rPr lang="en-US"/>
              <a:t>Use colour to reinforce the logic of your structure</a:t>
            </a:r>
          </a:p>
          <a:p>
            <a:pPr lvl="1"/>
            <a:r>
              <a:rPr lang="en-US"/>
              <a:t>Ex: light blue title and dark blue text</a:t>
            </a:r>
          </a:p>
          <a:p>
            <a:r>
              <a:rPr lang="en-US"/>
              <a:t>Use colour to emphasize a point</a:t>
            </a:r>
          </a:p>
          <a:p>
            <a:pPr lvl="1"/>
            <a:r>
              <a:rPr lang="en-US"/>
              <a:t>But only use this </a:t>
            </a:r>
            <a:r>
              <a:rPr lang="en-US">
                <a:solidFill>
                  <a:srgbClr val="009999"/>
                </a:solidFill>
              </a:rPr>
              <a:t>occasionally</a:t>
            </a:r>
          </a:p>
          <a:p>
            <a:pPr lvl="1"/>
            <a:endParaRPr lang="en-US"/>
          </a:p>
        </p:txBody>
      </p:sp>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Colour - Bad</a:t>
            </a:r>
          </a:p>
        </p:txBody>
      </p:sp>
      <p:sp>
        <p:nvSpPr>
          <p:cNvPr id="14339" name="Rectangle 3"/>
          <p:cNvSpPr>
            <a:spLocks noGrp="1" noChangeArrowheads="1"/>
          </p:cNvSpPr>
          <p:nvPr>
            <p:ph type="body" idx="1"/>
          </p:nvPr>
        </p:nvSpPr>
        <p:spPr/>
        <p:txBody>
          <a:bodyPr/>
          <a:lstStyle/>
          <a:p>
            <a:pPr>
              <a:lnSpc>
                <a:spcPct val="90000"/>
              </a:lnSpc>
            </a:pPr>
            <a:r>
              <a:rPr lang="en-US">
                <a:solidFill>
                  <a:srgbClr val="FFFF00"/>
                </a:solidFill>
              </a:rPr>
              <a:t>Using a font colour that does not contrast with the background colour is hard to read </a:t>
            </a:r>
          </a:p>
          <a:p>
            <a:pPr>
              <a:lnSpc>
                <a:spcPct val="90000"/>
              </a:lnSpc>
            </a:pPr>
            <a:r>
              <a:rPr lang="en-US"/>
              <a:t>Using colour for decoration is </a:t>
            </a:r>
            <a:r>
              <a:rPr lang="en-US">
                <a:solidFill>
                  <a:schemeClr val="accent2"/>
                </a:solidFill>
              </a:rPr>
              <a:t>distracting </a:t>
            </a:r>
            <a:r>
              <a:rPr lang="en-US"/>
              <a:t>and </a:t>
            </a:r>
            <a:r>
              <a:rPr lang="en-US">
                <a:solidFill>
                  <a:schemeClr val="folHlink"/>
                </a:solidFill>
              </a:rPr>
              <a:t>annoying</a:t>
            </a:r>
            <a:r>
              <a:rPr lang="en-US"/>
              <a:t>.</a:t>
            </a:r>
          </a:p>
          <a:p>
            <a:pPr>
              <a:lnSpc>
                <a:spcPct val="90000"/>
              </a:lnSpc>
            </a:pPr>
            <a:r>
              <a:rPr lang="en-US">
                <a:solidFill>
                  <a:srgbClr val="FF3399"/>
                </a:solidFill>
              </a:rPr>
              <a:t>Using a different colour for each point is unnecessary</a:t>
            </a:r>
          </a:p>
          <a:p>
            <a:pPr lvl="1">
              <a:lnSpc>
                <a:spcPct val="90000"/>
              </a:lnSpc>
            </a:pPr>
            <a:r>
              <a:rPr lang="en-US">
                <a:solidFill>
                  <a:srgbClr val="FF0000"/>
                </a:solidFill>
              </a:rPr>
              <a:t>Using a different colour for secondary points is also unnecessary</a:t>
            </a:r>
          </a:p>
          <a:p>
            <a:pPr>
              <a:lnSpc>
                <a:spcPct val="90000"/>
              </a:lnSpc>
            </a:pPr>
            <a:r>
              <a:rPr lang="en-US">
                <a:solidFill>
                  <a:srgbClr val="FF0000"/>
                </a:solidFill>
              </a:rPr>
              <a:t>T</a:t>
            </a:r>
            <a:r>
              <a:rPr lang="en-US">
                <a:solidFill>
                  <a:srgbClr val="FF6600"/>
                </a:solidFill>
              </a:rPr>
              <a:t>r</a:t>
            </a:r>
            <a:r>
              <a:rPr lang="en-US">
                <a:solidFill>
                  <a:srgbClr val="FFFF00"/>
                </a:solidFill>
              </a:rPr>
              <a:t>y</a:t>
            </a:r>
            <a:r>
              <a:rPr lang="en-US">
                <a:solidFill>
                  <a:srgbClr val="33CC33"/>
                </a:solidFill>
              </a:rPr>
              <a:t>i</a:t>
            </a:r>
            <a:r>
              <a:rPr lang="en-US">
                <a:solidFill>
                  <a:srgbClr val="0066FF"/>
                </a:solidFill>
              </a:rPr>
              <a:t>n</a:t>
            </a:r>
            <a:r>
              <a:rPr lang="en-US">
                <a:solidFill>
                  <a:schemeClr val="folHlink"/>
                </a:solidFill>
              </a:rPr>
              <a:t>g</a:t>
            </a:r>
            <a:r>
              <a:rPr lang="en-US">
                <a:solidFill>
                  <a:srgbClr val="FF3399"/>
                </a:solidFill>
              </a:rPr>
              <a:t> t</a:t>
            </a:r>
            <a:r>
              <a:rPr lang="en-US">
                <a:solidFill>
                  <a:srgbClr val="FF0000"/>
                </a:solidFill>
              </a:rPr>
              <a:t>o</a:t>
            </a:r>
            <a:r>
              <a:rPr lang="en-US">
                <a:solidFill>
                  <a:srgbClr val="FF3399"/>
                </a:solidFill>
              </a:rPr>
              <a:t> </a:t>
            </a:r>
            <a:r>
              <a:rPr lang="en-US">
                <a:solidFill>
                  <a:srgbClr val="FF6600"/>
                </a:solidFill>
              </a:rPr>
              <a:t>b</a:t>
            </a:r>
            <a:r>
              <a:rPr lang="en-US">
                <a:solidFill>
                  <a:srgbClr val="FFFF00"/>
                </a:solidFill>
              </a:rPr>
              <a:t>e </a:t>
            </a:r>
            <a:r>
              <a:rPr lang="en-US">
                <a:solidFill>
                  <a:srgbClr val="33CC33"/>
                </a:solidFill>
              </a:rPr>
              <a:t>c</a:t>
            </a:r>
            <a:r>
              <a:rPr lang="en-US">
                <a:solidFill>
                  <a:srgbClr val="0066FF"/>
                </a:solidFill>
              </a:rPr>
              <a:t>r</a:t>
            </a:r>
            <a:r>
              <a:rPr lang="en-US">
                <a:solidFill>
                  <a:schemeClr val="folHlink"/>
                </a:solidFill>
              </a:rPr>
              <a:t>e</a:t>
            </a:r>
            <a:r>
              <a:rPr lang="en-US">
                <a:solidFill>
                  <a:srgbClr val="FF3399"/>
                </a:solidFill>
              </a:rPr>
              <a:t>a</a:t>
            </a:r>
            <a:r>
              <a:rPr lang="en-US">
                <a:solidFill>
                  <a:srgbClr val="FF0000"/>
                </a:solidFill>
              </a:rPr>
              <a:t>t</a:t>
            </a:r>
            <a:r>
              <a:rPr lang="en-US">
                <a:solidFill>
                  <a:srgbClr val="FF6600"/>
                </a:solidFill>
              </a:rPr>
              <a:t>i</a:t>
            </a:r>
            <a:r>
              <a:rPr lang="en-US">
                <a:solidFill>
                  <a:srgbClr val="FFFF00"/>
                </a:solidFill>
              </a:rPr>
              <a:t>v</a:t>
            </a:r>
            <a:r>
              <a:rPr lang="en-US">
                <a:solidFill>
                  <a:srgbClr val="33CC33"/>
                </a:solidFill>
              </a:rPr>
              <a:t>e</a:t>
            </a:r>
            <a:r>
              <a:rPr lang="en-US">
                <a:solidFill>
                  <a:srgbClr val="FF3399"/>
                </a:solidFill>
              </a:rPr>
              <a:t> </a:t>
            </a:r>
            <a:r>
              <a:rPr lang="en-US">
                <a:solidFill>
                  <a:srgbClr val="0066FF"/>
                </a:solidFill>
              </a:rPr>
              <a:t>c</a:t>
            </a:r>
            <a:r>
              <a:rPr lang="en-US">
                <a:solidFill>
                  <a:schemeClr val="folHlink"/>
                </a:solidFill>
              </a:rPr>
              <a:t>a</a:t>
            </a:r>
            <a:r>
              <a:rPr lang="en-US">
                <a:solidFill>
                  <a:srgbClr val="FF3399"/>
                </a:solidFill>
              </a:rPr>
              <a:t>n </a:t>
            </a:r>
            <a:r>
              <a:rPr lang="en-US">
                <a:solidFill>
                  <a:srgbClr val="FF0000"/>
                </a:solidFill>
              </a:rPr>
              <a:t>a</a:t>
            </a:r>
            <a:r>
              <a:rPr lang="en-US">
                <a:solidFill>
                  <a:srgbClr val="FF6600"/>
                </a:solidFill>
              </a:rPr>
              <a:t>l</a:t>
            </a:r>
            <a:r>
              <a:rPr lang="en-US">
                <a:solidFill>
                  <a:srgbClr val="FFFF00"/>
                </a:solidFill>
              </a:rPr>
              <a:t>s</a:t>
            </a:r>
            <a:r>
              <a:rPr lang="en-US">
                <a:solidFill>
                  <a:srgbClr val="33CC33"/>
                </a:solidFill>
              </a:rPr>
              <a:t>o</a:t>
            </a:r>
            <a:r>
              <a:rPr lang="en-US">
                <a:solidFill>
                  <a:srgbClr val="FF3399"/>
                </a:solidFill>
              </a:rPr>
              <a:t> </a:t>
            </a:r>
            <a:r>
              <a:rPr lang="en-US">
                <a:solidFill>
                  <a:srgbClr val="0066FF"/>
                </a:solidFill>
              </a:rPr>
              <a:t>b</a:t>
            </a:r>
            <a:r>
              <a:rPr lang="en-US">
                <a:solidFill>
                  <a:schemeClr val="folHlink"/>
                </a:solidFill>
              </a:rPr>
              <a:t>e</a:t>
            </a:r>
            <a:r>
              <a:rPr lang="en-US">
                <a:solidFill>
                  <a:srgbClr val="FF3399"/>
                </a:solidFill>
              </a:rPr>
              <a:t> b</a:t>
            </a:r>
            <a:r>
              <a:rPr lang="en-US">
                <a:solidFill>
                  <a:srgbClr val="FF0000"/>
                </a:solidFill>
              </a:rPr>
              <a:t>a</a:t>
            </a:r>
            <a:r>
              <a:rPr lang="en-US">
                <a:solidFill>
                  <a:srgbClr val="FF6600"/>
                </a:solidFill>
              </a:rPr>
              <a:t>d</a:t>
            </a:r>
          </a:p>
          <a:p>
            <a:pPr>
              <a:lnSpc>
                <a:spcPct val="90000"/>
              </a:lnSpc>
              <a:buFont typeface="Wingdings" pitchFamily="2" charset="2"/>
              <a:buNone/>
            </a:pPr>
            <a:endParaRPr lang="en-US"/>
          </a:p>
        </p:txBody>
      </p:sp>
    </p:spTree>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Background - Good</a:t>
            </a:r>
          </a:p>
        </p:txBody>
      </p:sp>
      <p:sp>
        <p:nvSpPr>
          <p:cNvPr id="1027" name="Rectangle 3"/>
          <p:cNvSpPr>
            <a:spLocks noGrp="1" noChangeArrowheads="1"/>
          </p:cNvSpPr>
          <p:nvPr>
            <p:ph type="body" idx="1"/>
          </p:nvPr>
        </p:nvSpPr>
        <p:spPr/>
        <p:txBody>
          <a:bodyPr/>
          <a:lstStyle/>
          <a:p>
            <a:r>
              <a:rPr lang="en-US"/>
              <a:t>Use backgrounds such as this one that are attractive but simple</a:t>
            </a:r>
          </a:p>
          <a:p>
            <a:endParaRPr lang="en-US"/>
          </a:p>
          <a:p>
            <a:r>
              <a:rPr lang="en-US"/>
              <a:t>Use backgrounds which are light</a:t>
            </a:r>
          </a:p>
          <a:p>
            <a:endParaRPr lang="en-US"/>
          </a:p>
          <a:p>
            <a:r>
              <a:rPr lang="en-US"/>
              <a:t>Use the same background consistently throughout your presentation</a:t>
            </a:r>
          </a:p>
        </p:txBody>
      </p:sp>
    </p:spTree>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t>Background – Bad</a:t>
            </a:r>
          </a:p>
        </p:txBody>
      </p:sp>
      <p:sp>
        <p:nvSpPr>
          <p:cNvPr id="6147" name="Rectangle 3"/>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solidFill>
                  <a:schemeClr val="accent1"/>
                </a:solidFill>
              </a:rPr>
              <a:t>Avoid backgrounds that are distracting or difficult to read from</a:t>
            </a:r>
          </a:p>
          <a:p>
            <a:r>
              <a:rPr lang="en-US">
                <a:solidFill>
                  <a:schemeClr val="accent1"/>
                </a:solidFill>
              </a:rPr>
              <a:t>Always be consistent with the background that you use</a:t>
            </a:r>
          </a:p>
          <a:p>
            <a:pPr>
              <a:buFont typeface="Wingdings" pitchFamily="2" charset="2"/>
              <a:buNone/>
            </a:pPr>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p:txBody>
      </p:sp>
      <p:pic>
        <p:nvPicPr>
          <p:cNvPr id="6148" name="Picture 4" descr="pe07677_"/>
          <p:cNvPicPr>
            <a:picLocks noChangeAspect="1" noChangeArrowheads="1"/>
          </p:cNvPicPr>
          <p:nvPr/>
        </p:nvPicPr>
        <p:blipFill>
          <a:blip r:embed="rId4"/>
          <a:srcRect/>
          <a:stretch>
            <a:fillRect/>
          </a:stretch>
        </p:blipFill>
        <p:spPr bwMode="auto">
          <a:xfrm>
            <a:off x="3124200" y="3886200"/>
            <a:ext cx="2473325" cy="2479675"/>
          </a:xfrm>
          <a:prstGeom prst="rect">
            <a:avLst/>
          </a:prstGeom>
          <a:noFill/>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Graphs - Good</a:t>
            </a:r>
          </a:p>
        </p:txBody>
      </p:sp>
      <p:sp>
        <p:nvSpPr>
          <p:cNvPr id="29699" name="Rectangle 3"/>
          <p:cNvSpPr>
            <a:spLocks noGrp="1" noChangeArrowheads="1"/>
          </p:cNvSpPr>
          <p:nvPr>
            <p:ph type="body" idx="1"/>
          </p:nvPr>
        </p:nvSpPr>
        <p:spPr/>
        <p:txBody>
          <a:bodyPr/>
          <a:lstStyle/>
          <a:p>
            <a:r>
              <a:rPr lang="en-US"/>
              <a:t>Use graphs rather than just charts and words</a:t>
            </a:r>
          </a:p>
          <a:p>
            <a:pPr lvl="1"/>
            <a:r>
              <a:rPr lang="en-US"/>
              <a:t>Data in graphs is easier to comprehend &amp; retain than is raw data</a:t>
            </a:r>
          </a:p>
          <a:p>
            <a:pPr lvl="1"/>
            <a:r>
              <a:rPr lang="en-US"/>
              <a:t>Trends are easier to visualize in graph form</a:t>
            </a:r>
          </a:p>
          <a:p>
            <a:pPr lvl="1"/>
            <a:endParaRPr lang="en-US"/>
          </a:p>
          <a:p>
            <a:r>
              <a:rPr lang="en-US"/>
              <a:t>Always title your graphs</a:t>
            </a:r>
          </a:p>
          <a:p>
            <a:endParaRPr lang="en-US"/>
          </a:p>
        </p:txBody>
      </p:sp>
    </p:spTree>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Graphs - Bad</a:t>
            </a:r>
          </a:p>
        </p:txBody>
      </p:sp>
      <p:graphicFrame>
        <p:nvGraphicFramePr>
          <p:cNvPr id="30725" name="Object 5"/>
          <p:cNvGraphicFramePr>
            <a:graphicFrameLocks noChangeAspect="1"/>
          </p:cNvGraphicFramePr>
          <p:nvPr/>
        </p:nvGraphicFramePr>
        <p:xfrm>
          <a:off x="2133600" y="3181350"/>
          <a:ext cx="4724400" cy="765175"/>
        </p:xfrm>
        <a:graphic>
          <a:graphicData uri="http://schemas.openxmlformats.org/presentationml/2006/ole">
            <p:oleObj spid="_x0000_s30725" name="Worksheet" r:id="rId4" imgW="3057934" imgH="495488" progId="Excel.Sheet.8">
              <p:embed/>
            </p:oleObj>
          </a:graphicData>
        </a:graphic>
      </p:graphicFrame>
    </p:spTree>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Graphs - Good</a:t>
            </a:r>
          </a:p>
        </p:txBody>
      </p:sp>
      <p:graphicFrame>
        <p:nvGraphicFramePr>
          <p:cNvPr id="19462" name="Object 6"/>
          <p:cNvGraphicFramePr>
            <a:graphicFrameLocks noChangeAspect="1"/>
          </p:cNvGraphicFramePr>
          <p:nvPr>
            <p:ph type="chart" sz="half" idx="1"/>
          </p:nvPr>
        </p:nvGraphicFramePr>
        <p:xfrm>
          <a:off x="457200" y="1981200"/>
          <a:ext cx="4033838" cy="3886200"/>
        </p:xfrm>
        <a:graphic>
          <a:graphicData uri="http://schemas.openxmlformats.org/presentationml/2006/ole">
            <p:oleObj spid="_x0000_s19462" name="Chart" r:id="rId4" imgW="3924300" imgH="3733800" progId="MSGraph.Chart.5">
              <p:embed followColorScheme="full"/>
            </p:oleObj>
          </a:graphicData>
        </a:graphic>
      </p:graphicFrame>
      <p:graphicFrame>
        <p:nvGraphicFramePr>
          <p:cNvPr id="19463" name="Object 7"/>
          <p:cNvGraphicFramePr>
            <a:graphicFrameLocks noChangeAspect="1"/>
          </p:cNvGraphicFramePr>
          <p:nvPr/>
        </p:nvGraphicFramePr>
        <p:xfrm>
          <a:off x="611188" y="2090738"/>
          <a:ext cx="8304212" cy="4632325"/>
        </p:xfrm>
        <a:graphic>
          <a:graphicData uri="http://schemas.openxmlformats.org/presentationml/2006/ole">
            <p:oleObj spid="_x0000_s19463" name="Chart" r:id="rId5" imgW="9525294" imgH="5315232" progId="Excel.Chart.8">
              <p:embed/>
            </p:oleObj>
          </a:graphicData>
        </a:graphic>
      </p:graphicFrame>
    </p:spTree>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Graphs - Bad</a:t>
            </a:r>
          </a:p>
        </p:txBody>
      </p:sp>
      <p:graphicFrame>
        <p:nvGraphicFramePr>
          <p:cNvPr id="20486" name="Object 6"/>
          <p:cNvGraphicFramePr>
            <a:graphicFrameLocks noChangeAspect="1"/>
          </p:cNvGraphicFramePr>
          <p:nvPr/>
        </p:nvGraphicFramePr>
        <p:xfrm>
          <a:off x="762000" y="2249488"/>
          <a:ext cx="8077200" cy="4384675"/>
        </p:xfrm>
        <a:graphic>
          <a:graphicData uri="http://schemas.openxmlformats.org/presentationml/2006/ole">
            <p:oleObj spid="_x0000_s20486" name="Chart" r:id="rId4" imgW="9525294" imgH="5172531" progId="Excel.Chart.8">
              <p:embed/>
            </p:oleObj>
          </a:graphicData>
        </a:graphic>
      </p:graphicFrame>
    </p:spTree>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Graphs - Bad</a:t>
            </a:r>
          </a:p>
        </p:txBody>
      </p:sp>
      <p:sp>
        <p:nvSpPr>
          <p:cNvPr id="28675" name="Rectangle 3"/>
          <p:cNvSpPr>
            <a:spLocks noGrp="1" noChangeArrowheads="1"/>
          </p:cNvSpPr>
          <p:nvPr>
            <p:ph type="body" idx="1"/>
          </p:nvPr>
        </p:nvSpPr>
        <p:spPr/>
        <p:txBody>
          <a:bodyPr/>
          <a:lstStyle/>
          <a:p>
            <a:r>
              <a:rPr lang="en-US"/>
              <a:t>Minor gridlines are unnecessary</a:t>
            </a:r>
          </a:p>
          <a:p>
            <a:r>
              <a:rPr lang="en-US"/>
              <a:t>Font is too small</a:t>
            </a:r>
          </a:p>
          <a:p>
            <a:r>
              <a:rPr lang="en-US"/>
              <a:t>Colours are illogical</a:t>
            </a:r>
          </a:p>
          <a:p>
            <a:r>
              <a:rPr lang="en-US"/>
              <a:t>Title is missing</a:t>
            </a:r>
          </a:p>
          <a:p>
            <a:r>
              <a:rPr lang="en-US"/>
              <a:t>Shading is distracting</a:t>
            </a:r>
          </a:p>
          <a:p>
            <a:pPr>
              <a:buFont typeface="Wingdings" pitchFamily="2" charset="2"/>
              <a:buNone/>
            </a:pPr>
            <a:endParaRPr lang="en-US"/>
          </a:p>
          <a:p>
            <a:pPr>
              <a:buFont typeface="Wingdings" pitchFamily="2" charset="2"/>
              <a:buNone/>
            </a:pPr>
            <a:endParaRPr lang="en-US"/>
          </a:p>
        </p:txBody>
      </p:sp>
    </p:spTree>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Spelling and Grammar</a:t>
            </a:r>
          </a:p>
        </p:txBody>
      </p:sp>
      <p:sp>
        <p:nvSpPr>
          <p:cNvPr id="11267" name="Rectangle 3"/>
          <p:cNvSpPr>
            <a:spLocks noGrp="1" noChangeArrowheads="1"/>
          </p:cNvSpPr>
          <p:nvPr>
            <p:ph type="body" idx="1"/>
          </p:nvPr>
        </p:nvSpPr>
        <p:spPr/>
        <p:txBody>
          <a:bodyPr/>
          <a:lstStyle/>
          <a:p>
            <a:r>
              <a:rPr lang="en-US"/>
              <a:t>Proof your slides for:</a:t>
            </a:r>
          </a:p>
          <a:p>
            <a:pPr lvl="1"/>
            <a:r>
              <a:rPr lang="en-US"/>
              <a:t>speling mistakes</a:t>
            </a:r>
          </a:p>
          <a:p>
            <a:pPr lvl="1"/>
            <a:r>
              <a:rPr lang="en-US"/>
              <a:t>the use of of repeated words</a:t>
            </a:r>
          </a:p>
          <a:p>
            <a:pPr lvl="1"/>
            <a:r>
              <a:rPr lang="en-US"/>
              <a:t>grammatical errors you might have make </a:t>
            </a:r>
          </a:p>
          <a:p>
            <a:pPr lvl="1"/>
            <a:endParaRPr lang="en-US"/>
          </a:p>
          <a:p>
            <a:r>
              <a:rPr lang="en-US"/>
              <a:t>If English is not your first language, please have someone else check your presentation!</a:t>
            </a:r>
          </a:p>
          <a:p>
            <a:pPr lvl="1"/>
            <a:endParaRPr lang="en-US"/>
          </a:p>
          <a:p>
            <a:pPr lvl="1">
              <a:buFont typeface="Wingdings" pitchFamily="2" charset="2"/>
              <a:buNone/>
            </a:pPr>
            <a:endParaRPr lang="en-US"/>
          </a:p>
        </p:txBody>
      </p:sp>
    </p:spTree>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Tips to be Covered</a:t>
            </a:r>
          </a:p>
        </p:txBody>
      </p:sp>
      <p:sp>
        <p:nvSpPr>
          <p:cNvPr id="21507" name="Rectangle 3"/>
          <p:cNvSpPr>
            <a:spLocks noGrp="1" noChangeArrowheads="1"/>
          </p:cNvSpPr>
          <p:nvPr>
            <p:ph type="body" sz="half" idx="1"/>
          </p:nvPr>
        </p:nvSpPr>
        <p:spPr>
          <a:xfrm>
            <a:off x="457200" y="1600200"/>
            <a:ext cx="4033838" cy="4267200"/>
          </a:xfrm>
        </p:spPr>
        <p:txBody>
          <a:bodyPr/>
          <a:lstStyle/>
          <a:p>
            <a:pPr>
              <a:lnSpc>
                <a:spcPct val="90000"/>
              </a:lnSpc>
            </a:pPr>
            <a:r>
              <a:rPr lang="en-US" dirty="0"/>
              <a:t>Outlines</a:t>
            </a:r>
          </a:p>
          <a:p>
            <a:pPr>
              <a:lnSpc>
                <a:spcPct val="90000"/>
              </a:lnSpc>
            </a:pPr>
            <a:r>
              <a:rPr lang="en-US" dirty="0"/>
              <a:t>Slide Structure</a:t>
            </a:r>
          </a:p>
          <a:p>
            <a:pPr>
              <a:lnSpc>
                <a:spcPct val="90000"/>
              </a:lnSpc>
            </a:pPr>
            <a:r>
              <a:rPr lang="en-US" dirty="0"/>
              <a:t>Fonts</a:t>
            </a:r>
          </a:p>
          <a:p>
            <a:pPr>
              <a:lnSpc>
                <a:spcPct val="90000"/>
              </a:lnSpc>
            </a:pPr>
            <a:r>
              <a:rPr lang="en-US" dirty="0"/>
              <a:t>Colour</a:t>
            </a:r>
          </a:p>
          <a:p>
            <a:pPr>
              <a:lnSpc>
                <a:spcPct val="90000"/>
              </a:lnSpc>
            </a:pPr>
            <a:r>
              <a:rPr lang="en-US" dirty="0"/>
              <a:t>Background</a:t>
            </a:r>
          </a:p>
          <a:p>
            <a:pPr>
              <a:lnSpc>
                <a:spcPct val="90000"/>
              </a:lnSpc>
            </a:pPr>
            <a:r>
              <a:rPr lang="en-US" dirty="0"/>
              <a:t>Graphs</a:t>
            </a:r>
          </a:p>
          <a:p>
            <a:pPr>
              <a:lnSpc>
                <a:spcPct val="90000"/>
              </a:lnSpc>
            </a:pPr>
            <a:r>
              <a:rPr lang="en-US" dirty="0"/>
              <a:t>Spelling and Grammar</a:t>
            </a:r>
          </a:p>
          <a:p>
            <a:pPr>
              <a:lnSpc>
                <a:spcPct val="90000"/>
              </a:lnSpc>
            </a:pPr>
            <a:r>
              <a:rPr lang="en-US" dirty="0"/>
              <a:t>Conclusions</a:t>
            </a:r>
          </a:p>
          <a:p>
            <a:pPr>
              <a:lnSpc>
                <a:spcPct val="90000"/>
              </a:lnSpc>
            </a:pPr>
            <a:r>
              <a:rPr lang="en-US" dirty="0"/>
              <a:t>Questions</a:t>
            </a:r>
          </a:p>
          <a:p>
            <a:pPr>
              <a:lnSpc>
                <a:spcPct val="90000"/>
              </a:lnSpc>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21508" name="Rectangle 4"/>
          <p:cNvSpPr>
            <a:spLocks noGrp="1" noChangeArrowheads="1"/>
          </p:cNvSpPr>
          <p:nvPr>
            <p:ph type="body" sz="half" idx="2"/>
          </p:nvPr>
        </p:nvSpPr>
        <p:spPr>
          <a:xfrm>
            <a:off x="4652963" y="2298700"/>
            <a:ext cx="4033837" cy="3568700"/>
          </a:xfrm>
        </p:spPr>
        <p:txBody>
          <a:bodyPr/>
          <a:lstStyle/>
          <a:p>
            <a:endParaRPr lang="en-US"/>
          </a:p>
          <a:p>
            <a:endParaRPr lang="en-US"/>
          </a:p>
        </p:txBody>
      </p:sp>
    </p:spTree>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Conclusion</a:t>
            </a:r>
          </a:p>
        </p:txBody>
      </p:sp>
      <p:sp>
        <p:nvSpPr>
          <p:cNvPr id="31747" name="Rectangle 3"/>
          <p:cNvSpPr>
            <a:spLocks noGrp="1" noChangeArrowheads="1"/>
          </p:cNvSpPr>
          <p:nvPr>
            <p:ph type="body" idx="1"/>
          </p:nvPr>
        </p:nvSpPr>
        <p:spPr/>
        <p:txBody>
          <a:bodyPr/>
          <a:lstStyle/>
          <a:p>
            <a:r>
              <a:rPr lang="en-US"/>
              <a:t>Use an effective and strong closing</a:t>
            </a:r>
          </a:p>
          <a:p>
            <a:pPr lvl="1"/>
            <a:r>
              <a:rPr lang="en-US"/>
              <a:t>Your audience is likely to remember your last words</a:t>
            </a:r>
          </a:p>
          <a:p>
            <a:pPr lvl="1"/>
            <a:endParaRPr lang="en-US"/>
          </a:p>
          <a:p>
            <a:r>
              <a:rPr lang="en-US"/>
              <a:t>Use a conclusion slide to:</a:t>
            </a:r>
          </a:p>
          <a:p>
            <a:pPr lvl="1"/>
            <a:r>
              <a:rPr lang="en-US"/>
              <a:t>Summarize the main points of your presentation</a:t>
            </a:r>
          </a:p>
          <a:p>
            <a:pPr lvl="1"/>
            <a:r>
              <a:rPr lang="en-US"/>
              <a:t>Suggest future avenues of research</a:t>
            </a:r>
          </a:p>
          <a:p>
            <a:pPr lvl="1">
              <a:buFont typeface="Wingdings" pitchFamily="2" charset="2"/>
              <a:buNone/>
            </a:pPr>
            <a:endParaRPr lang="en-US"/>
          </a:p>
          <a:p>
            <a:endParaRPr lang="en-US"/>
          </a:p>
          <a:p>
            <a:endParaRPr lang="en-US"/>
          </a:p>
          <a:p>
            <a:pPr lvl="1"/>
            <a:endParaRPr lang="en-US"/>
          </a:p>
        </p:txBody>
      </p:sp>
    </p:spTree>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Questions??</a:t>
            </a:r>
          </a:p>
        </p:txBody>
      </p:sp>
      <p:sp>
        <p:nvSpPr>
          <p:cNvPr id="32771" name="Rectangle 3"/>
          <p:cNvSpPr>
            <a:spLocks noGrp="1" noChangeArrowheads="1"/>
          </p:cNvSpPr>
          <p:nvPr>
            <p:ph type="body" idx="1"/>
          </p:nvPr>
        </p:nvSpPr>
        <p:spPr/>
        <p:txBody>
          <a:bodyPr/>
          <a:lstStyle/>
          <a:p>
            <a:r>
              <a:rPr lang="en-US"/>
              <a:t>End your presentation with a simple question slide to:</a:t>
            </a:r>
          </a:p>
          <a:p>
            <a:pPr lvl="1"/>
            <a:r>
              <a:rPr lang="en-US"/>
              <a:t>Invite your audience to ask questions</a:t>
            </a:r>
          </a:p>
          <a:p>
            <a:pPr lvl="1"/>
            <a:r>
              <a:rPr lang="en-US"/>
              <a:t>Provide a visual aid during question period</a:t>
            </a:r>
          </a:p>
          <a:p>
            <a:pPr lvl="1"/>
            <a:r>
              <a:rPr lang="en-US"/>
              <a:t>Avoid ending a presentation abruptly</a:t>
            </a:r>
          </a:p>
          <a:p>
            <a:endParaRPr lang="en-US"/>
          </a:p>
          <a:p>
            <a:endParaRPr lang="en-US"/>
          </a:p>
        </p:txBody>
      </p:sp>
    </p:spTree>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457200" y="2514600"/>
            <a:ext cx="8229600" cy="1371600"/>
          </a:xfrm>
        </p:spPr>
        <p:txBody>
          <a:bodyPr/>
          <a:lstStyle/>
          <a:p>
            <a:pPr algn="ctr"/>
            <a:r>
              <a:rPr lang="en-US" b="1"/>
              <a:t>THANK YOU</a:t>
            </a:r>
          </a:p>
        </p:txBody>
      </p:sp>
    </p:spTree>
  </p:cSld>
  <p:clrMapOvr>
    <a:masterClrMapping/>
  </p:clrMapOvr>
  <p:transition spd="slow">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Outline	</a:t>
            </a:r>
          </a:p>
        </p:txBody>
      </p:sp>
      <p:sp>
        <p:nvSpPr>
          <p:cNvPr id="25603" name="Rectangle 3"/>
          <p:cNvSpPr>
            <a:spLocks noGrp="1" noChangeArrowheads="1"/>
          </p:cNvSpPr>
          <p:nvPr>
            <p:ph type="body" idx="1"/>
          </p:nvPr>
        </p:nvSpPr>
        <p:spPr/>
        <p:txBody>
          <a:bodyPr/>
          <a:lstStyle/>
          <a:p>
            <a:r>
              <a:rPr lang="en-US"/>
              <a:t>Make your 1</a:t>
            </a:r>
            <a:r>
              <a:rPr lang="en-US" baseline="30000"/>
              <a:t>st</a:t>
            </a:r>
            <a:r>
              <a:rPr lang="en-US"/>
              <a:t> or 2</a:t>
            </a:r>
            <a:r>
              <a:rPr lang="en-US" baseline="30000"/>
              <a:t>nd</a:t>
            </a:r>
            <a:r>
              <a:rPr lang="en-US"/>
              <a:t> slide an outline of your presentation</a:t>
            </a:r>
          </a:p>
          <a:p>
            <a:pPr lvl="1"/>
            <a:r>
              <a:rPr lang="en-US"/>
              <a:t>Ex: previous slide</a:t>
            </a:r>
          </a:p>
          <a:p>
            <a:r>
              <a:rPr lang="en-US"/>
              <a:t>Follow the order of your outline for the rest of the presentation</a:t>
            </a:r>
          </a:p>
          <a:p>
            <a:r>
              <a:rPr lang="en-US"/>
              <a:t>Only place main points on the outline slide</a:t>
            </a:r>
          </a:p>
          <a:p>
            <a:pPr lvl="1"/>
            <a:r>
              <a:rPr lang="en-US"/>
              <a:t>Ex: Use the titles of each slide as main points</a:t>
            </a:r>
          </a:p>
        </p:txBody>
      </p:sp>
    </p:spTree>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Slide Structure – Good</a:t>
            </a:r>
          </a:p>
        </p:txBody>
      </p:sp>
      <p:sp>
        <p:nvSpPr>
          <p:cNvPr id="12291" name="Rectangle 3"/>
          <p:cNvSpPr>
            <a:spLocks noGrp="1" noChangeArrowheads="1"/>
          </p:cNvSpPr>
          <p:nvPr>
            <p:ph type="body" idx="1"/>
          </p:nvPr>
        </p:nvSpPr>
        <p:spPr/>
        <p:txBody>
          <a:bodyPr/>
          <a:lstStyle/>
          <a:p>
            <a:r>
              <a:rPr lang="en-US"/>
              <a:t>Use 1-2 slides per minute of your presentation</a:t>
            </a:r>
          </a:p>
          <a:p>
            <a:r>
              <a:rPr lang="en-US"/>
              <a:t>Write in point form, not complete sentences</a:t>
            </a:r>
          </a:p>
          <a:p>
            <a:r>
              <a:rPr lang="en-US"/>
              <a:t>Include 4-5 points per slide</a:t>
            </a:r>
          </a:p>
          <a:p>
            <a:r>
              <a:rPr lang="en-US"/>
              <a:t>Avoid wordiness: use key words and phrases only</a:t>
            </a:r>
          </a:p>
          <a:p>
            <a:pPr>
              <a:buFont typeface="Wingdings" pitchFamily="2" charset="2"/>
              <a:buNone/>
            </a:pPr>
            <a:endParaRPr lang="en-US"/>
          </a:p>
        </p:txBody>
      </p:sp>
    </p:spTree>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Slide Structure - Bad</a:t>
            </a:r>
          </a:p>
        </p:txBody>
      </p:sp>
      <p:sp>
        <p:nvSpPr>
          <p:cNvPr id="13315" name="Rectangle 3"/>
          <p:cNvSpPr>
            <a:spLocks noGrp="1" noChangeArrowheads="1"/>
          </p:cNvSpPr>
          <p:nvPr>
            <p:ph type="body" idx="1"/>
          </p:nvPr>
        </p:nvSpPr>
        <p:spPr/>
        <p:txBody>
          <a:bodyPr/>
          <a:lstStyle/>
          <a:p>
            <a:pPr>
              <a:lnSpc>
                <a:spcPct val="90000"/>
              </a:lnSpc>
            </a:pPr>
            <a:r>
              <a:rPr 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Slide Structure – Good</a:t>
            </a:r>
          </a:p>
        </p:txBody>
      </p:sp>
      <p:sp>
        <p:nvSpPr>
          <p:cNvPr id="34819" name="Rectangle 3"/>
          <p:cNvSpPr>
            <a:spLocks noGrp="1" noChangeArrowheads="1"/>
          </p:cNvSpPr>
          <p:nvPr>
            <p:ph type="body" idx="1"/>
          </p:nvPr>
        </p:nvSpPr>
        <p:spPr/>
        <p:txBody>
          <a:bodyPr/>
          <a:lstStyle/>
          <a:p>
            <a:r>
              <a:rPr lang="en-US"/>
              <a:t>Show one point at a time:</a:t>
            </a:r>
          </a:p>
          <a:p>
            <a:pPr lvl="1"/>
            <a:r>
              <a:rPr lang="en-US"/>
              <a:t>Will help audience concentrate on what you are saying</a:t>
            </a:r>
          </a:p>
          <a:p>
            <a:pPr lvl="1"/>
            <a:r>
              <a:rPr lang="en-US"/>
              <a:t>Will prevent audience from reading ahead</a:t>
            </a:r>
          </a:p>
          <a:p>
            <a:pPr lvl="1"/>
            <a:r>
              <a:rPr lang="en-US"/>
              <a:t>Will help you keep your presentation focused</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Slide Structure - Bad</a:t>
            </a:r>
          </a:p>
        </p:txBody>
      </p:sp>
      <p:sp>
        <p:nvSpPr>
          <p:cNvPr id="35843" name="Rectangle 3"/>
          <p:cNvSpPr>
            <a:spLocks noGrp="1" noChangeArrowheads="1"/>
          </p:cNvSpPr>
          <p:nvPr>
            <p:ph type="body" idx="1"/>
          </p:nvPr>
        </p:nvSpPr>
        <p:spPr/>
        <p:txBody>
          <a:bodyPr/>
          <a:lstStyle/>
          <a:p>
            <a:r>
              <a:rPr lang="en-US"/>
              <a:t>Do not use distracting animation</a:t>
            </a:r>
          </a:p>
          <a:p>
            <a:endParaRPr lang="en-US"/>
          </a:p>
          <a:p>
            <a:r>
              <a:rPr lang="en-US"/>
              <a:t>Do not go overboard with the animation</a:t>
            </a:r>
          </a:p>
          <a:p>
            <a:endParaRPr lang="en-US"/>
          </a:p>
          <a:p>
            <a:r>
              <a:rPr lang="en-US"/>
              <a:t>Be consistent with the animation that you use</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ricochet.wav" builtIn="1"/>
                                        </p:tgtEl>
                                      </p:cMediaNode>
                                    </p:audio>
                                  </p:subTnLst>
                                </p:cTn>
                              </p:par>
                            </p:childTnLst>
                          </p:cTn>
                        </p:par>
                        <p:par>
                          <p:cTn id="11" fill="hold">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3" name="ricochet.wav" builtIn="1"/>
                                        </p:tgtEl>
                                      </p:cMediaNode>
                                    </p:audio>
                                  </p:subTnLst>
                                </p:cTn>
                              </p:par>
                            </p:childTnLst>
                          </p:cTn>
                        </p:par>
                        <p:par>
                          <p:cTn id="18" fill="hold">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3" name="ricochet.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Fonts - Good</a:t>
            </a:r>
          </a:p>
        </p:txBody>
      </p:sp>
      <p:sp>
        <p:nvSpPr>
          <p:cNvPr id="5123" name="Rectangle 3"/>
          <p:cNvSpPr>
            <a:spLocks noGrp="1" noChangeArrowheads="1"/>
          </p:cNvSpPr>
          <p:nvPr>
            <p:ph type="body" idx="1"/>
          </p:nvPr>
        </p:nvSpPr>
        <p:spPr/>
        <p:txBody>
          <a:bodyPr/>
          <a:lstStyle/>
          <a:p>
            <a:r>
              <a:rPr lang="en-US"/>
              <a:t>Use at least an 18-point font</a:t>
            </a:r>
          </a:p>
          <a:p>
            <a:r>
              <a:rPr lang="en-US"/>
              <a:t>Use different size fonts for main points and secondary points</a:t>
            </a:r>
          </a:p>
          <a:p>
            <a:pPr lvl="1"/>
            <a:r>
              <a:rPr lang="en-US"/>
              <a:t>this font is 24-point, the main point font is 28-point, and the title font is 36-point</a:t>
            </a:r>
          </a:p>
          <a:p>
            <a:r>
              <a:rPr lang="en-US"/>
              <a:t>Use a standard font like Times New Roman or Arial</a:t>
            </a:r>
          </a:p>
          <a:p>
            <a:pPr lvl="1">
              <a:buFont typeface="Wingdings" pitchFamily="2" charset="2"/>
              <a:buNone/>
            </a:pPr>
            <a:endParaRPr lang="en-US"/>
          </a:p>
          <a:p>
            <a:pPr lvl="1"/>
            <a:endParaRPr lang="en-US"/>
          </a:p>
          <a:p>
            <a:pPr>
              <a:buFont typeface="Wingdings" pitchFamily="2" charset="2"/>
              <a:buNone/>
            </a:pPr>
            <a:endParaRPr lang="en-US" sz="1600"/>
          </a:p>
          <a:p>
            <a:endParaRPr lang="en-US" sz="1600"/>
          </a:p>
        </p:txBody>
      </p:sp>
    </p:spTree>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Fonts - Bad</a:t>
            </a:r>
          </a:p>
        </p:txBody>
      </p:sp>
      <p:sp>
        <p:nvSpPr>
          <p:cNvPr id="15363" name="Rectangle 3"/>
          <p:cNvSpPr>
            <a:spLocks noGrp="1" noChangeArrowheads="1"/>
          </p:cNvSpPr>
          <p:nvPr>
            <p:ph type="body" idx="1"/>
          </p:nvPr>
        </p:nvSpPr>
        <p:spPr/>
        <p:txBody>
          <a:bodyPr/>
          <a:lstStyle/>
          <a:p>
            <a:r>
              <a:rPr lang="en-US" sz="1600"/>
              <a:t>If you use a small font, your audience won’t be able to read what you have written</a:t>
            </a:r>
          </a:p>
          <a:p>
            <a:endParaRPr lang="en-US" sz="1600"/>
          </a:p>
          <a:p>
            <a:r>
              <a:rPr lang="en-US"/>
              <a:t>CAPITALIZE ONLY WHEN NECESSARY.  IT IS DIFFICULT TO READ</a:t>
            </a:r>
          </a:p>
          <a:p>
            <a:endParaRPr lang="en-US"/>
          </a:p>
          <a:p>
            <a:r>
              <a:rPr lang="en-US">
                <a:latin typeface="Impact" pitchFamily="34" charset="0"/>
              </a:rPr>
              <a:t>Don’t use a complicated font</a:t>
            </a:r>
          </a:p>
          <a:p>
            <a:pPr>
              <a:buFont typeface="Wingdings" pitchFamily="2" charset="2"/>
              <a:buNone/>
            </a:pPr>
            <a:endParaRPr lang="en-US">
              <a:latin typeface="Impact" pitchFamily="34" charset="0"/>
            </a:endParaRPr>
          </a:p>
          <a:p>
            <a:endParaRPr lang="en-US"/>
          </a:p>
        </p:txBody>
      </p:sp>
    </p:spTree>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491</TotalTime>
  <Words>675</Words>
  <Application>Microsoft PowerPoint</Application>
  <PresentationFormat>On-screen Show (4:3)</PresentationFormat>
  <Paragraphs>134</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31" baseType="lpstr">
      <vt:lpstr>Times New Roman</vt:lpstr>
      <vt:lpstr>Arial</vt:lpstr>
      <vt:lpstr>Wingdings</vt:lpstr>
      <vt:lpstr>Arial Black</vt:lpstr>
      <vt:lpstr>Impact</vt:lpstr>
      <vt:lpstr>Pixel</vt:lpstr>
      <vt:lpstr>Microsoft Graph 5.0</vt:lpstr>
      <vt:lpstr>Microsoft Excel Chart</vt:lpstr>
      <vt:lpstr>Microsoft Excel Worksheet</vt:lpstr>
      <vt:lpstr>Making PowerPoint Slides</vt:lpstr>
      <vt:lpstr>Tips to be Covered</vt:lpstr>
      <vt:lpstr>Outline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lpstr>THANK YOU</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AIUB IT</cp:lastModifiedBy>
  <cp:revision>40</cp:revision>
  <dcterms:created xsi:type="dcterms:W3CDTF">2001-12-11T23:34:17Z</dcterms:created>
  <dcterms:modified xsi:type="dcterms:W3CDTF">2013-09-12T03:30:58Z</dcterms:modified>
</cp:coreProperties>
</file>