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3"/>
  </p:notesMasterIdLst>
  <p:sldIdLst>
    <p:sldId id="307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87" r:id="rId19"/>
    <p:sldId id="271" r:id="rId20"/>
    <p:sldId id="272" r:id="rId21"/>
    <p:sldId id="273" r:id="rId22"/>
    <p:sldId id="288" r:id="rId23"/>
    <p:sldId id="290" r:id="rId24"/>
    <p:sldId id="274" r:id="rId25"/>
    <p:sldId id="289" r:id="rId26"/>
    <p:sldId id="291" r:id="rId27"/>
    <p:sldId id="292" r:id="rId28"/>
    <p:sldId id="294" r:id="rId29"/>
    <p:sldId id="296" r:id="rId30"/>
    <p:sldId id="297" r:id="rId31"/>
    <p:sldId id="299" r:id="rId32"/>
    <p:sldId id="301" r:id="rId33"/>
    <p:sldId id="275" r:id="rId34"/>
    <p:sldId id="276" r:id="rId35"/>
    <p:sldId id="277" r:id="rId36"/>
    <p:sldId id="278" r:id="rId37"/>
    <p:sldId id="279" r:id="rId38"/>
    <p:sldId id="303" r:id="rId39"/>
    <p:sldId id="304" r:id="rId40"/>
    <p:sldId id="305" r:id="rId41"/>
    <p:sldId id="30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63" d="100"/>
          <a:sy n="63" d="100"/>
        </p:scale>
        <p:origin x="19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D604C-E0E0-4161-8FEB-CB9C6482A2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03397-50B0-41E4-B6E3-F2688BD4C6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5E003-B583-4C65-A45B-7848C04671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FE4D-689E-40D2-A824-7EAA16F7E8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1B7-C583-47C5-A197-4EA9E4C7F3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E6DE-E1EF-4C7C-A5D9-97C3652CC4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E7C7-C384-4EFB-B694-712A18732F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4439-91C3-4DAA-90F7-634D916611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6FF1-86C7-44F5-B238-54174E0BA49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454-03C8-4C9D-8703-3891299F40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59D05-B071-49B4-AC51-B4D3654A693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D900D-C3FE-4E87-9874-7EEFE6E982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188F-D598-4A7B-AEE0-FB2F6B979D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5998-78E8-449A-9737-461472B835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4247C-2B63-4F48-9CB1-201B7A740A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B788-49F2-40C0-8F4D-352ECF7C40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365D5-7972-47B2-AECD-C924245A27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46482-245E-49E2-A6DB-BC4D2710D4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B7F9-10CF-41C8-9BC4-D33022C3509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03E7-9F86-4A1F-A532-251025AE886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FC86-BC3A-4822-A594-C8F5921A0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20C8-54F3-4816-856E-94DED2CF2F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5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/>
              <a:t>Elasticity and its Applications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Inelastic Demand</a:t>
            </a:r>
          </a:p>
          <a:p>
            <a:pPr lvl="1" eaLnBrk="1" hangingPunct="1">
              <a:defRPr/>
            </a:pPr>
            <a:r>
              <a:rPr lang="en-US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/>
              <a:t>Price elasticity of demand is less than one.</a:t>
            </a:r>
          </a:p>
          <a:p>
            <a:pPr eaLnBrk="1" hangingPunct="1">
              <a:defRPr/>
            </a:pPr>
            <a:r>
              <a:rPr lang="en-US"/>
              <a:t>Elastic Demand</a:t>
            </a:r>
          </a:p>
          <a:p>
            <a:pPr lvl="1" eaLnBrk="1" hangingPunct="1">
              <a:defRPr/>
            </a:pPr>
            <a:r>
              <a:rPr lang="en-US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Perfectly Inelastic</a:t>
            </a:r>
          </a:p>
          <a:p>
            <a:pPr lvl="1" eaLnBrk="1" hangingPunct="1">
              <a:defRPr/>
            </a:pPr>
            <a:r>
              <a:rPr lang="en-US" dirty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/>
              <a:t>Perfectly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/>
              <a:t>Unit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4EE26AC-F23A-4E68-87AA-0E70D741B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Total revenue</a:t>
            </a:r>
            <a:r>
              <a:rPr lang="en-US" dirty="0"/>
              <a:t> is the amount paid by buyers and received by sellers of a good.</a:t>
            </a:r>
          </a:p>
          <a:p>
            <a:pPr eaLnBrk="1" hangingPunct="1">
              <a:defRPr/>
            </a:pPr>
            <a:r>
              <a:rPr lang="en-US" dirty="0"/>
              <a:t>Computed as the price of the good times the quantity sold.</a:t>
            </a:r>
            <a:br>
              <a:rPr lang="en-US" dirty="0"/>
            </a:br>
            <a:endParaRPr lang="en-US" dirty="0"/>
          </a:p>
          <a:p>
            <a:pPr algn="ctr" eaLnBrk="1" hangingPunct="1">
              <a:buFontTx/>
              <a:buNone/>
              <a:defRPr/>
            </a:pPr>
            <a:r>
              <a:rPr lang="en-US" dirty="0"/>
              <a:t>TR = P x Q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and the Price Elasticity of Demand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F1696CC-6AA3-448F-B7AA-1A9A18ACC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4838" y="5857875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5900" y="2051050"/>
            <a:ext cx="4959350" cy="3176588"/>
            <a:chOff x="1736" y="1292"/>
            <a:chExt cx="3124" cy="2001"/>
          </a:xfrm>
        </p:grpSpPr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148" y="3081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06513" y="3538538"/>
            <a:ext cx="3351212" cy="2293937"/>
          </a:xfrm>
          <a:prstGeom prst="rect">
            <a:avLst/>
          </a:prstGeom>
          <a:solidFill>
            <a:srgbClr val="B97DE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 i="1"/>
              <a:t>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$400</a:t>
            </a:r>
          </a:p>
          <a:p>
            <a:pPr algn="ctr"/>
            <a:r>
              <a:rPr lang="en-GB" sz="1800"/>
              <a:t>(revenue)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490538" y="3382963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6513" y="3441700"/>
            <a:ext cx="3459162" cy="187325"/>
            <a:chOff x="823" y="2168"/>
            <a:chExt cx="2179" cy="118"/>
          </a:xfrm>
        </p:grpSpPr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80" y="2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823" y="2230"/>
              <a:ext cx="2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656138" y="3575050"/>
            <a:ext cx="0" cy="2268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5-2: Total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Apply the concept of elasticity in three different markets.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216CDFF-4C93-4947-9E9E-7A075A8BBB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92613" y="58912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95650" y="2346325"/>
            <a:ext cx="3832225" cy="3376613"/>
            <a:chOff x="2113" y="1463"/>
            <a:chExt cx="2414" cy="2127"/>
          </a:xfrm>
        </p:grpSpPr>
        <p:sp>
          <p:nvSpPr>
            <p:cNvPr id="24604" name="Line 10"/>
            <p:cNvSpPr>
              <a:spLocks noChangeShapeType="1"/>
            </p:cNvSpPr>
            <p:nvPr/>
          </p:nvSpPr>
          <p:spPr bwMode="auto">
            <a:xfrm>
              <a:off x="2113" y="1463"/>
              <a:ext cx="1608" cy="20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3721" y="3378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25463" y="384175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6513" y="3903663"/>
            <a:ext cx="3351212" cy="1928812"/>
            <a:chOff x="830" y="2459"/>
            <a:chExt cx="2111" cy="1215"/>
          </a:xfrm>
        </p:grpSpPr>
        <p:grpSp>
          <p:nvGrpSpPr>
            <p:cNvPr id="24600" name="Group 14"/>
            <p:cNvGrpSpPr>
              <a:grpSpLocks/>
            </p:cNvGrpSpPr>
            <p:nvPr/>
          </p:nvGrpSpPr>
          <p:grpSpPr bwMode="auto">
            <a:xfrm>
              <a:off x="830" y="2511"/>
              <a:ext cx="2044" cy="1163"/>
              <a:chOff x="830" y="2511"/>
              <a:chExt cx="2044" cy="1163"/>
            </a:xfrm>
          </p:grpSpPr>
          <p:sp>
            <p:nvSpPr>
              <p:cNvPr id="24602" name="Rectangle 15"/>
              <p:cNvSpPr>
                <a:spLocks noChangeArrowheads="1"/>
              </p:cNvSpPr>
              <p:nvPr/>
            </p:nvSpPr>
            <p:spPr bwMode="auto">
              <a:xfrm>
                <a:off x="830" y="3163"/>
                <a:ext cx="2044" cy="511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603" name="Rectangle 16"/>
              <p:cNvSpPr>
                <a:spLocks noChangeArrowheads="1"/>
              </p:cNvSpPr>
              <p:nvPr/>
            </p:nvSpPr>
            <p:spPr bwMode="auto">
              <a:xfrm>
                <a:off x="832" y="2511"/>
                <a:ext cx="2039" cy="659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800" i="1"/>
                  <a:t>P </a:t>
                </a:r>
                <a:r>
                  <a:rPr lang="en-GB" sz="1800"/>
                  <a:t>x </a:t>
                </a:r>
                <a:r>
                  <a:rPr lang="en-GB" sz="1800" i="1"/>
                  <a:t>Q = </a:t>
                </a:r>
                <a:r>
                  <a:rPr lang="en-GB" sz="1800"/>
                  <a:t>$400</a:t>
                </a:r>
              </a:p>
              <a:p>
                <a:pPr algn="ctr"/>
                <a:r>
                  <a:rPr lang="en-GB" sz="1800"/>
                  <a:t>(revenue)</a:t>
                </a:r>
                <a:endParaRPr lang="en-GB"/>
              </a:p>
            </p:txBody>
          </p:sp>
        </p:grpSp>
        <p:sp>
          <p:nvSpPr>
            <p:cNvPr id="24601" name="Oval 17"/>
            <p:cNvSpPr>
              <a:spLocks noChangeAspect="1" noChangeArrowheads="1"/>
            </p:cNvSpPr>
            <p:nvPr/>
          </p:nvSpPr>
          <p:spPr bwMode="auto">
            <a:xfrm>
              <a:off x="2819" y="2459"/>
              <a:ext cx="122" cy="118"/>
            </a:xfrm>
            <a:prstGeom prst="ellipse">
              <a:avLst/>
            </a:prstGeom>
            <a:solidFill>
              <a:srgbClr val="B97DE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06513" y="5037138"/>
            <a:ext cx="4105275" cy="79851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800" i="1"/>
              <a:t>	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$100</a:t>
            </a:r>
          </a:p>
          <a:p>
            <a:r>
              <a:rPr lang="en-GB" sz="1800"/>
              <a:t>	   (revenue)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546100" y="488791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$1.00</a:t>
            </a:r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5210175" y="586898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08100" y="4968875"/>
            <a:ext cx="4167188" cy="814388"/>
            <a:chOff x="681" y="3168"/>
            <a:chExt cx="2832" cy="498"/>
          </a:xfrm>
        </p:grpSpPr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>
              <a:off x="681" y="3203"/>
              <a:ext cx="2786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23"/>
            <p:cNvSpPr>
              <a:spLocks noChangeAspect="1" noChangeArrowheads="1"/>
            </p:cNvSpPr>
            <p:nvPr/>
          </p:nvSpPr>
          <p:spPr bwMode="auto">
            <a:xfrm>
              <a:off x="3391" y="3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3451" y="3237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71588" y="3897313"/>
            <a:ext cx="3379787" cy="1931987"/>
            <a:chOff x="801" y="2455"/>
            <a:chExt cx="2129" cy="1217"/>
          </a:xfrm>
        </p:grpSpPr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801" y="2514"/>
              <a:ext cx="2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7"/>
            <p:cNvSpPr>
              <a:spLocks noChangeAspect="1" noChangeArrowheads="1"/>
            </p:cNvSpPr>
            <p:nvPr/>
          </p:nvSpPr>
          <p:spPr bwMode="auto">
            <a:xfrm>
              <a:off x="2817" y="2455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851" y="2534"/>
              <a:ext cx="1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5-3: How Total Revenue Changes When Prices Changes: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 autoUpdateAnimBg="0"/>
      <p:bldP spid="36882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EE4D3E3-D286-4AB1-B48A-78B6EE9491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31913" y="1293813"/>
            <a:ext cx="71215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86088" y="1387475"/>
            <a:ext cx="5287962" cy="3667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Change in Total Revenue when Price Changes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816350" y="58785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50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44663" y="2111375"/>
            <a:ext cx="5781675" cy="1860550"/>
            <a:chOff x="1099" y="1330"/>
            <a:chExt cx="3642" cy="1172"/>
          </a:xfrm>
        </p:grpSpPr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099" y="1330"/>
              <a:ext cx="2808" cy="11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3935" y="2290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5300" y="290036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19213" y="2408238"/>
            <a:ext cx="1104900" cy="3425825"/>
            <a:chOff x="831" y="1517"/>
            <a:chExt cx="696" cy="2158"/>
          </a:xfrm>
        </p:grpSpPr>
        <p:sp>
          <p:nvSpPr>
            <p:cNvPr id="25634" name="Rectangle 14"/>
            <p:cNvSpPr>
              <a:spLocks noChangeArrowheads="1"/>
            </p:cNvSpPr>
            <p:nvPr/>
          </p:nvSpPr>
          <p:spPr bwMode="auto">
            <a:xfrm>
              <a:off x="831" y="1924"/>
              <a:ext cx="696" cy="1751"/>
            </a:xfrm>
            <a:prstGeom prst="rect">
              <a:avLst/>
            </a:prstGeom>
            <a:solidFill>
              <a:srgbClr val="AB34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800"/>
            </a:p>
          </p:txBody>
        </p:sp>
        <p:sp>
          <p:nvSpPr>
            <p:cNvPr id="25635" name="Rectangle 15"/>
            <p:cNvSpPr>
              <a:spLocks noChangeArrowheads="1"/>
            </p:cNvSpPr>
            <p:nvPr/>
          </p:nvSpPr>
          <p:spPr bwMode="auto">
            <a:xfrm>
              <a:off x="831" y="1517"/>
              <a:ext cx="694" cy="411"/>
            </a:xfrm>
            <a:prstGeom prst="rect">
              <a:avLst/>
            </a:prstGeom>
            <a:solidFill>
              <a:srgbClr val="B97D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31913" y="3071813"/>
            <a:ext cx="2705100" cy="278606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23875" y="2254250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$5.00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19213" y="2333625"/>
            <a:ext cx="1181100" cy="3521075"/>
            <a:chOff x="831" y="1470"/>
            <a:chExt cx="744" cy="2218"/>
          </a:xfrm>
        </p:grpSpPr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>
              <a:off x="831" y="1514"/>
              <a:ext cx="6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20"/>
            <p:cNvSpPr>
              <a:spLocks noChangeAspect="1" noChangeArrowheads="1"/>
            </p:cNvSpPr>
            <p:nvPr/>
          </p:nvSpPr>
          <p:spPr bwMode="auto">
            <a:xfrm>
              <a:off x="1462" y="1470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21"/>
            <p:cNvSpPr>
              <a:spLocks noChangeShapeType="1"/>
            </p:cNvSpPr>
            <p:nvPr/>
          </p:nvSpPr>
          <p:spPr bwMode="auto">
            <a:xfrm>
              <a:off x="1525" y="1557"/>
              <a:ext cx="0" cy="2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6513" y="2933700"/>
            <a:ext cx="2840037" cy="2894013"/>
            <a:chOff x="823" y="1848"/>
            <a:chExt cx="1789" cy="1823"/>
          </a:xfrm>
        </p:grpSpPr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823" y="1929"/>
              <a:ext cx="171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Oval 24"/>
            <p:cNvSpPr>
              <a:spLocks noChangeAspect="1" noChangeArrowheads="1"/>
            </p:cNvSpPr>
            <p:nvPr/>
          </p:nvSpPr>
          <p:spPr bwMode="auto">
            <a:xfrm>
              <a:off x="2499" y="184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2533" y="1941"/>
              <a:ext cx="8" cy="1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247900" y="58658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87525" y="4549775"/>
            <a:ext cx="5114925" cy="366713"/>
            <a:chOff x="1126" y="2629"/>
            <a:chExt cx="3222" cy="231"/>
          </a:xfrm>
        </p:grpSpPr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2948" y="2629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$100</a:t>
              </a:r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 flipH="1">
              <a:off x="1126" y="2741"/>
              <a:ext cx="185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92438" y="4043363"/>
            <a:ext cx="4362450" cy="366712"/>
            <a:chOff x="1583" y="2525"/>
            <a:chExt cx="2748" cy="231"/>
          </a:xfrm>
        </p:grpSpPr>
        <p:sp>
          <p:nvSpPr>
            <p:cNvPr id="25624" name="Text Box 31"/>
            <p:cNvSpPr txBox="1">
              <a:spLocks noChangeArrowheads="1"/>
            </p:cNvSpPr>
            <p:nvPr/>
          </p:nvSpPr>
          <p:spPr bwMode="auto">
            <a:xfrm>
              <a:off x="2931" y="2525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$200</a:t>
              </a:r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 flipH="1">
              <a:off x="1583" y="2637"/>
              <a:ext cx="137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69950" y="2541588"/>
            <a:ext cx="2963863" cy="3478212"/>
            <a:chOff x="548" y="1601"/>
            <a:chExt cx="1867" cy="2191"/>
          </a:xfrm>
        </p:grpSpPr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flipV="1">
              <a:off x="548" y="160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H="1">
              <a:off x="1659" y="3792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Rectangle 37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5-4: How Total Revenue Changes When Prices Changes: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28" grpId="0" animBg="1" autoUpdateAnimBg="0"/>
      <p:bldP spid="38928" grpId="1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BDDCBCC-56A1-4BD9-BC38-79A1C045A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With an elastic demand curve, an increase in the price leads to a decrease in quantity demanded that is proportionately larger. Thus, </a:t>
            </a:r>
            <a:r>
              <a:rPr lang="en-US" i="1" dirty="0">
                <a:solidFill>
                  <a:srgbClr val="920DA9"/>
                </a:solidFill>
              </a:rPr>
              <a:t>total revenue decreases</a:t>
            </a:r>
            <a:r>
              <a:rPr lang="en-US" i="1" dirty="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Elasticity and Total Revenue along a Linear Demand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B476488-76FF-4B06-B06E-826C819D4A6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5-1. Elasticity and Total Revenue along a Linear Demand Curve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l="5128" r="5983"/>
          <a:stretch>
            <a:fillRect/>
          </a:stretch>
        </p:blipFill>
        <p:spPr bwMode="auto">
          <a:xfrm>
            <a:off x="381000" y="1676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409E586-AD35-43FA-812D-FF984BFF165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94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28710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28712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28720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28718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5-5: A Linear Demand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A4C1A06-D448-4E8E-976D-96D04A1D98B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Income elasticity of demand</a:t>
            </a:r>
            <a:r>
              <a:rPr lang="en-US"/>
              <a:t> measures how much the quantity demanded of a good responds to a change in consumers’ income.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income.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" y="46482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76560" imgH="1117440" progId="">
                  <p:embed/>
                </p:oleObj>
              </mc:Choice>
              <mc:Fallback>
                <p:oleObj name="Equation" r:id="rId3" imgW="4876560" imgH="1117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7724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9C2FEFA-A0BC-467E-9FE9-E24384151F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Types of Goods</a:t>
            </a:r>
          </a:p>
          <a:p>
            <a:pPr lvl="1" eaLnBrk="1" hangingPunct="1">
              <a:defRPr/>
            </a:pPr>
            <a:r>
              <a:rPr lang="en-US"/>
              <a:t>Normal Goods</a:t>
            </a:r>
          </a:p>
          <a:p>
            <a:pPr lvl="1" eaLnBrk="1" hangingPunct="1">
              <a:defRPr/>
            </a:pPr>
            <a:r>
              <a:rPr lang="en-US"/>
              <a:t>Inferior Goods</a:t>
            </a:r>
          </a:p>
          <a:p>
            <a:pPr eaLnBrk="1" hangingPunct="1">
              <a:defRPr/>
            </a:pPr>
            <a:r>
              <a:rPr lang="en-US"/>
              <a:t>Higher income raises the quantity demanded for normal goods but lowers the quantity demanded for inferior goods.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32700FC-CAB3-4EDF-80EA-82CBAB31D0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Goods consumers regard as necessities tend to be income inelastic</a:t>
            </a:r>
          </a:p>
          <a:p>
            <a:pPr lvl="1" eaLnBrk="1" hangingPunct="1">
              <a:defRPr/>
            </a:pPr>
            <a:r>
              <a:rPr lang="en-US" dirty="0"/>
              <a:t>Examples include food, fuel, clothing, utilities, and medical services.</a:t>
            </a:r>
          </a:p>
          <a:p>
            <a:pPr eaLnBrk="1" hangingPunct="1">
              <a:defRPr/>
            </a:pPr>
            <a:r>
              <a:rPr lang="en-US" dirty="0"/>
              <a:t>Goods consumers regard as luxuries tend to be income elastic.</a:t>
            </a:r>
          </a:p>
          <a:p>
            <a:pPr lvl="1" eaLnBrk="1" hangingPunct="1">
              <a:defRPr/>
            </a:pPr>
            <a:r>
              <a:rPr lang="en-US" dirty="0"/>
              <a:t>Examples include sports cars, furs, and expensive foods.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897ABFE-F4BC-4B5D-89BB-CD588A54A3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Cross-Price elasticity of demand</a:t>
            </a:r>
            <a:r>
              <a:rPr lang="en-US"/>
              <a:t> measures how much the quantity demanded of a good responds to a change in the price of another good.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the price of the second good.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49275" y="4383088"/>
            <a:ext cx="7685088" cy="2214562"/>
            <a:chOff x="346" y="2761"/>
            <a:chExt cx="4841" cy="1395"/>
          </a:xfrm>
        </p:grpSpPr>
        <p:grpSp>
          <p:nvGrpSpPr>
            <p:cNvPr id="31751" name="Group 99"/>
            <p:cNvGrpSpPr>
              <a:grpSpLocks/>
            </p:cNvGrpSpPr>
            <p:nvPr/>
          </p:nvGrpSpPr>
          <p:grpSpPr bwMode="auto">
            <a:xfrm>
              <a:off x="346" y="2761"/>
              <a:ext cx="4841" cy="1107"/>
              <a:chOff x="354" y="2925"/>
              <a:chExt cx="4841" cy="1107"/>
            </a:xfrm>
          </p:grpSpPr>
          <p:sp>
            <p:nvSpPr>
              <p:cNvPr id="31753" name="Line 5"/>
              <p:cNvSpPr>
                <a:spLocks noChangeShapeType="1"/>
              </p:cNvSpPr>
              <p:nvPr/>
            </p:nvSpPr>
            <p:spPr bwMode="auto">
              <a:xfrm>
                <a:off x="3191" y="3467"/>
                <a:ext cx="20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Rectangle 6"/>
              <p:cNvSpPr>
                <a:spLocks noChangeArrowheads="1"/>
              </p:cNvSpPr>
              <p:nvPr/>
            </p:nvSpPr>
            <p:spPr bwMode="auto">
              <a:xfrm>
                <a:off x="354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55" name="Rectangle 7"/>
              <p:cNvSpPr>
                <a:spLocks noChangeArrowheads="1"/>
              </p:cNvSpPr>
              <p:nvPr/>
            </p:nvSpPr>
            <p:spPr bwMode="auto">
              <a:xfrm>
                <a:off x="43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56" name="Rectangle 8"/>
              <p:cNvSpPr>
                <a:spLocks noChangeArrowheads="1"/>
              </p:cNvSpPr>
              <p:nvPr/>
            </p:nvSpPr>
            <p:spPr bwMode="auto">
              <a:xfrm>
                <a:off x="545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57" name="Rectangle 9"/>
              <p:cNvSpPr>
                <a:spLocks noChangeArrowheads="1"/>
              </p:cNvSpPr>
              <p:nvPr/>
            </p:nvSpPr>
            <p:spPr bwMode="auto">
              <a:xfrm>
                <a:off x="646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58" name="Rectangle 10"/>
              <p:cNvSpPr>
                <a:spLocks noChangeArrowheads="1"/>
              </p:cNvSpPr>
              <p:nvPr/>
            </p:nvSpPr>
            <p:spPr bwMode="auto">
              <a:xfrm>
                <a:off x="761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939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0" name="Rectangle 12"/>
              <p:cNvSpPr>
                <a:spLocks noChangeArrowheads="1"/>
              </p:cNvSpPr>
              <p:nvPr/>
            </p:nvSpPr>
            <p:spPr bwMode="auto">
              <a:xfrm>
                <a:off x="1041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61" name="Rectangle 13"/>
              <p:cNvSpPr>
                <a:spLocks noChangeArrowheads="1"/>
              </p:cNvSpPr>
              <p:nvPr/>
            </p:nvSpPr>
            <p:spPr bwMode="auto">
              <a:xfrm>
                <a:off x="1098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1200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l</a:t>
                </a:r>
                <a:endParaRPr lang="en-US"/>
              </a:p>
            </p:txBody>
          </p:sp>
          <p:sp>
            <p:nvSpPr>
              <p:cNvPr id="31763" name="Rectangle 15"/>
              <p:cNvSpPr>
                <a:spLocks noChangeArrowheads="1"/>
              </p:cNvSpPr>
              <p:nvPr/>
            </p:nvSpPr>
            <p:spPr bwMode="auto">
              <a:xfrm>
                <a:off x="1263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1365" y="33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s</a:t>
                </a:r>
                <a:endParaRPr lang="en-US"/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454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66" name="Rectangle 18"/>
              <p:cNvSpPr>
                <a:spLocks noChangeArrowheads="1"/>
              </p:cNvSpPr>
              <p:nvPr/>
            </p:nvSpPr>
            <p:spPr bwMode="auto">
              <a:xfrm>
                <a:off x="1517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1581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1682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1746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70" name="Rectangle 22"/>
              <p:cNvSpPr>
                <a:spLocks noChangeArrowheads="1"/>
              </p:cNvSpPr>
              <p:nvPr/>
            </p:nvSpPr>
            <p:spPr bwMode="auto">
              <a:xfrm>
                <a:off x="180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771" name="Rectangle 23"/>
              <p:cNvSpPr>
                <a:spLocks noChangeArrowheads="1"/>
              </p:cNvSpPr>
              <p:nvPr/>
            </p:nvSpPr>
            <p:spPr bwMode="auto">
              <a:xfrm>
                <a:off x="1924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2" name="Rectangle 24"/>
              <p:cNvSpPr>
                <a:spLocks noChangeArrowheads="1"/>
              </p:cNvSpPr>
              <p:nvPr/>
            </p:nvSpPr>
            <p:spPr bwMode="auto">
              <a:xfrm>
                <a:off x="1981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73" name="Rectangle 25"/>
              <p:cNvSpPr>
                <a:spLocks noChangeArrowheads="1"/>
              </p:cNvSpPr>
              <p:nvPr/>
            </p:nvSpPr>
            <p:spPr bwMode="auto">
              <a:xfrm>
                <a:off x="2096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f</a:t>
                </a:r>
                <a:endParaRPr lang="en-US"/>
              </a:p>
            </p:txBody>
          </p:sp>
          <p:sp>
            <p:nvSpPr>
              <p:cNvPr id="31774" name="Rectangle 26"/>
              <p:cNvSpPr>
                <a:spLocks noChangeArrowheads="1"/>
              </p:cNvSpPr>
              <p:nvPr/>
            </p:nvSpPr>
            <p:spPr bwMode="auto">
              <a:xfrm>
                <a:off x="2172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5" name="Rectangle 27"/>
              <p:cNvSpPr>
                <a:spLocks noChangeArrowheads="1"/>
              </p:cNvSpPr>
              <p:nvPr/>
            </p:nvSpPr>
            <p:spPr bwMode="auto">
              <a:xfrm>
                <a:off x="222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76" name="Rectangle 28"/>
              <p:cNvSpPr>
                <a:spLocks noChangeArrowheads="1"/>
              </p:cNvSpPr>
              <p:nvPr/>
            </p:nvSpPr>
            <p:spPr bwMode="auto">
              <a:xfrm>
                <a:off x="234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77" name="Rectangle 29"/>
              <p:cNvSpPr>
                <a:spLocks noChangeArrowheads="1"/>
              </p:cNvSpPr>
              <p:nvPr/>
            </p:nvSpPr>
            <p:spPr bwMode="auto">
              <a:xfrm>
                <a:off x="2446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78" name="Rectangle 30"/>
              <p:cNvSpPr>
                <a:spLocks noChangeArrowheads="1"/>
              </p:cNvSpPr>
              <p:nvPr/>
            </p:nvSpPr>
            <p:spPr bwMode="auto">
              <a:xfrm>
                <a:off x="262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79" name="Rectangle 31"/>
              <p:cNvSpPr>
                <a:spLocks noChangeArrowheads="1"/>
              </p:cNvSpPr>
              <p:nvPr/>
            </p:nvSpPr>
            <p:spPr bwMode="auto">
              <a:xfrm>
                <a:off x="2725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0" name="Rectangle 32"/>
              <p:cNvSpPr>
                <a:spLocks noChangeArrowheads="1"/>
              </p:cNvSpPr>
              <p:nvPr/>
            </p:nvSpPr>
            <p:spPr bwMode="auto">
              <a:xfrm>
                <a:off x="284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81" name="Rectangle 33"/>
              <p:cNvSpPr>
                <a:spLocks noChangeArrowheads="1"/>
              </p:cNvSpPr>
              <p:nvPr/>
            </p:nvSpPr>
            <p:spPr bwMode="auto">
              <a:xfrm>
                <a:off x="3010" y="3322"/>
                <a:ext cx="13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=</a:t>
                </a:r>
                <a:endParaRPr lang="en-US"/>
              </a:p>
            </p:txBody>
          </p:sp>
          <p:sp>
            <p:nvSpPr>
              <p:cNvPr id="31782" name="Rectangle 34"/>
              <p:cNvSpPr>
                <a:spLocks noChangeArrowheads="1"/>
              </p:cNvSpPr>
              <p:nvPr/>
            </p:nvSpPr>
            <p:spPr bwMode="auto">
              <a:xfrm>
                <a:off x="3312" y="2925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783" name="Rectangle 35"/>
              <p:cNvSpPr>
                <a:spLocks noChangeArrowheads="1"/>
              </p:cNvSpPr>
              <p:nvPr/>
            </p:nvSpPr>
            <p:spPr bwMode="auto">
              <a:xfrm>
                <a:off x="343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4" name="Rectangle 36"/>
              <p:cNvSpPr>
                <a:spLocks noChangeArrowheads="1"/>
              </p:cNvSpPr>
              <p:nvPr/>
            </p:nvSpPr>
            <p:spPr bwMode="auto">
              <a:xfrm>
                <a:off x="3540" y="2925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785" name="Rectangle 37"/>
              <p:cNvSpPr>
                <a:spLocks noChangeArrowheads="1"/>
              </p:cNvSpPr>
              <p:nvPr/>
            </p:nvSpPr>
            <p:spPr bwMode="auto">
              <a:xfrm>
                <a:off x="3617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86" name="Rectangle 38"/>
              <p:cNvSpPr>
                <a:spLocks noChangeArrowheads="1"/>
              </p:cNvSpPr>
              <p:nvPr/>
            </p:nvSpPr>
            <p:spPr bwMode="auto">
              <a:xfrm>
                <a:off x="371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7" name="Rectangle 39"/>
              <p:cNvSpPr>
                <a:spLocks noChangeArrowheads="1"/>
              </p:cNvSpPr>
              <p:nvPr/>
            </p:nvSpPr>
            <p:spPr bwMode="auto">
              <a:xfrm>
                <a:off x="3820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8" name="Rectangle 40"/>
              <p:cNvSpPr>
                <a:spLocks noChangeArrowheads="1"/>
              </p:cNvSpPr>
              <p:nvPr/>
            </p:nvSpPr>
            <p:spPr bwMode="auto">
              <a:xfrm>
                <a:off x="3934" y="2925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89" name="Rectangle 41"/>
              <p:cNvSpPr>
                <a:spLocks noChangeArrowheads="1"/>
              </p:cNvSpPr>
              <p:nvPr/>
            </p:nvSpPr>
            <p:spPr bwMode="auto">
              <a:xfrm>
                <a:off x="399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0" name="Rectangle 42"/>
              <p:cNvSpPr>
                <a:spLocks noChangeArrowheads="1"/>
              </p:cNvSpPr>
              <p:nvPr/>
            </p:nvSpPr>
            <p:spPr bwMode="auto">
              <a:xfrm>
                <a:off x="4099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1" name="Rectangle 43"/>
              <p:cNvSpPr>
                <a:spLocks noChangeArrowheads="1"/>
              </p:cNvSpPr>
              <p:nvPr/>
            </p:nvSpPr>
            <p:spPr bwMode="auto">
              <a:xfrm>
                <a:off x="4214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2" name="Rectangle 44"/>
              <p:cNvSpPr>
                <a:spLocks noChangeArrowheads="1"/>
              </p:cNvSpPr>
              <p:nvPr/>
            </p:nvSpPr>
            <p:spPr bwMode="auto">
              <a:xfrm>
                <a:off x="4316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93" name="Rectangle 45"/>
              <p:cNvSpPr>
                <a:spLocks noChangeArrowheads="1"/>
              </p:cNvSpPr>
              <p:nvPr/>
            </p:nvSpPr>
            <p:spPr bwMode="auto">
              <a:xfrm>
                <a:off x="4373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94" name="Rectangle 46"/>
              <p:cNvSpPr>
                <a:spLocks noChangeArrowheads="1"/>
              </p:cNvSpPr>
              <p:nvPr/>
            </p:nvSpPr>
            <p:spPr bwMode="auto">
              <a:xfrm>
                <a:off x="4475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795" name="Rectangle 47"/>
              <p:cNvSpPr>
                <a:spLocks noChangeArrowheads="1"/>
              </p:cNvSpPr>
              <p:nvPr/>
            </p:nvSpPr>
            <p:spPr bwMode="auto">
              <a:xfrm>
                <a:off x="458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6" name="Rectangle 48"/>
              <p:cNvSpPr>
                <a:spLocks noChangeArrowheads="1"/>
              </p:cNvSpPr>
              <p:nvPr/>
            </p:nvSpPr>
            <p:spPr bwMode="auto">
              <a:xfrm>
                <a:off x="4691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97" name="Rectangle 49"/>
              <p:cNvSpPr>
                <a:spLocks noChangeArrowheads="1"/>
              </p:cNvSpPr>
              <p:nvPr/>
            </p:nvSpPr>
            <p:spPr bwMode="auto">
              <a:xfrm>
                <a:off x="4806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8" name="Rectangle 50"/>
              <p:cNvSpPr>
                <a:spLocks noChangeArrowheads="1"/>
              </p:cNvSpPr>
              <p:nvPr/>
            </p:nvSpPr>
            <p:spPr bwMode="auto">
              <a:xfrm>
                <a:off x="4921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9" name="Rectangle 51"/>
              <p:cNvSpPr>
                <a:spLocks noChangeArrowheads="1"/>
              </p:cNvSpPr>
              <p:nvPr/>
            </p:nvSpPr>
            <p:spPr bwMode="auto">
              <a:xfrm>
                <a:off x="5022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0" name="Rectangle 52"/>
              <p:cNvSpPr>
                <a:spLocks noChangeArrowheads="1"/>
              </p:cNvSpPr>
              <p:nvPr/>
            </p:nvSpPr>
            <p:spPr bwMode="auto">
              <a:xfrm>
                <a:off x="3199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1" name="Rectangle 53"/>
              <p:cNvSpPr>
                <a:spLocks noChangeArrowheads="1"/>
              </p:cNvSpPr>
              <p:nvPr/>
            </p:nvSpPr>
            <p:spPr bwMode="auto">
              <a:xfrm>
                <a:off x="326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2" name="Rectangle 54"/>
              <p:cNvSpPr>
                <a:spLocks noChangeArrowheads="1"/>
              </p:cNvSpPr>
              <p:nvPr/>
            </p:nvSpPr>
            <p:spPr bwMode="auto">
              <a:xfrm>
                <a:off x="3378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3" name="Rectangle 55"/>
              <p:cNvSpPr>
                <a:spLocks noChangeArrowheads="1"/>
              </p:cNvSpPr>
              <p:nvPr/>
            </p:nvSpPr>
            <p:spPr bwMode="auto">
              <a:xfrm>
                <a:off x="3435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q</a:t>
                </a:r>
                <a:endParaRPr lang="en-US"/>
              </a:p>
            </p:txBody>
          </p:sp>
          <p:sp>
            <p:nvSpPr>
              <p:cNvPr id="31804" name="Rectangle 56"/>
              <p:cNvSpPr>
                <a:spLocks noChangeArrowheads="1"/>
              </p:cNvSpPr>
              <p:nvPr/>
            </p:nvSpPr>
            <p:spPr bwMode="auto">
              <a:xfrm>
                <a:off x="355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u</a:t>
                </a:r>
                <a:endParaRPr lang="en-US"/>
              </a:p>
            </p:txBody>
          </p:sp>
          <p:sp>
            <p:nvSpPr>
              <p:cNvPr id="31805" name="Rectangle 57"/>
              <p:cNvSpPr>
                <a:spLocks noChangeArrowheads="1"/>
              </p:cNvSpPr>
              <p:nvPr/>
            </p:nvSpPr>
            <p:spPr bwMode="auto">
              <a:xfrm>
                <a:off x="3664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06" name="Rectangle 58"/>
              <p:cNvSpPr>
                <a:spLocks noChangeArrowheads="1"/>
              </p:cNvSpPr>
              <p:nvPr/>
            </p:nvSpPr>
            <p:spPr bwMode="auto">
              <a:xfrm>
                <a:off x="3766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>
                <a:off x="3881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08" name="Rectangle 60"/>
              <p:cNvSpPr>
                <a:spLocks noChangeArrowheads="1"/>
              </p:cNvSpPr>
              <p:nvPr/>
            </p:nvSpPr>
            <p:spPr bwMode="auto">
              <a:xfrm>
                <a:off x="3944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9" name="Rectangle 61"/>
              <p:cNvSpPr>
                <a:spLocks noChangeArrowheads="1"/>
              </p:cNvSpPr>
              <p:nvPr/>
            </p:nvSpPr>
            <p:spPr bwMode="auto">
              <a:xfrm>
                <a:off x="4007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10" name="Rectangle 62"/>
              <p:cNvSpPr>
                <a:spLocks noChangeArrowheads="1"/>
              </p:cNvSpPr>
              <p:nvPr/>
            </p:nvSpPr>
            <p:spPr bwMode="auto">
              <a:xfrm>
                <a:off x="4071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811" name="Rectangle 63"/>
              <p:cNvSpPr>
                <a:spLocks noChangeArrowheads="1"/>
              </p:cNvSpPr>
              <p:nvPr/>
            </p:nvSpPr>
            <p:spPr bwMode="auto">
              <a:xfrm>
                <a:off x="4185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12" name="Rectangle 64"/>
              <p:cNvSpPr>
                <a:spLocks noChangeArrowheads="1"/>
              </p:cNvSpPr>
              <p:nvPr/>
            </p:nvSpPr>
            <p:spPr bwMode="auto">
              <a:xfrm>
                <a:off x="424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3" name="Rectangle 65"/>
              <p:cNvSpPr>
                <a:spLocks noChangeArrowheads="1"/>
              </p:cNvSpPr>
              <p:nvPr/>
            </p:nvSpPr>
            <p:spPr bwMode="auto">
              <a:xfrm>
                <a:off x="435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4" name="Rectangle 66"/>
              <p:cNvSpPr>
                <a:spLocks noChangeArrowheads="1"/>
              </p:cNvSpPr>
              <p:nvPr/>
            </p:nvSpPr>
            <p:spPr bwMode="auto">
              <a:xfrm>
                <a:off x="4459" y="3180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815" name="Rectangle 67"/>
              <p:cNvSpPr>
                <a:spLocks noChangeArrowheads="1"/>
              </p:cNvSpPr>
              <p:nvPr/>
            </p:nvSpPr>
            <p:spPr bwMode="auto">
              <a:xfrm>
                <a:off x="4637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16" name="Rectangle 68"/>
              <p:cNvSpPr>
                <a:spLocks noChangeArrowheads="1"/>
              </p:cNvSpPr>
              <p:nvPr/>
            </p:nvSpPr>
            <p:spPr bwMode="auto">
              <a:xfrm>
                <a:off x="4739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17" name="Rectangle 69"/>
              <p:cNvSpPr>
                <a:spLocks noChangeArrowheads="1"/>
              </p:cNvSpPr>
              <p:nvPr/>
            </p:nvSpPr>
            <p:spPr bwMode="auto">
              <a:xfrm>
                <a:off x="4854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8" name="Rectangle 70"/>
              <p:cNvSpPr>
                <a:spLocks noChangeArrowheads="1"/>
              </p:cNvSpPr>
              <p:nvPr/>
            </p:nvSpPr>
            <p:spPr bwMode="auto">
              <a:xfrm>
                <a:off x="496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9" name="Rectangle 71"/>
              <p:cNvSpPr>
                <a:spLocks noChangeArrowheads="1"/>
              </p:cNvSpPr>
              <p:nvPr/>
            </p:nvSpPr>
            <p:spPr bwMode="auto">
              <a:xfrm>
                <a:off x="507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20" name="Rectangle 72"/>
              <p:cNvSpPr>
                <a:spLocks noChangeArrowheads="1"/>
              </p:cNvSpPr>
              <p:nvPr/>
            </p:nvSpPr>
            <p:spPr bwMode="auto">
              <a:xfrm>
                <a:off x="3312" y="3499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821" name="Rectangle 73"/>
              <p:cNvSpPr>
                <a:spLocks noChangeArrowheads="1"/>
              </p:cNvSpPr>
              <p:nvPr/>
            </p:nvSpPr>
            <p:spPr bwMode="auto">
              <a:xfrm>
                <a:off x="343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2" name="Rectangle 74"/>
              <p:cNvSpPr>
                <a:spLocks noChangeArrowheads="1"/>
              </p:cNvSpPr>
              <p:nvPr/>
            </p:nvSpPr>
            <p:spPr bwMode="auto">
              <a:xfrm>
                <a:off x="3540" y="3499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823" name="Rectangle 75"/>
              <p:cNvSpPr>
                <a:spLocks noChangeArrowheads="1"/>
              </p:cNvSpPr>
              <p:nvPr/>
            </p:nvSpPr>
            <p:spPr bwMode="auto">
              <a:xfrm>
                <a:off x="3617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24" name="Rectangle 76"/>
              <p:cNvSpPr>
                <a:spLocks noChangeArrowheads="1"/>
              </p:cNvSpPr>
              <p:nvPr/>
            </p:nvSpPr>
            <p:spPr bwMode="auto">
              <a:xfrm>
                <a:off x="371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5" name="Rectangle 77"/>
              <p:cNvSpPr>
                <a:spLocks noChangeArrowheads="1"/>
              </p:cNvSpPr>
              <p:nvPr/>
            </p:nvSpPr>
            <p:spPr bwMode="auto">
              <a:xfrm>
                <a:off x="3820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26" name="Rectangle 78"/>
              <p:cNvSpPr>
                <a:spLocks noChangeArrowheads="1"/>
              </p:cNvSpPr>
              <p:nvPr/>
            </p:nvSpPr>
            <p:spPr bwMode="auto">
              <a:xfrm>
                <a:off x="3934" y="3499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27" name="Rectangle 79"/>
              <p:cNvSpPr>
                <a:spLocks noChangeArrowheads="1"/>
              </p:cNvSpPr>
              <p:nvPr/>
            </p:nvSpPr>
            <p:spPr bwMode="auto">
              <a:xfrm>
                <a:off x="399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28" name="Rectangle 80"/>
              <p:cNvSpPr>
                <a:spLocks noChangeArrowheads="1"/>
              </p:cNvSpPr>
              <p:nvPr/>
            </p:nvSpPr>
            <p:spPr bwMode="auto">
              <a:xfrm>
                <a:off x="4099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29" name="Rectangle 81"/>
              <p:cNvSpPr>
                <a:spLocks noChangeArrowheads="1"/>
              </p:cNvSpPr>
              <p:nvPr/>
            </p:nvSpPr>
            <p:spPr bwMode="auto">
              <a:xfrm>
                <a:off x="4214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0" name="Rectangle 82"/>
              <p:cNvSpPr>
                <a:spLocks noChangeArrowheads="1"/>
              </p:cNvSpPr>
              <p:nvPr/>
            </p:nvSpPr>
            <p:spPr bwMode="auto">
              <a:xfrm>
                <a:off x="4316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1" name="Rectangle 83"/>
              <p:cNvSpPr>
                <a:spLocks noChangeArrowheads="1"/>
              </p:cNvSpPr>
              <p:nvPr/>
            </p:nvSpPr>
            <p:spPr bwMode="auto">
              <a:xfrm>
                <a:off x="4373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32" name="Rectangle 84"/>
              <p:cNvSpPr>
                <a:spLocks noChangeArrowheads="1"/>
              </p:cNvSpPr>
              <p:nvPr/>
            </p:nvSpPr>
            <p:spPr bwMode="auto">
              <a:xfrm>
                <a:off x="4475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833" name="Rectangle 85"/>
              <p:cNvSpPr>
                <a:spLocks noChangeArrowheads="1"/>
              </p:cNvSpPr>
              <p:nvPr/>
            </p:nvSpPr>
            <p:spPr bwMode="auto">
              <a:xfrm>
                <a:off x="458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34" name="Rectangle 86"/>
              <p:cNvSpPr>
                <a:spLocks noChangeArrowheads="1"/>
              </p:cNvSpPr>
              <p:nvPr/>
            </p:nvSpPr>
            <p:spPr bwMode="auto">
              <a:xfrm>
                <a:off x="4691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35" name="Rectangle 87"/>
              <p:cNvSpPr>
                <a:spLocks noChangeArrowheads="1"/>
              </p:cNvSpPr>
              <p:nvPr/>
            </p:nvSpPr>
            <p:spPr bwMode="auto">
              <a:xfrm>
                <a:off x="4806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36" name="Rectangle 88"/>
              <p:cNvSpPr>
                <a:spLocks noChangeArrowheads="1"/>
              </p:cNvSpPr>
              <p:nvPr/>
            </p:nvSpPr>
            <p:spPr bwMode="auto">
              <a:xfrm>
                <a:off x="4921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7" name="Rectangle 89"/>
              <p:cNvSpPr>
                <a:spLocks noChangeArrowheads="1"/>
              </p:cNvSpPr>
              <p:nvPr/>
            </p:nvSpPr>
            <p:spPr bwMode="auto">
              <a:xfrm>
                <a:off x="5022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8" name="Rectangle 90"/>
              <p:cNvSpPr>
                <a:spLocks noChangeArrowheads="1"/>
              </p:cNvSpPr>
              <p:nvPr/>
            </p:nvSpPr>
            <p:spPr bwMode="auto">
              <a:xfrm>
                <a:off x="3741" y="3754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39" name="Rectangle 91"/>
              <p:cNvSpPr>
                <a:spLocks noChangeArrowheads="1"/>
              </p:cNvSpPr>
              <p:nvPr/>
            </p:nvSpPr>
            <p:spPr bwMode="auto">
              <a:xfrm>
                <a:off x="3805" y="3754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40" name="Rectangle 92"/>
              <p:cNvSpPr>
                <a:spLocks noChangeArrowheads="1"/>
              </p:cNvSpPr>
              <p:nvPr/>
            </p:nvSpPr>
            <p:spPr bwMode="auto">
              <a:xfrm>
                <a:off x="3919" y="3754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</p:grpSp>
        <p:sp>
          <p:nvSpPr>
            <p:cNvPr id="31752" name="Rectangle 94"/>
            <p:cNvSpPr>
              <a:spLocks noChangeArrowheads="1"/>
            </p:cNvSpPr>
            <p:nvPr/>
          </p:nvSpPr>
          <p:spPr bwMode="auto">
            <a:xfrm>
              <a:off x="3936" y="3600"/>
              <a:ext cx="1240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900">
                  <a:solidFill>
                    <a:srgbClr val="000000"/>
                  </a:solidFill>
                  <a:latin typeface="Times New Roman" pitchFamily="48" charset="0"/>
                </a:rPr>
                <a:t>the price of good 2. 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0E415E2-DA1A-4E63-ADBA-0CCF7E788B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Price elasticity of supply</a:t>
            </a:r>
            <a:r>
              <a:rPr lang="en-US"/>
              <a:t> is a measure of how much the quantity supplied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Price elasticity of supply is the percentage change in quantity supplied given a percent change in the price. </a:t>
            </a:r>
            <a:br>
              <a:rPr lang="en-US"/>
            </a:b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… allows us to analyze supply and demand with greater precision.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… is a measure of how much buyers and sellers respond 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CE15B2A-9A4D-4967-82D8-897DD6492F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Ability of sellers to change the amount of the good they produce.</a:t>
            </a:r>
          </a:p>
          <a:p>
            <a:pPr lvl="1" eaLnBrk="1" hangingPunct="1">
              <a:defRPr/>
            </a:pPr>
            <a:r>
              <a:rPr lang="en-US" dirty="0"/>
              <a:t>Beach-front land is inelastic.</a:t>
            </a:r>
          </a:p>
          <a:p>
            <a:pPr lvl="1" eaLnBrk="1" hangingPunct="1">
              <a:defRPr/>
            </a:pPr>
            <a:r>
              <a:rPr lang="en-US" dirty="0"/>
              <a:t>Books, cars, or manufactured goods are elastic.</a:t>
            </a:r>
          </a:p>
          <a:p>
            <a:pPr eaLnBrk="1" hangingPunct="1">
              <a:defRPr/>
            </a:pPr>
            <a:r>
              <a:rPr lang="en-US" dirty="0"/>
              <a:t>Time period. </a:t>
            </a:r>
          </a:p>
          <a:p>
            <a:pPr lvl="1" eaLnBrk="1" hangingPunct="1">
              <a:defRPr/>
            </a:pPr>
            <a:r>
              <a:rPr lang="en-US" dirty="0"/>
              <a:t>Supply is more elastic in the long run.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Supply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bldLvl="4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4DF61CC-958A-41F4-9B61-9116524277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supply is computed as the percentage change in the quantity supplied divided by the percentage change in price.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graphicFrame>
        <p:nvGraphicFramePr>
          <p:cNvPr id="92257" name="Object 97"/>
          <p:cNvGraphicFramePr>
            <a:graphicFrameLocks noChangeAspect="1"/>
          </p:cNvGraphicFramePr>
          <p:nvPr/>
        </p:nvGraphicFramePr>
        <p:xfrm>
          <a:off x="609600" y="4038600"/>
          <a:ext cx="7391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16240" imgH="850680" progId="">
                  <p:embed/>
                </p:oleObj>
              </mc:Choice>
              <mc:Fallback>
                <p:oleObj name="Equation" r:id="rId3" imgW="5016240" imgH="850680" progId="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391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B483B38-F063-4E34-8293-8ACFA5A6AE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… using the midpoint method, we calculate the percent change in the price as (2.10 - 1.90) / 2.00 x 100 = 10%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Similarly, we calculate the percent change in the quantity supplied as (11 000 - 9000) / 10 000 x 100 = 20%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29200" y="411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85800" y="4419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supply = 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b="1">
                <a:solidFill>
                  <a:schemeClr val="accent2"/>
                </a:solidFill>
              </a:rPr>
              <a:t>Suppose an increase in the price of milk from $1.90 to $2.10 a litre raises the amount that dairy farmers produce from 9000 to 11 000 L per month…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019800" y="4343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96272" name="Rectangle 1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bldLvl="4" autoUpdateAnimBg="0"/>
      <p:bldP spid="96260" grpId="0"/>
      <p:bldP spid="96264" grpId="0" animBg="1"/>
      <p:bldP spid="96265" grpId="0"/>
      <p:bldP spid="96266" grpId="0" build="p" bldLvl="4" autoUpdateAnimBg="0"/>
      <p:bldP spid="96267" grpId="0"/>
      <p:bldP spid="962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16E5B36-4C2C-42FA-AE1C-7B2773CC075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81450" y="1485900"/>
            <a:ext cx="1946275" cy="4341813"/>
            <a:chOff x="2508" y="936"/>
            <a:chExt cx="1226" cy="2735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508" y="1034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2590" y="936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3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5867" name="Text Box 17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5868" name="Line 18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6" name="Line 19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supplied unchanged.</a:t>
              </a:r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3"/>
          <p:cNvGrpSpPr>
            <a:grpSpLocks/>
          </p:cNvGrpSpPr>
          <p:nvPr/>
        </p:nvGrpSpPr>
        <p:grpSpPr bwMode="auto">
          <a:xfrm>
            <a:off x="503238" y="3852863"/>
            <a:ext cx="3746500" cy="2354262"/>
            <a:chOff x="317" y="2427"/>
            <a:chExt cx="2360" cy="1483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2334" y="369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17" y="2427"/>
              <a:ext cx="2255" cy="1239"/>
              <a:chOff x="317" y="2427"/>
              <a:chExt cx="2255" cy="1239"/>
            </a:xfrm>
          </p:grpSpPr>
          <p:grpSp>
            <p:nvGrpSpPr>
              <p:cNvPr id="35858" name="Group 26"/>
              <p:cNvGrpSpPr>
                <a:grpSpLocks/>
              </p:cNvGrpSpPr>
              <p:nvPr/>
            </p:nvGrpSpPr>
            <p:grpSpPr bwMode="auto">
              <a:xfrm>
                <a:off x="317" y="2427"/>
                <a:ext cx="2255" cy="192"/>
                <a:chOff x="317" y="2427"/>
                <a:chExt cx="2255" cy="192"/>
              </a:xfrm>
            </p:grpSpPr>
            <p:sp>
              <p:nvSpPr>
                <p:cNvPr id="35860" name="Line 27"/>
                <p:cNvSpPr>
                  <a:spLocks noChangeShapeType="1"/>
                </p:cNvSpPr>
                <p:nvPr/>
              </p:nvSpPr>
              <p:spPr bwMode="auto">
                <a:xfrm>
                  <a:off x="759" y="2526"/>
                  <a:ext cx="17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0" y="2471"/>
                  <a:ext cx="122" cy="11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7" y="2427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/>
                    <a:t>$4.00</a:t>
                  </a:r>
                </a:p>
              </p:txBody>
            </p:sp>
          </p:grpSp>
          <p:sp>
            <p:nvSpPr>
              <p:cNvPr id="35859" name="Line 30"/>
              <p:cNvSpPr>
                <a:spLocks noChangeShapeType="1"/>
              </p:cNvSpPr>
              <p:nvPr/>
            </p:nvSpPr>
            <p:spPr bwMode="auto">
              <a:xfrm>
                <a:off x="2511" y="2541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a): Perfectly Inelastic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B7576E1-779B-427D-87C9-ADA9A9F8727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7938" y="1592263"/>
            <a:ext cx="4260850" cy="3657600"/>
            <a:chOff x="1605" y="1003"/>
            <a:chExt cx="2684" cy="2304"/>
          </a:xfrm>
        </p:grpSpPr>
        <p:sp>
          <p:nvSpPr>
            <p:cNvPr id="36899" name="Line 9"/>
            <p:cNvSpPr>
              <a:spLocks noChangeShapeType="1"/>
            </p:cNvSpPr>
            <p:nvPr/>
          </p:nvSpPr>
          <p:spPr bwMode="auto">
            <a:xfrm flipH="1">
              <a:off x="1605" y="1078"/>
              <a:ext cx="1499" cy="222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3145" y="1003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6895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6897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6898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10% increase in quantity supplied.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16250"/>
            <a:ext cx="2882900" cy="2803525"/>
            <a:chOff x="756" y="1900"/>
            <a:chExt cx="1816" cy="1766"/>
          </a:xfrm>
        </p:grpSpPr>
        <p:grpSp>
          <p:nvGrpSpPr>
            <p:cNvPr id="36889" name="Group 22"/>
            <p:cNvGrpSpPr>
              <a:grpSpLocks/>
            </p:cNvGrpSpPr>
            <p:nvPr/>
          </p:nvGrpSpPr>
          <p:grpSpPr bwMode="auto">
            <a:xfrm>
              <a:off x="756" y="1900"/>
              <a:ext cx="1816" cy="118"/>
              <a:chOff x="756" y="1900"/>
              <a:chExt cx="1816" cy="118"/>
            </a:xfrm>
          </p:grpSpPr>
          <p:sp>
            <p:nvSpPr>
              <p:cNvPr id="36891" name="Line 23"/>
              <p:cNvSpPr>
                <a:spLocks noChangeShapeType="1"/>
              </p:cNvSpPr>
              <p:nvPr/>
            </p:nvSpPr>
            <p:spPr bwMode="auto">
              <a:xfrm>
                <a:off x="756" y="1946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Oval 24"/>
              <p:cNvSpPr>
                <a:spLocks noChangeAspect="1" noChangeArrowheads="1"/>
              </p:cNvSpPr>
              <p:nvPr/>
            </p:nvSpPr>
            <p:spPr bwMode="auto">
              <a:xfrm>
                <a:off x="2450" y="190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511" y="1970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6885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6886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597275" y="5848350"/>
            <a:ext cx="654050" cy="336550"/>
            <a:chOff x="2266" y="3684"/>
            <a:chExt cx="412" cy="212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335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110</a:t>
              </a:r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2266" y="37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92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b): Inelastic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757001F-74AD-490C-B0F9-6165AA4DC5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6975" y="1943100"/>
            <a:ext cx="6386513" cy="3849688"/>
            <a:chOff x="754" y="1224"/>
            <a:chExt cx="4023" cy="2425"/>
          </a:xfrm>
        </p:grpSpPr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 flipH="1">
              <a:off x="754" y="1381"/>
              <a:ext cx="2805" cy="226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3614" y="1224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7919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7921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7917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22% increase in quantity supplied.</a:t>
              </a:r>
            </a:p>
          </p:txBody>
        </p:sp>
        <p:sp>
          <p:nvSpPr>
            <p:cNvPr id="37918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2992438"/>
            <a:ext cx="3424238" cy="2814637"/>
            <a:chOff x="756" y="1885"/>
            <a:chExt cx="2157" cy="1773"/>
          </a:xfrm>
        </p:grpSpPr>
        <p:grpSp>
          <p:nvGrpSpPr>
            <p:cNvPr id="37913" name="Group 22"/>
            <p:cNvGrpSpPr>
              <a:grpSpLocks/>
            </p:cNvGrpSpPr>
            <p:nvPr/>
          </p:nvGrpSpPr>
          <p:grpSpPr bwMode="auto">
            <a:xfrm>
              <a:off x="756" y="1885"/>
              <a:ext cx="2157" cy="118"/>
              <a:chOff x="756" y="1885"/>
              <a:chExt cx="2157" cy="118"/>
            </a:xfrm>
          </p:grpSpPr>
          <p:sp>
            <p:nvSpPr>
              <p:cNvPr id="37915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Oval 24"/>
              <p:cNvSpPr>
                <a:spLocks noChangeAspect="1" noChangeArrowheads="1"/>
              </p:cNvSpPr>
              <p:nvPr/>
            </p:nvSpPr>
            <p:spPr bwMode="auto">
              <a:xfrm>
                <a:off x="2791" y="188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844" y="1962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7909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7910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48350"/>
            <a:ext cx="1089025" cy="336550"/>
            <a:chOff x="2288" y="3684"/>
            <a:chExt cx="686" cy="212"/>
          </a:xfrm>
        </p:grpSpPr>
        <p:sp>
          <p:nvSpPr>
            <p:cNvPr id="37906" name="Text Box 33"/>
            <p:cNvSpPr txBox="1">
              <a:spLocks noChangeArrowheads="1"/>
            </p:cNvSpPr>
            <p:nvPr/>
          </p:nvSpPr>
          <p:spPr bwMode="auto">
            <a:xfrm>
              <a:off x="2631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125</a:t>
              </a:r>
            </a:p>
          </p:txBody>
        </p:sp>
        <p:sp>
          <p:nvSpPr>
            <p:cNvPr id="37907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0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c): Unit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34F04F-1840-43B5-B6BF-D1813ED7CF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2888" y="2636838"/>
            <a:ext cx="6599237" cy="2132012"/>
            <a:chOff x="953" y="1661"/>
            <a:chExt cx="4157" cy="1343"/>
          </a:xfrm>
        </p:grpSpPr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953" y="1825"/>
              <a:ext cx="2932" cy="117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Text Box 10"/>
            <p:cNvSpPr txBox="1">
              <a:spLocks noChangeArrowheads="1"/>
            </p:cNvSpPr>
            <p:nvPr/>
          </p:nvSpPr>
          <p:spPr bwMode="auto">
            <a:xfrm>
              <a:off x="3947" y="1661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8943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8945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4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59125" y="6149975"/>
            <a:ext cx="2857500" cy="511175"/>
            <a:chOff x="1597" y="3881"/>
            <a:chExt cx="1800" cy="322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67% increase in quantity supplied.</a:t>
              </a:r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40063"/>
            <a:ext cx="4516438" cy="2803525"/>
            <a:chOff x="756" y="1915"/>
            <a:chExt cx="2845" cy="1766"/>
          </a:xfrm>
        </p:grpSpPr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756" y="1915"/>
              <a:ext cx="2845" cy="118"/>
              <a:chOff x="756" y="1915"/>
              <a:chExt cx="2845" cy="118"/>
            </a:xfrm>
          </p:grpSpPr>
          <p:sp>
            <p:nvSpPr>
              <p:cNvPr id="38939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80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Oval 24"/>
              <p:cNvSpPr>
                <a:spLocks noChangeAspect="1" noChangeArrowheads="1"/>
              </p:cNvSpPr>
              <p:nvPr/>
            </p:nvSpPr>
            <p:spPr bwMode="auto">
              <a:xfrm>
                <a:off x="3479" y="191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3533" y="1992"/>
              <a:ext cx="0" cy="1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8934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59463"/>
            <a:ext cx="2239963" cy="336550"/>
            <a:chOff x="2288" y="3691"/>
            <a:chExt cx="1411" cy="212"/>
          </a:xfrm>
        </p:grpSpPr>
        <p:sp>
          <p:nvSpPr>
            <p:cNvPr id="38930" name="Text Box 33"/>
            <p:cNvSpPr txBox="1">
              <a:spLocks noChangeArrowheads="1"/>
            </p:cNvSpPr>
            <p:nvPr/>
          </p:nvSpPr>
          <p:spPr bwMode="auto">
            <a:xfrm>
              <a:off x="3356" y="3691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  <p:sp>
          <p:nvSpPr>
            <p:cNvPr id="38931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8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d):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D75933F-8BCD-4170-96F8-6D31207A38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511175"/>
            <a:chOff x="1597" y="3881"/>
            <a:chExt cx="2052" cy="322"/>
          </a:xfrm>
        </p:grpSpPr>
        <p:sp>
          <p:nvSpPr>
            <p:cNvPr id="3995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producers will supply any quantity. </a:t>
              </a:r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  <p:sp>
          <p:nvSpPr>
            <p:cNvPr id="39956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supplied is infinite. 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9951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supplied is zero. </a:t>
              </a:r>
            </a:p>
          </p:txBody>
        </p:sp>
        <p:sp>
          <p:nvSpPr>
            <p:cNvPr id="39952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2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e): Perfectly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8B0B095-FF6E-43CF-A0AB-E8FA37C228D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/>
              <a:t>Price elasticity of demand is calculated as the percentage change in quantity demanded divided by the percentage change in price.</a:t>
            </a:r>
          </a:p>
          <a:p>
            <a:pPr eaLnBrk="1" hangingPunct="1">
              <a:defRPr/>
            </a:pPr>
            <a:r>
              <a:rPr lang="en-US" sz="2400" dirty="0"/>
              <a:t>If a demand curve is elastic, total revenue falls when the price rises. </a:t>
            </a:r>
          </a:p>
          <a:p>
            <a:pPr eaLnBrk="1" hangingPunct="1">
              <a:defRPr/>
            </a:pPr>
            <a:r>
              <a:rPr lang="en-US" sz="2400" dirty="0"/>
              <a:t>If it is inelastic, total revenue rises as the price rises.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9E4701E4-F72B-49D2-8F76-E290922B756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income elasticity of demand measures how much the quantity demanded responds to changes in consumers’ income.</a:t>
            </a:r>
          </a:p>
          <a:p>
            <a:pPr eaLnBrk="1" hangingPunct="1">
              <a:defRPr/>
            </a:pPr>
            <a:r>
              <a:rPr lang="en-US" sz="2400"/>
              <a:t>The cross-price elasticity of demand measures how much the quantity demanded of one good responds to the price of another good.</a:t>
            </a:r>
          </a:p>
          <a:p>
            <a:pPr eaLnBrk="1" hangingPunct="1">
              <a:defRPr/>
            </a:pPr>
            <a:r>
              <a:rPr lang="en-US" sz="2400"/>
              <a:t>The price elasticity of supply measures how much the quantity supplied responds to changes in the price. </a:t>
            </a:r>
          </a:p>
          <a:p>
            <a:pPr eaLnBrk="1" hangingPunct="1">
              <a:buFontTx/>
              <a:buNone/>
              <a:defRPr/>
            </a:pPr>
            <a:endParaRPr lang="en-US" sz="2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Price elasticity of demand is the percentage change in quantity demanded given a percent change in the price.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250CD2-2D2F-4A01-8520-4288C557F56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 most markets, supply is more elastic in the long run than in the short run. </a:t>
            </a:r>
          </a:p>
          <a:p>
            <a:pPr eaLnBrk="1" hangingPunct="1">
              <a:defRPr/>
            </a:pPr>
            <a:r>
              <a:rPr lang="en-US" sz="2400" dirty="0"/>
              <a:t>The price elasticity of supply is calculated as the percentage change in quantity supplied divided by the percentage change in price.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bldLvl="4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E6DEB93-825D-4C7C-B868-084419CFEC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Availability of Close Substitutes</a:t>
            </a:r>
          </a:p>
          <a:p>
            <a:pPr eaLnBrk="1" hangingPunct="1">
              <a:defRPr/>
            </a:pPr>
            <a:r>
              <a:rPr lang="en-US"/>
              <a:t>Necessities </a:t>
            </a:r>
            <a:r>
              <a:rPr lang="en-US" i="1"/>
              <a:t>versus</a:t>
            </a:r>
            <a:r>
              <a:rPr lang="en-US"/>
              <a:t> Luxuries</a:t>
            </a:r>
          </a:p>
          <a:p>
            <a:pPr eaLnBrk="1" hangingPunct="1">
              <a:defRPr/>
            </a:pPr>
            <a:r>
              <a:rPr lang="en-US"/>
              <a:t>Definition of the Market</a:t>
            </a:r>
          </a:p>
          <a:p>
            <a:pPr eaLnBrk="1" hangingPunct="1">
              <a:defRPr/>
            </a:pPr>
            <a:r>
              <a:rPr lang="en-US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Demand tends to be more elastic:</a:t>
            </a:r>
          </a:p>
          <a:p>
            <a:pPr lvl="1" eaLnBrk="1" hangingPunct="1">
              <a:defRPr/>
            </a:pPr>
            <a:r>
              <a:rPr lang="en-US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/>
              <a:t>if the good is a luxury.</a:t>
            </a:r>
          </a:p>
          <a:p>
            <a:pPr lvl="1" eaLnBrk="1" hangingPunct="1">
              <a:defRPr/>
            </a:pPr>
            <a:r>
              <a:rPr lang="en-US"/>
              <a:t>the more narrowly defined the market.</a:t>
            </a:r>
          </a:p>
          <a:p>
            <a:pPr lvl="1" eaLnBrk="1" hangingPunct="1">
              <a:defRPr/>
            </a:pPr>
            <a:r>
              <a:rPr lang="en-US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5" y="4416425"/>
            <a:ext cx="7450138" cy="690563"/>
            <a:chOff x="402" y="2782"/>
            <a:chExt cx="4693" cy="435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/>
              <a:t>From Point B to Point A: Price fall = 33% and Quantity rise = 50%  </a:t>
            </a:r>
            <a:endParaRPr lang="en-US" sz="2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0600"/>
            <a:chOff x="480" y="2736"/>
            <a:chExt cx="1728" cy="624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8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1674</TotalTime>
  <Words>2663</Words>
  <Application>Microsoft Office PowerPoint</Application>
  <PresentationFormat>On-screen Show (4:3)</PresentationFormat>
  <Paragraphs>590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Times New Roman</vt:lpstr>
      <vt:lpstr>MankiwCanChp2Ed2</vt:lpstr>
      <vt:lpstr>Equation</vt:lpstr>
      <vt:lpstr>Chapter 5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Total Revenue and the Price Elasticity of Demand</vt:lpstr>
      <vt:lpstr>Figure 5-2: Total Revenue</vt:lpstr>
      <vt:lpstr>Figure 5-3: How Total Revenue Changes When Prices Changes: Inelastic Demand</vt:lpstr>
      <vt:lpstr>Figure 5-4: How Total Revenue Changes When Prices Changes: Elastic Demand</vt:lpstr>
      <vt:lpstr>Elasticity and Total Revenue along a Linear Demand Curve</vt:lpstr>
      <vt:lpstr>Table 5-1. Elasticity and Total Revenue along a Linear Demand Curve</vt:lpstr>
      <vt:lpstr>Figure 5-5: A Linear Demand Curve</vt:lpstr>
      <vt:lpstr>Other Demand Elasticities</vt:lpstr>
      <vt:lpstr>Other Demand Elasticities</vt:lpstr>
      <vt:lpstr>Other Demand Elasticities</vt:lpstr>
      <vt:lpstr>Other Demand Elasticities</vt:lpstr>
      <vt:lpstr>PRICE ELASTICITY OF SUPPLY</vt:lpstr>
      <vt:lpstr>The Price Elasticity of Supply and Its Determinants</vt:lpstr>
      <vt:lpstr>Computing the Price Elasticity of Supply</vt:lpstr>
      <vt:lpstr>Computing the Price Elasticity of Supply</vt:lpstr>
      <vt:lpstr>Figure 5-6 a): Perfectly Inelastic Supply</vt:lpstr>
      <vt:lpstr>Figure 5-6 b): Inelastic Supply</vt:lpstr>
      <vt:lpstr>Figure 5-6 c): Unit Elastic Supply</vt:lpstr>
      <vt:lpstr>Figure 5-6 d): Elastic Supply</vt:lpstr>
      <vt:lpstr>Figure 5-6 e): Perfectly Elastic Supply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Farhana Rafiq</cp:lastModifiedBy>
  <cp:revision>33</cp:revision>
  <dcterms:created xsi:type="dcterms:W3CDTF">2004-08-07T15:22:37Z</dcterms:created>
  <dcterms:modified xsi:type="dcterms:W3CDTF">2022-06-13T06:06:46Z</dcterms:modified>
</cp:coreProperties>
</file>