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3" r:id="rId3"/>
    <p:sldId id="326" r:id="rId4"/>
    <p:sldId id="262" r:id="rId5"/>
    <p:sldId id="308" r:id="rId6"/>
    <p:sldId id="330" r:id="rId7"/>
    <p:sldId id="266" r:id="rId8"/>
    <p:sldId id="267" r:id="rId9"/>
    <p:sldId id="272" r:id="rId10"/>
    <p:sldId id="269" r:id="rId11"/>
    <p:sldId id="317" r:id="rId12"/>
    <p:sldId id="325" r:id="rId13"/>
    <p:sldId id="328" r:id="rId14"/>
    <p:sldId id="294" r:id="rId15"/>
    <p:sldId id="270" r:id="rId16"/>
    <p:sldId id="274" r:id="rId17"/>
    <p:sldId id="273" r:id="rId18"/>
    <p:sldId id="316" r:id="rId19"/>
    <p:sldId id="282" r:id="rId20"/>
    <p:sldId id="285" r:id="rId21"/>
    <p:sldId id="288" r:id="rId22"/>
    <p:sldId id="331" r:id="rId23"/>
    <p:sldId id="280" r:id="rId24"/>
    <p:sldId id="324" r:id="rId25"/>
    <p:sldId id="293" r:id="rId26"/>
    <p:sldId id="320" r:id="rId27"/>
    <p:sldId id="301" r:id="rId28"/>
    <p:sldId id="302" r:id="rId29"/>
    <p:sldId id="332" r:id="rId30"/>
    <p:sldId id="315" r:id="rId31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6" autoAdjust="0"/>
    <p:restoredTop sz="94660"/>
  </p:normalViewPr>
  <p:slideViewPr>
    <p:cSldViewPr>
      <p:cViewPr>
        <p:scale>
          <a:sx n="76" d="100"/>
          <a:sy n="76" d="100"/>
        </p:scale>
        <p:origin x="-118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884FABE-223E-4CA6-BBF0-C8DB057B90A5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651204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Fare clic per modificare gli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E9541BB-1DEF-4645-8FD4-CFA98FD12701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6346110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20A42347-E6CF-413D-BC5F-25F021CA5BD5}" type="slidenum">
              <a:rPr lang="it-IT" altLang="en-US">
                <a:latin typeface="Arial" panose="020B0604020202020204" pitchFamily="34" charset="0"/>
              </a:rPr>
              <a:pPr eaLnBrk="1" hangingPunct="1"/>
              <a:t>1</a:t>
            </a:fld>
            <a:endParaRPr lang="it-IT" altLang="en-US">
              <a:latin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734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131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it-IT"/>
              <a:t>Click to edit Master title style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it-IT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C89B86D-73E9-4D7F-8C03-EC2CD331BAAB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43634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CF49B-27B4-4FDD-A3B7-C5A9BE597E17}" type="slidenum">
              <a:rPr lang="it-IT" altLang="en-US"/>
              <a:pPr/>
              <a:t>‹#›</a:t>
            </a:fld>
            <a:endParaRPr lang="it-IT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837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7A121F-9874-4D6E-9102-4CFD79B77811}" type="slidenum">
              <a:rPr lang="it-IT" altLang="en-US"/>
              <a:pPr/>
              <a:t>‹#›</a:t>
            </a:fld>
            <a:endParaRPr lang="it-IT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531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847D7B-8B43-4D37-9498-F604A6943CE6}" type="slidenum">
              <a:rPr lang="it-IT" altLang="en-US"/>
              <a:pPr/>
              <a:t>‹#›</a:t>
            </a:fld>
            <a:endParaRPr lang="it-IT" altLang="en-U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8280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13E4EA-B7D3-4591-88D2-6FA740F838EB}" type="slidenum">
              <a:rPr lang="it-IT" altLang="en-US"/>
              <a:pPr/>
              <a:t>‹#›</a:t>
            </a:fld>
            <a:endParaRPr lang="it-IT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958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903AC-5D10-404F-8EC1-C4A7446C17D8}" type="slidenum">
              <a:rPr lang="it-IT" altLang="en-US"/>
              <a:pPr/>
              <a:t>‹#›</a:t>
            </a:fld>
            <a:endParaRPr lang="it-IT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071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3564E1-1D51-4406-BD61-26A77D6D4465}" type="slidenum">
              <a:rPr lang="it-IT" altLang="en-US"/>
              <a:pPr/>
              <a:t>‹#›</a:t>
            </a:fld>
            <a:endParaRPr lang="it-IT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042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51AA1D-7182-4A84-A1D2-4E600A6993FE}" type="slidenum">
              <a:rPr lang="it-IT" altLang="en-US"/>
              <a:pPr/>
              <a:t>‹#›</a:t>
            </a:fld>
            <a:endParaRPr lang="it-IT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520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94B426-3830-4B4B-964C-045C4D3B8B60}" type="slidenum">
              <a:rPr lang="it-IT" altLang="en-US"/>
              <a:pPr/>
              <a:t>‹#›</a:t>
            </a:fld>
            <a:endParaRPr lang="it-IT" alt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184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F16B8A-4063-4533-AEB3-A602964F75B1}" type="slidenum">
              <a:rPr lang="it-IT" altLang="en-US"/>
              <a:pPr/>
              <a:t>‹#›</a:t>
            </a:fld>
            <a:endParaRPr lang="it-IT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043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0B1E7D-23AE-42BD-BE87-4F16E6B379DC}" type="slidenum">
              <a:rPr lang="it-IT" altLang="en-US"/>
              <a:pPr/>
              <a:t>‹#›</a:t>
            </a:fld>
            <a:endParaRPr lang="it-IT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181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17CD33-010D-4BDA-8A67-117E0736989A}" type="slidenum">
              <a:rPr lang="it-IT" altLang="en-US"/>
              <a:pPr/>
              <a:t>‹#›</a:t>
            </a:fld>
            <a:endParaRPr lang="it-IT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321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E9DAC5-E592-4F75-B6E5-2C09AF2D467A}" type="slidenum">
              <a:rPr lang="it-IT" altLang="en-US"/>
              <a:pPr/>
              <a:t>‹#›</a:t>
            </a:fld>
            <a:endParaRPr lang="it-IT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896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2988FDF-1368-4EAE-A97A-2C724A0FF382}" type="slidenum">
              <a:rPr lang="it-IT" altLang="en-US"/>
              <a:pPr/>
              <a:t>‹#›</a:t>
            </a:fld>
            <a:endParaRPr lang="it-IT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4102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03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04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05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06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4107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8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109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Click to edit Master title style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0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36725"/>
            <a:ext cx="7772400" cy="4140200"/>
          </a:xfrm>
        </p:spPr>
        <p:txBody>
          <a:bodyPr/>
          <a:lstStyle/>
          <a:p>
            <a:pPr eaLnBrk="1" hangingPunct="1">
              <a:defRPr/>
            </a:pPr>
            <a:r>
              <a:rPr lang="it-IT" sz="5400" dirty="0" smtClean="0"/>
              <a:t>COMPONENT &amp; DEPLOYMENT DIAGRAMS</a:t>
            </a:r>
            <a:endParaRPr lang="it-IT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mtClean="0"/>
              <a:t>INTERFACE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3933825"/>
            <a:ext cx="9144000" cy="2781300"/>
          </a:xfrm>
        </p:spPr>
        <p:txBody>
          <a:bodyPr/>
          <a:lstStyle/>
          <a:p>
            <a:pPr eaLnBrk="1" hangingPunct="1">
              <a:defRPr/>
            </a:pPr>
            <a:r>
              <a:rPr lang="it-IT" sz="2400" smtClean="0">
                <a:latin typeface="Comic Sans MS" pitchFamily="66" charset="0"/>
              </a:rPr>
              <a:t>A component </a:t>
            </a:r>
          </a:p>
          <a:p>
            <a:pPr lvl="1" eaLnBrk="1" hangingPunct="1">
              <a:defRPr/>
            </a:pPr>
            <a:r>
              <a:rPr lang="it-IT" sz="2400" smtClean="0">
                <a:latin typeface="Comic Sans MS" pitchFamily="66" charset="0"/>
              </a:rPr>
              <a:t>Specifies a CONTRACT of the services that it provides to its clients and that it requires from others components in terms of its provided and required interfaces</a:t>
            </a:r>
          </a:p>
          <a:p>
            <a:pPr lvl="1" eaLnBrk="1" hangingPunct="1">
              <a:defRPr/>
            </a:pPr>
            <a:r>
              <a:rPr lang="it-IT" sz="2400" smtClean="0">
                <a:latin typeface="Comic Sans MS" pitchFamily="66" charset="0"/>
              </a:rPr>
              <a:t>Can be replaced</a:t>
            </a:r>
          </a:p>
          <a:p>
            <a:pPr lvl="1" eaLnBrk="1" hangingPunct="1">
              <a:defRPr/>
            </a:pPr>
            <a:r>
              <a:rPr lang="it-IT" sz="2400" smtClean="0">
                <a:latin typeface="Comic Sans MS" pitchFamily="66" charset="0"/>
              </a:rPr>
              <a:t>The system can be extended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28600" y="1341438"/>
            <a:ext cx="8991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it-IT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In a system context where there are multiple components that require or provide  a particular interface, a notation abstraction can be used that combines by joining </a:t>
            </a:r>
          </a:p>
          <a:p>
            <a:pPr marL="342900" indent="-342900">
              <a:spcBef>
                <a:spcPct val="20000"/>
              </a:spcBef>
              <a:buClr>
                <a:srgbClr val="FFFF99"/>
              </a:buClr>
              <a:buSzPct val="70000"/>
              <a:buFont typeface="Wingdings" pitchFamily="2" charset="2"/>
              <a:buNone/>
              <a:defRPr/>
            </a:pPr>
            <a:r>
              <a:rPr lang="it-IT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	the interfaces</a:t>
            </a:r>
          </a:p>
        </p:txBody>
      </p:sp>
      <p:pic>
        <p:nvPicPr>
          <p:cNvPr id="29702" name="Picture 6" descr="dinBind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40200" y="2636838"/>
            <a:ext cx="3527425" cy="1655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mtClean="0"/>
              <a:t>DEPENDENCIES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2743200"/>
            <a:ext cx="8208963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it-IT" sz="2800" smtClean="0">
                <a:latin typeface="Comic Sans MS" pitchFamily="66" charset="0"/>
              </a:rPr>
              <a:t>Usage Dependency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t-IT" sz="2400" smtClean="0">
                <a:latin typeface="Comic Sans MS" pitchFamily="66" charset="0"/>
              </a:rPr>
              <a:t>A usage dependency is relationship which one element requires another element for its full implementation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t-IT" sz="2400" smtClean="0">
                <a:latin typeface="Comic Sans MS" pitchFamily="66" charset="0"/>
              </a:rPr>
              <a:t>Is a dependency in which the client requires the presence of the supplier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t-IT" sz="2400" smtClean="0">
                <a:latin typeface="Comic Sans MS" pitchFamily="66" charset="0"/>
              </a:rPr>
              <a:t>Is shown as dashed arrow with a &lt;&lt;use&gt;&gt; keyword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t-IT" sz="2400" smtClean="0">
                <a:latin typeface="Comic Sans MS" pitchFamily="66" charset="0"/>
              </a:rPr>
              <a:t>The arrowhead point from the dependent component to the one of which it is dependent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250825" y="1371600"/>
            <a:ext cx="4176713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it-IT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Components can be connected by usage dependencies</a:t>
            </a:r>
          </a:p>
        </p:txBody>
      </p:sp>
      <p:pic>
        <p:nvPicPr>
          <p:cNvPr id="122889" name="Picture 9" descr="17b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600200"/>
            <a:ext cx="4114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mtClean="0"/>
              <a:t>PORT</a:t>
            </a:r>
          </a:p>
        </p:txBody>
      </p:sp>
      <p:pic>
        <p:nvPicPr>
          <p:cNvPr id="134148" name="Picture 4" descr="port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00800" y="3181350"/>
            <a:ext cx="2266950" cy="1314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152400" y="3048000"/>
            <a:ext cx="6172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it-IT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Is shown as a small square symbol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it-IT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Ports can be named, and the name is placed near the square symbol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it-IT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Is associated with the interfaces that specify the nature of the interactions that may occur over a port</a:t>
            </a:r>
          </a:p>
        </p:txBody>
      </p:sp>
      <p:sp>
        <p:nvSpPr>
          <p:cNvPr id="134151" name="Rectangle 7"/>
          <p:cNvSpPr>
            <a:spLocks noChangeArrowheads="1"/>
          </p:cNvSpPr>
          <p:nvPr/>
        </p:nvSpPr>
        <p:spPr bwMode="auto">
          <a:xfrm>
            <a:off x="152400" y="1524000"/>
            <a:ext cx="8153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it-IT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Specifies a distinct interaction point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/>
            </a:pPr>
            <a:r>
              <a:rPr lang="it-IT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Between that component and its environment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/>
            </a:pPr>
            <a:r>
              <a:rPr lang="it-IT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Between that component and its internal parts</a:t>
            </a:r>
          </a:p>
        </p:txBody>
      </p:sp>
      <p:pic>
        <p:nvPicPr>
          <p:cNvPr id="134158" name="Picture 14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029200"/>
            <a:ext cx="4389438" cy="141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PORT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696200" cy="838200"/>
          </a:xfrm>
        </p:spPr>
        <p:txBody>
          <a:bodyPr/>
          <a:lstStyle/>
          <a:p>
            <a:pPr eaLnBrk="1" hangingPunct="1">
              <a:defRPr/>
            </a:pPr>
            <a:r>
              <a:rPr lang="it-IT" sz="2400" dirty="0" smtClean="0">
                <a:latin typeface="Comic Sans MS" pitchFamily="66" charset="0"/>
              </a:rPr>
              <a:t>Ports can support unidirectional communication or bi-directional communication</a:t>
            </a:r>
            <a:endParaRPr lang="en-US" sz="2800" dirty="0" smtClean="0"/>
          </a:p>
        </p:txBody>
      </p:sp>
      <p:sp>
        <p:nvSpPr>
          <p:cNvPr id="142344" name="Rectangle 8"/>
          <p:cNvSpPr>
            <a:spLocks noChangeArrowheads="1"/>
          </p:cNvSpPr>
          <p:nvPr/>
        </p:nvSpPr>
        <p:spPr bwMode="auto">
          <a:xfrm>
            <a:off x="381000" y="4114800"/>
            <a:ext cx="41910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it-IT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If there are multiple interfaces associated with a port, these interfaces may be listed with the interface icon, separated by a commas</a:t>
            </a: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pic>
        <p:nvPicPr>
          <p:cNvPr id="142345" name="Picture 9" descr="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90800"/>
            <a:ext cx="4389438" cy="141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346" name="Picture 10" descr="engin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708275"/>
            <a:ext cx="2667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347" name="Picture 11" descr="6b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4870450"/>
            <a:ext cx="3657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mtClean="0"/>
              <a:t>PORT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974850"/>
            <a:ext cx="8226425" cy="2894013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defRPr/>
            </a:pPr>
            <a:r>
              <a:rPr lang="it-IT" sz="2400" smtClean="0">
                <a:latin typeface="Comic Sans MS" pitchFamily="66" charset="0"/>
              </a:rPr>
              <a:t>All interactions of a component with its environment are achieved through a port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t-IT" sz="2400" smtClean="0">
                <a:latin typeface="Comic Sans MS" pitchFamily="66" charset="0"/>
              </a:rPr>
              <a:t>The internals are fully isolated from the environment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t-IT" sz="2400" smtClean="0">
                <a:latin typeface="Comic Sans MS" pitchFamily="66" charset="0"/>
              </a:rPr>
              <a:t>This allows such a component to be used in any context that satisfies the constraints specified by its ports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t-IT" sz="2400" smtClean="0">
                <a:latin typeface="Comic Sans MS" pitchFamily="66" charset="0"/>
              </a:rPr>
              <a:t>Ports are not defined in UML 1.x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mtClean="0"/>
              <a:t>EXTERNAL VIEW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5288" y="2636838"/>
            <a:ext cx="4968875" cy="1152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it-IT" sz="2400" smtClean="0">
                <a:latin typeface="Comic Sans MS" pitchFamily="66" charset="0"/>
              </a:rPr>
              <a:t>An external view (or black box view) shows publicly visible properties and operations</a:t>
            </a: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395288" y="3932238"/>
            <a:ext cx="5616575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it-IT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An external view of a component is by means of interface symbols sticking out of the component box</a:t>
            </a:r>
          </a:p>
        </p:txBody>
      </p:sp>
      <p:pic>
        <p:nvPicPr>
          <p:cNvPr id="30738" name="Picture 18" descr="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59563" y="3859213"/>
            <a:ext cx="1944687" cy="2665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395288" y="5373688"/>
            <a:ext cx="611981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it-IT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The interface can be listed in the compartment of  a component box</a:t>
            </a:r>
          </a:p>
        </p:txBody>
      </p:sp>
      <p:pic>
        <p:nvPicPr>
          <p:cNvPr id="30741" name="Picture 21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2354263"/>
            <a:ext cx="33940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468313" y="1627188"/>
            <a:ext cx="8207375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it-IT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A component have an external view and an internal 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mtClean="0"/>
              <a:t>INTERNAL VIEW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989138"/>
            <a:ext cx="4319587" cy="21605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it-IT" sz="2400" smtClean="0">
                <a:latin typeface="Comic Sans MS" pitchFamily="66" charset="0"/>
              </a:rPr>
              <a:t>An internal, or white box view of a component is where the realizing classes/components are nested within the component shape</a:t>
            </a:r>
          </a:p>
        </p:txBody>
      </p:sp>
      <p:sp>
        <p:nvSpPr>
          <p:cNvPr id="38935" name="Rectangle 23"/>
          <p:cNvSpPr>
            <a:spLocks noChangeArrowheads="1"/>
          </p:cNvSpPr>
          <p:nvPr/>
        </p:nvSpPr>
        <p:spPr bwMode="auto">
          <a:xfrm>
            <a:off x="395288" y="4292600"/>
            <a:ext cx="7704137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it-IT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Realization is a relationship between two set of model elements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/>
            </a:pPr>
            <a:r>
              <a:rPr lang="it-IT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One represents a specification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/>
            </a:pPr>
            <a:r>
              <a:rPr lang="it-IT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The other represent an implementation of the latter</a:t>
            </a:r>
            <a:endParaRPr lang="it-IT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8938" name="Picture 26" descr="9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76400"/>
            <a:ext cx="4191000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mtClean="0"/>
              <a:t>INTERNAL VIEW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2205038"/>
            <a:ext cx="5770563" cy="15414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it-IT" sz="2400" smtClean="0">
                <a:latin typeface="Comic Sans MS" pitchFamily="66" charset="0"/>
              </a:rPr>
              <a:t>The internal class that realize the behavior  of a component may be displayed in an additional compartment</a:t>
            </a: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395288" y="3644900"/>
            <a:ext cx="59150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it-IT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Compartments can also be used to display parts, connectors or implementation artifacts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it-IT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An artifact is the specification of a phisycal piece of information</a:t>
            </a:r>
          </a:p>
        </p:txBody>
      </p:sp>
      <p:pic>
        <p:nvPicPr>
          <p:cNvPr id="36882" name="Picture 18" descr="14bi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43663" y="2132013"/>
            <a:ext cx="2449512" cy="3529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mtClean="0"/>
              <a:t>INTERNAL VIEW</a:t>
            </a:r>
          </a:p>
        </p:txBody>
      </p:sp>
      <p:sp>
        <p:nvSpPr>
          <p:cNvPr id="121863" name="Rectangle 7"/>
          <p:cNvSpPr>
            <a:spLocks noChangeArrowheads="1"/>
          </p:cNvSpPr>
          <p:nvPr/>
        </p:nvSpPr>
        <p:spPr bwMode="auto">
          <a:xfrm>
            <a:off x="457200" y="1600200"/>
            <a:ext cx="82184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it-IT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Components can be built recursively</a:t>
            </a:r>
            <a:endParaRPr lang="it-IT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121872" name="Picture 16" descr="9-1b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14600"/>
            <a:ext cx="6477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mtClean="0"/>
              <a:t>ASSEMBLY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196975"/>
            <a:ext cx="8443913" cy="41036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it-IT" sz="2400" dirty="0" smtClean="0">
                <a:latin typeface="Comic Sans MS" pitchFamily="66" charset="0"/>
              </a:rPr>
              <a:t>Two kinds of connectors: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it-IT" sz="2400" dirty="0" smtClean="0">
                <a:latin typeface="Comic Sans MS" pitchFamily="66" charset="0"/>
              </a:rPr>
              <a:t>Delegation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it-IT" sz="2400" dirty="0" smtClean="0">
                <a:latin typeface="Comic Sans MS" pitchFamily="66" charset="0"/>
              </a:rPr>
              <a:t>Assembly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t-IT" sz="2400" dirty="0" smtClean="0">
                <a:latin typeface="Comic Sans MS" pitchFamily="66" charset="0"/>
              </a:rPr>
              <a:t>ASSEMBLY CONNECTOR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t-IT" sz="2400" dirty="0" smtClean="0">
                <a:latin typeface="Comic Sans MS" pitchFamily="66" charset="0"/>
              </a:rPr>
              <a:t>A connector between 2 components defines that one component provides the services that another component requires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t-IT" sz="2400" dirty="0" smtClean="0">
                <a:latin typeface="Comic Sans MS" pitchFamily="66" charset="0"/>
              </a:rPr>
              <a:t>He must only be defined from a required interface to a provided interface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t-IT" sz="2400" dirty="0" smtClean="0">
                <a:latin typeface="Comic Sans MS" pitchFamily="66" charset="0"/>
              </a:rPr>
              <a:t>An assembly connector is notated by a “ball-and-socket” connection</a:t>
            </a:r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152400" y="5300663"/>
            <a:ext cx="3657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  <a:defRPr/>
            </a:pPr>
            <a:r>
              <a:rPr lang="it-IT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	This notation allows for succint grafical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  <a:defRPr/>
            </a:pPr>
            <a:r>
              <a:rPr lang="it-IT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	wiring of components</a:t>
            </a:r>
            <a:endParaRPr lang="it-IT" sz="2000"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pic>
        <p:nvPicPr>
          <p:cNvPr id="50187" name="Picture 11" descr="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334000"/>
            <a:ext cx="4321175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mtClean="0"/>
              <a:t>COMPONENT in UML 2.0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828800"/>
            <a:ext cx="8210550" cy="4648200"/>
          </a:xfrm>
        </p:spPr>
        <p:txBody>
          <a:bodyPr/>
          <a:lstStyle/>
          <a:p>
            <a:pPr eaLnBrk="1" hangingPunct="1">
              <a:defRPr/>
            </a:pPr>
            <a:r>
              <a:rPr lang="it-IT" sz="2800" smtClean="0">
                <a:latin typeface="Comic Sans MS" pitchFamily="66" charset="0"/>
              </a:rPr>
              <a:t>Modular unit with well-defined interfaces that is replaceable within its environment</a:t>
            </a:r>
          </a:p>
          <a:p>
            <a:pPr eaLnBrk="1" hangingPunct="1">
              <a:defRPr/>
            </a:pPr>
            <a:r>
              <a:rPr lang="it-IT" sz="2800" b="1" smtClean="0">
                <a:latin typeface="Comic Sans MS" pitchFamily="66" charset="0"/>
              </a:rPr>
              <a:t>Autonomous</a:t>
            </a:r>
            <a:r>
              <a:rPr lang="it-IT" sz="2800" smtClean="0">
                <a:latin typeface="Comic Sans MS" pitchFamily="66" charset="0"/>
              </a:rPr>
              <a:t> unit within a system </a:t>
            </a:r>
          </a:p>
          <a:p>
            <a:pPr lvl="1" eaLnBrk="1" hangingPunct="1">
              <a:defRPr/>
            </a:pPr>
            <a:r>
              <a:rPr lang="it-IT" smtClean="0">
                <a:latin typeface="Comic Sans MS" pitchFamily="66" charset="0"/>
              </a:rPr>
              <a:t>Has one or more provided and required interfaces</a:t>
            </a:r>
          </a:p>
          <a:p>
            <a:pPr lvl="1" eaLnBrk="1" hangingPunct="1">
              <a:defRPr/>
            </a:pPr>
            <a:r>
              <a:rPr lang="it-IT" smtClean="0">
                <a:latin typeface="Comic Sans MS" pitchFamily="66" charset="0"/>
              </a:rPr>
              <a:t>Its internals are hidden and inaccessible</a:t>
            </a:r>
          </a:p>
          <a:p>
            <a:pPr lvl="1" eaLnBrk="1" hangingPunct="1">
              <a:defRPr/>
            </a:pPr>
            <a:r>
              <a:rPr lang="it-IT" smtClean="0">
                <a:latin typeface="Comic Sans MS" pitchFamily="66" charset="0"/>
              </a:rPr>
              <a:t>A component is encapsulated</a:t>
            </a:r>
          </a:p>
          <a:p>
            <a:pPr lvl="1" eaLnBrk="1" hangingPunct="1">
              <a:defRPr/>
            </a:pPr>
            <a:r>
              <a:rPr lang="it-IT" smtClean="0">
                <a:latin typeface="Comic Sans MS" pitchFamily="66" charset="0"/>
              </a:rPr>
              <a:t>Its dependencies are designed such that it can be treated as independently as 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mtClean="0"/>
              <a:t>SEMANTICS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9125"/>
            <a:ext cx="8229600" cy="33401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it-IT" sz="2800" smtClean="0">
                <a:latin typeface="Comic Sans MS" pitchFamily="66" charset="0"/>
              </a:rPr>
              <a:t>The semantics for an assembly connector 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t-IT" sz="2400" smtClean="0">
                <a:latin typeface="Comic Sans MS" pitchFamily="66" charset="0"/>
              </a:rPr>
              <a:t>Are that signals travel along an instance of a  connector originating in a required port and delivered to a provided port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t-IT" sz="2400" smtClean="0">
                <a:latin typeface="Comic Sans MS" pitchFamily="66" charset="0"/>
              </a:rPr>
              <a:t>The interfaces provided and required must be compatible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t-IT" sz="2400" smtClean="0">
                <a:latin typeface="Comic Sans MS" pitchFamily="66" charset="0"/>
              </a:rPr>
              <a:t>The interface compatibility between provided and required ports that are connected enables an existing component in a system to be replaced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mtClean="0"/>
              <a:t>SEMANTICS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4313" y="1484313"/>
            <a:ext cx="8929687" cy="1439862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defRPr/>
            </a:pPr>
            <a:r>
              <a:rPr lang="it-IT" sz="2400" smtClean="0">
                <a:latin typeface="Comic Sans MS" pitchFamily="66" charset="0"/>
              </a:rPr>
              <a:t>Multiple connections directed from a single required interface to provided interfaces indicates that the instance that will handle the signal will be determined at execution time</a:t>
            </a:r>
          </a:p>
        </p:txBody>
      </p:sp>
      <p:pic>
        <p:nvPicPr>
          <p:cNvPr id="59408" name="Picture 16" descr="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799147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mtClean="0"/>
              <a:t>DELEGATION</a:t>
            </a:r>
            <a:endParaRPr lang="en-US" smtClean="0"/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457200" y="1371600"/>
            <a:ext cx="8072438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it-IT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DELEGATION CONNECTOR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/>
            </a:pPr>
            <a:r>
              <a:rPr lang="it-IT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Links the external contract of a component to the internal realization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/>
            </a:pPr>
            <a:r>
              <a:rPr lang="it-IT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Represents the forwarding of signals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/>
            </a:pPr>
            <a:r>
              <a:rPr lang="it-IT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He must only be defined between used interfaces or ports of the same kind</a:t>
            </a:r>
          </a:p>
        </p:txBody>
      </p:sp>
      <p:pic>
        <p:nvPicPr>
          <p:cNvPr id="146442" name="Picture 10" descr="9-1bi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95513" y="4149725"/>
            <a:ext cx="4895850" cy="2417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mtClean="0"/>
              <a:t>DELEGATION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96975"/>
            <a:ext cx="9467850" cy="5486400"/>
          </a:xfrm>
        </p:spPr>
        <p:txBody>
          <a:bodyPr/>
          <a:lstStyle/>
          <a:p>
            <a:pPr lvl="1" eaLnBrk="1" hangingPunct="1">
              <a:defRPr/>
            </a:pPr>
            <a:r>
              <a:rPr lang="it-IT" sz="2400" smtClean="0">
                <a:latin typeface="Comic Sans MS" pitchFamily="66" charset="0"/>
              </a:rPr>
              <a:t>The target interface must support a signature compatible with a subset of operations of the source interface</a:t>
            </a:r>
          </a:p>
          <a:p>
            <a:pPr lvl="1" eaLnBrk="1" hangingPunct="1">
              <a:defRPr/>
            </a:pPr>
            <a:r>
              <a:rPr lang="it-IT" sz="2400" smtClean="0">
                <a:latin typeface="Comic Sans MS" pitchFamily="66" charset="0"/>
              </a:rPr>
              <a:t>A port may delegate to a set of ports on subordinate components</a:t>
            </a:r>
          </a:p>
          <a:p>
            <a:pPr lvl="1" eaLnBrk="1" hangingPunct="1">
              <a:defRPr/>
            </a:pPr>
            <a:r>
              <a:rPr lang="it-IT" sz="2400" smtClean="0">
                <a:latin typeface="Comic Sans MS" pitchFamily="66" charset="0"/>
              </a:rPr>
              <a:t>The union of the target interfaces must be signature compatible with the source interface</a:t>
            </a:r>
          </a:p>
          <a:p>
            <a:pPr eaLnBrk="1" hangingPunct="1">
              <a:defRPr/>
            </a:pPr>
            <a:r>
              <a:rPr lang="it-IT" sz="2400" smtClean="0">
                <a:latin typeface="Comic Sans MS" pitchFamily="66" charset="0"/>
              </a:rPr>
              <a:t>Semantics: </a:t>
            </a:r>
          </a:p>
          <a:p>
            <a:pPr lvl="1" eaLnBrk="1" hangingPunct="1">
              <a:defRPr/>
            </a:pPr>
            <a:r>
              <a:rPr lang="it-IT" sz="2400" smtClean="0">
                <a:latin typeface="Comic Sans MS" pitchFamily="66" charset="0"/>
              </a:rPr>
              <a:t>Is a declaration that behaviour that is available on a component instance is not realized by that component itself, but by another instance that has compatible capabilities</a:t>
            </a:r>
          </a:p>
          <a:p>
            <a:pPr lvl="1" eaLnBrk="1" hangingPunct="1">
              <a:defRPr/>
            </a:pPr>
            <a:r>
              <a:rPr lang="it-IT" sz="2400" smtClean="0">
                <a:latin typeface="Comic Sans MS" pitchFamily="66" charset="0"/>
              </a:rPr>
              <a:t>Is used to model the hierarchical decomposition </a:t>
            </a:r>
          </a:p>
          <a:p>
            <a:pPr lvl="1" eaLnBrk="1" hangingPunct="1">
              <a:defRPr/>
            </a:pPr>
            <a:r>
              <a:rPr lang="it-IT" sz="2400" smtClean="0">
                <a:latin typeface="Comic Sans MS" pitchFamily="66" charset="0"/>
              </a:rPr>
              <a:t>Message and signal flow will occur between the connected ports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mtClean="0"/>
              <a:t>CASE STUDY</a:t>
            </a:r>
          </a:p>
        </p:txBody>
      </p:sp>
      <p:pic>
        <p:nvPicPr>
          <p:cNvPr id="131078" name="Picture 6" descr="CaseStud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" y="1600200"/>
            <a:ext cx="8516938" cy="4997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mtClean="0"/>
              <a:t>CASE STUDY</a:t>
            </a:r>
          </a:p>
        </p:txBody>
      </p:sp>
      <p:pic>
        <p:nvPicPr>
          <p:cNvPr id="69653" name="Picture 21" descr="9-1tri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1844675"/>
            <a:ext cx="7524750" cy="4014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mtClean="0"/>
              <a:t>DEPLOYMENT DIAGRAMS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781300"/>
            <a:ext cx="83058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it-IT" sz="2400" smtClean="0">
                <a:latin typeface="Comic Sans MS" pitchFamily="66" charset="0"/>
              </a:rPr>
              <a:t>Deployment diagrams</a:t>
            </a:r>
            <a:r>
              <a:rPr lang="it-IT" smtClean="0">
                <a:latin typeface="Comic Sans MS" pitchFamily="66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t-IT" sz="2400" smtClean="0">
                <a:latin typeface="Comic Sans MS" pitchFamily="66" charset="0"/>
              </a:rPr>
              <a:t>Show the physical relationship between hardware and software in a system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t-IT" sz="2400" smtClean="0">
                <a:latin typeface="Comic Sans MS" pitchFamily="66" charset="0"/>
              </a:rPr>
              <a:t>Hardware elements: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it-IT" sz="2000" smtClean="0">
                <a:latin typeface="Comic Sans MS" pitchFamily="66" charset="0"/>
              </a:rPr>
              <a:t>Computers (clients, servers)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it-IT" sz="2000" smtClean="0">
                <a:latin typeface="Comic Sans MS" pitchFamily="66" charset="0"/>
              </a:rPr>
              <a:t>Embedded processors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it-IT" sz="2000" smtClean="0">
                <a:latin typeface="Comic Sans MS" pitchFamily="66" charset="0"/>
              </a:rPr>
              <a:t>Devices (sensors, peripherals)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t-IT" sz="2400" smtClean="0">
                <a:latin typeface="Comic Sans MS" pitchFamily="66" charset="0"/>
              </a:rPr>
              <a:t>Are used to show the nodes where software components reside in the run-time system</a:t>
            </a: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381000" y="1660525"/>
            <a:ext cx="8748713" cy="97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it-IT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There is a strong link between components diagrams and deployment diagrams</a:t>
            </a:r>
            <a:endParaRPr lang="it-IT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mtClean="0"/>
              <a:t>DEPLOYMENT DIAGRAMS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endParaRPr lang="it-IT" sz="280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it-IT" sz="2800" smtClean="0">
                <a:latin typeface="Comic Sans MS" pitchFamily="66" charset="0"/>
              </a:rPr>
              <a:t> 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it-IT" sz="2800" smtClean="0"/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381000" y="1497013"/>
            <a:ext cx="8078788" cy="178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it-IT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Deployment diagram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/>
            </a:pPr>
            <a:r>
              <a:rPr lang="it-IT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Contains nodes and connections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/>
            </a:pPr>
            <a:r>
              <a:rPr lang="it-IT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A node usually represent a piece of hardware in the system</a:t>
            </a:r>
          </a:p>
        </p:txBody>
      </p:sp>
      <p:sp>
        <p:nvSpPr>
          <p:cNvPr id="93195" name="Rectangle 11"/>
          <p:cNvSpPr>
            <a:spLocks noChangeArrowheads="1"/>
          </p:cNvSpPr>
          <p:nvPr/>
        </p:nvSpPr>
        <p:spPr bwMode="auto">
          <a:xfrm>
            <a:off x="381000" y="3062288"/>
            <a:ext cx="4897438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/>
            </a:pPr>
            <a:r>
              <a:rPr lang="it-IT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A connection depicts the communication path used by the hardware to communicate 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/>
            </a:pPr>
            <a:r>
              <a:rPr lang="it-IT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Usually indicates the method such as TCP/IP</a:t>
            </a:r>
          </a:p>
        </p:txBody>
      </p:sp>
      <p:pic>
        <p:nvPicPr>
          <p:cNvPr id="93198" name="Picture 14" descr="deploy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947988"/>
            <a:ext cx="2811463" cy="336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it-IT" smtClean="0"/>
              <a:t>DEPLOYMENT DIAGRAMS</a:t>
            </a:r>
          </a:p>
        </p:txBody>
      </p:sp>
      <p:sp>
        <p:nvSpPr>
          <p:cNvPr id="94220" name="Rectangle 12"/>
          <p:cNvSpPr>
            <a:spLocks noChangeArrowheads="1"/>
          </p:cNvSpPr>
          <p:nvPr/>
        </p:nvSpPr>
        <p:spPr bwMode="auto">
          <a:xfrm>
            <a:off x="0" y="2232025"/>
            <a:ext cx="4487863" cy="400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it-IT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An artifact</a:t>
            </a:r>
            <a:r>
              <a:rPr lang="it-IT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/>
            </a:pPr>
            <a:r>
              <a:rPr lang="it-IT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Is the specification of a phisycal piece of information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/>
            </a:pPr>
            <a:r>
              <a:rPr lang="it-IT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Ex: source files, binary executable files, table in a database system,….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/>
            </a:pPr>
            <a:r>
              <a:rPr lang="it-IT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An artifact defined by the user represents a concrete element in the physical world</a:t>
            </a:r>
            <a:endParaRPr lang="it-IT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4221" name="Rectangle 13"/>
          <p:cNvSpPr>
            <a:spLocks noChangeArrowheads="1"/>
          </p:cNvSpPr>
          <p:nvPr/>
        </p:nvSpPr>
        <p:spPr bwMode="auto">
          <a:xfrm>
            <a:off x="7938" y="1481138"/>
            <a:ext cx="441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it-IT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Deployment diagrams contain artifact</a:t>
            </a:r>
          </a:p>
        </p:txBody>
      </p:sp>
      <p:pic>
        <p:nvPicPr>
          <p:cNvPr id="94222" name="Picture 14" descr="deploy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76400"/>
            <a:ext cx="3521075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mtClean="0"/>
              <a:t>DEPLOYMENT DIAGRAMS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931150" cy="1900238"/>
          </a:xfrm>
        </p:spPr>
        <p:txBody>
          <a:bodyPr/>
          <a:lstStyle/>
          <a:p>
            <a:pPr eaLnBrk="1" hangingPunct="1">
              <a:defRPr/>
            </a:pPr>
            <a:r>
              <a:rPr lang="it-IT" sz="2400" smtClean="0">
                <a:latin typeface="Comic Sans MS" pitchFamily="66" charset="0"/>
              </a:rPr>
              <a:t>An artifact manifest one or more model elements </a:t>
            </a:r>
          </a:p>
          <a:p>
            <a:pPr eaLnBrk="1" hangingPunct="1">
              <a:defRPr/>
            </a:pPr>
            <a:r>
              <a:rPr lang="it-IT" sz="2400" smtClean="0">
                <a:latin typeface="Comic Sans MS" pitchFamily="66" charset="0"/>
              </a:rPr>
              <a:t>A &lt;&lt;manifestation&gt;&gt; is the concrete physical of one or more model elements by an artifact</a:t>
            </a:r>
          </a:p>
          <a:p>
            <a:pPr eaLnBrk="1" hangingPunct="1">
              <a:defRPr/>
            </a:pPr>
            <a:r>
              <a:rPr lang="it-IT" sz="2400" smtClean="0">
                <a:latin typeface="Comic Sans MS" pitchFamily="66" charset="0"/>
              </a:rPr>
              <a:t>This model element often is a component</a:t>
            </a:r>
          </a:p>
        </p:txBody>
      </p:sp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468313" y="3357563"/>
            <a:ext cx="4103687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it-IT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A manifestation is notated as a dashed line with an open</a:t>
            </a:r>
            <a:r>
              <a:rPr lang="it-IT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it-IT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arrow-head labeled with the keyword &lt;&lt;manifest&gt;&gt; </a:t>
            </a:r>
          </a:p>
        </p:txBody>
      </p:sp>
      <p:pic>
        <p:nvPicPr>
          <p:cNvPr id="147464" name="Picture 8" descr="manifestBi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9700" y="3500438"/>
            <a:ext cx="3455988" cy="3141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mtClean="0"/>
              <a:t>CASE STUDY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820150" cy="55895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it-IT" sz="2400" smtClean="0">
                <a:latin typeface="Comic Sans MS" pitchFamily="66" charset="0"/>
              </a:rPr>
              <a:t>Development of an application collecting students’ opinions about courses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t-IT" sz="2400" smtClean="0">
                <a:latin typeface="Comic Sans MS" pitchFamily="66" charset="0"/>
              </a:rPr>
              <a:t>A student can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t-IT" sz="2000" smtClean="0">
                <a:latin typeface="Comic Sans MS" pitchFamily="66" charset="0"/>
              </a:rPr>
              <a:t>Read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t-IT" sz="2000" smtClean="0">
                <a:latin typeface="Comic Sans MS" pitchFamily="66" charset="0"/>
              </a:rPr>
              <a:t>Insert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t-IT" sz="2000" smtClean="0">
                <a:latin typeface="Comic Sans MS" pitchFamily="66" charset="0"/>
              </a:rPr>
              <a:t>Update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t-IT" sz="2000" smtClean="0">
                <a:latin typeface="Comic Sans MS" pitchFamily="66" charset="0"/>
              </a:rPr>
              <a:t>Make data permanent about the courses in its schedule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t-IT" sz="2400" smtClean="0">
                <a:latin typeface="Comic Sans MS" pitchFamily="66" charset="0"/>
              </a:rPr>
              <a:t>A professor can only see statistic elaboration of the data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t-IT" sz="2400" smtClean="0">
                <a:latin typeface="Comic Sans MS" pitchFamily="66" charset="0"/>
              </a:rPr>
              <a:t>The student application must be installed in pc client   (sw1, sw2)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t-IT" sz="2400" smtClean="0">
                <a:latin typeface="Comic Sans MS" pitchFamily="66" charset="0"/>
              </a:rPr>
              <a:t>The manager application must be installed in pc client  (in the manager’s office)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t-IT" sz="2400" smtClean="0">
                <a:latin typeface="Comic Sans MS" pitchFamily="66" charset="0"/>
              </a:rPr>
              <a:t>There is one or more servers with DataBase and components for courses management</a:t>
            </a:r>
          </a:p>
          <a:p>
            <a:pPr eaLnBrk="1" hangingPunct="1">
              <a:lnSpc>
                <a:spcPct val="90000"/>
              </a:lnSpc>
              <a:buClr>
                <a:srgbClr val="FFFF99"/>
              </a:buClr>
              <a:buFont typeface="Wingdings" panose="05000000000000000000" pitchFamily="2" charset="2"/>
              <a:buNone/>
              <a:defRPr/>
            </a:pPr>
            <a:r>
              <a:rPr lang="it-IT" sz="2800" smtClean="0"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mtClean="0"/>
              <a:t>DEPLOYMENT DIAGRAMS</a:t>
            </a:r>
          </a:p>
        </p:txBody>
      </p:sp>
      <p:pic>
        <p:nvPicPr>
          <p:cNvPr id="117770" name="Picture 10" descr="deploy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229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mtClean="0"/>
              <a:t>COMPONENT NOTATION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0" y="1412875"/>
            <a:ext cx="6324600" cy="106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it-IT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A component is shown as a rectangle with</a:t>
            </a:r>
            <a:r>
              <a:rPr lang="it-IT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/>
            </a:pPr>
            <a:r>
              <a:rPr lang="it-IT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A keyword &lt;&lt;component&gt;&gt;</a:t>
            </a:r>
          </a:p>
        </p:txBody>
      </p: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0" y="2743200"/>
            <a:ext cx="6324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/>
            </a:pPr>
            <a:r>
              <a:rPr lang="it-IT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Optionally, in the right hand corner a component icon can be displayed</a:t>
            </a:r>
          </a:p>
          <a:p>
            <a:pPr marL="1143000" lvl="2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/>
            </a:pPr>
            <a:r>
              <a:rPr lang="it-IT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A component icon  is a rectangle with two smaller rectangles jutting out from the left-hand side</a:t>
            </a:r>
          </a:p>
          <a:p>
            <a:pPr marL="1143000" lvl="2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/>
            </a:pPr>
            <a:r>
              <a:rPr lang="it-IT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This symbol is a visual stereotype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/>
            </a:pPr>
            <a:r>
              <a:rPr lang="it-IT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The component name</a:t>
            </a:r>
          </a:p>
        </p:txBody>
      </p:sp>
      <p:pic>
        <p:nvPicPr>
          <p:cNvPr id="17435" name="Picture 27" descr="1b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886200"/>
            <a:ext cx="2133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6" name="Picture 28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286000"/>
            <a:ext cx="2286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38" name="Rectangle 30"/>
          <p:cNvSpPr>
            <a:spLocks noChangeArrowheads="1"/>
          </p:cNvSpPr>
          <p:nvPr/>
        </p:nvSpPr>
        <p:spPr bwMode="auto">
          <a:xfrm>
            <a:off x="152400" y="5334000"/>
            <a:ext cx="7696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it-IT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Components can be labelled with a stereotype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it-IT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	there are a number of standard stereotypes     ex: &lt;&lt;entity&gt;&gt;, &lt;&lt;subsystem&gt;&gt;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mtClean="0"/>
              <a:t>Component ELEMENTS</a:t>
            </a:r>
            <a:endParaRPr lang="en-US" smtClean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50403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latin typeface="Comic Sans MS" pitchFamily="66" charset="0"/>
              </a:rPr>
              <a:t>A component can have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latin typeface="Comic Sans MS" pitchFamily="66" charset="0"/>
              </a:rPr>
              <a:t>Interfaces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 smtClean="0">
                <a:latin typeface="Comic Sans MS" pitchFamily="66" charset="0"/>
              </a:rPr>
              <a:t>An interface represents a declaration of a set of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 smtClean="0">
                <a:latin typeface="Comic Sans MS" pitchFamily="66" charset="0"/>
              </a:rPr>
              <a:t>operations and obligations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latin typeface="Comic Sans MS" pitchFamily="66" charset="0"/>
              </a:rPr>
              <a:t>Usage dependencies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it-IT" sz="2000" dirty="0" smtClean="0">
                <a:latin typeface="Comic Sans MS" pitchFamily="66" charset="0"/>
              </a:rPr>
              <a:t>A usage dependency is relationship which one element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it-IT" sz="2000" dirty="0" smtClean="0">
                <a:latin typeface="Comic Sans MS" pitchFamily="66" charset="0"/>
              </a:rPr>
              <a:t>requires another element for its full implementation</a:t>
            </a:r>
            <a:endParaRPr lang="en-US" sz="2000" dirty="0" smtClean="0">
              <a:latin typeface="Comic Sans MS" pitchFamily="66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latin typeface="Comic Sans MS" pitchFamily="66" charset="0"/>
              </a:rPr>
              <a:t>Ports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 smtClean="0">
                <a:latin typeface="Comic Sans MS" pitchFamily="66" charset="0"/>
              </a:rPr>
              <a:t>Port represents an interaction point between  a component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 smtClean="0">
                <a:latin typeface="Comic Sans MS" pitchFamily="66" charset="0"/>
              </a:rPr>
              <a:t>and its environment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latin typeface="Comic Sans MS" pitchFamily="66" charset="0"/>
              </a:rPr>
              <a:t>Connectors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>
                <a:latin typeface="Comic Sans MS" pitchFamily="66" charset="0"/>
              </a:rPr>
              <a:t>Connect two components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>
                <a:latin typeface="Comic Sans MS" pitchFamily="66" charset="0"/>
              </a:rPr>
              <a:t>Connect the external contract of a component to the internal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mtClean="0"/>
              <a:t>INTERFACE</a:t>
            </a:r>
            <a:endParaRPr lang="en-US" smtClean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5257800" cy="2514600"/>
          </a:xfrm>
        </p:spPr>
        <p:txBody>
          <a:bodyPr/>
          <a:lstStyle/>
          <a:p>
            <a:pPr eaLnBrk="1" hangingPunct="1">
              <a:defRPr/>
            </a:pPr>
            <a:r>
              <a:rPr lang="it-IT" sz="2400" smtClean="0">
                <a:latin typeface="Comic Sans MS" pitchFamily="66" charset="0"/>
              </a:rPr>
              <a:t>May be shown using a rectangle symbol with a keyword &lt;&lt;interface&gt;&gt; preceding the name</a:t>
            </a:r>
          </a:p>
          <a:p>
            <a:pPr eaLnBrk="1" hangingPunct="1">
              <a:defRPr/>
            </a:pPr>
            <a:r>
              <a:rPr lang="it-IT" sz="2400" smtClean="0">
                <a:latin typeface="Comic Sans MS" pitchFamily="66" charset="0"/>
              </a:rPr>
              <a:t>For displaying the full signature, the interface rectangle can be expanded to show details</a:t>
            </a:r>
            <a:endParaRPr lang="en-US" sz="2400" smtClean="0">
              <a:latin typeface="Comic Sans MS" pitchFamily="66" charset="0"/>
            </a:endParaRPr>
          </a:p>
        </p:txBody>
      </p:sp>
      <p:pic>
        <p:nvPicPr>
          <p:cNvPr id="144388" name="Picture 4" descr="inter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524000"/>
            <a:ext cx="1981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390" name="Picture 6" descr="interfac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048000"/>
            <a:ext cx="2206625" cy="193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91" name="Rectangle 7"/>
          <p:cNvSpPr>
            <a:spLocks noChangeArrowheads="1"/>
          </p:cNvSpPr>
          <p:nvPr/>
        </p:nvSpPr>
        <p:spPr bwMode="auto">
          <a:xfrm>
            <a:off x="381000" y="4572000"/>
            <a:ext cx="403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it-IT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Can be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Provided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Required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mtClean="0"/>
              <a:t>INTERFACE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152400" y="1570038"/>
            <a:ext cx="8991600" cy="505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it-IT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A component defines its behaviour in terms of provided and required interfaces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it-IT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An interface 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/>
            </a:pPr>
            <a:r>
              <a:rPr lang="it-IT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Is the definition of a collection of one or more operations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/>
            </a:pPr>
            <a:r>
              <a:rPr lang="it-IT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Provides only the operations but not the implementation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/>
            </a:pPr>
            <a:r>
              <a:rPr lang="it-IT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Implementation is normally provided by a class/ component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/>
            </a:pPr>
            <a:r>
              <a:rPr lang="it-IT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In complex systems, the physical implementation is provided by a group of classes rather than a single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mtClean="0"/>
              <a:t>INTERFACE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5" y="1566863"/>
            <a:ext cx="5480050" cy="2547937"/>
          </a:xfrm>
        </p:spPr>
        <p:txBody>
          <a:bodyPr/>
          <a:lstStyle/>
          <a:p>
            <a:pPr eaLnBrk="1" hangingPunct="1">
              <a:defRPr/>
            </a:pPr>
            <a:r>
              <a:rPr lang="it-IT" sz="2400" dirty="0" smtClean="0">
                <a:latin typeface="Comic Sans MS" pitchFamily="66" charset="0"/>
              </a:rPr>
              <a:t>A provided interface </a:t>
            </a:r>
          </a:p>
          <a:p>
            <a:pPr lvl="1" eaLnBrk="1" hangingPunct="1">
              <a:defRPr/>
            </a:pPr>
            <a:r>
              <a:rPr lang="it-IT" sz="2400" dirty="0" smtClean="0">
                <a:latin typeface="Comic Sans MS" pitchFamily="66" charset="0"/>
              </a:rPr>
              <a:t>Characterize services that the component offers to its environment</a:t>
            </a:r>
          </a:p>
          <a:p>
            <a:pPr lvl="1" eaLnBrk="1" hangingPunct="1">
              <a:defRPr/>
            </a:pPr>
            <a:r>
              <a:rPr lang="it-IT" sz="2400" dirty="0" smtClean="0">
                <a:latin typeface="Comic Sans MS" pitchFamily="66" charset="0"/>
              </a:rPr>
              <a:t>Is modeled using a ball, labelled with the name, attached by a solid line to the component</a:t>
            </a:r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39688" y="4367213"/>
            <a:ext cx="8723312" cy="233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it-IT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A required interface 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/>
            </a:pPr>
            <a:r>
              <a:rPr lang="it-IT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Characterize services that the component expects from its environment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/>
            </a:pPr>
            <a:r>
              <a:rPr lang="it-IT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Is modeled using a socket, labelled with the name, attached by a solid line to the component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/>
            </a:pPr>
            <a:r>
              <a:rPr lang="it-IT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In UML 1.x were modeled using a dashed arrow</a:t>
            </a:r>
          </a:p>
        </p:txBody>
      </p:sp>
      <p:pic>
        <p:nvPicPr>
          <p:cNvPr id="25620" name="Picture 20" descr="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828800"/>
            <a:ext cx="3276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22" name="Picture 22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429000"/>
            <a:ext cx="3352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mtClean="0"/>
              <a:t>INTERFACE</a:t>
            </a:r>
          </a:p>
        </p:txBody>
      </p:sp>
      <p:sp>
        <p:nvSpPr>
          <p:cNvPr id="34842" name="Rectangle 26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8153400" cy="1295400"/>
          </a:xfrm>
        </p:spPr>
        <p:txBody>
          <a:bodyPr/>
          <a:lstStyle/>
          <a:p>
            <a:pPr eaLnBrk="1" hangingPunct="1">
              <a:defRPr/>
            </a:pPr>
            <a:r>
              <a:rPr lang="it-IT" sz="2400" smtClean="0">
                <a:latin typeface="Comic Sans MS" pitchFamily="66" charset="0"/>
              </a:rPr>
              <a:t>Where two components/classes provide and require the same interface, these two notations may be combined</a:t>
            </a:r>
          </a:p>
        </p:txBody>
      </p:sp>
      <p:pic>
        <p:nvPicPr>
          <p:cNvPr id="34844" name="Picture 28" descr="11b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362200"/>
            <a:ext cx="4321175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46" name="Rectangle 30"/>
          <p:cNvSpPr>
            <a:spLocks noChangeArrowheads="1"/>
          </p:cNvSpPr>
          <p:nvPr/>
        </p:nvSpPr>
        <p:spPr bwMode="auto">
          <a:xfrm>
            <a:off x="381000" y="3352800"/>
            <a:ext cx="8763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it-IT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The ball-and-socket notation hint at that interface in question serves to mediate interactions between the two components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it-IT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If an interface is shown using the rectangle symbol, we can use an alternative notation, using dependency arrows</a:t>
            </a:r>
          </a:p>
        </p:txBody>
      </p:sp>
      <p:pic>
        <p:nvPicPr>
          <p:cNvPr id="34847" name="Picture 31" descr="intA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275" y="5486400"/>
            <a:ext cx="6207125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lusso">
  <a:themeElements>
    <a:clrScheme name="Flusso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Flusso">
      <a:majorFont>
        <a:latin typeface="Comic Sans MS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Flusso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usso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usso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usso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usso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usso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usso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usso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usso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3164</TotalTime>
  <Words>1363</Words>
  <Application>Microsoft Office PowerPoint</Application>
  <PresentationFormat>On-screen Show (4:3)</PresentationFormat>
  <Paragraphs>175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Flusso</vt:lpstr>
      <vt:lpstr>COMPONENT &amp; DEPLOYMENT DIAGRAMS</vt:lpstr>
      <vt:lpstr>COMPONENT in UML 2.0</vt:lpstr>
      <vt:lpstr>CASE STUDY</vt:lpstr>
      <vt:lpstr>COMPONENT NOTATION</vt:lpstr>
      <vt:lpstr>Component ELEMENTS</vt:lpstr>
      <vt:lpstr>INTERFACE</vt:lpstr>
      <vt:lpstr>INTERFACE</vt:lpstr>
      <vt:lpstr>INTERFACE</vt:lpstr>
      <vt:lpstr>INTERFACE</vt:lpstr>
      <vt:lpstr>INTERFACE</vt:lpstr>
      <vt:lpstr>DEPENDENCIES</vt:lpstr>
      <vt:lpstr>PORT</vt:lpstr>
      <vt:lpstr>PORT</vt:lpstr>
      <vt:lpstr>PORT</vt:lpstr>
      <vt:lpstr>EXTERNAL VIEW</vt:lpstr>
      <vt:lpstr>INTERNAL VIEW</vt:lpstr>
      <vt:lpstr>INTERNAL VIEW</vt:lpstr>
      <vt:lpstr>INTERNAL VIEW</vt:lpstr>
      <vt:lpstr>ASSEMBLY</vt:lpstr>
      <vt:lpstr>SEMANTICS</vt:lpstr>
      <vt:lpstr>SEMANTICS</vt:lpstr>
      <vt:lpstr>DELEGATION</vt:lpstr>
      <vt:lpstr>DELEGATION</vt:lpstr>
      <vt:lpstr>CASE STUDY</vt:lpstr>
      <vt:lpstr>CASE STUDY</vt:lpstr>
      <vt:lpstr>DEPLOYMENT DIAGRAMS</vt:lpstr>
      <vt:lpstr>DEPLOYMENT DIAGRAMS</vt:lpstr>
      <vt:lpstr>DEPLOYMENT DIAGRAMS</vt:lpstr>
      <vt:lpstr>DEPLOYMENT DIAGRAMS</vt:lpstr>
      <vt:lpstr>DEPLOYMENT DIAGRAMS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 DIAGRAM   in UML 2.0</dc:title>
  <dc:creator>Veronica</dc:creator>
  <cp:lastModifiedBy>Teacher</cp:lastModifiedBy>
  <cp:revision>181</cp:revision>
  <dcterms:created xsi:type="dcterms:W3CDTF">2004-04-09T08:32:13Z</dcterms:created>
  <dcterms:modified xsi:type="dcterms:W3CDTF">2019-07-31T19:55:57Z</dcterms:modified>
</cp:coreProperties>
</file>