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A3894022-9707-459F-8AA4-4BCFDC7A3817}" type="datetimeFigureOut">
              <a:rPr lang="en-US"/>
              <a:pPr>
                <a:defRPr/>
              </a:pPr>
              <a:t>3/1/2021</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B3C23BB9-E6AF-4266-ABB6-436893FFC6A2}" type="slidenum">
              <a:rPr lang="en-US" altLang="en-US"/>
              <a:pPr>
                <a:defRPr/>
              </a:pPr>
              <a:t>‹#›</a:t>
            </a:fld>
            <a:endParaRPr lang="en-US" altLang="en-US"/>
          </a:p>
        </p:txBody>
      </p:sp>
    </p:spTree>
    <p:extLst>
      <p:ext uri="{BB962C8B-B14F-4D97-AF65-F5344CB8AC3E}">
        <p14:creationId xmlns:p14="http://schemas.microsoft.com/office/powerpoint/2010/main" val="26996933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F92DFB9-5E39-42FF-8F6B-71A14CB46AD7}" type="datetimeFigureOut">
              <a:rPr lang="en-US"/>
              <a:pPr>
                <a:defRPr/>
              </a:pPr>
              <a:t>3/1/2021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456E5C5-FDE1-4644-846F-BCF87FB3A22B}" type="slidenum">
              <a:rPr lang="en-US" altLang="en-US"/>
              <a:pPr>
                <a:defRPr/>
              </a:pPr>
              <a:t>‹#›</a:t>
            </a:fld>
            <a:endParaRPr lang="en-US" altLang="en-US"/>
          </a:p>
        </p:txBody>
      </p:sp>
    </p:spTree>
    <p:extLst>
      <p:ext uri="{BB962C8B-B14F-4D97-AF65-F5344CB8AC3E}">
        <p14:creationId xmlns:p14="http://schemas.microsoft.com/office/powerpoint/2010/main" val="241707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4E33C85-E808-472A-AEA8-4F83BAB44C8F}" type="datetimeFigureOut">
              <a:rPr lang="en-US"/>
              <a:pPr>
                <a:defRPr/>
              </a:pPr>
              <a:t>3/1/2021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7A0658E-8BAF-464E-94F8-114587AF4898}" type="slidenum">
              <a:rPr lang="en-US" altLang="en-US"/>
              <a:pPr>
                <a:defRPr/>
              </a:pPr>
              <a:t>‹#›</a:t>
            </a:fld>
            <a:endParaRPr lang="en-US" altLang="en-US"/>
          </a:p>
        </p:txBody>
      </p:sp>
    </p:spTree>
    <p:extLst>
      <p:ext uri="{BB962C8B-B14F-4D97-AF65-F5344CB8AC3E}">
        <p14:creationId xmlns:p14="http://schemas.microsoft.com/office/powerpoint/2010/main" val="34372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AE8F2F3-99DB-4947-A8D9-0CD3E250053F}" type="datetimeFigureOut">
              <a:rPr lang="en-US"/>
              <a:pPr>
                <a:defRPr/>
              </a:pPr>
              <a:t>3/1/2021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B5F8C85-53A6-438E-8337-2E20F746CE4F}" type="slidenum">
              <a:rPr lang="en-US" altLang="en-US"/>
              <a:pPr>
                <a:defRPr/>
              </a:pPr>
              <a:t>‹#›</a:t>
            </a:fld>
            <a:endParaRPr lang="en-US" altLang="en-US"/>
          </a:p>
        </p:txBody>
      </p:sp>
    </p:spTree>
    <p:extLst>
      <p:ext uri="{BB962C8B-B14F-4D97-AF65-F5344CB8AC3E}">
        <p14:creationId xmlns:p14="http://schemas.microsoft.com/office/powerpoint/2010/main" val="46991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56667AC-3210-4548-A698-2373FAF4CC05}" type="datetimeFigureOut">
              <a:rPr lang="en-US"/>
              <a:pPr>
                <a:defRPr/>
              </a:pPr>
              <a:t>3/1/2021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F03F3577-C791-466D-A982-99C869CDF6A4}" type="slidenum">
              <a:rPr lang="en-US" altLang="en-US"/>
              <a:pPr>
                <a:defRPr/>
              </a:pPr>
              <a:t>‹#›</a:t>
            </a:fld>
            <a:endParaRPr lang="en-US" altLang="en-US"/>
          </a:p>
        </p:txBody>
      </p:sp>
    </p:spTree>
    <p:extLst>
      <p:ext uri="{BB962C8B-B14F-4D97-AF65-F5344CB8AC3E}">
        <p14:creationId xmlns:p14="http://schemas.microsoft.com/office/powerpoint/2010/main" val="152536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52DB41F-7FD2-4BAF-9941-5210C2CA79ED}" type="datetimeFigureOut">
              <a:rPr lang="en-US"/>
              <a:pPr>
                <a:defRPr/>
              </a:pPr>
              <a:t>3/1/2021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7252B07-5389-4B6E-A730-94959452A8B9}" type="slidenum">
              <a:rPr lang="en-US" altLang="en-US"/>
              <a:pPr>
                <a:defRPr/>
              </a:pPr>
              <a:t>‹#›</a:t>
            </a:fld>
            <a:endParaRPr lang="en-US" altLang="en-US"/>
          </a:p>
        </p:txBody>
      </p:sp>
    </p:spTree>
    <p:extLst>
      <p:ext uri="{BB962C8B-B14F-4D97-AF65-F5344CB8AC3E}">
        <p14:creationId xmlns:p14="http://schemas.microsoft.com/office/powerpoint/2010/main" val="28579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05534BC0-FCD6-4410-B8D5-DFBED41972CC}" type="datetimeFigureOut">
              <a:rPr lang="en-US"/>
              <a:pPr>
                <a:defRPr/>
              </a:pPr>
              <a:t>3/1/2021</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CC23642-2A6F-44E8-A045-3E339F298496}" type="slidenum">
              <a:rPr lang="en-US" altLang="en-US"/>
              <a:pPr>
                <a:defRPr/>
              </a:pPr>
              <a:t>‹#›</a:t>
            </a:fld>
            <a:endParaRPr lang="en-US" altLang="en-US"/>
          </a:p>
        </p:txBody>
      </p:sp>
    </p:spTree>
    <p:extLst>
      <p:ext uri="{BB962C8B-B14F-4D97-AF65-F5344CB8AC3E}">
        <p14:creationId xmlns:p14="http://schemas.microsoft.com/office/powerpoint/2010/main" val="415930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95D7270-735C-4AA9-8369-A7A9FF5B0110}" type="datetimeFigureOut">
              <a:rPr lang="en-US"/>
              <a:pPr>
                <a:defRPr/>
              </a:pPr>
              <a:t>3/1/2021</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253EEFFF-72EF-4E92-9E07-B55CDE2F452F}" type="slidenum">
              <a:rPr lang="en-US" altLang="en-US"/>
              <a:pPr>
                <a:defRPr/>
              </a:pPr>
              <a:t>‹#›</a:t>
            </a:fld>
            <a:endParaRPr lang="en-US" altLang="en-US"/>
          </a:p>
        </p:txBody>
      </p:sp>
    </p:spTree>
    <p:extLst>
      <p:ext uri="{BB962C8B-B14F-4D97-AF65-F5344CB8AC3E}">
        <p14:creationId xmlns:p14="http://schemas.microsoft.com/office/powerpoint/2010/main" val="185876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2AAEC9B-9A7F-4432-AC4A-77EC17DD2920}" type="datetimeFigureOut">
              <a:rPr lang="en-US"/>
              <a:pPr>
                <a:defRPr/>
              </a:pPr>
              <a:t>3/1/2021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3904EFF-736E-405F-9AA9-D4332C106296}" type="slidenum">
              <a:rPr lang="en-US" altLang="en-US"/>
              <a:pPr>
                <a:defRPr/>
              </a:pPr>
              <a:t>‹#›</a:t>
            </a:fld>
            <a:endParaRPr lang="en-US" altLang="en-US"/>
          </a:p>
        </p:txBody>
      </p:sp>
    </p:spTree>
    <p:extLst>
      <p:ext uri="{BB962C8B-B14F-4D97-AF65-F5344CB8AC3E}">
        <p14:creationId xmlns:p14="http://schemas.microsoft.com/office/powerpoint/2010/main" val="90956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F0A4BF8-0FD6-43F4-84D5-F0CED35535E7}" type="datetimeFigureOut">
              <a:rPr lang="en-US"/>
              <a:pPr>
                <a:defRPr/>
              </a:pPr>
              <a:t>3/1/2021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3C6293DB-F4E1-46E3-B3D9-AE347A386CC2}" type="slidenum">
              <a:rPr lang="en-US" altLang="en-US"/>
              <a:pPr>
                <a:defRPr/>
              </a:pPr>
              <a:t>‹#›</a:t>
            </a:fld>
            <a:endParaRPr lang="en-US" altLang="en-US"/>
          </a:p>
        </p:txBody>
      </p:sp>
    </p:spTree>
    <p:extLst>
      <p:ext uri="{BB962C8B-B14F-4D97-AF65-F5344CB8AC3E}">
        <p14:creationId xmlns:p14="http://schemas.microsoft.com/office/powerpoint/2010/main" val="91175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996291A-F141-40CD-BD9A-4EC37378304C}" type="datetimeFigureOut">
              <a:rPr lang="en-US"/>
              <a:pPr>
                <a:defRPr/>
              </a:pPr>
              <a:t>3/1/2021</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4A3A314C-DF73-4119-ACFD-B563F17A3AB4}" type="slidenum">
              <a:rPr lang="en-US" altLang="en-US"/>
              <a:pPr>
                <a:defRPr/>
              </a:pPr>
              <a:t>‹#›</a:t>
            </a:fld>
            <a:endParaRPr lang="en-US" altLang="en-US"/>
          </a:p>
        </p:txBody>
      </p:sp>
    </p:spTree>
    <p:extLst>
      <p:ext uri="{BB962C8B-B14F-4D97-AF65-F5344CB8AC3E}">
        <p14:creationId xmlns:p14="http://schemas.microsoft.com/office/powerpoint/2010/main" val="25362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F4BF40EF-611D-4A9B-9F9B-F210B7DC31D0}" type="datetimeFigureOut">
              <a:rPr lang="en-US"/>
              <a:pPr>
                <a:defRPr/>
              </a:pPr>
              <a:t>3/1/2021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fld id="{B5B14F29-49A6-4155-85A4-034DF24566CB}"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795" r:id="rId1"/>
    <p:sldLayoutId id="2147483787" r:id="rId2"/>
    <p:sldLayoutId id="2147483796" r:id="rId3"/>
    <p:sldLayoutId id="2147483788" r:id="rId4"/>
    <p:sldLayoutId id="2147483789" r:id="rId5"/>
    <p:sldLayoutId id="2147483790" r:id="rId6"/>
    <p:sldLayoutId id="2147483791" r:id="rId7"/>
    <p:sldLayoutId id="2147483792" r:id="rId8"/>
    <p:sldLayoutId id="2147483797" r:id="rId9"/>
    <p:sldLayoutId id="2147483793" r:id="rId10"/>
    <p:sldLayoutId id="21474837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miter lim="800000"/>
            <a:headEnd/>
            <a:tailEnd/>
          </a:ln>
          <a:extLst/>
        </p:spPr>
        <p:txBody>
          <a:bodyPr>
            <a:normAutofit fontScale="90000"/>
          </a:bodyPr>
          <a:lstStyle/>
          <a:p>
            <a:pPr eaLnBrk="1" fontAlgn="auto" hangingPunct="1">
              <a:spcAft>
                <a:spcPts val="0"/>
              </a:spcAft>
              <a:defRPr/>
            </a:pPr>
            <a:r>
              <a:rPr lang="en-US" sz="8900" dirty="0" smtClean="0"/>
              <a:t>UML</a:t>
            </a:r>
            <a:r>
              <a:rPr lang="en-US" dirty="0" smtClean="0"/>
              <a:t/>
            </a:r>
            <a:br>
              <a:rPr lang="en-US" dirty="0" smtClean="0"/>
            </a:br>
            <a:r>
              <a:rPr lang="en-US" dirty="0" smtClean="0"/>
              <a:t>1402.OOAD.L.003 </a:t>
            </a:r>
            <a:endParaRPr lang="en-US" dirty="0"/>
          </a:p>
        </p:txBody>
      </p:sp>
      <p:sp>
        <p:nvSpPr>
          <p:cNvPr id="5123" name="Subtitle 2"/>
          <p:cNvSpPr>
            <a:spLocks noGrp="1"/>
          </p:cNvSpPr>
          <p:nvPr>
            <p:ph type="subTitle" idx="1"/>
          </p:nvPr>
        </p:nvSpPr>
        <p:spPr>
          <a:xfrm>
            <a:off x="533400" y="3228975"/>
            <a:ext cx="7854950" cy="1752600"/>
          </a:xfrm>
        </p:spPr>
        <p:txBody>
          <a:bodyPr/>
          <a:lstStyle/>
          <a:p>
            <a:pPr marR="0" eaLnBrk="1" hangingPunct="1"/>
            <a:r>
              <a:rPr lang="en-US" altLang="en-US" smtClean="0"/>
              <a:t>CRC</a:t>
            </a:r>
          </a:p>
          <a:p>
            <a:pPr marR="0" eaLnBrk="1" hangingPunct="1"/>
            <a:r>
              <a:rPr lang="en-US" altLang="en-US" smtClean="0"/>
              <a:t>CLASS DIAGRAM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The Class Diagram</a:t>
            </a:r>
          </a:p>
        </p:txBody>
      </p:sp>
      <p:sp>
        <p:nvSpPr>
          <p:cNvPr id="14339" name="Content Placeholder 2"/>
          <p:cNvSpPr>
            <a:spLocks noGrp="1"/>
          </p:cNvSpPr>
          <p:nvPr>
            <p:ph idx="1"/>
          </p:nvPr>
        </p:nvSpPr>
        <p:spPr/>
        <p:txBody>
          <a:bodyPr/>
          <a:lstStyle/>
          <a:p>
            <a:r>
              <a:rPr lang="en-US" altLang="en-US" smtClean="0"/>
              <a:t>The Class diagram represents classes, their component parts, and the way in which classes of objects are related to one another.</a:t>
            </a:r>
          </a:p>
          <a:p>
            <a:pPr>
              <a:buFont typeface="Wingdings 2" panose="05020102010507070707" pitchFamily="18" charset="2"/>
              <a:buNone/>
            </a:pPr>
            <a:endParaRPr lang="en-US" altLang="en-US" smtClean="0"/>
          </a:p>
          <a:p>
            <a:r>
              <a:rPr lang="en-US" altLang="en-US" smtClean="0"/>
              <a:t>The Class diagram includes attributes, operations, stereotypes, properties, associations, and inheritance.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81000"/>
            <a:ext cx="8229600" cy="1143000"/>
          </a:xfrm>
        </p:spPr>
        <p:txBody>
          <a:bodyPr/>
          <a:lstStyle/>
          <a:p>
            <a:r>
              <a:rPr lang="en-US" altLang="en-US" smtClean="0"/>
              <a:t>The Class Diagram (cntd.)</a:t>
            </a:r>
          </a:p>
        </p:txBody>
      </p:sp>
      <p:sp>
        <p:nvSpPr>
          <p:cNvPr id="15363" name="Content Placeholder 2"/>
          <p:cNvSpPr>
            <a:spLocks noGrp="1"/>
          </p:cNvSpPr>
          <p:nvPr>
            <p:ph idx="1"/>
          </p:nvPr>
        </p:nvSpPr>
        <p:spPr>
          <a:xfrm>
            <a:off x="457200" y="1447800"/>
            <a:ext cx="8229600" cy="5181600"/>
          </a:xfrm>
        </p:spPr>
        <p:txBody>
          <a:bodyPr/>
          <a:lstStyle/>
          <a:p>
            <a:r>
              <a:rPr lang="en-US" altLang="en-US" sz="1800" b="1" smtClean="0"/>
              <a:t>Attributes</a:t>
            </a:r>
            <a:r>
              <a:rPr lang="en-US" altLang="en-US" sz="1800" smtClean="0"/>
              <a:t> describe the appearance and knowledge of a class of objects.</a:t>
            </a:r>
          </a:p>
          <a:p>
            <a:pPr>
              <a:buFont typeface="Wingdings 2" panose="05020102010507070707" pitchFamily="18" charset="2"/>
              <a:buNone/>
            </a:pPr>
            <a:endParaRPr lang="en-US" altLang="en-US" sz="1800" smtClean="0"/>
          </a:p>
          <a:p>
            <a:r>
              <a:rPr lang="en-US" altLang="en-US" sz="1800" b="1" smtClean="0"/>
              <a:t>Operations </a:t>
            </a:r>
            <a:r>
              <a:rPr lang="en-US" altLang="en-US" sz="1800" smtClean="0"/>
              <a:t>define the behavior that a class of objects can manifest.</a:t>
            </a:r>
          </a:p>
          <a:p>
            <a:pPr>
              <a:buFont typeface="Wingdings 2" panose="05020102010507070707" pitchFamily="18" charset="2"/>
              <a:buNone/>
            </a:pPr>
            <a:endParaRPr lang="en-US" altLang="en-US" sz="1800" smtClean="0"/>
          </a:p>
          <a:p>
            <a:r>
              <a:rPr lang="en-US" altLang="en-US" sz="1800" b="1" smtClean="0"/>
              <a:t>Stereotypes</a:t>
            </a:r>
            <a:r>
              <a:rPr lang="en-US" altLang="en-US" sz="1800" smtClean="0"/>
              <a:t> help you understand this type of object in the context of other classes of objects with similar roles within the system’s design.</a:t>
            </a:r>
          </a:p>
          <a:p>
            <a:pPr>
              <a:buFont typeface="Wingdings 2" panose="05020102010507070707" pitchFamily="18" charset="2"/>
              <a:buNone/>
            </a:pPr>
            <a:endParaRPr lang="en-US" altLang="en-US" sz="1800" smtClean="0"/>
          </a:p>
          <a:p>
            <a:r>
              <a:rPr lang="en-US" altLang="en-US" sz="1800" b="1" smtClean="0"/>
              <a:t>Properties</a:t>
            </a:r>
            <a:r>
              <a:rPr lang="en-US" altLang="en-US" sz="1800" smtClean="0"/>
              <a:t> provide a way to track the maintenance and status of the class definition.</a:t>
            </a:r>
          </a:p>
          <a:p>
            <a:pPr>
              <a:buFont typeface="Wingdings 2" panose="05020102010507070707" pitchFamily="18" charset="2"/>
              <a:buNone/>
            </a:pPr>
            <a:endParaRPr lang="en-US" altLang="en-US" sz="1800" smtClean="0"/>
          </a:p>
          <a:p>
            <a:r>
              <a:rPr lang="en-US" altLang="en-US" sz="1800" b="1" smtClean="0"/>
              <a:t>Association</a:t>
            </a:r>
            <a:r>
              <a:rPr lang="en-US" altLang="en-US" sz="1800" smtClean="0"/>
              <a:t> is just a formal term for a type of relationship that this type of object may participate in. Associations may come in many variations, including simple, aggregate and composite, qualified, and reflexive.</a:t>
            </a:r>
          </a:p>
          <a:p>
            <a:pPr>
              <a:buFont typeface="Wingdings 2" panose="05020102010507070707" pitchFamily="18" charset="2"/>
              <a:buNone/>
            </a:pPr>
            <a:endParaRPr lang="en-US" altLang="en-US" sz="1800" smtClean="0"/>
          </a:p>
          <a:p>
            <a:r>
              <a:rPr lang="en-US" altLang="en-US" sz="1800" b="1" smtClean="0"/>
              <a:t>Inheritance</a:t>
            </a:r>
            <a:r>
              <a:rPr lang="en-US" altLang="en-US" sz="1800" smtClean="0"/>
              <a:t> allows you to organize the class definitions to simplify and facilitate their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The Class Diagram (cntd.)</a:t>
            </a:r>
          </a:p>
        </p:txBody>
      </p:sp>
      <p:sp>
        <p:nvSpPr>
          <p:cNvPr id="16387" name="Content Placeholder 2"/>
          <p:cNvSpPr>
            <a:spLocks noGrp="1"/>
          </p:cNvSpPr>
          <p:nvPr>
            <p:ph idx="1"/>
          </p:nvPr>
        </p:nvSpPr>
        <p:spPr>
          <a:xfrm>
            <a:off x="457200" y="1935163"/>
            <a:ext cx="8229600" cy="2255837"/>
          </a:xfrm>
        </p:spPr>
        <p:txBody>
          <a:bodyPr/>
          <a:lstStyle/>
          <a:p>
            <a:r>
              <a:rPr lang="en-US" altLang="en-US" sz="1800" smtClean="0"/>
              <a:t>Although other diagrams are necessary, remember that their primary purpose is to support the construction and testing of the Class diagram. </a:t>
            </a:r>
          </a:p>
          <a:p>
            <a:pPr>
              <a:buFont typeface="Wingdings 2" panose="05020102010507070707" pitchFamily="18" charset="2"/>
              <a:buNone/>
            </a:pPr>
            <a:endParaRPr lang="en-US" altLang="en-US" sz="1800" smtClean="0"/>
          </a:p>
          <a:p>
            <a:r>
              <a:rPr lang="en-US" altLang="en-US" sz="1800" smtClean="0"/>
              <a:t>Whenever another diagram reveals new or modified information about a class, the Class diagram must be updated to include the new information. If this new information is not passed on to the Class diagram, it will not be reflected in your code.</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038600"/>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Class vs. Object Diagram</a:t>
            </a:r>
          </a:p>
        </p:txBody>
      </p:sp>
      <p:sp>
        <p:nvSpPr>
          <p:cNvPr id="17411" name="Content Placeholder 2"/>
          <p:cNvSpPr>
            <a:spLocks noGrp="1"/>
          </p:cNvSpPr>
          <p:nvPr>
            <p:ph idx="1"/>
          </p:nvPr>
        </p:nvSpPr>
        <p:spPr>
          <a:xfrm>
            <a:off x="457200" y="1935163"/>
            <a:ext cx="8229600" cy="4160837"/>
          </a:xfrm>
        </p:spPr>
        <p:txBody>
          <a:bodyPr/>
          <a:lstStyle/>
          <a:p>
            <a:r>
              <a:rPr lang="en-US" altLang="en-US" sz="2000" smtClean="0"/>
              <a:t>The class defines the </a:t>
            </a:r>
            <a:r>
              <a:rPr lang="en-US" altLang="en-US" sz="2000" i="1" smtClean="0"/>
              <a:t>rules; the objects express the facts.</a:t>
            </a:r>
          </a:p>
          <a:p>
            <a:pPr>
              <a:buFont typeface="Wingdings 2" panose="05020102010507070707" pitchFamily="18" charset="2"/>
              <a:buNone/>
            </a:pPr>
            <a:endParaRPr lang="en-US" altLang="en-US" sz="2000" smtClean="0"/>
          </a:p>
          <a:p>
            <a:r>
              <a:rPr lang="en-US" altLang="en-US" sz="2000" smtClean="0"/>
              <a:t>The class defines what </a:t>
            </a:r>
            <a:r>
              <a:rPr lang="en-US" altLang="en-US" sz="2000" i="1" smtClean="0"/>
              <a:t>can be; the object describes what is.</a:t>
            </a:r>
          </a:p>
          <a:p>
            <a:pPr>
              <a:buFont typeface="Wingdings 2" panose="05020102010507070707" pitchFamily="18" charset="2"/>
              <a:buNone/>
            </a:pPr>
            <a:endParaRPr lang="en-US" altLang="en-US" sz="2000" i="1" smtClean="0"/>
          </a:p>
          <a:p>
            <a:pPr>
              <a:buFont typeface="Wingdings 2" panose="05020102010507070707" pitchFamily="18" charset="2"/>
              <a:buNone/>
            </a:pPr>
            <a:endParaRPr lang="en-US" altLang="en-US" sz="2000" i="1" smtClean="0"/>
          </a:p>
          <a:p>
            <a:r>
              <a:rPr lang="en-US" altLang="en-US" sz="2000" smtClean="0"/>
              <a:t>If the Class diagram says, “This is the way things should be,” but the Object diagram graphically demonstrates that “it just ain’t so,” then you have a very specific problem to track down. The reverse is true, too. </a:t>
            </a:r>
          </a:p>
          <a:p>
            <a:pPr>
              <a:buFont typeface="Wingdings 2" panose="05020102010507070707" pitchFamily="18" charset="2"/>
              <a:buNone/>
            </a:pPr>
            <a:endParaRPr lang="en-US" altLang="en-US" sz="2000" smtClean="0"/>
          </a:p>
          <a:p>
            <a:r>
              <a:rPr lang="en-US" altLang="en-US" sz="2000" smtClean="0"/>
              <a:t>The Object diagram can confirm that everything is working as it should.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The Class Diagram (cntd.)</a:t>
            </a:r>
          </a:p>
        </p:txBody>
      </p:sp>
      <p:sp>
        <p:nvSpPr>
          <p:cNvPr id="18435" name="Content Placeholder 2"/>
          <p:cNvSpPr>
            <a:spLocks noGrp="1"/>
          </p:cNvSpPr>
          <p:nvPr>
            <p:ph idx="1"/>
          </p:nvPr>
        </p:nvSpPr>
        <p:spPr>
          <a:xfrm>
            <a:off x="457200" y="1935163"/>
            <a:ext cx="8229600" cy="4160837"/>
          </a:xfrm>
        </p:spPr>
        <p:txBody>
          <a:bodyPr/>
          <a:lstStyle/>
          <a:p>
            <a:r>
              <a:rPr lang="en-US" altLang="en-US" sz="2000" smtClean="0"/>
              <a:t>The class symbol is comprised of three compartments (rectangular spaces) that contain distinct information needed to describe the properties of a single type of object.</a:t>
            </a:r>
          </a:p>
          <a:p>
            <a:pPr lvl="1">
              <a:buFont typeface="Wingdings 2" panose="05020102010507070707" pitchFamily="18" charset="2"/>
              <a:buNone/>
            </a:pPr>
            <a:endParaRPr lang="en-US" altLang="en-US" sz="2000" smtClean="0"/>
          </a:p>
          <a:p>
            <a:pPr lvl="1"/>
            <a:r>
              <a:rPr lang="en-US" altLang="en-US" sz="2000" smtClean="0"/>
              <a:t>The name compartment uniquely defines a class (a type of object) within a package. Consequently, classes may have the same name if they reside in different packages.</a:t>
            </a:r>
          </a:p>
          <a:p>
            <a:pPr lvl="1">
              <a:buFont typeface="Wingdings 2" panose="05020102010507070707" pitchFamily="18" charset="2"/>
              <a:buNone/>
            </a:pPr>
            <a:endParaRPr lang="en-US" altLang="en-US" sz="2000" smtClean="0"/>
          </a:p>
          <a:p>
            <a:pPr lvl="1"/>
            <a:r>
              <a:rPr lang="en-US" altLang="en-US" sz="2000" smtClean="0"/>
              <a:t>The attribute compartment contains all the data definitions.</a:t>
            </a:r>
          </a:p>
          <a:p>
            <a:pPr lvl="1">
              <a:buFont typeface="Wingdings 2" panose="05020102010507070707" pitchFamily="18" charset="2"/>
              <a:buNone/>
            </a:pPr>
            <a:endParaRPr lang="en-US" altLang="en-US" sz="2000" smtClean="0"/>
          </a:p>
          <a:p>
            <a:pPr lvl="1"/>
            <a:r>
              <a:rPr lang="en-US" altLang="en-US" sz="2000" smtClean="0"/>
              <a:t>The operations compartment contains a definition for each behavior supported by this type of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Class Diagram ::: ATTRIBUTE</a:t>
            </a:r>
          </a:p>
        </p:txBody>
      </p:sp>
      <p:sp>
        <p:nvSpPr>
          <p:cNvPr id="19459" name="Content Placeholder 2"/>
          <p:cNvSpPr>
            <a:spLocks noGrp="1"/>
          </p:cNvSpPr>
          <p:nvPr>
            <p:ph idx="1"/>
          </p:nvPr>
        </p:nvSpPr>
        <p:spPr>
          <a:xfrm>
            <a:off x="457200" y="1935163"/>
            <a:ext cx="8229600" cy="4160837"/>
          </a:xfrm>
        </p:spPr>
        <p:txBody>
          <a:bodyPr/>
          <a:lstStyle/>
          <a:p>
            <a:r>
              <a:rPr lang="en-US" altLang="en-US" sz="2000" smtClean="0"/>
              <a:t>An attribute describes a piece of information that an object owns or knows about itself.</a:t>
            </a:r>
          </a:p>
          <a:p>
            <a:r>
              <a:rPr lang="en-US" altLang="en-US" sz="2000" smtClean="0"/>
              <a:t>Attribute visibility:</a:t>
            </a:r>
          </a:p>
          <a:p>
            <a:pPr lvl="1"/>
            <a:r>
              <a:rPr lang="en-US" altLang="en-US" sz="1800" b="1" smtClean="0"/>
              <a:t>Public (+)</a:t>
            </a:r>
            <a:r>
              <a:rPr lang="en-US" altLang="en-US" sz="1800" smtClean="0"/>
              <a:t> visibility allows access to objects of all other classes.</a:t>
            </a:r>
          </a:p>
          <a:p>
            <a:pPr lvl="1"/>
            <a:r>
              <a:rPr lang="en-US" altLang="en-US" sz="1800" b="1" smtClean="0"/>
              <a:t>Private (-)</a:t>
            </a:r>
            <a:r>
              <a:rPr lang="en-US" altLang="en-US" sz="1800" smtClean="0"/>
              <a:t> visibility limits access to within the class itself. For example, only operations of the class have access to a private attribute.</a:t>
            </a:r>
          </a:p>
          <a:p>
            <a:pPr lvl="1"/>
            <a:r>
              <a:rPr lang="en-US" altLang="en-US" sz="1800" b="1" smtClean="0"/>
              <a:t>Protected (#)</a:t>
            </a:r>
            <a:r>
              <a:rPr lang="en-US" altLang="en-US" sz="1800" smtClean="0"/>
              <a:t> visibility allows access by subclasses. In the case of generalizations (inheritance), subclasses must have access to the attributes and operations of the superclass or they cannot be inherited.</a:t>
            </a:r>
          </a:p>
          <a:p>
            <a:pPr lvl="1"/>
            <a:r>
              <a:rPr lang="en-US" altLang="en-US" sz="1800" b="1" smtClean="0"/>
              <a:t>Package (~)</a:t>
            </a:r>
            <a:r>
              <a:rPr lang="en-US" altLang="en-US" sz="1800" smtClean="0"/>
              <a:t> visibility allows access to other objects in the same package.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 ATTRIBUTE</a:t>
            </a:r>
          </a:p>
        </p:txBody>
      </p:sp>
      <p:sp>
        <p:nvSpPr>
          <p:cNvPr id="20483" name="Content Placeholder 2"/>
          <p:cNvSpPr>
            <a:spLocks noGrp="1"/>
          </p:cNvSpPr>
          <p:nvPr>
            <p:ph idx="1"/>
          </p:nvPr>
        </p:nvSpPr>
        <p:spPr/>
        <p:txBody>
          <a:bodyPr/>
          <a:lstStyle/>
          <a:p>
            <a:pPr algn="ctr">
              <a:buFont typeface="Wingdings 2" panose="05020102010507070707" pitchFamily="18" charset="2"/>
              <a:buNone/>
            </a:pPr>
            <a:r>
              <a:rPr lang="en-US" altLang="en-US" sz="3200" b="1" smtClean="0"/>
              <a:t>visibility / attribute name : data type = default value {constraints}</a:t>
            </a:r>
            <a:endParaRPr lang="en-US" altLang="en-US" sz="1800" b="1" smtClean="0"/>
          </a:p>
          <a:p>
            <a:pPr>
              <a:buFont typeface="Wingdings 2" panose="05020102010507070707" pitchFamily="18" charset="2"/>
              <a:buNone/>
            </a:pPr>
            <a:endParaRPr lang="en-US" altLang="en-US" sz="1800" b="1" smtClean="0"/>
          </a:p>
          <a:p>
            <a:r>
              <a:rPr lang="en-US" altLang="en-US" sz="1800" b="1" smtClean="0"/>
              <a:t>Visibility (+, -, #, ~): </a:t>
            </a:r>
            <a:r>
              <a:rPr lang="en-US" altLang="en-US" sz="1800" i="1" smtClean="0"/>
              <a:t>Required before code generation.</a:t>
            </a:r>
            <a:r>
              <a:rPr lang="en-US" altLang="en-US" sz="1800" smtClean="0"/>
              <a:t> The programming language will typically specify the valid options. The minus sign represents the visibility “private” meaning only members of the class that defines the attribute may see the attribute.</a:t>
            </a:r>
          </a:p>
          <a:p>
            <a:endParaRPr lang="en-US" altLang="en-US" sz="1800" smtClean="0"/>
          </a:p>
          <a:p>
            <a:r>
              <a:rPr lang="en-US" altLang="en-US" sz="1800" smtClean="0"/>
              <a:t> </a:t>
            </a:r>
            <a:r>
              <a:rPr lang="en-US" altLang="en-US" sz="1800" b="1" smtClean="0"/>
              <a:t>Slash (/): </a:t>
            </a:r>
            <a:r>
              <a:rPr lang="en-US" altLang="en-US" sz="1800" smtClean="0"/>
              <a:t>The derived attribute indicator is </a:t>
            </a:r>
            <a:r>
              <a:rPr lang="en-US" altLang="en-US" sz="1800" i="1" smtClean="0"/>
              <a:t>optional</a:t>
            </a:r>
            <a:r>
              <a:rPr lang="en-US" altLang="en-US" sz="1800" smtClean="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 ATTRIBUTE (cntd.)</a:t>
            </a:r>
          </a:p>
        </p:txBody>
      </p:sp>
      <p:sp>
        <p:nvSpPr>
          <p:cNvPr id="21507"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smtClean="0"/>
              <a:t>visibility / attribute name : data type = default value {constraints}</a:t>
            </a:r>
            <a:endParaRPr lang="en-US" altLang="en-US" sz="1800" b="1" smtClean="0"/>
          </a:p>
          <a:p>
            <a:pPr>
              <a:buFont typeface="Wingdings 2" panose="05020102010507070707" pitchFamily="18" charset="2"/>
              <a:buNone/>
            </a:pPr>
            <a:endParaRPr lang="en-US" altLang="en-US" sz="1800" b="1" smtClean="0"/>
          </a:p>
          <a:p>
            <a:r>
              <a:rPr lang="en-US" altLang="en-US" sz="1800" b="1" smtClean="0"/>
              <a:t>Attribute name: </a:t>
            </a:r>
            <a:r>
              <a:rPr lang="en-US" altLang="en-US" sz="1800" i="1" smtClean="0"/>
              <a:t>Required.</a:t>
            </a:r>
            <a:r>
              <a:rPr lang="en-US" altLang="en-US" sz="1800" smtClean="0"/>
              <a:t> Must be unique within the class.</a:t>
            </a:r>
          </a:p>
          <a:p>
            <a:pPr>
              <a:buFont typeface="Wingdings 2" panose="05020102010507070707" pitchFamily="18" charset="2"/>
              <a:buNone/>
            </a:pPr>
            <a:endParaRPr lang="en-US" altLang="en-US" sz="1800" smtClean="0"/>
          </a:p>
          <a:p>
            <a:r>
              <a:rPr lang="en-US" altLang="en-US" sz="1800" b="1" smtClean="0"/>
              <a:t>Data type: </a:t>
            </a:r>
            <a:r>
              <a:rPr lang="en-US" altLang="en-US" sz="1800" i="1" smtClean="0"/>
              <a:t>Required.</a:t>
            </a:r>
            <a:r>
              <a:rPr lang="en-US" altLang="en-US" sz="1800" smtClean="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 ATTRIBUTE (cntd.)</a:t>
            </a:r>
          </a:p>
        </p:txBody>
      </p:sp>
      <p:sp>
        <p:nvSpPr>
          <p:cNvPr id="22531"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smtClean="0"/>
              <a:t>visibility / attribute name : data type = default value {constraints}</a:t>
            </a:r>
            <a:endParaRPr lang="en-US" altLang="en-US" sz="1800" b="1" smtClean="0"/>
          </a:p>
          <a:p>
            <a:pPr>
              <a:buFont typeface="Wingdings 2" panose="05020102010507070707" pitchFamily="18" charset="2"/>
              <a:buNone/>
            </a:pPr>
            <a:endParaRPr lang="en-US" altLang="en-US" sz="1800" b="1" smtClean="0"/>
          </a:p>
          <a:p>
            <a:r>
              <a:rPr lang="en-US" altLang="en-US" sz="1800" b="1" smtClean="0"/>
              <a:t>Assignment operator and default value: </a:t>
            </a:r>
            <a:r>
              <a:rPr lang="en-US" altLang="en-US" sz="1800" i="1" smtClean="0"/>
              <a:t>Optional.</a:t>
            </a:r>
            <a:r>
              <a:rPr lang="en-US" altLang="en-US" sz="1800" smtClean="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 ATTRIBUTE (cntd.)</a:t>
            </a:r>
          </a:p>
        </p:txBody>
      </p:sp>
      <p:sp>
        <p:nvSpPr>
          <p:cNvPr id="23555" name="Content Placeholder 2"/>
          <p:cNvSpPr>
            <a:spLocks noGrp="1"/>
          </p:cNvSpPr>
          <p:nvPr>
            <p:ph idx="1"/>
          </p:nvPr>
        </p:nvSpPr>
        <p:spPr>
          <a:xfrm>
            <a:off x="457200" y="1935163"/>
            <a:ext cx="8229600" cy="4160837"/>
          </a:xfrm>
        </p:spPr>
        <p:txBody>
          <a:bodyPr/>
          <a:lstStyle/>
          <a:p>
            <a:pPr algn="ctr">
              <a:buFont typeface="Wingdings 2" panose="05020102010507070707" pitchFamily="18" charset="2"/>
              <a:buNone/>
            </a:pPr>
            <a:r>
              <a:rPr lang="en-US" altLang="en-US" sz="3200" b="1" smtClean="0"/>
              <a:t>visibility / attribute name : data type = default value {constraints}</a:t>
            </a:r>
            <a:endParaRPr lang="en-US" altLang="en-US" sz="1800" b="1" smtClean="0"/>
          </a:p>
          <a:p>
            <a:pPr>
              <a:buFont typeface="Wingdings 2" panose="05020102010507070707" pitchFamily="18" charset="2"/>
              <a:buNone/>
            </a:pPr>
            <a:endParaRPr lang="en-US" altLang="en-US" sz="1800" b="1" smtClean="0"/>
          </a:p>
          <a:p>
            <a:r>
              <a:rPr lang="en-US" altLang="en-US" sz="1800" b="1" smtClean="0"/>
              <a:t>Constraints: </a:t>
            </a:r>
            <a:r>
              <a:rPr lang="en-US" altLang="en-US" sz="1800" smtClean="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altLang="en-US" sz="1800" smtClean="0"/>
          </a:p>
          <a:p>
            <a:r>
              <a:rPr lang="en-US" altLang="en-US" sz="1800" b="1" smtClean="0"/>
              <a:t>Class level attribute (underlined attribute declaration): </a:t>
            </a:r>
            <a:r>
              <a:rPr lang="en-US" altLang="en-US" sz="1800" i="1" smtClean="0"/>
              <a:t>Optional.</a:t>
            </a:r>
            <a:r>
              <a:rPr lang="en-US" altLang="en-US" sz="1800" smtClean="0"/>
              <a:t> Denotes that all objects of the class share a single value for the attribute. (This is called a </a:t>
            </a:r>
            <a:r>
              <a:rPr lang="en-US" altLang="en-US" sz="1800" i="1" smtClean="0"/>
              <a:t>static </a:t>
            </a:r>
            <a:r>
              <a:rPr lang="en-US" altLang="en-US" sz="1800" smtClean="0"/>
              <a:t>value in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CRC stands for</a:t>
            </a:r>
          </a:p>
        </p:txBody>
      </p:sp>
      <p:sp>
        <p:nvSpPr>
          <p:cNvPr id="6147" name="Content Placeholder 2"/>
          <p:cNvSpPr>
            <a:spLocks noGrp="1"/>
          </p:cNvSpPr>
          <p:nvPr>
            <p:ph idx="1"/>
          </p:nvPr>
        </p:nvSpPr>
        <p:spPr>
          <a:xfrm>
            <a:off x="457200" y="1935163"/>
            <a:ext cx="4038600" cy="4389437"/>
          </a:xfrm>
        </p:spPr>
        <p:txBody>
          <a:bodyPr/>
          <a:lstStyle/>
          <a:p>
            <a:r>
              <a:rPr lang="en-US" altLang="en-US" sz="6600" smtClean="0"/>
              <a:t>C</a:t>
            </a:r>
            <a:r>
              <a:rPr lang="en-US" altLang="en-US" sz="3200" i="1" smtClean="0"/>
              <a:t>lass</a:t>
            </a:r>
            <a:endParaRPr lang="en-US" altLang="en-US" sz="6600" i="1" smtClean="0"/>
          </a:p>
          <a:p>
            <a:r>
              <a:rPr lang="en-US" altLang="en-US" sz="6600" smtClean="0"/>
              <a:t>R</a:t>
            </a:r>
            <a:r>
              <a:rPr lang="en-US" altLang="en-US" sz="3200" i="1" smtClean="0"/>
              <a:t>esponsibilities</a:t>
            </a:r>
            <a:endParaRPr lang="en-US" altLang="en-US" sz="6600" smtClean="0"/>
          </a:p>
          <a:p>
            <a:r>
              <a:rPr lang="en-US" altLang="en-US" sz="6600" smtClean="0"/>
              <a:t>C</a:t>
            </a:r>
            <a:r>
              <a:rPr lang="en-US" altLang="en-US" sz="3200" i="1" smtClean="0"/>
              <a:t>ollaborators</a:t>
            </a:r>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Class Diagram ::: OPERATION</a:t>
            </a:r>
          </a:p>
        </p:txBody>
      </p:sp>
      <p:sp>
        <p:nvSpPr>
          <p:cNvPr id="24579" name="Content Placeholder 2"/>
          <p:cNvSpPr>
            <a:spLocks noGrp="1"/>
          </p:cNvSpPr>
          <p:nvPr>
            <p:ph idx="1"/>
          </p:nvPr>
        </p:nvSpPr>
        <p:spPr>
          <a:xfrm>
            <a:off x="457200" y="1935163"/>
            <a:ext cx="8229600" cy="4541837"/>
          </a:xfrm>
        </p:spPr>
        <p:txBody>
          <a:bodyPr/>
          <a:lstStyle/>
          <a:p>
            <a:r>
              <a:rPr lang="en-US" altLang="en-US" sz="2400" smtClean="0"/>
              <a:t>Objects have behaviors, things they can do and things that can be done to them. These behaviors are modeled as operations.</a:t>
            </a:r>
          </a:p>
          <a:p>
            <a:pPr>
              <a:buFont typeface="Wingdings 2" panose="05020102010507070707" pitchFamily="18" charset="2"/>
              <a:buNone/>
            </a:pPr>
            <a:endParaRPr lang="en-US" altLang="en-US" sz="2400" smtClean="0"/>
          </a:p>
          <a:p>
            <a:r>
              <a:rPr lang="en-US" altLang="en-US" sz="2400" smtClean="0"/>
              <a:t>Operations require a name, arguments, and sometimes a return. </a:t>
            </a:r>
          </a:p>
          <a:p>
            <a:pPr>
              <a:buFont typeface="Wingdings 2" panose="05020102010507070707" pitchFamily="18" charset="2"/>
              <a:buNone/>
            </a:pPr>
            <a:endParaRPr lang="en-US" altLang="en-US" sz="2400" smtClean="0"/>
          </a:p>
          <a:p>
            <a:r>
              <a:rPr lang="en-US" altLang="en-US" sz="2400" smtClean="0"/>
              <a:t>Arguments, or input parameters, are simply attributes, so they are specified using the attribute notation (name, data type, constraints, and default), although it is very common to use the abbreviated form of name and data type only.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 OPERATION</a:t>
            </a:r>
          </a:p>
        </p:txBody>
      </p:sp>
      <p:sp>
        <p:nvSpPr>
          <p:cNvPr id="25603"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smtClean="0"/>
              <a:t>visibility operationName ( argname : data type {constraints}, ...) : return data type {constraints}</a:t>
            </a:r>
          </a:p>
          <a:p>
            <a:pPr>
              <a:buFont typeface="Wingdings 2" panose="05020102010507070707" pitchFamily="18" charset="2"/>
              <a:buNone/>
            </a:pPr>
            <a:endParaRPr lang="en-US" altLang="en-US" sz="2000" b="1" smtClean="0"/>
          </a:p>
          <a:p>
            <a:r>
              <a:rPr lang="en-US" altLang="en-US" sz="1800" b="1" smtClean="0"/>
              <a:t>Operation name: </a:t>
            </a:r>
            <a:r>
              <a:rPr lang="en-US" altLang="en-US" sz="1800" i="1" smtClean="0"/>
              <a:t>Required</a:t>
            </a:r>
            <a:r>
              <a:rPr lang="en-US" altLang="en-US" sz="1800" smtClean="0"/>
              <a:t>. Does not have to be unique, but the combination of name and parameters does need to be unique within a class.</a:t>
            </a:r>
          </a:p>
          <a:p>
            <a:pPr>
              <a:buFont typeface="Wingdings 2" panose="05020102010507070707" pitchFamily="18" charset="2"/>
              <a:buNone/>
            </a:pPr>
            <a:endParaRPr lang="en-US" altLang="en-US" sz="1800" smtClean="0"/>
          </a:p>
          <a:p>
            <a:r>
              <a:rPr lang="en-US" altLang="en-US" sz="1800" b="1" smtClean="0"/>
              <a:t>Arguments/parameters:</a:t>
            </a:r>
            <a:r>
              <a:rPr lang="en-US" altLang="en-US" sz="1800" smtClean="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altLang="en-US" sz="1800" b="1"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 OPERATION (cntd.)</a:t>
            </a:r>
          </a:p>
        </p:txBody>
      </p:sp>
      <p:sp>
        <p:nvSpPr>
          <p:cNvPr id="26627"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smtClean="0"/>
              <a:t>visibility operationName ( argname : data type {constraints}, ...) : return data type {constraints}</a:t>
            </a:r>
          </a:p>
          <a:p>
            <a:pPr>
              <a:buFont typeface="Wingdings 2" panose="05020102010507070707" pitchFamily="18" charset="2"/>
              <a:buNone/>
            </a:pPr>
            <a:endParaRPr lang="en-US" altLang="en-US" sz="2000" b="1" smtClean="0"/>
          </a:p>
          <a:p>
            <a:r>
              <a:rPr lang="en-US" altLang="en-US" sz="1800" b="1" smtClean="0"/>
              <a:t>Return data type: </a:t>
            </a:r>
            <a:r>
              <a:rPr lang="en-US" altLang="en-US" sz="1800" i="1" smtClean="0"/>
              <a:t>Required for a return value, but return values are optional</a:t>
            </a:r>
            <a:r>
              <a:rPr lang="en-US" altLang="en-US" sz="1800" smtClean="0"/>
              <a:t>. The UML only allows for the type, not the name, which is consistent with most programming languages. There may only be one return data type, which again is consistent with most programming languages.</a:t>
            </a:r>
          </a:p>
          <a:p>
            <a:pPr>
              <a:buFont typeface="Wingdings 2" panose="05020102010507070707" pitchFamily="18" charset="2"/>
              <a:buNone/>
            </a:pPr>
            <a:endParaRPr lang="en-US" altLang="en-US" sz="1800" b="1" smtClean="0"/>
          </a:p>
          <a:p>
            <a:r>
              <a:rPr lang="en-US" altLang="en-US" sz="1800" b="1" smtClean="0"/>
              <a:t>Visibility (+, -, #, ~): </a:t>
            </a:r>
            <a:r>
              <a:rPr lang="en-US" altLang="en-US" sz="1800" i="1" smtClean="0"/>
              <a:t>Required before code generation.</a:t>
            </a:r>
            <a:r>
              <a:rPr lang="en-US" altLang="en-US" sz="1800" smtClean="0"/>
              <a:t> The visibility values are defined by the programming language, but typically include public (+), private (-), protected (#), and package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 OPERATION (cntd.)</a:t>
            </a:r>
          </a:p>
        </p:txBody>
      </p:sp>
      <p:sp>
        <p:nvSpPr>
          <p:cNvPr id="27651"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smtClean="0"/>
              <a:t>visibility operationName ( argname : data type {constraints}, ...) : return data type {constraints}</a:t>
            </a:r>
          </a:p>
          <a:p>
            <a:pPr>
              <a:buFont typeface="Wingdings 2" panose="05020102010507070707" pitchFamily="18" charset="2"/>
              <a:buNone/>
            </a:pPr>
            <a:endParaRPr lang="en-US" altLang="en-US" sz="2000" b="1" smtClean="0"/>
          </a:p>
          <a:p>
            <a:r>
              <a:rPr lang="en-US" altLang="en-US" sz="1800" b="1" smtClean="0"/>
              <a:t>Class level operation (underlined operation declaration): </a:t>
            </a:r>
            <a:r>
              <a:rPr lang="en-US" altLang="en-US" sz="1800" i="1" smtClean="0"/>
              <a:t>Optional.</a:t>
            </a:r>
            <a:r>
              <a:rPr lang="en-US" altLang="en-US" sz="1800" smtClean="0"/>
              <a:t> Denoted as an operation accessible at the class level; requires an instance (object) reference.</a:t>
            </a:r>
          </a:p>
          <a:p>
            <a:pPr>
              <a:buFont typeface="Wingdings 2" panose="05020102010507070707" pitchFamily="18" charset="2"/>
              <a:buNone/>
            </a:pPr>
            <a:endParaRPr lang="en-US" altLang="en-US" sz="1800" b="1" smtClean="0"/>
          </a:p>
          <a:p>
            <a:r>
              <a:rPr lang="en-US" altLang="en-US" sz="1800" b="1" smtClean="0"/>
              <a:t>Argument name: </a:t>
            </a:r>
            <a:r>
              <a:rPr lang="en-US" altLang="en-US" sz="1800" i="1" smtClean="0"/>
              <a:t>Required for each parameter, but parameters are optional.</a:t>
            </a:r>
            <a:r>
              <a:rPr lang="en-US" altLang="en-US" sz="1800" smtClean="0"/>
              <a:t> Any number of arguments is allowed.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 OPERATION (cntd.)</a:t>
            </a:r>
          </a:p>
        </p:txBody>
      </p:sp>
      <p:sp>
        <p:nvSpPr>
          <p:cNvPr id="28675" name="Content Placeholder 2"/>
          <p:cNvSpPr>
            <a:spLocks noGrp="1"/>
          </p:cNvSpPr>
          <p:nvPr>
            <p:ph idx="1"/>
          </p:nvPr>
        </p:nvSpPr>
        <p:spPr>
          <a:xfrm>
            <a:off x="457200" y="1935163"/>
            <a:ext cx="8229600" cy="4541837"/>
          </a:xfrm>
        </p:spPr>
        <p:txBody>
          <a:bodyPr/>
          <a:lstStyle/>
          <a:p>
            <a:pPr algn="ctr">
              <a:buFont typeface="Wingdings 2" panose="05020102010507070707" pitchFamily="18" charset="2"/>
              <a:buNone/>
            </a:pPr>
            <a:r>
              <a:rPr lang="en-US" altLang="en-US" sz="3600" b="1" smtClean="0"/>
              <a:t>visibility operationName ( argname : data type {constraints}, ...) : return data type {constraints}</a:t>
            </a:r>
          </a:p>
          <a:p>
            <a:pPr>
              <a:buFont typeface="Wingdings 2" panose="05020102010507070707" pitchFamily="18" charset="2"/>
              <a:buNone/>
            </a:pPr>
            <a:endParaRPr lang="en-US" altLang="en-US" sz="2000" b="1" smtClean="0"/>
          </a:p>
          <a:p>
            <a:r>
              <a:rPr lang="en-US" altLang="en-US" sz="1800" b="1" smtClean="0"/>
              <a:t>Argument data type: </a:t>
            </a:r>
            <a:r>
              <a:rPr lang="en-US" altLang="en-US" sz="1800" i="1" smtClean="0"/>
              <a:t>Required for each parameter, but parameters are optional.</a:t>
            </a:r>
            <a:r>
              <a:rPr lang="en-US" altLang="en-US" sz="1800" smtClean="0"/>
              <a:t> </a:t>
            </a:r>
          </a:p>
          <a:p>
            <a:pPr>
              <a:buFont typeface="Wingdings 2" panose="05020102010507070707" pitchFamily="18" charset="2"/>
              <a:buNone/>
            </a:pPr>
            <a:endParaRPr lang="en-US" altLang="en-US" sz="1800" b="1" smtClean="0"/>
          </a:p>
          <a:p>
            <a:r>
              <a:rPr lang="en-US" altLang="en-US" sz="1800" b="1" smtClean="0"/>
              <a:t>Constraints: Optional. In general, constraints express rules that must be enforced </a:t>
            </a:r>
            <a:r>
              <a:rPr lang="en-US" altLang="en-US" sz="1800" smtClean="0"/>
              <a:t>in the execution of the operation. In the case of parameters, they express criteria that the values must satisfy before they may be used by the operation. You can think of them as operation level pre-conditions.</a:t>
            </a:r>
            <a:endParaRPr lang="en-US" altLang="en-US" sz="1800" b="1"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smtClean="0"/>
              <a:t>Class Diagram ::: Class Compartments</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52959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5891213" y="2255838"/>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Name Compartment</a:t>
            </a:r>
          </a:p>
        </p:txBody>
      </p:sp>
      <p:sp>
        <p:nvSpPr>
          <p:cNvPr id="29701" name="TextBox 6"/>
          <p:cNvSpPr txBox="1">
            <a:spLocks noChangeArrowheads="1"/>
          </p:cNvSpPr>
          <p:nvPr/>
        </p:nvSpPr>
        <p:spPr bwMode="auto">
          <a:xfrm>
            <a:off x="5867400" y="3227388"/>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Attribute Compartment</a:t>
            </a:r>
          </a:p>
        </p:txBody>
      </p:sp>
      <p:sp>
        <p:nvSpPr>
          <p:cNvPr id="29702" name="TextBox 7"/>
          <p:cNvSpPr txBox="1">
            <a:spLocks noChangeArrowheads="1"/>
          </p:cNvSpPr>
          <p:nvPr/>
        </p:nvSpPr>
        <p:spPr bwMode="auto">
          <a:xfrm>
            <a:off x="5791200" y="4525963"/>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Operation Compartment</a:t>
            </a:r>
          </a:p>
        </p:txBody>
      </p:sp>
      <p:cxnSp>
        <p:nvCxnSpPr>
          <p:cNvPr id="10" name="Straight Arrow Connector 9"/>
          <p:cNvCxnSpPr/>
          <p:nvPr/>
        </p:nvCxnSpPr>
        <p:spPr>
          <a:xfrm rot="10800000">
            <a:off x="48768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876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8006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z="4000" smtClean="0"/>
              <a:t>Class Diagram ::: Different Views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64865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pPr>
              <a:defRPr/>
            </a:pPr>
            <a:r>
              <a:rPr lang="en-US"/>
              <a:t>UML Class Diagrams</a:t>
            </a:r>
          </a:p>
        </p:txBody>
      </p:sp>
      <p:sp>
        <p:nvSpPr>
          <p:cNvPr id="31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7B7EEB3-E307-4878-8493-E09D34C8F1C5}" type="slidenum">
              <a:rPr lang="he-IL" altLang="en-US" sz="1200">
                <a:solidFill>
                  <a:srgbClr val="045C75"/>
                </a:solidFill>
              </a:rPr>
              <a:pPr>
                <a:spcBef>
                  <a:spcPct val="0"/>
                </a:spcBef>
                <a:buClrTx/>
                <a:buSzTx/>
                <a:buFontTx/>
                <a:buNone/>
              </a:pPr>
              <a:t>27</a:t>
            </a:fld>
            <a:endParaRPr lang="en-US" altLang="en-US" sz="1200">
              <a:solidFill>
                <a:srgbClr val="045C75"/>
              </a:solidFill>
            </a:endParaRPr>
          </a:p>
        </p:txBody>
      </p:sp>
      <p:sp>
        <p:nvSpPr>
          <p:cNvPr id="31748" name="Rectangle 2"/>
          <p:cNvSpPr>
            <a:spLocks noGrp="1" noChangeArrowheads="1"/>
          </p:cNvSpPr>
          <p:nvPr>
            <p:ph type="title"/>
          </p:nvPr>
        </p:nvSpPr>
        <p:spPr>
          <a:xfrm>
            <a:off x="457200" y="704850"/>
            <a:ext cx="8229600" cy="819150"/>
          </a:xfrm>
        </p:spPr>
        <p:txBody>
          <a:bodyPr/>
          <a:lstStyle/>
          <a:p>
            <a:r>
              <a:rPr lang="en-US" altLang="en-US" smtClean="0"/>
              <a:t>Associations</a:t>
            </a:r>
          </a:p>
        </p:txBody>
      </p:sp>
      <p:sp>
        <p:nvSpPr>
          <p:cNvPr id="31749" name="Rectangle 3"/>
          <p:cNvSpPr>
            <a:spLocks noGrp="1" noChangeArrowheads="1"/>
          </p:cNvSpPr>
          <p:nvPr>
            <p:ph type="body" idx="1"/>
          </p:nvPr>
        </p:nvSpPr>
        <p:spPr>
          <a:xfrm>
            <a:off x="685800" y="1628775"/>
            <a:ext cx="7772400" cy="2971800"/>
          </a:xfrm>
        </p:spPr>
        <p:txBody>
          <a:bodyPr/>
          <a:lstStyle/>
          <a:p>
            <a:pPr>
              <a:lnSpc>
                <a:spcPct val="90000"/>
              </a:lnSpc>
            </a:pPr>
            <a:r>
              <a:rPr lang="en-US" altLang="en-US" sz="2800" smtClean="0"/>
              <a:t>A semantic relationship between two or more classes that specifies connections among their instances.</a:t>
            </a:r>
          </a:p>
          <a:p>
            <a:pPr>
              <a:lnSpc>
                <a:spcPct val="90000"/>
              </a:lnSpc>
            </a:pPr>
            <a:r>
              <a:rPr lang="en-US" altLang="en-US" sz="2800" smtClean="0"/>
              <a:t>A structural relationship, specifying that objects of one class are connected to objects of a second (possibly the same) class.</a:t>
            </a:r>
          </a:p>
          <a:p>
            <a:pPr>
              <a:lnSpc>
                <a:spcPct val="90000"/>
              </a:lnSpc>
            </a:pPr>
            <a:r>
              <a:rPr lang="en-US" altLang="en-US" sz="2800" smtClean="0"/>
              <a:t>Example: “An Employee works for a Company”</a:t>
            </a:r>
          </a:p>
        </p:txBody>
      </p:sp>
      <p:grpSp>
        <p:nvGrpSpPr>
          <p:cNvPr id="31750" name="Group 28"/>
          <p:cNvGrpSpPr>
            <a:grpSpLocks/>
          </p:cNvGrpSpPr>
          <p:nvPr/>
        </p:nvGrpSpPr>
        <p:grpSpPr bwMode="auto">
          <a:xfrm>
            <a:off x="1908175" y="5300663"/>
            <a:ext cx="5181600" cy="457200"/>
            <a:chOff x="672" y="3264"/>
            <a:chExt cx="3264" cy="288"/>
          </a:xfrm>
        </p:grpSpPr>
        <p:sp>
          <p:nvSpPr>
            <p:cNvPr id="31751" name="Rectangle 11"/>
            <p:cNvSpPr>
              <a:spLocks noChangeArrowheads="1"/>
            </p:cNvSpPr>
            <p:nvPr/>
          </p:nvSpPr>
          <p:spPr bwMode="auto">
            <a:xfrm>
              <a:off x="3168" y="326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Company</a:t>
              </a:r>
            </a:p>
          </p:txBody>
        </p:sp>
        <p:sp>
          <p:nvSpPr>
            <p:cNvPr id="31752" name="Rectangle 14"/>
            <p:cNvSpPr>
              <a:spLocks noChangeArrowheads="1"/>
            </p:cNvSpPr>
            <p:nvPr/>
          </p:nvSpPr>
          <p:spPr bwMode="auto">
            <a:xfrm>
              <a:off x="1872" y="3264"/>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Department</a:t>
              </a:r>
            </a:p>
          </p:txBody>
        </p:sp>
        <p:sp>
          <p:nvSpPr>
            <p:cNvPr id="31753" name="Rectangle 17"/>
            <p:cNvSpPr>
              <a:spLocks noChangeArrowheads="1"/>
            </p:cNvSpPr>
            <p:nvPr/>
          </p:nvSpPr>
          <p:spPr bwMode="auto">
            <a:xfrm>
              <a:off x="672" y="326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Employee</a:t>
              </a:r>
            </a:p>
          </p:txBody>
        </p:sp>
        <p:sp>
          <p:nvSpPr>
            <p:cNvPr id="31754" name="Line 22"/>
            <p:cNvSpPr>
              <a:spLocks noChangeShapeType="1"/>
            </p:cNvSpPr>
            <p:nvPr/>
          </p:nvSpPr>
          <p:spPr bwMode="auto">
            <a:xfrm>
              <a:off x="1440" y="3408"/>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23"/>
            <p:cNvSpPr>
              <a:spLocks noChangeShapeType="1"/>
            </p:cNvSpPr>
            <p:nvPr/>
          </p:nvSpPr>
          <p:spPr bwMode="auto">
            <a:xfrm>
              <a:off x="2784" y="3408"/>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27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8CE3618-1D5D-4A7E-B094-11443C5A7B3E}" type="slidenum">
              <a:rPr lang="he-IL" altLang="en-US" sz="1200">
                <a:solidFill>
                  <a:srgbClr val="045C75"/>
                </a:solidFill>
              </a:rPr>
              <a:pPr>
                <a:spcBef>
                  <a:spcPct val="0"/>
                </a:spcBef>
                <a:buClrTx/>
                <a:buSzTx/>
                <a:buFontTx/>
                <a:buNone/>
              </a:pPr>
              <a:t>28</a:t>
            </a:fld>
            <a:endParaRPr lang="en-US" altLang="en-US" sz="1200">
              <a:solidFill>
                <a:srgbClr val="045C75"/>
              </a:solidFill>
            </a:endParaRPr>
          </a:p>
        </p:txBody>
      </p:sp>
      <p:sp>
        <p:nvSpPr>
          <p:cNvPr id="32772" name="Rectangle 2"/>
          <p:cNvSpPr>
            <a:spLocks noGrp="1" noChangeArrowheads="1"/>
          </p:cNvSpPr>
          <p:nvPr>
            <p:ph type="title"/>
          </p:nvPr>
        </p:nvSpPr>
        <p:spPr>
          <a:xfrm>
            <a:off x="457200" y="704850"/>
            <a:ext cx="8229600" cy="971550"/>
          </a:xfrm>
        </p:spPr>
        <p:txBody>
          <a:bodyPr/>
          <a:lstStyle/>
          <a:p>
            <a:r>
              <a:rPr lang="en-US" altLang="en-US" smtClean="0"/>
              <a:t>Associations (cont.)</a:t>
            </a:r>
          </a:p>
        </p:txBody>
      </p:sp>
      <p:sp>
        <p:nvSpPr>
          <p:cNvPr id="32773" name="Rectangle 3"/>
          <p:cNvSpPr>
            <a:spLocks noGrp="1" noChangeArrowheads="1"/>
          </p:cNvSpPr>
          <p:nvPr>
            <p:ph type="body" idx="1"/>
          </p:nvPr>
        </p:nvSpPr>
        <p:spPr/>
        <p:txBody>
          <a:bodyPr/>
          <a:lstStyle/>
          <a:p>
            <a:r>
              <a:rPr lang="en-US" altLang="en-US" smtClean="0"/>
              <a:t>An association between two classes indicates that objects at one end of an association “recognize” objects at the other end and may send messages to them.</a:t>
            </a:r>
          </a:p>
          <a:p>
            <a:pPr lvl="1"/>
            <a:r>
              <a:rPr lang="en-US" altLang="en-US" smtClean="0"/>
              <a:t>This property will help us discover less trivial associations using interaction diagrams.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pPr>
              <a:defRPr/>
            </a:pPr>
            <a:r>
              <a:rPr lang="en-US"/>
              <a:t>UML Class Diagrams</a:t>
            </a:r>
          </a:p>
        </p:txBody>
      </p:sp>
      <p:sp>
        <p:nvSpPr>
          <p:cNvPr id="337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7B6D5A2-EE9C-4BC3-A122-3601E78CC03B}" type="slidenum">
              <a:rPr lang="he-IL" altLang="en-US" sz="1200">
                <a:solidFill>
                  <a:srgbClr val="045C75"/>
                </a:solidFill>
              </a:rPr>
              <a:pPr>
                <a:spcBef>
                  <a:spcPct val="0"/>
                </a:spcBef>
                <a:buClrTx/>
                <a:buSzTx/>
                <a:buFontTx/>
                <a:buNone/>
              </a:pPr>
              <a:t>29</a:t>
            </a:fld>
            <a:endParaRPr lang="en-US" altLang="en-US" sz="1200">
              <a:solidFill>
                <a:srgbClr val="045C75"/>
              </a:solidFill>
            </a:endParaRPr>
          </a:p>
        </p:txBody>
      </p:sp>
      <p:sp>
        <p:nvSpPr>
          <p:cNvPr id="33796" name="Rectangle 2"/>
          <p:cNvSpPr>
            <a:spLocks noGrp="1" noChangeArrowheads="1"/>
          </p:cNvSpPr>
          <p:nvPr>
            <p:ph type="title"/>
          </p:nvPr>
        </p:nvSpPr>
        <p:spPr>
          <a:xfrm>
            <a:off x="457200" y="704850"/>
            <a:ext cx="8229600" cy="895350"/>
          </a:xfrm>
        </p:spPr>
        <p:txBody>
          <a:bodyPr/>
          <a:lstStyle/>
          <a:p>
            <a:r>
              <a:rPr lang="en-US" altLang="en-US" smtClean="0"/>
              <a:t>Associations (cont.)</a:t>
            </a:r>
          </a:p>
        </p:txBody>
      </p:sp>
      <p:sp>
        <p:nvSpPr>
          <p:cNvPr id="33797" name="Rectangle 5"/>
          <p:cNvSpPr>
            <a:spLocks noChangeArrowheads="1"/>
          </p:cNvSpPr>
          <p:nvPr/>
        </p:nvSpPr>
        <p:spPr bwMode="auto">
          <a:xfrm>
            <a:off x="609600" y="3200400"/>
            <a:ext cx="16764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StaffMember</a:t>
            </a:r>
          </a:p>
        </p:txBody>
      </p:sp>
      <p:sp>
        <p:nvSpPr>
          <p:cNvPr id="33798" name="Rectangle 8"/>
          <p:cNvSpPr>
            <a:spLocks noChangeArrowheads="1"/>
          </p:cNvSpPr>
          <p:nvPr/>
        </p:nvSpPr>
        <p:spPr bwMode="auto">
          <a:xfrm>
            <a:off x="6248400" y="3200400"/>
            <a:ext cx="1371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Student</a:t>
            </a:r>
          </a:p>
        </p:txBody>
      </p:sp>
      <p:sp>
        <p:nvSpPr>
          <p:cNvPr id="33799" name="Line 10"/>
          <p:cNvSpPr>
            <a:spLocks noChangeShapeType="1"/>
          </p:cNvSpPr>
          <p:nvPr/>
        </p:nvSpPr>
        <p:spPr bwMode="auto">
          <a:xfrm>
            <a:off x="2286000" y="34290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Text Box 13"/>
          <p:cNvSpPr txBox="1">
            <a:spLocks noChangeArrowheads="1"/>
          </p:cNvSpPr>
          <p:nvPr/>
        </p:nvSpPr>
        <p:spPr bwMode="auto">
          <a:xfrm>
            <a:off x="2362200" y="34290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3801" name="Text Box 14"/>
          <p:cNvSpPr txBox="1">
            <a:spLocks noChangeArrowheads="1"/>
          </p:cNvSpPr>
          <p:nvPr/>
        </p:nvSpPr>
        <p:spPr bwMode="auto">
          <a:xfrm>
            <a:off x="5943600" y="3429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
        <p:nvSpPr>
          <p:cNvPr id="33802" name="Text Box 15"/>
          <p:cNvSpPr txBox="1">
            <a:spLocks noChangeArrowheads="1"/>
          </p:cNvSpPr>
          <p:nvPr/>
        </p:nvSpPr>
        <p:spPr bwMode="auto">
          <a:xfrm>
            <a:off x="4114800" y="342900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instructs</a:t>
            </a:r>
          </a:p>
        </p:txBody>
      </p:sp>
      <p:sp>
        <p:nvSpPr>
          <p:cNvPr id="33803" name="Text Box 16"/>
          <p:cNvSpPr txBox="1">
            <a:spLocks noChangeArrowheads="1"/>
          </p:cNvSpPr>
          <p:nvPr/>
        </p:nvSpPr>
        <p:spPr bwMode="auto">
          <a:xfrm>
            <a:off x="2286000" y="30622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instructor</a:t>
            </a:r>
          </a:p>
        </p:txBody>
      </p:sp>
      <p:sp>
        <p:nvSpPr>
          <p:cNvPr id="33804" name="AutoShape 17"/>
          <p:cNvSpPr>
            <a:spLocks noChangeArrowheads="1"/>
          </p:cNvSpPr>
          <p:nvPr/>
        </p:nvSpPr>
        <p:spPr bwMode="auto">
          <a:xfrm>
            <a:off x="4572000" y="2590800"/>
            <a:ext cx="1371600" cy="609600"/>
          </a:xfrm>
          <a:prstGeom prst="wedgeRectCallout">
            <a:avLst>
              <a:gd name="adj1" fmla="val -36458"/>
              <a:gd name="adj2" fmla="val 9817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Association name</a:t>
            </a:r>
          </a:p>
        </p:txBody>
      </p:sp>
      <p:sp>
        <p:nvSpPr>
          <p:cNvPr id="33805" name="AutoShape 18"/>
          <p:cNvSpPr>
            <a:spLocks noChangeArrowheads="1"/>
          </p:cNvSpPr>
          <p:nvPr/>
        </p:nvSpPr>
        <p:spPr bwMode="auto">
          <a:xfrm>
            <a:off x="2971800" y="2057400"/>
            <a:ext cx="1143000" cy="609600"/>
          </a:xfrm>
          <a:prstGeom prst="wedgeRectCallout">
            <a:avLst>
              <a:gd name="adj1" fmla="val -63750"/>
              <a:gd name="adj2" fmla="val 120833"/>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Role name</a:t>
            </a:r>
          </a:p>
        </p:txBody>
      </p:sp>
      <p:sp>
        <p:nvSpPr>
          <p:cNvPr id="33806" name="AutoShape 19"/>
          <p:cNvSpPr>
            <a:spLocks noChangeArrowheads="1"/>
          </p:cNvSpPr>
          <p:nvPr/>
        </p:nvSpPr>
        <p:spPr bwMode="auto">
          <a:xfrm>
            <a:off x="1371600" y="4191000"/>
            <a:ext cx="1371600" cy="609600"/>
          </a:xfrm>
          <a:prstGeom prst="wedgeRectCallout">
            <a:avLst>
              <a:gd name="adj1" fmla="val 39583"/>
              <a:gd name="adj2" fmla="val -1197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Multiplicity</a:t>
            </a:r>
          </a:p>
        </p:txBody>
      </p:sp>
      <p:sp>
        <p:nvSpPr>
          <p:cNvPr id="33807" name="AutoShape 25"/>
          <p:cNvSpPr>
            <a:spLocks noChangeArrowheads="1"/>
          </p:cNvSpPr>
          <p:nvPr/>
        </p:nvSpPr>
        <p:spPr bwMode="auto">
          <a:xfrm>
            <a:off x="4038600" y="3962400"/>
            <a:ext cx="1905000" cy="914400"/>
          </a:xfrm>
          <a:prstGeom prst="wedgeRectCallout">
            <a:avLst>
              <a:gd name="adj1" fmla="val 97000"/>
              <a:gd name="adj2" fmla="val 3107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Navigable</a:t>
            </a:r>
            <a:br>
              <a:rPr lang="en-US" altLang="en-US" sz="1800" b="1">
                <a:latin typeface="Arial" panose="020B0604020202020204" pitchFamily="34" charset="0"/>
              </a:rPr>
            </a:br>
            <a:r>
              <a:rPr lang="en-US" altLang="en-US" sz="1800" b="1">
                <a:latin typeface="Arial" panose="020B0604020202020204" pitchFamily="34" charset="0"/>
              </a:rPr>
              <a:t> (uni-directional) association</a:t>
            </a:r>
          </a:p>
        </p:txBody>
      </p:sp>
      <p:sp>
        <p:nvSpPr>
          <p:cNvPr id="33808" name="Rectangle 27"/>
          <p:cNvSpPr>
            <a:spLocks noChangeArrowheads="1"/>
          </p:cNvSpPr>
          <p:nvPr/>
        </p:nvSpPr>
        <p:spPr bwMode="auto">
          <a:xfrm>
            <a:off x="6248400" y="4876800"/>
            <a:ext cx="1371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Courses</a:t>
            </a:r>
          </a:p>
        </p:txBody>
      </p:sp>
      <p:cxnSp>
        <p:nvCxnSpPr>
          <p:cNvPr id="33809" name="AutoShape 29"/>
          <p:cNvCxnSpPr>
            <a:cxnSpLocks noChangeShapeType="1"/>
            <a:stCxn id="33798" idx="2"/>
            <a:endCxn id="33808" idx="0"/>
          </p:cNvCxnSpPr>
          <p:nvPr/>
        </p:nvCxnSpPr>
        <p:spPr bwMode="auto">
          <a:xfrm>
            <a:off x="6934200" y="3657600"/>
            <a:ext cx="0" cy="1219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0" name="AutoShape 30"/>
          <p:cNvCxnSpPr>
            <a:cxnSpLocks noChangeShapeType="1"/>
          </p:cNvCxnSpPr>
          <p:nvPr/>
        </p:nvCxnSpPr>
        <p:spPr bwMode="auto">
          <a:xfrm rot="5400000" flipH="1" flipV="1">
            <a:off x="7200900" y="4914900"/>
            <a:ext cx="152400" cy="685800"/>
          </a:xfrm>
          <a:prstGeom prst="bentConnector4">
            <a:avLst>
              <a:gd name="adj1" fmla="val -346875"/>
              <a:gd name="adj2" fmla="val 19976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1" name="Text Box 33"/>
          <p:cNvSpPr txBox="1">
            <a:spLocks noChangeArrowheads="1"/>
          </p:cNvSpPr>
          <p:nvPr/>
        </p:nvSpPr>
        <p:spPr bwMode="auto">
          <a:xfrm>
            <a:off x="7620000" y="4495800"/>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pre - </a:t>
            </a:r>
            <a:br>
              <a:rPr lang="en-US" altLang="en-US" sz="1800">
                <a:latin typeface="Arial" panose="020B0604020202020204" pitchFamily="34" charset="0"/>
              </a:rPr>
            </a:br>
            <a:r>
              <a:rPr lang="en-US" altLang="en-US" sz="1800">
                <a:latin typeface="Arial" panose="020B0604020202020204" pitchFamily="34" charset="0"/>
              </a:rPr>
              <a:t>requisites</a:t>
            </a:r>
          </a:p>
        </p:txBody>
      </p:sp>
      <p:sp>
        <p:nvSpPr>
          <p:cNvPr id="33812" name="Text Box 34"/>
          <p:cNvSpPr txBox="1">
            <a:spLocks noChangeArrowheads="1"/>
          </p:cNvSpPr>
          <p:nvPr/>
        </p:nvSpPr>
        <p:spPr bwMode="auto">
          <a:xfrm>
            <a:off x="7620000" y="5257800"/>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0..3</a:t>
            </a:r>
          </a:p>
        </p:txBody>
      </p:sp>
      <p:sp>
        <p:nvSpPr>
          <p:cNvPr id="33813" name="AutoShape 35"/>
          <p:cNvSpPr>
            <a:spLocks noChangeArrowheads="1"/>
          </p:cNvSpPr>
          <p:nvPr/>
        </p:nvSpPr>
        <p:spPr bwMode="auto">
          <a:xfrm>
            <a:off x="4876800" y="5410200"/>
            <a:ext cx="1371600" cy="685800"/>
          </a:xfrm>
          <a:prstGeom prst="wedgeRectCallout">
            <a:avLst>
              <a:gd name="adj1" fmla="val 92708"/>
              <a:gd name="adj2" fmla="val -38426"/>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Reflexive association</a:t>
            </a:r>
          </a:p>
        </p:txBody>
      </p:sp>
      <p:sp>
        <p:nvSpPr>
          <p:cNvPr id="33814" name="AutoShape 36"/>
          <p:cNvSpPr>
            <a:spLocks noChangeArrowheads="1"/>
          </p:cNvSpPr>
          <p:nvPr/>
        </p:nvSpPr>
        <p:spPr bwMode="auto">
          <a:xfrm>
            <a:off x="7543800" y="3810000"/>
            <a:ext cx="1143000" cy="381000"/>
          </a:xfrm>
          <a:prstGeom prst="wedgeRectCallout">
            <a:avLst>
              <a:gd name="adj1" fmla="val -99167"/>
              <a:gd name="adj2" fmla="val -841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b="1">
                <a:latin typeface="Arial" panose="020B0604020202020204" pitchFamily="34" charset="0"/>
              </a:rPr>
              <a:t>Role</a:t>
            </a:r>
          </a:p>
        </p:txBody>
      </p:sp>
      <p:sp>
        <p:nvSpPr>
          <p:cNvPr id="33815" name="Text Box 37"/>
          <p:cNvSpPr txBox="1">
            <a:spLocks noChangeArrowheads="1"/>
          </p:cNvSpPr>
          <p:nvPr/>
        </p:nvSpPr>
        <p:spPr bwMode="auto">
          <a:xfrm>
            <a:off x="7010400" y="4495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CRC goal</a:t>
            </a:r>
          </a:p>
        </p:txBody>
      </p:sp>
      <p:sp>
        <p:nvSpPr>
          <p:cNvPr id="7171" name="Content Placeholder 2"/>
          <p:cNvSpPr>
            <a:spLocks noGrp="1"/>
          </p:cNvSpPr>
          <p:nvPr>
            <p:ph idx="1"/>
          </p:nvPr>
        </p:nvSpPr>
        <p:spPr>
          <a:xfrm>
            <a:off x="1143000" y="1935163"/>
            <a:ext cx="6172200" cy="1570037"/>
          </a:xfrm>
        </p:spPr>
        <p:txBody>
          <a:bodyPr/>
          <a:lstStyle/>
          <a:p>
            <a:r>
              <a:rPr lang="en-US" altLang="en-US" smtClean="0"/>
              <a:t>The goal: </a:t>
            </a:r>
          </a:p>
          <a:p>
            <a:pPr lvl="1"/>
            <a:r>
              <a:rPr lang="en-US" altLang="en-US" smtClean="0"/>
              <a:t>provide the simplest possible conceptual introduction to OO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777DDBC-90FB-4C54-B622-D9C762B4BEF7}" type="slidenum">
              <a:rPr lang="he-IL" altLang="en-US" sz="1200">
                <a:solidFill>
                  <a:srgbClr val="045C75"/>
                </a:solidFill>
              </a:rPr>
              <a:pPr>
                <a:spcBef>
                  <a:spcPct val="0"/>
                </a:spcBef>
                <a:buClrTx/>
                <a:buSzTx/>
                <a:buFontTx/>
                <a:buNone/>
              </a:pPr>
              <a:t>30</a:t>
            </a:fld>
            <a:endParaRPr lang="en-US" altLang="en-US" sz="1200">
              <a:solidFill>
                <a:srgbClr val="045C75"/>
              </a:solidFill>
            </a:endParaRPr>
          </a:p>
        </p:txBody>
      </p:sp>
      <p:sp>
        <p:nvSpPr>
          <p:cNvPr id="34820" name="Rectangle 2"/>
          <p:cNvSpPr>
            <a:spLocks noGrp="1" noChangeArrowheads="1"/>
          </p:cNvSpPr>
          <p:nvPr>
            <p:ph type="title"/>
          </p:nvPr>
        </p:nvSpPr>
        <p:spPr>
          <a:xfrm>
            <a:off x="457200" y="704850"/>
            <a:ext cx="8229600" cy="819150"/>
          </a:xfrm>
        </p:spPr>
        <p:txBody>
          <a:bodyPr/>
          <a:lstStyle/>
          <a:p>
            <a:r>
              <a:rPr lang="en-US" altLang="en-US" smtClean="0"/>
              <a:t>Associations (cont.)</a:t>
            </a:r>
          </a:p>
        </p:txBody>
      </p:sp>
      <p:sp>
        <p:nvSpPr>
          <p:cNvPr id="34821" name="Rectangle 3"/>
          <p:cNvSpPr>
            <a:spLocks noGrp="1" noChangeArrowheads="1"/>
          </p:cNvSpPr>
          <p:nvPr>
            <p:ph type="body" idx="1"/>
          </p:nvPr>
        </p:nvSpPr>
        <p:spPr/>
        <p:txBody>
          <a:bodyPr/>
          <a:lstStyle/>
          <a:p>
            <a:pPr>
              <a:lnSpc>
                <a:spcPct val="90000"/>
              </a:lnSpc>
            </a:pPr>
            <a:r>
              <a:rPr lang="en-US" altLang="en-US" sz="2800" smtClean="0"/>
              <a:t>To clarify its meaning, an association may be named.</a:t>
            </a:r>
          </a:p>
          <a:p>
            <a:pPr lvl="1">
              <a:lnSpc>
                <a:spcPct val="90000"/>
              </a:lnSpc>
            </a:pPr>
            <a:r>
              <a:rPr lang="en-US" altLang="en-US" smtClean="0"/>
              <a:t>The name is represented as a label placed midway along the association line.</a:t>
            </a:r>
          </a:p>
          <a:p>
            <a:pPr lvl="1">
              <a:lnSpc>
                <a:spcPct val="90000"/>
              </a:lnSpc>
            </a:pPr>
            <a:r>
              <a:rPr lang="en-US" altLang="en-US" smtClean="0"/>
              <a:t>Usually a verb or a verb phrase.</a:t>
            </a:r>
          </a:p>
          <a:p>
            <a:pPr>
              <a:lnSpc>
                <a:spcPct val="90000"/>
              </a:lnSpc>
            </a:pPr>
            <a:r>
              <a:rPr lang="en-US" altLang="en-US" sz="2800" smtClean="0"/>
              <a:t>A </a:t>
            </a:r>
            <a:r>
              <a:rPr lang="en-US" altLang="en-US" sz="2800" b="1" smtClean="0"/>
              <a:t>role</a:t>
            </a:r>
            <a:r>
              <a:rPr lang="en-US" altLang="en-US" sz="2800" smtClean="0"/>
              <a:t> is an end of an association where it connects to a class.</a:t>
            </a:r>
          </a:p>
          <a:p>
            <a:pPr lvl="1">
              <a:lnSpc>
                <a:spcPct val="90000"/>
              </a:lnSpc>
            </a:pPr>
            <a:r>
              <a:rPr lang="en-US" altLang="en-US" smtClean="0"/>
              <a:t>May be named to indicate the role played by the class attached to the end of the association path.</a:t>
            </a:r>
          </a:p>
          <a:p>
            <a:pPr lvl="2">
              <a:lnSpc>
                <a:spcPct val="90000"/>
              </a:lnSpc>
            </a:pPr>
            <a:r>
              <a:rPr lang="en-US" altLang="en-US" sz="2000" smtClean="0"/>
              <a:t>Usually a noun or noun phrase</a:t>
            </a:r>
          </a:p>
          <a:p>
            <a:pPr lvl="2">
              <a:lnSpc>
                <a:spcPct val="90000"/>
              </a:lnSpc>
            </a:pPr>
            <a:r>
              <a:rPr lang="en-US" altLang="en-US" sz="2000" smtClean="0"/>
              <a:t>Mandatory for reflexive associations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58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E92537D-F6A7-4EF4-BD45-612E29515E2C}" type="slidenum">
              <a:rPr lang="he-IL" altLang="en-US" sz="1200">
                <a:solidFill>
                  <a:srgbClr val="045C75"/>
                </a:solidFill>
              </a:rPr>
              <a:pPr>
                <a:spcBef>
                  <a:spcPct val="0"/>
                </a:spcBef>
                <a:buClrTx/>
                <a:buSzTx/>
                <a:buFontTx/>
                <a:buNone/>
              </a:pPr>
              <a:t>31</a:t>
            </a:fld>
            <a:endParaRPr lang="en-US" altLang="en-US" sz="1200">
              <a:solidFill>
                <a:srgbClr val="045C75"/>
              </a:solidFill>
            </a:endParaRPr>
          </a:p>
        </p:txBody>
      </p:sp>
      <p:sp>
        <p:nvSpPr>
          <p:cNvPr id="35844" name="Rectangle 2"/>
          <p:cNvSpPr>
            <a:spLocks noGrp="1" noChangeArrowheads="1"/>
          </p:cNvSpPr>
          <p:nvPr>
            <p:ph type="title"/>
          </p:nvPr>
        </p:nvSpPr>
        <p:spPr>
          <a:xfrm>
            <a:off x="457200" y="704850"/>
            <a:ext cx="8229600" cy="895350"/>
          </a:xfrm>
        </p:spPr>
        <p:txBody>
          <a:bodyPr/>
          <a:lstStyle/>
          <a:p>
            <a:r>
              <a:rPr lang="en-US" altLang="en-US" smtClean="0"/>
              <a:t>Associations (cont.)</a:t>
            </a:r>
          </a:p>
        </p:txBody>
      </p:sp>
      <p:sp>
        <p:nvSpPr>
          <p:cNvPr id="35845" name="Rectangle 3"/>
          <p:cNvSpPr>
            <a:spLocks noGrp="1" noChangeArrowheads="1"/>
          </p:cNvSpPr>
          <p:nvPr>
            <p:ph type="body" idx="1"/>
          </p:nvPr>
        </p:nvSpPr>
        <p:spPr/>
        <p:txBody>
          <a:bodyPr/>
          <a:lstStyle/>
          <a:p>
            <a:pPr>
              <a:lnSpc>
                <a:spcPct val="90000"/>
              </a:lnSpc>
            </a:pPr>
            <a:r>
              <a:rPr lang="en-US" altLang="en-US" smtClean="0"/>
              <a:t>Multiplicity</a:t>
            </a:r>
          </a:p>
          <a:p>
            <a:pPr lvl="1">
              <a:lnSpc>
                <a:spcPct val="90000"/>
              </a:lnSpc>
            </a:pPr>
            <a:r>
              <a:rPr lang="en-US" altLang="en-US" smtClean="0"/>
              <a:t>The number of instances of the class, next to which the multiplicity expression appears, that are referenced by a </a:t>
            </a:r>
            <a:r>
              <a:rPr lang="en-US" altLang="en-US" b="1" smtClean="0"/>
              <a:t>single</a:t>
            </a:r>
            <a:r>
              <a:rPr lang="en-US" altLang="en-US" smtClean="0"/>
              <a:t> instance of the class that is at the other end of the association path.</a:t>
            </a:r>
          </a:p>
          <a:p>
            <a:pPr lvl="1">
              <a:lnSpc>
                <a:spcPct val="90000"/>
              </a:lnSpc>
            </a:pPr>
            <a:r>
              <a:rPr lang="en-US" altLang="en-US" smtClean="0"/>
              <a:t>Indicates whether or not an association is mandatory.</a:t>
            </a:r>
          </a:p>
          <a:p>
            <a:pPr lvl="1">
              <a:lnSpc>
                <a:spcPct val="90000"/>
              </a:lnSpc>
            </a:pPr>
            <a:r>
              <a:rPr lang="en-US" altLang="en-US" smtClean="0"/>
              <a:t>Provides a lower and upper bound on the number of instances.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pPr>
              <a:defRPr/>
            </a:pPr>
            <a:r>
              <a:rPr lang="en-US"/>
              <a:t>UML Class Diagrams</a:t>
            </a:r>
          </a:p>
        </p:txBody>
      </p:sp>
      <p:sp>
        <p:nvSpPr>
          <p:cNvPr id="368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C43174A-7799-45FC-9B00-FC28040D706C}" type="slidenum">
              <a:rPr lang="he-IL" altLang="en-US" sz="1200">
                <a:solidFill>
                  <a:srgbClr val="045C75"/>
                </a:solidFill>
              </a:rPr>
              <a:pPr>
                <a:spcBef>
                  <a:spcPct val="0"/>
                </a:spcBef>
                <a:buClrTx/>
                <a:buSzTx/>
                <a:buFontTx/>
                <a:buNone/>
              </a:pPr>
              <a:t>32</a:t>
            </a:fld>
            <a:endParaRPr lang="en-US" altLang="en-US" sz="1200">
              <a:solidFill>
                <a:srgbClr val="045C75"/>
              </a:solidFill>
            </a:endParaRPr>
          </a:p>
        </p:txBody>
      </p:sp>
      <p:sp>
        <p:nvSpPr>
          <p:cNvPr id="36868" name="Rectangle 2"/>
          <p:cNvSpPr>
            <a:spLocks noGrp="1" noChangeArrowheads="1"/>
          </p:cNvSpPr>
          <p:nvPr>
            <p:ph type="title"/>
          </p:nvPr>
        </p:nvSpPr>
        <p:spPr>
          <a:xfrm>
            <a:off x="457200" y="704850"/>
            <a:ext cx="8229600" cy="895350"/>
          </a:xfrm>
        </p:spPr>
        <p:txBody>
          <a:bodyPr/>
          <a:lstStyle/>
          <a:p>
            <a:r>
              <a:rPr lang="en-US" altLang="en-US" smtClean="0"/>
              <a:t>Associations (cont.)</a:t>
            </a:r>
          </a:p>
        </p:txBody>
      </p:sp>
      <p:sp>
        <p:nvSpPr>
          <p:cNvPr id="36869" name="Rectangle 3"/>
          <p:cNvSpPr>
            <a:spLocks noGrp="1" noChangeArrowheads="1"/>
          </p:cNvSpPr>
          <p:nvPr>
            <p:ph type="body" idx="1"/>
          </p:nvPr>
        </p:nvSpPr>
        <p:spPr/>
        <p:txBody>
          <a:bodyPr/>
          <a:lstStyle/>
          <a:p>
            <a:pPr lvl="1"/>
            <a:r>
              <a:rPr lang="en-US" altLang="en-US" smtClean="0"/>
              <a:t>Multiplicity Indicators</a:t>
            </a:r>
          </a:p>
        </p:txBody>
      </p:sp>
      <p:graphicFrame>
        <p:nvGraphicFramePr>
          <p:cNvPr id="19528" name="Group 72"/>
          <p:cNvGraphicFramePr>
            <a:graphicFrameLocks noGrp="1"/>
          </p:cNvGraphicFramePr>
          <p:nvPr/>
        </p:nvGraphicFramePr>
        <p:xfrm>
          <a:off x="1524000" y="2590800"/>
          <a:ext cx="6096000" cy="3538538"/>
        </p:xfrm>
        <a:graphic>
          <a:graphicData uri="http://schemas.openxmlformats.org/drawingml/2006/table">
            <a:tbl>
              <a:tblPr/>
              <a:tblGrid>
                <a:gridCol w="3733800"/>
                <a:gridCol w="2362200"/>
              </a:tblGrid>
              <a:tr h="649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Exactly one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Zero or more (unlimited)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One or more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Zero or one (optional association)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0..1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Specified range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Multiple, disjoint ranges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2, 4..6, 8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UML Class Diagrams</a:t>
            </a:r>
          </a:p>
        </p:txBody>
      </p:sp>
      <p:sp>
        <p:nvSpPr>
          <p:cNvPr id="378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AF7732C-903A-42B0-AFFA-02D36BCE4105}" type="slidenum">
              <a:rPr lang="he-IL" altLang="en-US" sz="1200">
                <a:solidFill>
                  <a:srgbClr val="045C75"/>
                </a:solidFill>
              </a:rPr>
              <a:pPr>
                <a:spcBef>
                  <a:spcPct val="0"/>
                </a:spcBef>
                <a:buClrTx/>
                <a:buSzTx/>
                <a:buFontTx/>
                <a:buNone/>
              </a:pPr>
              <a:t>33</a:t>
            </a:fld>
            <a:endParaRPr lang="en-US" altLang="en-US" sz="1200">
              <a:solidFill>
                <a:srgbClr val="045C75"/>
              </a:solidFill>
            </a:endParaRPr>
          </a:p>
        </p:txBody>
      </p:sp>
      <p:sp>
        <p:nvSpPr>
          <p:cNvPr id="37892" name="Rectangle 2"/>
          <p:cNvSpPr>
            <a:spLocks noGrp="1" noChangeArrowheads="1"/>
          </p:cNvSpPr>
          <p:nvPr>
            <p:ph type="title"/>
          </p:nvPr>
        </p:nvSpPr>
        <p:spPr>
          <a:xfrm>
            <a:off x="457200" y="704850"/>
            <a:ext cx="8229600" cy="819150"/>
          </a:xfrm>
        </p:spPr>
        <p:txBody>
          <a:bodyPr/>
          <a:lstStyle/>
          <a:p>
            <a:r>
              <a:rPr lang="en-US" altLang="en-US" smtClean="0"/>
              <a:t>Aggregation</a:t>
            </a:r>
          </a:p>
        </p:txBody>
      </p:sp>
      <p:sp>
        <p:nvSpPr>
          <p:cNvPr id="37893" name="Rectangle 3"/>
          <p:cNvSpPr>
            <a:spLocks noGrp="1" noChangeArrowheads="1"/>
          </p:cNvSpPr>
          <p:nvPr>
            <p:ph type="body" idx="1"/>
          </p:nvPr>
        </p:nvSpPr>
        <p:spPr>
          <a:xfrm>
            <a:off x="685800" y="1981200"/>
            <a:ext cx="7772400" cy="2133600"/>
          </a:xfrm>
        </p:spPr>
        <p:txBody>
          <a:bodyPr/>
          <a:lstStyle/>
          <a:p>
            <a:r>
              <a:rPr lang="en-US" altLang="en-US" smtClean="0"/>
              <a:t>A special form of association that models a whole-part relationship between an aggregate (the whole) and its parts.</a:t>
            </a:r>
          </a:p>
          <a:p>
            <a:pPr lvl="1"/>
            <a:r>
              <a:rPr lang="en-US" altLang="en-US" smtClean="0"/>
              <a:t>Models a “is a part-part of” relationship.</a:t>
            </a:r>
          </a:p>
        </p:txBody>
      </p:sp>
      <p:sp>
        <p:nvSpPr>
          <p:cNvPr id="37894" name="AutoShape 11"/>
          <p:cNvSpPr>
            <a:spLocks noChangeArrowheads="1"/>
          </p:cNvSpPr>
          <p:nvPr/>
        </p:nvSpPr>
        <p:spPr bwMode="auto">
          <a:xfrm>
            <a:off x="1828800" y="5211763"/>
            <a:ext cx="914400" cy="609600"/>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Whole</a:t>
            </a:r>
          </a:p>
        </p:txBody>
      </p:sp>
      <p:sp>
        <p:nvSpPr>
          <p:cNvPr id="37895" name="AutoShape 12"/>
          <p:cNvSpPr>
            <a:spLocks noChangeArrowheads="1"/>
          </p:cNvSpPr>
          <p:nvPr/>
        </p:nvSpPr>
        <p:spPr bwMode="auto">
          <a:xfrm>
            <a:off x="4343400" y="5211763"/>
            <a:ext cx="914400" cy="609600"/>
          </a:xfrm>
          <a:prstGeom prst="wedgeRectCallout">
            <a:avLst>
              <a:gd name="adj1" fmla="val -8852"/>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Part</a:t>
            </a:r>
          </a:p>
        </p:txBody>
      </p:sp>
      <p:grpSp>
        <p:nvGrpSpPr>
          <p:cNvPr id="37896" name="Group 28"/>
          <p:cNvGrpSpPr>
            <a:grpSpLocks/>
          </p:cNvGrpSpPr>
          <p:nvPr/>
        </p:nvGrpSpPr>
        <p:grpSpPr bwMode="auto">
          <a:xfrm>
            <a:off x="914400" y="4221163"/>
            <a:ext cx="7391400" cy="533400"/>
            <a:chOff x="576" y="2928"/>
            <a:chExt cx="4656" cy="336"/>
          </a:xfrm>
        </p:grpSpPr>
        <p:grpSp>
          <p:nvGrpSpPr>
            <p:cNvPr id="37897" name="Group 19"/>
            <p:cNvGrpSpPr>
              <a:grpSpLocks/>
            </p:cNvGrpSpPr>
            <p:nvPr/>
          </p:nvGrpSpPr>
          <p:grpSpPr bwMode="auto">
            <a:xfrm>
              <a:off x="576" y="2976"/>
              <a:ext cx="912" cy="288"/>
              <a:chOff x="720" y="2976"/>
              <a:chExt cx="768" cy="288"/>
            </a:xfrm>
          </p:grpSpPr>
          <p:sp>
            <p:nvSpPr>
              <p:cNvPr id="37909"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7910" name="Text Box 6"/>
              <p:cNvSpPr txBox="1">
                <a:spLocks noChangeArrowheads="1"/>
              </p:cNvSpPr>
              <p:nvPr/>
            </p:nvSpPr>
            <p:spPr bwMode="auto">
              <a:xfrm>
                <a:off x="768" y="3024"/>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1800" b="1">
                    <a:latin typeface="Arial" panose="020B0604020202020204" pitchFamily="34" charset="0"/>
                  </a:rPr>
                  <a:t>Car</a:t>
                </a:r>
              </a:p>
            </p:txBody>
          </p:sp>
        </p:grpSp>
        <p:sp>
          <p:nvSpPr>
            <p:cNvPr id="37898"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a:latin typeface="Arial" panose="020B0604020202020204" pitchFamily="34" charset="0"/>
                </a:rPr>
                <a:t>Door</a:t>
              </a:r>
            </a:p>
          </p:txBody>
        </p:sp>
        <p:sp>
          <p:nvSpPr>
            <p:cNvPr id="37899"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nvGrpSpPr>
            <p:cNvPr id="37901" name="Group 18"/>
            <p:cNvGrpSpPr>
              <a:grpSpLocks/>
            </p:cNvGrpSpPr>
            <p:nvPr/>
          </p:nvGrpSpPr>
          <p:grpSpPr bwMode="auto">
            <a:xfrm flipH="1">
              <a:off x="3360" y="3048"/>
              <a:ext cx="1104" cy="144"/>
              <a:chOff x="1920" y="3432"/>
              <a:chExt cx="1104" cy="144"/>
            </a:xfrm>
          </p:grpSpPr>
          <p:sp>
            <p:nvSpPr>
              <p:cNvPr id="37907"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grpSp>
          <p:nvGrpSpPr>
            <p:cNvPr id="37902" name="Group 20"/>
            <p:cNvGrpSpPr>
              <a:grpSpLocks/>
            </p:cNvGrpSpPr>
            <p:nvPr/>
          </p:nvGrpSpPr>
          <p:grpSpPr bwMode="auto">
            <a:xfrm>
              <a:off x="4464" y="2976"/>
              <a:ext cx="768" cy="288"/>
              <a:chOff x="720" y="2976"/>
              <a:chExt cx="768" cy="288"/>
            </a:xfrm>
          </p:grpSpPr>
          <p:sp>
            <p:nvSpPr>
              <p:cNvPr id="37905"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7906" name="Text Box 22"/>
              <p:cNvSpPr txBox="1">
                <a:spLocks noChangeArrowheads="1"/>
              </p:cNvSpPr>
              <p:nvPr/>
            </p:nvSpPr>
            <p:spPr bwMode="auto">
              <a:xfrm>
                <a:off x="768" y="3024"/>
                <a:ext cx="70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1800" b="1">
                    <a:latin typeface="Arial" panose="020B0604020202020204" pitchFamily="34" charset="0"/>
                  </a:rPr>
                  <a:t>House</a:t>
                </a:r>
              </a:p>
            </p:txBody>
          </p:sp>
        </p:grpSp>
        <p:sp>
          <p:nvSpPr>
            <p:cNvPr id="37903" name="Text Box 23"/>
            <p:cNvSpPr txBox="1">
              <a:spLocks noChangeArrowheads="1"/>
            </p:cNvSpPr>
            <p:nvPr/>
          </p:nvSpPr>
          <p:spPr bwMode="auto">
            <a:xfrm>
              <a:off x="3360" y="292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7904" name="Text Box 24"/>
            <p:cNvSpPr txBox="1">
              <a:spLocks noChangeArrowheads="1"/>
            </p:cNvSpPr>
            <p:nvPr/>
          </p:nvSpPr>
          <p:spPr bwMode="auto">
            <a:xfrm>
              <a:off x="2304" y="292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2..*</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389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214EE9A-BDBC-4533-B8AD-B4096DDB163F}" type="slidenum">
              <a:rPr lang="he-IL" altLang="en-US" sz="1200">
                <a:solidFill>
                  <a:srgbClr val="045C75"/>
                </a:solidFill>
              </a:rPr>
              <a:pPr>
                <a:spcBef>
                  <a:spcPct val="0"/>
                </a:spcBef>
                <a:buClrTx/>
                <a:buSzTx/>
                <a:buFontTx/>
                <a:buNone/>
              </a:pPr>
              <a:t>34</a:t>
            </a:fld>
            <a:endParaRPr lang="en-US" altLang="en-US" sz="1200">
              <a:solidFill>
                <a:srgbClr val="045C75"/>
              </a:solidFill>
            </a:endParaRPr>
          </a:p>
        </p:txBody>
      </p:sp>
      <p:sp>
        <p:nvSpPr>
          <p:cNvPr id="38916" name="Rectangle 2"/>
          <p:cNvSpPr>
            <a:spLocks noGrp="1" noChangeArrowheads="1"/>
          </p:cNvSpPr>
          <p:nvPr>
            <p:ph type="title"/>
          </p:nvPr>
        </p:nvSpPr>
        <p:spPr>
          <a:xfrm>
            <a:off x="457200" y="704850"/>
            <a:ext cx="8229600" cy="819150"/>
          </a:xfrm>
        </p:spPr>
        <p:txBody>
          <a:bodyPr/>
          <a:lstStyle/>
          <a:p>
            <a:r>
              <a:rPr lang="en-US" altLang="en-US" smtClean="0"/>
              <a:t>Aggregation (cont.)</a:t>
            </a:r>
          </a:p>
        </p:txBody>
      </p:sp>
      <p:sp>
        <p:nvSpPr>
          <p:cNvPr id="38917" name="Rectangle 3"/>
          <p:cNvSpPr>
            <a:spLocks noGrp="1" noChangeArrowheads="1"/>
          </p:cNvSpPr>
          <p:nvPr>
            <p:ph type="body" idx="1"/>
          </p:nvPr>
        </p:nvSpPr>
        <p:spPr>
          <a:xfrm>
            <a:off x="685800" y="1752600"/>
            <a:ext cx="7772400" cy="4419600"/>
          </a:xfrm>
        </p:spPr>
        <p:txBody>
          <a:bodyPr/>
          <a:lstStyle/>
          <a:p>
            <a:pPr>
              <a:lnSpc>
                <a:spcPct val="90000"/>
              </a:lnSpc>
            </a:pPr>
            <a:r>
              <a:rPr lang="en-US" altLang="en-US" sz="2800" smtClean="0"/>
              <a:t>Aggregation tests:</a:t>
            </a:r>
          </a:p>
          <a:p>
            <a:pPr lvl="1">
              <a:lnSpc>
                <a:spcPct val="90000"/>
              </a:lnSpc>
            </a:pPr>
            <a:r>
              <a:rPr lang="en-US" altLang="en-US" smtClean="0"/>
              <a:t>Is the phrase “part of” used to describe the relationship?</a:t>
            </a:r>
          </a:p>
          <a:p>
            <a:pPr lvl="2">
              <a:lnSpc>
                <a:spcPct val="90000"/>
              </a:lnSpc>
            </a:pPr>
            <a:r>
              <a:rPr lang="en-US" altLang="en-US" sz="2000" smtClean="0"/>
              <a:t>A door is “part of” a car</a:t>
            </a:r>
          </a:p>
          <a:p>
            <a:pPr lvl="1">
              <a:lnSpc>
                <a:spcPct val="90000"/>
              </a:lnSpc>
            </a:pPr>
            <a:r>
              <a:rPr lang="en-US" altLang="en-US" smtClean="0"/>
              <a:t>Are some operations on the whole automatically applied to its parts?</a:t>
            </a:r>
          </a:p>
          <a:p>
            <a:pPr lvl="2">
              <a:lnSpc>
                <a:spcPct val="90000"/>
              </a:lnSpc>
            </a:pPr>
            <a:r>
              <a:rPr lang="en-US" altLang="en-US" sz="2000" smtClean="0"/>
              <a:t>Move the car, move the door.</a:t>
            </a:r>
            <a:endParaRPr lang="en-US" altLang="en-US" sz="2000" smtClean="0">
              <a:ea typeface="Batang" panose="02030600000101010101" pitchFamily="18" charset="-127"/>
            </a:endParaRPr>
          </a:p>
          <a:p>
            <a:pPr lvl="1">
              <a:lnSpc>
                <a:spcPct val="90000"/>
              </a:lnSpc>
            </a:pPr>
            <a:r>
              <a:rPr lang="en-US" altLang="en-US" smtClean="0"/>
              <a:t>Are some attribute values propagated from the whole to all or some of its parts?</a:t>
            </a:r>
          </a:p>
          <a:p>
            <a:pPr lvl="2">
              <a:lnSpc>
                <a:spcPct val="90000"/>
              </a:lnSpc>
            </a:pPr>
            <a:r>
              <a:rPr lang="en-US" altLang="en-US" sz="2000" smtClean="0"/>
              <a:t>The car is blue, therefore the door is blue.</a:t>
            </a:r>
          </a:p>
          <a:p>
            <a:pPr lvl="1">
              <a:lnSpc>
                <a:spcPct val="90000"/>
              </a:lnSpc>
            </a:pPr>
            <a:r>
              <a:rPr lang="en-US" altLang="en-US" smtClean="0"/>
              <a:t>Is there an intrinsic asymmetry to the relationship where one class is subordinate to the other?</a:t>
            </a:r>
          </a:p>
          <a:p>
            <a:pPr lvl="2">
              <a:lnSpc>
                <a:spcPct val="90000"/>
              </a:lnSpc>
            </a:pPr>
            <a:r>
              <a:rPr lang="en-US" altLang="en-US" sz="2000" smtClean="0"/>
              <a:t>A door </a:t>
            </a:r>
            <a:r>
              <a:rPr lang="en-US" altLang="en-US" sz="2000" b="1" smtClean="0"/>
              <a:t>is</a:t>
            </a:r>
            <a:r>
              <a:rPr lang="en-US" altLang="en-US" sz="2000" smtClean="0"/>
              <a:t> part of a car. A car </a:t>
            </a:r>
            <a:r>
              <a:rPr lang="en-US" altLang="en-US" sz="2000" b="1" smtClean="0"/>
              <a:t>is not</a:t>
            </a:r>
            <a:r>
              <a:rPr lang="en-US" altLang="en-US" sz="2000" smtClean="0"/>
              <a:t> part of a door.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pPr>
              <a:defRPr/>
            </a:pPr>
            <a:r>
              <a:rPr lang="en-US"/>
              <a:t>UML Class Diagrams</a:t>
            </a:r>
          </a:p>
        </p:txBody>
      </p:sp>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D880F04-B8C3-4470-A8DC-6E424CEC4626}" type="slidenum">
              <a:rPr lang="he-IL" altLang="en-US" sz="1200">
                <a:solidFill>
                  <a:srgbClr val="045C75"/>
                </a:solidFill>
              </a:rPr>
              <a:pPr>
                <a:spcBef>
                  <a:spcPct val="0"/>
                </a:spcBef>
                <a:buClrTx/>
                <a:buSzTx/>
                <a:buFontTx/>
                <a:buNone/>
              </a:pPr>
              <a:t>35</a:t>
            </a:fld>
            <a:endParaRPr lang="en-US" altLang="en-US" sz="1200">
              <a:solidFill>
                <a:srgbClr val="045C75"/>
              </a:solidFill>
            </a:endParaRPr>
          </a:p>
        </p:txBody>
      </p:sp>
      <p:sp>
        <p:nvSpPr>
          <p:cNvPr id="39940" name="Rectangle 2"/>
          <p:cNvSpPr>
            <a:spLocks noGrp="1" noChangeArrowheads="1"/>
          </p:cNvSpPr>
          <p:nvPr>
            <p:ph type="title"/>
          </p:nvPr>
        </p:nvSpPr>
        <p:spPr>
          <a:xfrm>
            <a:off x="457200" y="704850"/>
            <a:ext cx="8229600" cy="819150"/>
          </a:xfrm>
        </p:spPr>
        <p:txBody>
          <a:bodyPr/>
          <a:lstStyle/>
          <a:p>
            <a:r>
              <a:rPr lang="en-US" altLang="en-US" smtClean="0"/>
              <a:t>Composition</a:t>
            </a:r>
          </a:p>
        </p:txBody>
      </p:sp>
      <p:sp>
        <p:nvSpPr>
          <p:cNvPr id="39941" name="Rectangle 3"/>
          <p:cNvSpPr>
            <a:spLocks noGrp="1" noChangeArrowheads="1"/>
          </p:cNvSpPr>
          <p:nvPr>
            <p:ph type="body" idx="1"/>
          </p:nvPr>
        </p:nvSpPr>
        <p:spPr>
          <a:xfrm>
            <a:off x="685800" y="1600200"/>
            <a:ext cx="7772400" cy="3276600"/>
          </a:xfrm>
        </p:spPr>
        <p:txBody>
          <a:bodyPr/>
          <a:lstStyle/>
          <a:p>
            <a:r>
              <a:rPr lang="en-US" altLang="en-US" sz="2800" smtClean="0"/>
              <a:t>A strong form of aggregation</a:t>
            </a:r>
          </a:p>
          <a:p>
            <a:pPr lvl="1"/>
            <a:r>
              <a:rPr lang="en-US" altLang="en-US" smtClean="0"/>
              <a:t>The whole is the sole owner of its part.</a:t>
            </a:r>
          </a:p>
          <a:p>
            <a:pPr lvl="2"/>
            <a:r>
              <a:rPr lang="en-US" altLang="en-US" sz="2000" smtClean="0"/>
              <a:t>The part object may belong to only one whole</a:t>
            </a:r>
          </a:p>
          <a:p>
            <a:pPr lvl="1"/>
            <a:r>
              <a:rPr lang="en-US" altLang="en-US" smtClean="0"/>
              <a:t>Multiplicity on the whole side must be zero or one.</a:t>
            </a:r>
          </a:p>
          <a:p>
            <a:pPr lvl="1"/>
            <a:r>
              <a:rPr lang="en-US" altLang="en-US" smtClean="0"/>
              <a:t>The life time of the part is dependent upon the whole. </a:t>
            </a:r>
          </a:p>
          <a:p>
            <a:pPr lvl="2"/>
            <a:r>
              <a:rPr lang="en-US" altLang="en-US" sz="2000" smtClean="0"/>
              <a:t>The composite must manage the creation and destruction of its parts.</a:t>
            </a:r>
          </a:p>
        </p:txBody>
      </p:sp>
      <p:grpSp>
        <p:nvGrpSpPr>
          <p:cNvPr id="39942" name="Group 35"/>
          <p:cNvGrpSpPr>
            <a:grpSpLocks/>
          </p:cNvGrpSpPr>
          <p:nvPr/>
        </p:nvGrpSpPr>
        <p:grpSpPr bwMode="auto">
          <a:xfrm>
            <a:off x="914400" y="5029200"/>
            <a:ext cx="4419600" cy="1219200"/>
            <a:chOff x="576" y="3168"/>
            <a:chExt cx="2784" cy="768"/>
          </a:xfrm>
        </p:grpSpPr>
        <p:sp>
          <p:nvSpPr>
            <p:cNvPr id="39947" name="Rectangle 6"/>
            <p:cNvSpPr>
              <a:spLocks noChangeArrowheads="1"/>
            </p:cNvSpPr>
            <p:nvPr/>
          </p:nvSpPr>
          <p:spPr bwMode="auto">
            <a:xfrm>
              <a:off x="576" y="3216"/>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Circle</a:t>
              </a:r>
            </a:p>
          </p:txBody>
        </p:sp>
        <p:sp>
          <p:nvSpPr>
            <p:cNvPr id="39948" name="Rectangle 8"/>
            <p:cNvSpPr>
              <a:spLocks noChangeArrowheads="1"/>
            </p:cNvSpPr>
            <p:nvPr/>
          </p:nvSpPr>
          <p:spPr bwMode="auto">
            <a:xfrm>
              <a:off x="2592" y="321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Point</a:t>
              </a:r>
            </a:p>
          </p:txBody>
        </p:sp>
        <p:sp>
          <p:nvSpPr>
            <p:cNvPr id="39949" name="Line 10"/>
            <p:cNvSpPr>
              <a:spLocks noChangeShapeType="1"/>
            </p:cNvSpPr>
            <p:nvPr/>
          </p:nvSpPr>
          <p:spPr bwMode="auto">
            <a:xfrm flipV="1">
              <a:off x="1632" y="3360"/>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AutoShape 11"/>
            <p:cNvSpPr>
              <a:spLocks noChangeArrowheads="1"/>
            </p:cNvSpPr>
            <p:nvPr/>
          </p:nvSpPr>
          <p:spPr bwMode="auto">
            <a:xfrm>
              <a:off x="1488" y="3288"/>
              <a:ext cx="144"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51" name="Text Box 18"/>
            <p:cNvSpPr txBox="1">
              <a:spLocks noChangeArrowheads="1"/>
            </p:cNvSpPr>
            <p:nvPr/>
          </p:nvSpPr>
          <p:spPr bwMode="auto">
            <a:xfrm>
              <a:off x="2640" y="3600"/>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3..*</a:t>
              </a:r>
            </a:p>
          </p:txBody>
        </p:sp>
        <p:sp>
          <p:nvSpPr>
            <p:cNvPr id="39952" name="Text Box 19"/>
            <p:cNvSpPr txBox="1">
              <a:spLocks noChangeArrowheads="1"/>
            </p:cNvSpPr>
            <p:nvPr/>
          </p:nvSpPr>
          <p:spPr bwMode="auto">
            <a:xfrm>
              <a:off x="2304" y="316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39953" name="Rectangle 22"/>
            <p:cNvSpPr>
              <a:spLocks noChangeArrowheads="1"/>
            </p:cNvSpPr>
            <p:nvPr/>
          </p:nvSpPr>
          <p:spPr bwMode="auto">
            <a:xfrm>
              <a:off x="576" y="3648"/>
              <a:ext cx="91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Polygon</a:t>
              </a:r>
            </a:p>
          </p:txBody>
        </p:sp>
        <p:sp>
          <p:nvSpPr>
            <p:cNvPr id="39954" name="AutoShape 24"/>
            <p:cNvSpPr>
              <a:spLocks noChangeArrowheads="1"/>
            </p:cNvSpPr>
            <p:nvPr/>
          </p:nvSpPr>
          <p:spPr bwMode="auto">
            <a:xfrm>
              <a:off x="1488" y="3720"/>
              <a:ext cx="144" cy="144"/>
            </a:xfrm>
            <a:prstGeom prst="diamond">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cxnSp>
          <p:nvCxnSpPr>
            <p:cNvPr id="39955" name="AutoShape 26"/>
            <p:cNvCxnSpPr>
              <a:cxnSpLocks noChangeShapeType="1"/>
              <a:stCxn id="39954" idx="3"/>
              <a:endCxn id="39948" idx="2"/>
            </p:cNvCxnSpPr>
            <p:nvPr/>
          </p:nvCxnSpPr>
          <p:spPr bwMode="auto">
            <a:xfrm flipV="1">
              <a:off x="1632" y="3504"/>
              <a:ext cx="1344" cy="2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943" name="Group 36"/>
          <p:cNvGrpSpPr>
            <a:grpSpLocks/>
          </p:cNvGrpSpPr>
          <p:nvPr/>
        </p:nvGrpSpPr>
        <p:grpSpPr bwMode="auto">
          <a:xfrm>
            <a:off x="6324600" y="5105400"/>
            <a:ext cx="1524000" cy="1066800"/>
            <a:chOff x="3984" y="3216"/>
            <a:chExt cx="960" cy="672"/>
          </a:xfrm>
        </p:grpSpPr>
        <p:sp>
          <p:nvSpPr>
            <p:cNvPr id="39944" name="Rectangle 28"/>
            <p:cNvSpPr>
              <a:spLocks noChangeArrowheads="1"/>
            </p:cNvSpPr>
            <p:nvPr/>
          </p:nvSpPr>
          <p:spPr bwMode="auto">
            <a:xfrm>
              <a:off x="3984" y="3216"/>
              <a:ext cx="960" cy="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39945" name="Rectangle 29"/>
            <p:cNvSpPr>
              <a:spLocks noChangeArrowheads="1"/>
            </p:cNvSpPr>
            <p:nvPr/>
          </p:nvSpPr>
          <p:spPr bwMode="auto">
            <a:xfrm>
              <a:off x="4080" y="3504"/>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Point</a:t>
              </a:r>
            </a:p>
          </p:txBody>
        </p:sp>
        <p:sp>
          <p:nvSpPr>
            <p:cNvPr id="39946" name="Rectangle 34"/>
            <p:cNvSpPr>
              <a:spLocks noChangeArrowheads="1"/>
            </p:cNvSpPr>
            <p:nvPr/>
          </p:nvSpPr>
          <p:spPr bwMode="auto">
            <a:xfrm>
              <a:off x="4128" y="3216"/>
              <a:ext cx="4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b="1">
                  <a:latin typeface="Arial" panose="020B0604020202020204" pitchFamily="34" charset="0"/>
                </a:rPr>
                <a:t>Circle</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pPr>
              <a:defRPr/>
            </a:pPr>
            <a:r>
              <a:rPr lang="en-US"/>
              <a:t>UML Class Diagrams</a:t>
            </a:r>
          </a:p>
        </p:txBody>
      </p:sp>
      <p:sp>
        <p:nvSpPr>
          <p:cNvPr id="409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3D13C8D-BF44-4EDD-ADF4-60431396513A}" type="slidenum">
              <a:rPr lang="he-IL" altLang="en-US" sz="1200">
                <a:solidFill>
                  <a:srgbClr val="045C75"/>
                </a:solidFill>
              </a:rPr>
              <a:pPr>
                <a:spcBef>
                  <a:spcPct val="0"/>
                </a:spcBef>
                <a:buClrTx/>
                <a:buSzTx/>
                <a:buFontTx/>
                <a:buNone/>
              </a:pPr>
              <a:t>36</a:t>
            </a:fld>
            <a:endParaRPr lang="en-US" altLang="en-US" sz="1200">
              <a:solidFill>
                <a:srgbClr val="045C75"/>
              </a:solidFill>
            </a:endParaRPr>
          </a:p>
        </p:txBody>
      </p:sp>
      <p:sp>
        <p:nvSpPr>
          <p:cNvPr id="40964" name="Rectangle 2"/>
          <p:cNvSpPr>
            <a:spLocks noGrp="1" noChangeArrowheads="1"/>
          </p:cNvSpPr>
          <p:nvPr>
            <p:ph type="title"/>
          </p:nvPr>
        </p:nvSpPr>
        <p:spPr>
          <a:xfrm>
            <a:off x="457200" y="704850"/>
            <a:ext cx="8229600" cy="742950"/>
          </a:xfrm>
        </p:spPr>
        <p:txBody>
          <a:bodyPr/>
          <a:lstStyle/>
          <a:p>
            <a:r>
              <a:rPr lang="en-US" altLang="en-US" smtClean="0"/>
              <a:t>Generalization</a:t>
            </a:r>
          </a:p>
        </p:txBody>
      </p:sp>
      <p:sp>
        <p:nvSpPr>
          <p:cNvPr id="40965" name="Rectangle 3"/>
          <p:cNvSpPr>
            <a:spLocks noGrp="1" noChangeArrowheads="1"/>
          </p:cNvSpPr>
          <p:nvPr>
            <p:ph type="body" idx="1"/>
          </p:nvPr>
        </p:nvSpPr>
        <p:spPr>
          <a:xfrm>
            <a:off x="685800" y="1641475"/>
            <a:ext cx="7772400" cy="1787525"/>
          </a:xfrm>
        </p:spPr>
        <p:txBody>
          <a:bodyPr/>
          <a:lstStyle/>
          <a:p>
            <a:r>
              <a:rPr lang="en-US" altLang="en-US" smtClean="0"/>
              <a:t>Indicates that objects of the specialized class (subclass) are substitutable for objects of the generalized class (super-class).</a:t>
            </a:r>
          </a:p>
          <a:p>
            <a:pPr lvl="1"/>
            <a:r>
              <a:rPr lang="en-US" altLang="en-US" smtClean="0"/>
              <a:t>“is kind of” relationship.</a:t>
            </a:r>
          </a:p>
        </p:txBody>
      </p:sp>
      <p:grpSp>
        <p:nvGrpSpPr>
          <p:cNvPr id="40966" name="Group 17"/>
          <p:cNvGrpSpPr>
            <a:grpSpLocks/>
          </p:cNvGrpSpPr>
          <p:nvPr/>
        </p:nvGrpSpPr>
        <p:grpSpPr bwMode="auto">
          <a:xfrm>
            <a:off x="3505200" y="3789363"/>
            <a:ext cx="4800600" cy="1981200"/>
            <a:chOff x="2208" y="2784"/>
            <a:chExt cx="3024" cy="1248"/>
          </a:xfrm>
        </p:grpSpPr>
        <p:sp>
          <p:nvSpPr>
            <p:cNvPr id="40968"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a:latin typeface="Arial" panose="020B0604020202020204" pitchFamily="34" charset="0"/>
                </a:rPr>
                <a:t>Shape</a:t>
              </a:r>
              <a:br>
                <a:rPr lang="en-US" altLang="en-US" sz="2000" i="1">
                  <a:latin typeface="Arial" panose="020B0604020202020204" pitchFamily="34" charset="0"/>
                </a:rPr>
              </a:br>
              <a:r>
                <a:rPr lang="en-US" altLang="en-US" sz="1600">
                  <a:latin typeface="Arial" panose="020B0604020202020204" pitchFamily="34" charset="0"/>
                </a:rPr>
                <a:t>{abstract}</a:t>
              </a:r>
              <a:endParaRPr lang="en-US" altLang="en-US" sz="2000" i="1">
                <a:latin typeface="Arial" panose="020B0604020202020204" pitchFamily="34" charset="0"/>
              </a:endParaRPr>
            </a:p>
          </p:txBody>
        </p:sp>
        <p:grpSp>
          <p:nvGrpSpPr>
            <p:cNvPr id="40969" name="Group 9"/>
            <p:cNvGrpSpPr>
              <a:grpSpLocks/>
            </p:cNvGrpSpPr>
            <p:nvPr/>
          </p:nvGrpSpPr>
          <p:grpSpPr bwMode="auto">
            <a:xfrm>
              <a:off x="3648" y="3120"/>
              <a:ext cx="192" cy="576"/>
              <a:chOff x="1920" y="3216"/>
              <a:chExt cx="192" cy="576"/>
            </a:xfrm>
          </p:grpSpPr>
          <p:sp>
            <p:nvSpPr>
              <p:cNvPr id="40975"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0976"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0"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Circle</a:t>
              </a:r>
            </a:p>
          </p:txBody>
        </p:sp>
        <p:sp>
          <p:nvSpPr>
            <p:cNvPr id="40971" name="AutoShape 11"/>
            <p:cNvSpPr>
              <a:spLocks noChangeArrowheads="1"/>
            </p:cNvSpPr>
            <p:nvPr/>
          </p:nvSpPr>
          <p:spPr bwMode="auto">
            <a:xfrm>
              <a:off x="4464"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Super Class</a:t>
              </a:r>
            </a:p>
          </p:txBody>
        </p:sp>
        <p:sp>
          <p:nvSpPr>
            <p:cNvPr id="40972" name="AutoShape 12"/>
            <p:cNvSpPr>
              <a:spLocks noChangeArrowheads="1"/>
            </p:cNvSpPr>
            <p:nvPr/>
          </p:nvSpPr>
          <p:spPr bwMode="auto">
            <a:xfrm>
              <a:off x="4512" y="3600"/>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Sub Class</a:t>
              </a:r>
            </a:p>
          </p:txBody>
        </p:sp>
        <p:sp>
          <p:nvSpPr>
            <p:cNvPr id="40973"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An abstract class</a:t>
              </a:r>
            </a:p>
          </p:txBody>
        </p:sp>
        <p:sp>
          <p:nvSpPr>
            <p:cNvPr id="40974"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Generalization relationship</a:t>
              </a:r>
            </a:p>
          </p:txBody>
        </p:sp>
      </p:grpSp>
      <p:sp>
        <p:nvSpPr>
          <p:cNvPr id="40967" name="Rectangle 16"/>
          <p:cNvSpPr>
            <a:spLocks noChangeArrowheads="1"/>
          </p:cNvSpPr>
          <p:nvPr/>
        </p:nvSpPr>
        <p:spPr bwMode="auto">
          <a:xfrm>
            <a:off x="533400" y="3789363"/>
            <a:ext cx="24384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b="1">
                <a:latin typeface="Courier" pitchFamily="49" charset="0"/>
              </a:rPr>
              <a:t>{abstract}</a:t>
            </a:r>
            <a:r>
              <a:rPr lang="en-US" altLang="en-US" sz="2000">
                <a:latin typeface="Arial" panose="020B0604020202020204" pitchFamily="34" charset="0"/>
              </a:rPr>
              <a:t> is a tagged value that indicates that the class is abstract. </a:t>
            </a:r>
            <a:br>
              <a:rPr lang="en-US" altLang="en-US" sz="2000">
                <a:latin typeface="Arial" panose="020B0604020202020204" pitchFamily="34" charset="0"/>
              </a:rPr>
            </a:br>
            <a:r>
              <a:rPr lang="en-US" altLang="en-US" sz="2000">
                <a:latin typeface="Arial" panose="020B0604020202020204" pitchFamily="34" charset="0"/>
              </a:rPr>
              <a:t>The name of an abstract class should be italicized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419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40F1F4A-5DEB-400B-947E-EE2372B7D95E}" type="slidenum">
              <a:rPr lang="he-IL" altLang="en-US" sz="1200">
                <a:solidFill>
                  <a:srgbClr val="045C75"/>
                </a:solidFill>
              </a:rPr>
              <a:pPr>
                <a:spcBef>
                  <a:spcPct val="0"/>
                </a:spcBef>
                <a:buClrTx/>
                <a:buSzTx/>
                <a:buFontTx/>
                <a:buNone/>
              </a:pPr>
              <a:t>37</a:t>
            </a:fld>
            <a:endParaRPr lang="en-US" altLang="en-US" sz="1200">
              <a:solidFill>
                <a:srgbClr val="045C75"/>
              </a:solidFill>
            </a:endParaRPr>
          </a:p>
        </p:txBody>
      </p:sp>
      <p:sp>
        <p:nvSpPr>
          <p:cNvPr id="41988" name="Rectangle 2"/>
          <p:cNvSpPr>
            <a:spLocks noGrp="1" noChangeArrowheads="1"/>
          </p:cNvSpPr>
          <p:nvPr>
            <p:ph type="title"/>
          </p:nvPr>
        </p:nvSpPr>
        <p:spPr>
          <a:xfrm>
            <a:off x="457200" y="704850"/>
            <a:ext cx="8229600" cy="819150"/>
          </a:xfrm>
        </p:spPr>
        <p:txBody>
          <a:bodyPr/>
          <a:lstStyle/>
          <a:p>
            <a:r>
              <a:rPr lang="en-US" altLang="en-US" smtClean="0"/>
              <a:t>Generalization</a:t>
            </a:r>
          </a:p>
        </p:txBody>
      </p:sp>
      <p:sp>
        <p:nvSpPr>
          <p:cNvPr id="41989" name="Rectangle 3"/>
          <p:cNvSpPr>
            <a:spLocks noGrp="1" noChangeArrowheads="1"/>
          </p:cNvSpPr>
          <p:nvPr>
            <p:ph type="body" idx="1"/>
          </p:nvPr>
        </p:nvSpPr>
        <p:spPr>
          <a:xfrm>
            <a:off x="685800" y="1557338"/>
            <a:ext cx="7772400" cy="4267200"/>
          </a:xfrm>
        </p:spPr>
        <p:txBody>
          <a:bodyPr/>
          <a:lstStyle/>
          <a:p>
            <a:pPr>
              <a:lnSpc>
                <a:spcPct val="90000"/>
              </a:lnSpc>
            </a:pPr>
            <a:r>
              <a:rPr lang="en-US" altLang="en-US" sz="2800" smtClean="0"/>
              <a:t>A sub-class inherits from its super-class</a:t>
            </a:r>
          </a:p>
          <a:p>
            <a:pPr lvl="1">
              <a:lnSpc>
                <a:spcPct val="90000"/>
              </a:lnSpc>
            </a:pPr>
            <a:r>
              <a:rPr lang="en-US" altLang="en-US" smtClean="0"/>
              <a:t>Attributes</a:t>
            </a:r>
          </a:p>
          <a:p>
            <a:pPr lvl="1">
              <a:lnSpc>
                <a:spcPct val="90000"/>
              </a:lnSpc>
            </a:pPr>
            <a:r>
              <a:rPr lang="en-US" altLang="en-US" smtClean="0"/>
              <a:t>Operations</a:t>
            </a:r>
          </a:p>
          <a:p>
            <a:pPr lvl="1">
              <a:lnSpc>
                <a:spcPct val="90000"/>
              </a:lnSpc>
            </a:pPr>
            <a:r>
              <a:rPr lang="en-US" altLang="en-US" smtClean="0"/>
              <a:t>Relationships</a:t>
            </a:r>
          </a:p>
          <a:p>
            <a:pPr>
              <a:lnSpc>
                <a:spcPct val="90000"/>
              </a:lnSpc>
            </a:pPr>
            <a:r>
              <a:rPr lang="en-US" altLang="en-US" sz="2800" smtClean="0"/>
              <a:t>A sub-class may</a:t>
            </a:r>
          </a:p>
          <a:p>
            <a:pPr lvl="1">
              <a:lnSpc>
                <a:spcPct val="90000"/>
              </a:lnSpc>
            </a:pPr>
            <a:r>
              <a:rPr lang="en-US" altLang="en-US" smtClean="0"/>
              <a:t>Add attributes and operations</a:t>
            </a:r>
          </a:p>
          <a:p>
            <a:pPr lvl="1">
              <a:lnSpc>
                <a:spcPct val="90000"/>
              </a:lnSpc>
            </a:pPr>
            <a:r>
              <a:rPr lang="en-US" altLang="en-US" smtClean="0"/>
              <a:t>Add relationships</a:t>
            </a:r>
          </a:p>
          <a:p>
            <a:pPr lvl="1">
              <a:lnSpc>
                <a:spcPct val="90000"/>
              </a:lnSpc>
            </a:pPr>
            <a:r>
              <a:rPr lang="en-US" altLang="en-US" smtClean="0"/>
              <a:t>Refine (override) inherited operations</a:t>
            </a:r>
          </a:p>
          <a:p>
            <a:pPr>
              <a:lnSpc>
                <a:spcPct val="90000"/>
              </a:lnSpc>
            </a:pPr>
            <a:r>
              <a:rPr lang="en-US" altLang="en-US" sz="2800" smtClean="0"/>
              <a:t>A generalization relationship </a:t>
            </a:r>
            <a:r>
              <a:rPr lang="en-US" altLang="en-US" sz="2800" b="1" smtClean="0"/>
              <a:t>may not</a:t>
            </a:r>
            <a:r>
              <a:rPr lang="en-US" altLang="en-US" sz="2800" smtClean="0"/>
              <a:t> be used to model interface implementation.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pPr>
              <a:defRPr/>
            </a:pPr>
            <a:r>
              <a:rPr lang="en-US"/>
              <a:t>UML Class Diagrams</a:t>
            </a:r>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DB81D6C-5613-43FA-89B3-BCF674CF0880}" type="slidenum">
              <a:rPr lang="he-IL" altLang="en-US" sz="1200">
                <a:solidFill>
                  <a:srgbClr val="045C75"/>
                </a:solidFill>
              </a:rPr>
              <a:pPr>
                <a:spcBef>
                  <a:spcPct val="0"/>
                </a:spcBef>
                <a:buClrTx/>
                <a:buSzTx/>
                <a:buFontTx/>
                <a:buNone/>
              </a:pPr>
              <a:t>38</a:t>
            </a:fld>
            <a:endParaRPr lang="en-US" altLang="en-US" sz="1200">
              <a:solidFill>
                <a:srgbClr val="045C75"/>
              </a:solidFill>
            </a:endParaRPr>
          </a:p>
        </p:txBody>
      </p:sp>
      <p:sp>
        <p:nvSpPr>
          <p:cNvPr id="43012" name="Rectangle 2"/>
          <p:cNvSpPr>
            <a:spLocks noGrp="1" noChangeArrowheads="1"/>
          </p:cNvSpPr>
          <p:nvPr>
            <p:ph type="title"/>
          </p:nvPr>
        </p:nvSpPr>
        <p:spPr/>
        <p:txBody>
          <a:bodyPr/>
          <a:lstStyle/>
          <a:p>
            <a:r>
              <a:rPr lang="en-US" altLang="en-US" smtClean="0"/>
              <a:t>Dependency</a:t>
            </a:r>
          </a:p>
        </p:txBody>
      </p:sp>
      <p:sp>
        <p:nvSpPr>
          <p:cNvPr id="43013" name="Rectangle 3"/>
          <p:cNvSpPr>
            <a:spLocks noGrp="1" noChangeArrowheads="1"/>
          </p:cNvSpPr>
          <p:nvPr>
            <p:ph type="body" idx="1"/>
          </p:nvPr>
        </p:nvSpPr>
        <p:spPr>
          <a:xfrm>
            <a:off x="685800" y="1981200"/>
            <a:ext cx="7772400" cy="3124200"/>
          </a:xfrm>
        </p:spPr>
        <p:txBody>
          <a:bodyPr/>
          <a:lstStyle/>
          <a:p>
            <a:r>
              <a:rPr lang="en-US" altLang="en-US" sz="2800" smtClean="0"/>
              <a:t>A dependency indicates a semantic relation between two or more classes in which a change in one may force changes in the other although there is no explicit association between them.</a:t>
            </a:r>
          </a:p>
          <a:p>
            <a:r>
              <a:rPr lang="en-US" altLang="en-US" sz="2800" smtClean="0"/>
              <a:t>A stereotype may be used to denote the type of the dependency.</a:t>
            </a:r>
          </a:p>
        </p:txBody>
      </p:sp>
      <p:sp>
        <p:nvSpPr>
          <p:cNvPr id="43014" name="Rectangle 4"/>
          <p:cNvSpPr>
            <a:spLocks noChangeArrowheads="1"/>
          </p:cNvSpPr>
          <p:nvPr/>
        </p:nvSpPr>
        <p:spPr bwMode="auto">
          <a:xfrm>
            <a:off x="16764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Iterator</a:t>
            </a:r>
          </a:p>
        </p:txBody>
      </p:sp>
      <p:sp>
        <p:nvSpPr>
          <p:cNvPr id="43015" name="Rectangle 5"/>
          <p:cNvSpPr>
            <a:spLocks noChangeArrowheads="1"/>
          </p:cNvSpPr>
          <p:nvPr/>
        </p:nvSpPr>
        <p:spPr bwMode="auto">
          <a:xfrm>
            <a:off x="5257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Vector</a:t>
            </a:r>
          </a:p>
        </p:txBody>
      </p:sp>
      <p:sp>
        <p:nvSpPr>
          <p:cNvPr id="43016" name="Line 6"/>
          <p:cNvSpPr>
            <a:spLocks noChangeShapeType="1"/>
          </p:cNvSpPr>
          <p:nvPr/>
        </p:nvSpPr>
        <p:spPr bwMode="auto">
          <a:xfrm>
            <a:off x="3124200" y="5605463"/>
            <a:ext cx="2133600" cy="0"/>
          </a:xfrm>
          <a:prstGeom prst="line">
            <a:avLst/>
          </a:prstGeom>
          <a:noFill/>
          <a:ln w="9525">
            <a:solidFill>
              <a:schemeClr val="tx1"/>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7" name="Text Box 7"/>
          <p:cNvSpPr txBox="1">
            <a:spLocks noChangeArrowheads="1"/>
          </p:cNvSpPr>
          <p:nvPr/>
        </p:nvSpPr>
        <p:spPr bwMode="auto">
          <a:xfrm>
            <a:off x="3657600" y="5300663"/>
            <a:ext cx="1128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600">
                <a:latin typeface="Arial" panose="020B0604020202020204" pitchFamily="34" charset="0"/>
              </a:rPr>
              <a:t>&lt;&lt;friend&gt;&gt;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pPr>
              <a:defRPr/>
            </a:pPr>
            <a:r>
              <a:rPr lang="en-US"/>
              <a:t>UML Class Diagrams</a:t>
            </a:r>
          </a:p>
        </p:txBody>
      </p:sp>
      <p:sp>
        <p:nvSpPr>
          <p:cNvPr id="440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C60F6D7-2459-4C21-8502-9FFA90DE642A}" type="slidenum">
              <a:rPr lang="he-IL" altLang="en-US" sz="1200">
                <a:solidFill>
                  <a:srgbClr val="045C75"/>
                </a:solidFill>
              </a:rPr>
              <a:pPr>
                <a:spcBef>
                  <a:spcPct val="0"/>
                </a:spcBef>
                <a:buClrTx/>
                <a:buSzTx/>
                <a:buFontTx/>
                <a:buNone/>
              </a:pPr>
              <a:t>39</a:t>
            </a:fld>
            <a:endParaRPr lang="en-US" altLang="en-US" sz="1200">
              <a:solidFill>
                <a:srgbClr val="045C75"/>
              </a:solidFill>
            </a:endParaRPr>
          </a:p>
        </p:txBody>
      </p:sp>
      <p:sp>
        <p:nvSpPr>
          <p:cNvPr id="44036" name="Rectangle 2"/>
          <p:cNvSpPr>
            <a:spLocks noGrp="1" noChangeArrowheads="1"/>
          </p:cNvSpPr>
          <p:nvPr>
            <p:ph type="title"/>
          </p:nvPr>
        </p:nvSpPr>
        <p:spPr/>
        <p:txBody>
          <a:bodyPr/>
          <a:lstStyle/>
          <a:p>
            <a:r>
              <a:rPr lang="en-US" altLang="en-US" smtClean="0"/>
              <a:t>Realization</a:t>
            </a:r>
          </a:p>
        </p:txBody>
      </p:sp>
      <p:sp>
        <p:nvSpPr>
          <p:cNvPr id="44037" name="Rectangle 3"/>
          <p:cNvSpPr>
            <a:spLocks noGrp="1" noChangeArrowheads="1"/>
          </p:cNvSpPr>
          <p:nvPr>
            <p:ph type="body" idx="1"/>
          </p:nvPr>
        </p:nvSpPr>
        <p:spPr>
          <a:xfrm>
            <a:off x="685800" y="1981200"/>
            <a:ext cx="7772400" cy="3429000"/>
          </a:xfrm>
        </p:spPr>
        <p:txBody>
          <a:bodyPr/>
          <a:lstStyle/>
          <a:p>
            <a:r>
              <a:rPr lang="en-US" altLang="en-US" smtClean="0"/>
              <a:t>A realization relationship indicates that one class implements a behavior specified by another class (an interface or protocol).</a:t>
            </a:r>
          </a:p>
          <a:p>
            <a:r>
              <a:rPr lang="en-US" altLang="en-US" smtClean="0"/>
              <a:t>An interface can be realized by many classes.</a:t>
            </a:r>
          </a:p>
          <a:p>
            <a:r>
              <a:rPr lang="en-US" altLang="en-US" smtClean="0"/>
              <a:t>A class may realize many interfaces.</a:t>
            </a:r>
          </a:p>
        </p:txBody>
      </p:sp>
      <p:sp>
        <p:nvSpPr>
          <p:cNvPr id="44038" name="Rectangle 4"/>
          <p:cNvSpPr>
            <a:spLocks noChangeArrowheads="1"/>
          </p:cNvSpPr>
          <p:nvPr/>
        </p:nvSpPr>
        <p:spPr bwMode="auto">
          <a:xfrm>
            <a:off x="1066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LinkedList</a:t>
            </a:r>
          </a:p>
        </p:txBody>
      </p:sp>
      <p:sp>
        <p:nvSpPr>
          <p:cNvPr id="44039" name="AutoShape 6"/>
          <p:cNvSpPr>
            <a:spLocks noChangeArrowheads="1"/>
          </p:cNvSpPr>
          <p:nvPr/>
        </p:nvSpPr>
        <p:spPr bwMode="auto">
          <a:xfrm rot="5400000">
            <a:off x="3427413" y="5451475"/>
            <a:ext cx="306388" cy="30638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40" name="Line 7"/>
          <p:cNvSpPr>
            <a:spLocks noChangeShapeType="1"/>
          </p:cNvSpPr>
          <p:nvPr/>
        </p:nvSpPr>
        <p:spPr bwMode="auto">
          <a:xfrm rot="5400000">
            <a:off x="2970213" y="5146675"/>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Rectangle 8"/>
          <p:cNvSpPr>
            <a:spLocks noChangeArrowheads="1"/>
          </p:cNvSpPr>
          <p:nvPr/>
        </p:nvSpPr>
        <p:spPr bwMode="auto">
          <a:xfrm>
            <a:off x="37338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latin typeface="Arial" panose="020B0604020202020204" pitchFamily="34" charset="0"/>
              </a:rPr>
              <a:t>&lt;&lt;interface&gt;&gt;</a:t>
            </a:r>
            <a:r>
              <a:rPr lang="en-US" altLang="en-US" sz="2000">
                <a:latin typeface="Arial" panose="020B0604020202020204" pitchFamily="34" charset="0"/>
              </a:rPr>
              <a:t/>
            </a:r>
            <a:br>
              <a:rPr lang="en-US" altLang="en-US" sz="2000">
                <a:latin typeface="Arial" panose="020B0604020202020204" pitchFamily="34" charset="0"/>
              </a:rPr>
            </a:br>
            <a:r>
              <a:rPr lang="en-US" altLang="en-US" sz="2000">
                <a:latin typeface="Arial" panose="020B0604020202020204" pitchFamily="34" charset="0"/>
              </a:rPr>
              <a:t>List</a:t>
            </a:r>
          </a:p>
        </p:txBody>
      </p:sp>
      <p:sp>
        <p:nvSpPr>
          <p:cNvPr id="44042" name="Rectangle 9"/>
          <p:cNvSpPr>
            <a:spLocks noChangeArrowheads="1"/>
          </p:cNvSpPr>
          <p:nvPr/>
        </p:nvSpPr>
        <p:spPr bwMode="auto">
          <a:xfrm>
            <a:off x="5867400" y="5300663"/>
            <a:ext cx="1447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LinkedList</a:t>
            </a:r>
          </a:p>
        </p:txBody>
      </p:sp>
      <p:sp>
        <p:nvSpPr>
          <p:cNvPr id="44043" name="Line 10"/>
          <p:cNvSpPr>
            <a:spLocks noChangeShapeType="1"/>
          </p:cNvSpPr>
          <p:nvPr/>
        </p:nvSpPr>
        <p:spPr bwMode="auto">
          <a:xfrm>
            <a:off x="7315200" y="5605463"/>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Oval 11"/>
          <p:cNvSpPr>
            <a:spLocks noChangeArrowheads="1"/>
          </p:cNvSpPr>
          <p:nvPr/>
        </p:nvSpPr>
        <p:spPr bwMode="auto">
          <a:xfrm>
            <a:off x="7620000" y="5491163"/>
            <a:ext cx="2286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4045" name="Text Box 12"/>
          <p:cNvSpPr txBox="1">
            <a:spLocks noChangeArrowheads="1"/>
          </p:cNvSpPr>
          <p:nvPr/>
        </p:nvSpPr>
        <p:spPr bwMode="auto">
          <a:xfrm>
            <a:off x="7924800" y="5407025"/>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Arial" panose="020B0604020202020204" pitchFamily="34" charset="0"/>
              </a:rPr>
              <a:t>List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CRC heart</a:t>
            </a:r>
          </a:p>
        </p:txBody>
      </p:sp>
      <p:sp>
        <p:nvSpPr>
          <p:cNvPr id="3" name="Content Placeholder 2"/>
          <p:cNvSpPr>
            <a:spLocks noGrp="1"/>
          </p:cNvSpPr>
          <p:nvPr>
            <p:ph idx="1"/>
          </p:nvPr>
        </p:nvSpPr>
        <p:spPr>
          <a:xfrm>
            <a:off x="457200" y="1828800"/>
            <a:ext cx="8229600" cy="4495800"/>
          </a:xfrm>
        </p:spPr>
        <p:txBody>
          <a:bodyPr>
            <a:normAutofit fontScale="92500" lnSpcReduction="10000"/>
          </a:bodyPr>
          <a:lstStyle/>
          <a:p>
            <a:pPr marL="274320" indent="-274320" fontAlgn="auto">
              <a:spcAft>
                <a:spcPts val="0"/>
              </a:spcAft>
              <a:buClr>
                <a:schemeClr val="accent3"/>
              </a:buClr>
              <a:buFont typeface="Wingdings 2"/>
              <a:buChar char=""/>
              <a:defRPr/>
            </a:pPr>
            <a:r>
              <a:rPr lang="en-US" dirty="0" smtClean="0"/>
              <a:t>The heart of the method is the CRC card. </a:t>
            </a:r>
          </a:p>
          <a:p>
            <a:pPr marL="640080" lvl="1" indent="-246888" fontAlgn="auto">
              <a:spcAft>
                <a:spcPts val="0"/>
              </a:spcAft>
              <a:buFont typeface="Wingdings 2"/>
              <a:buChar char=""/>
              <a:defRPr/>
            </a:pPr>
            <a:r>
              <a:rPr lang="en-US" dirty="0" smtClean="0"/>
              <a:t>A CRC card is a 3-x-5" or 4-x-6" lined index card. </a:t>
            </a:r>
          </a:p>
          <a:p>
            <a:pPr marL="640080" lvl="1" indent="-246888" fontAlgn="auto">
              <a:spcAft>
                <a:spcPts val="0"/>
              </a:spcAft>
              <a:buFont typeface="Wingdings 2"/>
              <a:buChar char=""/>
              <a:defRPr/>
            </a:pPr>
            <a:r>
              <a:rPr lang="en-US" u="sng" dirty="0" smtClean="0"/>
              <a:t>The physical nature</a:t>
            </a:r>
            <a:r>
              <a:rPr lang="en-US" dirty="0" smtClean="0"/>
              <a:t> of the cards </a:t>
            </a:r>
            <a:r>
              <a:rPr lang="en-US" b="1" dirty="0" smtClean="0"/>
              <a:t>emphasizes</a:t>
            </a:r>
            <a:r>
              <a:rPr lang="en-US" dirty="0" smtClean="0"/>
              <a:t> the division of responsibility across objects. </a:t>
            </a:r>
          </a:p>
          <a:p>
            <a:pPr marL="640080" lvl="1" indent="-246888" fontAlgn="auto">
              <a:spcAft>
                <a:spcPts val="0"/>
              </a:spcAft>
              <a:buFont typeface="Wingdings 2"/>
              <a:buChar char=""/>
              <a:defRPr/>
            </a:pPr>
            <a:r>
              <a:rPr lang="en-US" u="sng" dirty="0" smtClean="0"/>
              <a:t>The physical size</a:t>
            </a:r>
            <a:r>
              <a:rPr lang="en-US" dirty="0" smtClean="0"/>
              <a:t> of the cards also </a:t>
            </a:r>
            <a:r>
              <a:rPr lang="en-US" b="1" dirty="0" smtClean="0"/>
              <a:t>helps to establish limits</a:t>
            </a:r>
            <a:r>
              <a:rPr lang="en-US" dirty="0" smtClean="0"/>
              <a:t> for the size and complexity of the classes. </a:t>
            </a:r>
          </a:p>
          <a:p>
            <a:pPr marL="640080" lvl="1" indent="-246888" fontAlgn="auto">
              <a:spcAft>
                <a:spcPts val="0"/>
              </a:spcAft>
              <a:buFont typeface="Wingdings 2"/>
              <a:buChar char=""/>
              <a:defRPr/>
            </a:pPr>
            <a:r>
              <a:rPr lang="en-US" dirty="0" smtClean="0"/>
              <a:t>The CRC card technique does not use the UML. Instead it is used to discover information about classes that is then placed into a UML Class diagram.</a:t>
            </a:r>
          </a:p>
          <a:p>
            <a:pPr marL="640080" lvl="1" indent="-246888" fontAlgn="auto">
              <a:spcAft>
                <a:spcPts val="0"/>
              </a:spcAft>
              <a:buFont typeface="Wingdings 2"/>
              <a:buChar char=""/>
              <a:defRPr/>
            </a:pPr>
            <a:r>
              <a:rPr lang="en-US" dirty="0" smtClean="0"/>
              <a:t>The body of the card is divided in half. </a:t>
            </a:r>
          </a:p>
          <a:p>
            <a:pPr lvl="2" indent="-246888" fontAlgn="auto">
              <a:spcAft>
                <a:spcPts val="0"/>
              </a:spcAft>
              <a:buFont typeface="Wingdings 2"/>
              <a:buChar char=""/>
              <a:defRPr/>
            </a:pPr>
            <a:r>
              <a:rPr lang="en-US" dirty="0" smtClean="0"/>
              <a:t>The left column/half lists the responsibilities of the class</a:t>
            </a:r>
          </a:p>
          <a:p>
            <a:pPr lvl="2" indent="-246888" fontAlgn="auto">
              <a:spcAft>
                <a:spcPts val="0"/>
              </a:spcAft>
              <a:buFont typeface="Wingdings 2"/>
              <a:buChar char=""/>
              <a:defRPr/>
            </a:pPr>
            <a:r>
              <a:rPr lang="en-US" dirty="0" smtClean="0"/>
              <a:t>the right column/half lists the other objects that it works with, the collaborators, to fulfill each responsibility.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pPr>
              <a:defRPr/>
            </a:pPr>
            <a:r>
              <a:rPr lang="en-US"/>
              <a:t>UML Class Diagrams</a:t>
            </a:r>
          </a:p>
        </p:txBody>
      </p:sp>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9563676-CAA5-4C11-A991-D82F076516C7}" type="slidenum">
              <a:rPr lang="he-IL" altLang="en-US" sz="1200">
                <a:solidFill>
                  <a:srgbClr val="045C75"/>
                </a:solidFill>
              </a:rPr>
              <a:pPr>
                <a:spcBef>
                  <a:spcPct val="0"/>
                </a:spcBef>
                <a:buClrTx/>
                <a:buSzTx/>
                <a:buFontTx/>
                <a:buNone/>
              </a:pPr>
              <a:t>40</a:t>
            </a:fld>
            <a:endParaRPr lang="en-US" altLang="en-US" sz="1200">
              <a:solidFill>
                <a:srgbClr val="045C75"/>
              </a:solidFill>
            </a:endParaRPr>
          </a:p>
        </p:txBody>
      </p:sp>
      <p:sp>
        <p:nvSpPr>
          <p:cNvPr id="45060" name="Rectangle 2"/>
          <p:cNvSpPr>
            <a:spLocks noGrp="1" noChangeArrowheads="1"/>
          </p:cNvSpPr>
          <p:nvPr>
            <p:ph type="title"/>
          </p:nvPr>
        </p:nvSpPr>
        <p:spPr>
          <a:xfrm>
            <a:off x="457200" y="704850"/>
            <a:ext cx="8229600" cy="819150"/>
          </a:xfrm>
        </p:spPr>
        <p:txBody>
          <a:bodyPr/>
          <a:lstStyle/>
          <a:p>
            <a:r>
              <a:rPr lang="en-US" altLang="en-US" smtClean="0"/>
              <a:t>Constraint Rules and Notes</a:t>
            </a:r>
          </a:p>
        </p:txBody>
      </p:sp>
      <p:sp>
        <p:nvSpPr>
          <p:cNvPr id="45061" name="Rectangle 3"/>
          <p:cNvSpPr>
            <a:spLocks noGrp="1" noChangeArrowheads="1"/>
          </p:cNvSpPr>
          <p:nvPr>
            <p:ph type="body" idx="1"/>
          </p:nvPr>
        </p:nvSpPr>
        <p:spPr>
          <a:xfrm>
            <a:off x="685800" y="1484313"/>
            <a:ext cx="7772400" cy="2819400"/>
          </a:xfrm>
        </p:spPr>
        <p:txBody>
          <a:bodyPr/>
          <a:lstStyle/>
          <a:p>
            <a:r>
              <a:rPr lang="en-US" altLang="en-US" sz="2800" b="1" smtClean="0"/>
              <a:t>Constraints</a:t>
            </a:r>
            <a:r>
              <a:rPr lang="en-US" altLang="en-US" sz="2800" smtClean="0"/>
              <a:t> and </a:t>
            </a:r>
            <a:r>
              <a:rPr lang="en-US" altLang="en-US" sz="2800" b="1" smtClean="0"/>
              <a:t>notes</a:t>
            </a:r>
            <a:r>
              <a:rPr lang="en-US" altLang="en-US" sz="2800" smtClean="0"/>
              <a:t> annotate among other things associations, attributes, operations and classes.</a:t>
            </a:r>
          </a:p>
          <a:p>
            <a:r>
              <a:rPr lang="en-US" altLang="en-US" sz="2800" smtClean="0"/>
              <a:t>Constraints are semantic restrictions noted as Boolean expressions.</a:t>
            </a:r>
          </a:p>
          <a:p>
            <a:pPr lvl="1"/>
            <a:r>
              <a:rPr lang="en-US" altLang="en-US" smtClean="0"/>
              <a:t>UML offers many pre-defined constraints.</a:t>
            </a:r>
          </a:p>
        </p:txBody>
      </p:sp>
      <p:grpSp>
        <p:nvGrpSpPr>
          <p:cNvPr id="45062" name="Group 25"/>
          <p:cNvGrpSpPr>
            <a:grpSpLocks/>
          </p:cNvGrpSpPr>
          <p:nvPr/>
        </p:nvGrpSpPr>
        <p:grpSpPr bwMode="auto">
          <a:xfrm>
            <a:off x="1066800" y="4365625"/>
            <a:ext cx="7331075" cy="914400"/>
            <a:chOff x="672" y="3264"/>
            <a:chExt cx="4618" cy="576"/>
          </a:xfrm>
        </p:grpSpPr>
        <p:grpSp>
          <p:nvGrpSpPr>
            <p:cNvPr id="45065" name="Group 24"/>
            <p:cNvGrpSpPr>
              <a:grpSpLocks/>
            </p:cNvGrpSpPr>
            <p:nvPr/>
          </p:nvGrpSpPr>
          <p:grpSpPr bwMode="auto">
            <a:xfrm>
              <a:off x="672" y="3264"/>
              <a:ext cx="1296" cy="576"/>
              <a:chOff x="672" y="3216"/>
              <a:chExt cx="1296" cy="576"/>
            </a:xfrm>
          </p:grpSpPr>
          <p:sp>
            <p:nvSpPr>
              <p:cNvPr id="45076"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id: long { value &gt; 0 }</a:t>
                </a:r>
              </a:p>
            </p:txBody>
          </p:sp>
          <p:sp>
            <p:nvSpPr>
              <p:cNvPr id="45077"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8" name="Text Box 6"/>
              <p:cNvSpPr txBox="1">
                <a:spLocks noChangeArrowheads="1"/>
              </p:cNvSpPr>
              <p:nvPr/>
            </p:nvSpPr>
            <p:spPr bwMode="auto">
              <a:xfrm>
                <a:off x="672" y="3216"/>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a:latin typeface="Arial" panose="020B0604020202020204" pitchFamily="34" charset="0"/>
                  </a:rPr>
                  <a:t>Customer</a:t>
                </a:r>
              </a:p>
            </p:txBody>
          </p:sp>
        </p:grpSp>
        <p:sp>
          <p:nvSpPr>
            <p:cNvPr id="45066"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7"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Order</a:t>
              </a:r>
            </a:p>
          </p:txBody>
        </p:sp>
        <p:sp>
          <p:nvSpPr>
            <p:cNvPr id="45068" name="Text Box 9"/>
            <p:cNvSpPr txBox="1">
              <a:spLocks noChangeArrowheads="1"/>
            </p:cNvSpPr>
            <p:nvPr/>
          </p:nvSpPr>
          <p:spPr bwMode="auto">
            <a:xfrm>
              <a:off x="3072" y="336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a:t>
              </a:r>
            </a:p>
          </p:txBody>
        </p:sp>
        <p:sp>
          <p:nvSpPr>
            <p:cNvPr id="45069" name="Text Box 10"/>
            <p:cNvSpPr txBox="1">
              <a:spLocks noChangeArrowheads="1"/>
            </p:cNvSpPr>
            <p:nvPr/>
          </p:nvSpPr>
          <p:spPr bwMode="auto">
            <a:xfrm>
              <a:off x="1968" y="336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1</a:t>
              </a:r>
            </a:p>
          </p:txBody>
        </p:sp>
        <p:sp>
          <p:nvSpPr>
            <p:cNvPr id="45070" name="Text Box 11"/>
            <p:cNvSpPr txBox="1">
              <a:spLocks noChangeArrowheads="1"/>
            </p:cNvSpPr>
            <p:nvPr/>
          </p:nvSpPr>
          <p:spPr bwMode="auto">
            <a:xfrm>
              <a:off x="2160" y="3552"/>
              <a:ext cx="9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 total &lt; $50 }</a:t>
              </a:r>
            </a:p>
          </p:txBody>
        </p:sp>
        <p:grpSp>
          <p:nvGrpSpPr>
            <p:cNvPr id="45071" name="Group 23"/>
            <p:cNvGrpSpPr>
              <a:grpSpLocks/>
            </p:cNvGrpSpPr>
            <p:nvPr/>
          </p:nvGrpSpPr>
          <p:grpSpPr bwMode="auto">
            <a:xfrm>
              <a:off x="4464" y="3360"/>
              <a:ext cx="826" cy="423"/>
              <a:chOff x="4464" y="3360"/>
              <a:chExt cx="826" cy="423"/>
            </a:xfrm>
          </p:grpSpPr>
          <p:sp>
            <p:nvSpPr>
              <p:cNvPr id="45073"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5074" name="AutoShape 19"/>
              <p:cNvCxnSpPr>
                <a:cxnSpLocks noChangeShapeType="1"/>
                <a:stCxn id="45073" idx="4"/>
                <a:endCxn id="45073"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5"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may be canceled</a:t>
                </a:r>
              </a:p>
            </p:txBody>
          </p:sp>
        </p:grpSp>
        <p:sp>
          <p:nvSpPr>
            <p:cNvPr id="45072"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63" name="AutoShape 26"/>
          <p:cNvSpPr>
            <a:spLocks noChangeArrowheads="1"/>
          </p:cNvSpPr>
          <p:nvPr/>
        </p:nvSpPr>
        <p:spPr bwMode="auto">
          <a:xfrm>
            <a:off x="2438400" y="5508625"/>
            <a:ext cx="1371600" cy="533400"/>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Constraint</a:t>
            </a:r>
          </a:p>
        </p:txBody>
      </p:sp>
      <p:sp>
        <p:nvSpPr>
          <p:cNvPr id="45064" name="AutoShape 27"/>
          <p:cNvSpPr>
            <a:spLocks noChangeArrowheads="1"/>
          </p:cNvSpPr>
          <p:nvPr/>
        </p:nvSpPr>
        <p:spPr bwMode="auto">
          <a:xfrm>
            <a:off x="6553200" y="5508625"/>
            <a:ext cx="1066800" cy="533400"/>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Note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4"/>
          <p:cNvSpPr>
            <a:spLocks noGrp="1"/>
          </p:cNvSpPr>
          <p:nvPr>
            <p:ph type="ftr" sz="quarter" idx="11"/>
          </p:nvPr>
        </p:nvSpPr>
        <p:spPr/>
        <p:txBody>
          <a:bodyPr/>
          <a:lstStyle/>
          <a:p>
            <a:pPr>
              <a:defRPr/>
            </a:pPr>
            <a:r>
              <a:rPr lang="en-US"/>
              <a:t>UML Class Diagrams</a:t>
            </a:r>
          </a:p>
        </p:txBody>
      </p:sp>
      <p:sp>
        <p:nvSpPr>
          <p:cNvPr id="4608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DD9F10C-EC19-421F-8CC5-8BE84A781210}" type="slidenum">
              <a:rPr lang="he-IL" altLang="en-US" sz="1200">
                <a:solidFill>
                  <a:srgbClr val="045C75"/>
                </a:solidFill>
              </a:rPr>
              <a:pPr>
                <a:spcBef>
                  <a:spcPct val="0"/>
                </a:spcBef>
                <a:buClrTx/>
                <a:buSzTx/>
                <a:buFontTx/>
                <a:buNone/>
              </a:pPr>
              <a:t>41</a:t>
            </a:fld>
            <a:endParaRPr lang="en-US" altLang="en-US" sz="1200">
              <a:solidFill>
                <a:srgbClr val="045C75"/>
              </a:solidFill>
            </a:endParaRPr>
          </a:p>
        </p:txBody>
      </p:sp>
      <p:sp>
        <p:nvSpPr>
          <p:cNvPr id="46084" name="Rectangle 4"/>
          <p:cNvSpPr>
            <a:spLocks noGrp="1" noChangeArrowheads="1"/>
          </p:cNvSpPr>
          <p:nvPr>
            <p:ph type="title"/>
          </p:nvPr>
        </p:nvSpPr>
        <p:spPr>
          <a:noFill/>
        </p:spPr>
        <p:txBody>
          <a:bodyPr/>
          <a:lstStyle/>
          <a:p>
            <a:r>
              <a:rPr lang="en-US" altLang="en-US" smtClean="0"/>
              <a:t>TVRS Example</a:t>
            </a:r>
          </a:p>
        </p:txBody>
      </p:sp>
      <p:sp>
        <p:nvSpPr>
          <p:cNvPr id="46085" name="AutoShape 5"/>
          <p:cNvSpPr>
            <a:spLocks noChangeAspect="1" noChangeArrowheads="1" noTextEdit="1"/>
          </p:cNvSpPr>
          <p:nvPr/>
        </p:nvSpPr>
        <p:spPr bwMode="auto">
          <a:xfrm>
            <a:off x="533400" y="2057400"/>
            <a:ext cx="8153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6" name="Rectangle 6"/>
          <p:cNvSpPr>
            <a:spLocks noChangeArrowheads="1"/>
          </p:cNvSpPr>
          <p:nvPr/>
        </p:nvSpPr>
        <p:spPr bwMode="auto">
          <a:xfrm>
            <a:off x="544513" y="2071688"/>
            <a:ext cx="8107362" cy="3983037"/>
          </a:xfrm>
          <a:prstGeom prst="rect">
            <a:avLst/>
          </a:prstGeom>
          <a:noFill/>
          <a:ln w="238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grpSp>
        <p:nvGrpSpPr>
          <p:cNvPr id="46087" name="Group 7"/>
          <p:cNvGrpSpPr>
            <a:grpSpLocks/>
          </p:cNvGrpSpPr>
          <p:nvPr/>
        </p:nvGrpSpPr>
        <p:grpSpPr bwMode="auto">
          <a:xfrm>
            <a:off x="806450" y="2365375"/>
            <a:ext cx="7583488" cy="3395663"/>
            <a:chOff x="508" y="1490"/>
            <a:chExt cx="4777" cy="2139"/>
          </a:xfrm>
        </p:grpSpPr>
        <p:sp>
          <p:nvSpPr>
            <p:cNvPr id="46088" name="Rectangle 8"/>
            <p:cNvSpPr>
              <a:spLocks noChangeArrowheads="1"/>
            </p:cNvSpPr>
            <p:nvPr/>
          </p:nvSpPr>
          <p:spPr bwMode="auto">
            <a:xfrm>
              <a:off x="508" y="2696"/>
              <a:ext cx="945" cy="933"/>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89" name="Line 9"/>
            <p:cNvSpPr>
              <a:spLocks noChangeShapeType="1"/>
            </p:cNvSpPr>
            <p:nvPr/>
          </p:nvSpPr>
          <p:spPr bwMode="auto">
            <a:xfrm>
              <a:off x="508" y="2916"/>
              <a:ext cx="945"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Rectangle 10"/>
            <p:cNvSpPr>
              <a:spLocks noChangeArrowheads="1"/>
            </p:cNvSpPr>
            <p:nvPr/>
          </p:nvSpPr>
          <p:spPr bwMode="auto">
            <a:xfrm>
              <a:off x="606" y="2943"/>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091" name="Rectangle 11"/>
            <p:cNvSpPr>
              <a:spLocks noChangeArrowheads="1"/>
            </p:cNvSpPr>
            <p:nvPr/>
          </p:nvSpPr>
          <p:spPr bwMode="auto">
            <a:xfrm>
              <a:off x="606" y="3083"/>
              <a:ext cx="7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name : String</a:t>
              </a:r>
              <a:endParaRPr lang="en-US" altLang="en-US" sz="2400">
                <a:latin typeface="Arial" panose="020B0604020202020204" pitchFamily="34" charset="0"/>
              </a:endParaRPr>
            </a:p>
          </p:txBody>
        </p:sp>
        <p:sp>
          <p:nvSpPr>
            <p:cNvPr id="46092" name="Rectangle 12"/>
            <p:cNvSpPr>
              <a:spLocks noChangeArrowheads="1"/>
            </p:cNvSpPr>
            <p:nvPr/>
          </p:nvSpPr>
          <p:spPr bwMode="auto">
            <a:xfrm>
              <a:off x="606" y="3224"/>
              <a:ext cx="4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rank : int</a:t>
              </a:r>
              <a:endParaRPr lang="en-US" altLang="en-US" sz="2400">
                <a:latin typeface="Arial" panose="020B0604020202020204" pitchFamily="34" charset="0"/>
              </a:endParaRPr>
            </a:p>
          </p:txBody>
        </p:sp>
        <p:sp>
          <p:nvSpPr>
            <p:cNvPr id="46093" name="Rectangle 13"/>
            <p:cNvSpPr>
              <a:spLocks noChangeArrowheads="1"/>
            </p:cNvSpPr>
            <p:nvPr/>
          </p:nvSpPr>
          <p:spPr bwMode="auto">
            <a:xfrm>
              <a:off x="741" y="2749"/>
              <a:ext cx="5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Policeman</a:t>
              </a:r>
              <a:endParaRPr lang="en-US" altLang="en-US" sz="2400">
                <a:latin typeface="Arial" panose="020B0604020202020204" pitchFamily="34" charset="0"/>
              </a:endParaRPr>
            </a:p>
          </p:txBody>
        </p:sp>
        <p:sp>
          <p:nvSpPr>
            <p:cNvPr id="46094" name="Rectangle 14"/>
            <p:cNvSpPr>
              <a:spLocks noChangeArrowheads="1"/>
            </p:cNvSpPr>
            <p:nvPr/>
          </p:nvSpPr>
          <p:spPr bwMode="auto">
            <a:xfrm>
              <a:off x="621" y="3471"/>
              <a:ext cx="7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&lt;&lt;abstract&gt;&gt;</a:t>
              </a:r>
              <a:endParaRPr lang="en-US" altLang="en-US" sz="2400">
                <a:latin typeface="Arial" panose="020B0604020202020204" pitchFamily="34" charset="0"/>
              </a:endParaRPr>
            </a:p>
          </p:txBody>
        </p:sp>
        <p:sp>
          <p:nvSpPr>
            <p:cNvPr id="46095" name="Rectangle 15"/>
            <p:cNvSpPr>
              <a:spLocks noChangeArrowheads="1"/>
            </p:cNvSpPr>
            <p:nvPr/>
          </p:nvSpPr>
          <p:spPr bwMode="auto">
            <a:xfrm>
              <a:off x="508" y="1578"/>
              <a:ext cx="968" cy="378"/>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96" name="Rectangle 16"/>
            <p:cNvSpPr>
              <a:spLocks noChangeArrowheads="1"/>
            </p:cNvSpPr>
            <p:nvPr/>
          </p:nvSpPr>
          <p:spPr bwMode="auto">
            <a:xfrm>
              <a:off x="528" y="1680"/>
              <a:ext cx="8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TrafficPoliceman</a:t>
              </a:r>
              <a:endParaRPr lang="en-US" altLang="en-US" sz="2400">
                <a:latin typeface="Arial" panose="020B0604020202020204" pitchFamily="34" charset="0"/>
              </a:endParaRPr>
            </a:p>
          </p:txBody>
        </p:sp>
        <p:sp>
          <p:nvSpPr>
            <p:cNvPr id="46097" name="Rectangle 17"/>
            <p:cNvSpPr>
              <a:spLocks noChangeArrowheads="1"/>
            </p:cNvSpPr>
            <p:nvPr/>
          </p:nvSpPr>
          <p:spPr bwMode="auto">
            <a:xfrm>
              <a:off x="2180" y="1490"/>
              <a:ext cx="1268" cy="73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098" name="Line 18"/>
            <p:cNvSpPr>
              <a:spLocks noChangeShapeType="1"/>
            </p:cNvSpPr>
            <p:nvPr/>
          </p:nvSpPr>
          <p:spPr bwMode="auto">
            <a:xfrm>
              <a:off x="2180" y="1710"/>
              <a:ext cx="1268"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Rectangle 19"/>
            <p:cNvSpPr>
              <a:spLocks noChangeArrowheads="1"/>
            </p:cNvSpPr>
            <p:nvPr/>
          </p:nvSpPr>
          <p:spPr bwMode="auto">
            <a:xfrm>
              <a:off x="2308" y="1728"/>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00" name="Rectangle 20"/>
            <p:cNvSpPr>
              <a:spLocks noChangeArrowheads="1"/>
            </p:cNvSpPr>
            <p:nvPr/>
          </p:nvSpPr>
          <p:spPr bwMode="auto">
            <a:xfrm>
              <a:off x="2308" y="1869"/>
              <a:ext cx="9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description : String</a:t>
              </a:r>
              <a:endParaRPr lang="en-US" altLang="en-US" sz="2400">
                <a:latin typeface="Arial" panose="020B0604020202020204" pitchFamily="34" charset="0"/>
              </a:endParaRPr>
            </a:p>
          </p:txBody>
        </p:sp>
        <p:sp>
          <p:nvSpPr>
            <p:cNvPr id="46101" name="Rectangle 21"/>
            <p:cNvSpPr>
              <a:spLocks noChangeArrowheads="1"/>
            </p:cNvSpPr>
            <p:nvPr/>
          </p:nvSpPr>
          <p:spPr bwMode="auto">
            <a:xfrm>
              <a:off x="2503" y="1534"/>
              <a:ext cx="6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TrafficReport</a:t>
              </a:r>
              <a:endParaRPr lang="en-US" altLang="en-US" sz="2400">
                <a:latin typeface="Arial" panose="020B0604020202020204" pitchFamily="34" charset="0"/>
              </a:endParaRPr>
            </a:p>
          </p:txBody>
        </p:sp>
        <p:sp>
          <p:nvSpPr>
            <p:cNvPr id="46102" name="Rectangle 22"/>
            <p:cNvSpPr>
              <a:spLocks noChangeArrowheads="1"/>
            </p:cNvSpPr>
            <p:nvPr/>
          </p:nvSpPr>
          <p:spPr bwMode="auto">
            <a:xfrm>
              <a:off x="2180" y="2880"/>
              <a:ext cx="1268" cy="74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103" name="Line 23"/>
            <p:cNvSpPr>
              <a:spLocks noChangeShapeType="1"/>
            </p:cNvSpPr>
            <p:nvPr/>
          </p:nvSpPr>
          <p:spPr bwMode="auto">
            <a:xfrm>
              <a:off x="2180" y="3101"/>
              <a:ext cx="1268"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Rectangle 24"/>
            <p:cNvSpPr>
              <a:spLocks noChangeArrowheads="1"/>
            </p:cNvSpPr>
            <p:nvPr/>
          </p:nvSpPr>
          <p:spPr bwMode="auto">
            <a:xfrm>
              <a:off x="2308" y="3127"/>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05" name="Rectangle 25"/>
            <p:cNvSpPr>
              <a:spLocks noChangeArrowheads="1"/>
            </p:cNvSpPr>
            <p:nvPr/>
          </p:nvSpPr>
          <p:spPr bwMode="auto">
            <a:xfrm>
              <a:off x="2308" y="3268"/>
              <a:ext cx="9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description : String</a:t>
              </a:r>
              <a:endParaRPr lang="en-US" altLang="en-US" sz="2400">
                <a:latin typeface="Arial" panose="020B0604020202020204" pitchFamily="34" charset="0"/>
              </a:endParaRPr>
            </a:p>
          </p:txBody>
        </p:sp>
        <p:sp>
          <p:nvSpPr>
            <p:cNvPr id="46106" name="Rectangle 26"/>
            <p:cNvSpPr>
              <a:spLocks noChangeArrowheads="1"/>
            </p:cNvSpPr>
            <p:nvPr/>
          </p:nvSpPr>
          <p:spPr bwMode="auto">
            <a:xfrm>
              <a:off x="2615" y="2934"/>
              <a:ext cx="4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Violation</a:t>
              </a:r>
              <a:endParaRPr lang="en-US" altLang="en-US" sz="2400">
                <a:latin typeface="Arial" panose="020B0604020202020204" pitchFamily="34" charset="0"/>
              </a:endParaRPr>
            </a:p>
          </p:txBody>
        </p:sp>
        <p:sp>
          <p:nvSpPr>
            <p:cNvPr id="46107" name="Rectangle 27"/>
            <p:cNvSpPr>
              <a:spLocks noChangeArrowheads="1"/>
            </p:cNvSpPr>
            <p:nvPr/>
          </p:nvSpPr>
          <p:spPr bwMode="auto">
            <a:xfrm>
              <a:off x="4310" y="1490"/>
              <a:ext cx="975" cy="739"/>
            </a:xfrm>
            <a:prstGeom prst="rect">
              <a:avLst/>
            </a:prstGeom>
            <a:noFill/>
            <a:ln w="23813">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6108" name="Line 28"/>
            <p:cNvSpPr>
              <a:spLocks noChangeShapeType="1"/>
            </p:cNvSpPr>
            <p:nvPr/>
          </p:nvSpPr>
          <p:spPr bwMode="auto">
            <a:xfrm>
              <a:off x="4310" y="1710"/>
              <a:ext cx="975" cy="1"/>
            </a:xfrm>
            <a:prstGeom prst="line">
              <a:avLst/>
            </a:prstGeom>
            <a:noFill/>
            <a:ln w="23813">
              <a:solidFill>
                <a:srgbClr val="8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Rectangle 29"/>
            <p:cNvSpPr>
              <a:spLocks noChangeArrowheads="1"/>
            </p:cNvSpPr>
            <p:nvPr/>
          </p:nvSpPr>
          <p:spPr bwMode="auto">
            <a:xfrm>
              <a:off x="4415" y="1728"/>
              <a:ext cx="7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name : String</a:t>
              </a:r>
              <a:endParaRPr lang="en-US" altLang="en-US" sz="2400">
                <a:latin typeface="Arial" panose="020B0604020202020204" pitchFamily="34" charset="0"/>
              </a:endParaRPr>
            </a:p>
          </p:txBody>
        </p:sp>
        <p:sp>
          <p:nvSpPr>
            <p:cNvPr id="46110" name="Rectangle 30"/>
            <p:cNvSpPr>
              <a:spLocks noChangeArrowheads="1"/>
            </p:cNvSpPr>
            <p:nvPr/>
          </p:nvSpPr>
          <p:spPr bwMode="auto">
            <a:xfrm>
              <a:off x="4415" y="1869"/>
              <a:ext cx="4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id : long</a:t>
              </a:r>
              <a:endParaRPr lang="en-US" altLang="en-US" sz="2400">
                <a:latin typeface="Arial" panose="020B0604020202020204" pitchFamily="34" charset="0"/>
              </a:endParaRPr>
            </a:p>
          </p:txBody>
        </p:sp>
        <p:sp>
          <p:nvSpPr>
            <p:cNvPr id="46111" name="Rectangle 31"/>
            <p:cNvSpPr>
              <a:spLocks noChangeArrowheads="1"/>
            </p:cNvSpPr>
            <p:nvPr/>
          </p:nvSpPr>
          <p:spPr bwMode="auto">
            <a:xfrm>
              <a:off x="4595" y="1534"/>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808000"/>
                  </a:solidFill>
                  <a:latin typeface="Arial" panose="020B0604020202020204" pitchFamily="34" charset="0"/>
                </a:rPr>
                <a:t>Offender</a:t>
              </a:r>
              <a:endParaRPr lang="en-US" altLang="en-US" sz="2400">
                <a:latin typeface="Arial" panose="020B0604020202020204" pitchFamily="34" charset="0"/>
              </a:endParaRPr>
            </a:p>
          </p:txBody>
        </p:sp>
        <p:sp>
          <p:nvSpPr>
            <p:cNvPr id="46112" name="Rectangle 32"/>
            <p:cNvSpPr>
              <a:spLocks noChangeArrowheads="1"/>
            </p:cNvSpPr>
            <p:nvPr/>
          </p:nvSpPr>
          <p:spPr bwMode="auto">
            <a:xfrm>
              <a:off x="3515" y="1719"/>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3" name="Rectangle 33"/>
            <p:cNvSpPr>
              <a:spLocks noChangeArrowheads="1"/>
            </p:cNvSpPr>
            <p:nvPr/>
          </p:nvSpPr>
          <p:spPr bwMode="auto">
            <a:xfrm>
              <a:off x="4167" y="1719"/>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4" name="Rectangle 34"/>
            <p:cNvSpPr>
              <a:spLocks noChangeArrowheads="1"/>
            </p:cNvSpPr>
            <p:nvPr/>
          </p:nvSpPr>
          <p:spPr bwMode="auto">
            <a:xfrm>
              <a:off x="2893" y="2414"/>
              <a:ext cx="5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reports of</a:t>
              </a:r>
              <a:endParaRPr lang="en-US" altLang="en-US" sz="2400">
                <a:latin typeface="Arial" panose="020B0604020202020204" pitchFamily="34" charset="0"/>
              </a:endParaRPr>
            </a:p>
          </p:txBody>
        </p:sp>
        <p:sp>
          <p:nvSpPr>
            <p:cNvPr id="46115" name="Rectangle 35"/>
            <p:cNvSpPr>
              <a:spLocks noChangeArrowheads="1"/>
            </p:cNvSpPr>
            <p:nvPr/>
          </p:nvSpPr>
          <p:spPr bwMode="auto">
            <a:xfrm>
              <a:off x="2825" y="2608"/>
              <a:ext cx="1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6" name="Rectangle 36"/>
            <p:cNvSpPr>
              <a:spLocks noChangeArrowheads="1"/>
            </p:cNvSpPr>
            <p:nvPr/>
          </p:nvSpPr>
          <p:spPr bwMode="auto">
            <a:xfrm>
              <a:off x="1656" y="1631"/>
              <a:ext cx="3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issues</a:t>
              </a:r>
              <a:endParaRPr lang="en-US" altLang="en-US" sz="2400">
                <a:latin typeface="Arial" panose="020B0604020202020204" pitchFamily="34" charset="0"/>
              </a:endParaRPr>
            </a:p>
          </p:txBody>
        </p:sp>
        <p:sp>
          <p:nvSpPr>
            <p:cNvPr id="46117" name="Rectangle 37"/>
            <p:cNvSpPr>
              <a:spLocks noChangeArrowheads="1"/>
            </p:cNvSpPr>
            <p:nvPr/>
          </p:nvSpPr>
          <p:spPr bwMode="auto">
            <a:xfrm>
              <a:off x="1491" y="163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1</a:t>
              </a:r>
              <a:endParaRPr lang="en-US" altLang="en-US" sz="2400">
                <a:latin typeface="Arial" panose="020B0604020202020204" pitchFamily="34" charset="0"/>
              </a:endParaRPr>
            </a:p>
          </p:txBody>
        </p:sp>
        <p:sp>
          <p:nvSpPr>
            <p:cNvPr id="46118" name="Rectangle 38"/>
            <p:cNvSpPr>
              <a:spLocks noChangeArrowheads="1"/>
            </p:cNvSpPr>
            <p:nvPr/>
          </p:nvSpPr>
          <p:spPr bwMode="auto">
            <a:xfrm>
              <a:off x="2023" y="1631"/>
              <a:ext cx="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FF"/>
                  </a:solidFill>
                  <a:latin typeface="Arial" panose="020B0604020202020204" pitchFamily="34" charset="0"/>
                </a:rPr>
                <a:t>*</a:t>
              </a:r>
              <a:endParaRPr lang="en-US" altLang="en-US" sz="2400">
                <a:latin typeface="Arial" panose="020B0604020202020204" pitchFamily="34" charset="0"/>
              </a:endParaRPr>
            </a:p>
          </p:txBody>
        </p:sp>
        <p:sp>
          <p:nvSpPr>
            <p:cNvPr id="46119" name="Line 39"/>
            <p:cNvSpPr>
              <a:spLocks noChangeShapeType="1"/>
            </p:cNvSpPr>
            <p:nvPr/>
          </p:nvSpPr>
          <p:spPr bwMode="auto">
            <a:xfrm>
              <a:off x="988" y="1956"/>
              <a:ext cx="1" cy="740"/>
            </a:xfrm>
            <a:prstGeom prst="line">
              <a:avLst/>
            </a:prstGeom>
            <a:noFill/>
            <a:ln w="2381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Freeform 40"/>
            <p:cNvSpPr>
              <a:spLocks/>
            </p:cNvSpPr>
            <p:nvPr/>
          </p:nvSpPr>
          <p:spPr bwMode="auto">
            <a:xfrm>
              <a:off x="913" y="2581"/>
              <a:ext cx="150" cy="115"/>
            </a:xfrm>
            <a:custGeom>
              <a:avLst/>
              <a:gdLst>
                <a:gd name="T0" fmla="*/ 0 w 150"/>
                <a:gd name="T1" fmla="*/ 0 h 115"/>
                <a:gd name="T2" fmla="*/ 75 w 150"/>
                <a:gd name="T3" fmla="*/ 115 h 115"/>
                <a:gd name="T4" fmla="*/ 150 w 150"/>
                <a:gd name="T5" fmla="*/ 0 h 115"/>
                <a:gd name="T6" fmla="*/ 0 w 150"/>
                <a:gd name="T7" fmla="*/ 0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 h="115">
                  <a:moveTo>
                    <a:pt x="0" y="0"/>
                  </a:moveTo>
                  <a:lnTo>
                    <a:pt x="75" y="115"/>
                  </a:lnTo>
                  <a:lnTo>
                    <a:pt x="150" y="0"/>
                  </a:lnTo>
                  <a:lnTo>
                    <a:pt x="0" y="0"/>
                  </a:lnTo>
                  <a:close/>
                </a:path>
              </a:pathLst>
            </a:custGeom>
            <a:solidFill>
              <a:srgbClr val="FFFFFF"/>
            </a:solidFill>
            <a:ln w="11113">
              <a:solidFill>
                <a:srgbClr val="0000FF"/>
              </a:solidFill>
              <a:prstDash val="solid"/>
              <a:round/>
              <a:headEnd/>
              <a:tailEnd/>
            </a:ln>
          </p:spPr>
          <p:txBody>
            <a:bodyPr/>
            <a:lstStyle/>
            <a:p>
              <a:endParaRPr lang="en-US"/>
            </a:p>
          </p:txBody>
        </p:sp>
        <p:sp>
          <p:nvSpPr>
            <p:cNvPr id="46121" name="Line 41"/>
            <p:cNvSpPr>
              <a:spLocks noChangeShapeType="1"/>
            </p:cNvSpPr>
            <p:nvPr/>
          </p:nvSpPr>
          <p:spPr bwMode="auto">
            <a:xfrm>
              <a:off x="1476" y="1771"/>
              <a:ext cx="704" cy="1"/>
            </a:xfrm>
            <a:prstGeom prst="line">
              <a:avLst/>
            </a:prstGeom>
            <a:noFill/>
            <a:ln w="238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42"/>
            <p:cNvSpPr>
              <a:spLocks noChangeShapeType="1"/>
            </p:cNvSpPr>
            <p:nvPr/>
          </p:nvSpPr>
          <p:spPr bwMode="auto">
            <a:xfrm>
              <a:off x="3448" y="1859"/>
              <a:ext cx="862" cy="1"/>
            </a:xfrm>
            <a:prstGeom prst="line">
              <a:avLst/>
            </a:prstGeom>
            <a:noFill/>
            <a:ln w="23813">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43"/>
            <p:cNvSpPr>
              <a:spLocks noChangeShapeType="1"/>
            </p:cNvSpPr>
            <p:nvPr/>
          </p:nvSpPr>
          <p:spPr bwMode="auto">
            <a:xfrm>
              <a:off x="2810" y="2229"/>
              <a:ext cx="1" cy="651"/>
            </a:xfrm>
            <a:prstGeom prst="line">
              <a:avLst/>
            </a:prstGeom>
            <a:noFill/>
            <a:ln w="23813">
              <a:solidFill>
                <a:srgbClr val="8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4" name="Freeform 44"/>
            <p:cNvSpPr>
              <a:spLocks/>
            </p:cNvSpPr>
            <p:nvPr/>
          </p:nvSpPr>
          <p:spPr bwMode="auto">
            <a:xfrm>
              <a:off x="2765" y="2229"/>
              <a:ext cx="90" cy="185"/>
            </a:xfrm>
            <a:custGeom>
              <a:avLst/>
              <a:gdLst>
                <a:gd name="T0" fmla="*/ 45 w 90"/>
                <a:gd name="T1" fmla="*/ 185 h 185"/>
                <a:gd name="T2" fmla="*/ 90 w 90"/>
                <a:gd name="T3" fmla="*/ 97 h 185"/>
                <a:gd name="T4" fmla="*/ 45 w 90"/>
                <a:gd name="T5" fmla="*/ 0 h 185"/>
                <a:gd name="T6" fmla="*/ 0 w 90"/>
                <a:gd name="T7" fmla="*/ 97 h 185"/>
                <a:gd name="T8" fmla="*/ 45 w 90"/>
                <a:gd name="T9" fmla="*/ 185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85">
                  <a:moveTo>
                    <a:pt x="45" y="185"/>
                  </a:moveTo>
                  <a:lnTo>
                    <a:pt x="90" y="97"/>
                  </a:lnTo>
                  <a:lnTo>
                    <a:pt x="45" y="0"/>
                  </a:lnTo>
                  <a:lnTo>
                    <a:pt x="0" y="97"/>
                  </a:lnTo>
                  <a:lnTo>
                    <a:pt x="45" y="185"/>
                  </a:lnTo>
                  <a:close/>
                </a:path>
              </a:pathLst>
            </a:custGeom>
            <a:solidFill>
              <a:srgbClr val="FFFFFF"/>
            </a:solidFill>
            <a:ln w="11113">
              <a:solidFill>
                <a:srgbClr val="800080"/>
              </a:solidFill>
              <a:prstDash val="solid"/>
              <a:round/>
              <a:headEnd/>
              <a:tailEnd/>
            </a:ln>
          </p:spPr>
          <p:txBody>
            <a:bodyPr/>
            <a:lstStyle/>
            <a:p>
              <a:endParaRPr lang="en-US"/>
            </a:p>
          </p:txBody>
        </p:sp>
        <p:sp>
          <p:nvSpPr>
            <p:cNvPr id="46125" name="Freeform 45"/>
            <p:cNvSpPr>
              <a:spLocks/>
            </p:cNvSpPr>
            <p:nvPr/>
          </p:nvSpPr>
          <p:spPr bwMode="auto">
            <a:xfrm>
              <a:off x="2758" y="2775"/>
              <a:ext cx="105" cy="97"/>
            </a:xfrm>
            <a:custGeom>
              <a:avLst/>
              <a:gdLst>
                <a:gd name="T0" fmla="*/ 0 w 105"/>
                <a:gd name="T1" fmla="*/ 0 h 97"/>
                <a:gd name="T2" fmla="*/ 52 w 105"/>
                <a:gd name="T3" fmla="*/ 97 h 97"/>
                <a:gd name="T4" fmla="*/ 105 w 105"/>
                <a:gd name="T5" fmla="*/ 0 h 97"/>
                <a:gd name="T6" fmla="*/ 52 w 105"/>
                <a:gd name="T7" fmla="*/ 97 h 97"/>
                <a:gd name="T8" fmla="*/ 0 w 105"/>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97">
                  <a:moveTo>
                    <a:pt x="0" y="0"/>
                  </a:moveTo>
                  <a:lnTo>
                    <a:pt x="52" y="97"/>
                  </a:lnTo>
                  <a:lnTo>
                    <a:pt x="105" y="0"/>
                  </a:lnTo>
                  <a:lnTo>
                    <a:pt x="52" y="97"/>
                  </a:lnTo>
                  <a:lnTo>
                    <a:pt x="0" y="0"/>
                  </a:lnTo>
                  <a:close/>
                </a:path>
              </a:pathLst>
            </a:custGeom>
            <a:solidFill>
              <a:srgbClr val="800080"/>
            </a:solidFill>
            <a:ln w="11113">
              <a:solidFill>
                <a:srgbClr val="800080"/>
              </a:solidFill>
              <a:prstDash val="solid"/>
              <a:round/>
              <a:headEnd/>
              <a:tailEnd/>
            </a:ln>
          </p:spPr>
          <p:txBody>
            <a:bodyPr/>
            <a:lstStyle/>
            <a:p>
              <a:endParaRPr lang="en-US"/>
            </a:p>
          </p:txBody>
        </p:sp>
        <p:sp>
          <p:nvSpPr>
            <p:cNvPr id="46126" name="Rectangle 46"/>
            <p:cNvSpPr>
              <a:spLocks noChangeArrowheads="1"/>
            </p:cNvSpPr>
            <p:nvPr/>
          </p:nvSpPr>
          <p:spPr bwMode="auto">
            <a:xfrm>
              <a:off x="2304" y="2016"/>
              <a:ext cx="8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500">
                  <a:solidFill>
                    <a:srgbClr val="000000"/>
                  </a:solidFill>
                  <a:latin typeface="Arial" panose="020B0604020202020204" pitchFamily="34" charset="0"/>
                </a:rPr>
                <a:t>occuredAt : Date</a:t>
              </a:r>
              <a:endParaRPr lang="en-US" altLang="en-US" sz="2400">
                <a:latin typeface="Arial" panose="020B0604020202020204" pitchFamily="34"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pPr>
              <a:defRPr/>
            </a:pPr>
            <a:r>
              <a:rPr lang="en-US"/>
              <a:t>UML Class Diagrams</a:t>
            </a:r>
          </a:p>
        </p:txBody>
      </p:sp>
      <p:sp>
        <p:nvSpPr>
          <p:cNvPr id="471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4F510A20-C972-4FCB-AD75-A34BC832832F}" type="slidenum">
              <a:rPr lang="he-IL" altLang="en-US" sz="1200">
                <a:solidFill>
                  <a:srgbClr val="045C75"/>
                </a:solidFill>
              </a:rPr>
              <a:pPr>
                <a:spcBef>
                  <a:spcPct val="0"/>
                </a:spcBef>
                <a:buClrTx/>
                <a:buSzTx/>
                <a:buFontTx/>
                <a:buNone/>
              </a:pPr>
              <a:t>42</a:t>
            </a:fld>
            <a:endParaRPr lang="en-US" altLang="en-US" sz="1200">
              <a:solidFill>
                <a:srgbClr val="045C75"/>
              </a:solidFill>
            </a:endParaRPr>
          </a:p>
        </p:txBody>
      </p:sp>
      <p:sp>
        <p:nvSpPr>
          <p:cNvPr id="47108" name="Rectangle 2"/>
          <p:cNvSpPr>
            <a:spLocks noGrp="1" noChangeArrowheads="1"/>
          </p:cNvSpPr>
          <p:nvPr>
            <p:ph type="title"/>
          </p:nvPr>
        </p:nvSpPr>
        <p:spPr>
          <a:xfrm>
            <a:off x="457200" y="704850"/>
            <a:ext cx="8229600" cy="895350"/>
          </a:xfrm>
        </p:spPr>
        <p:txBody>
          <a:bodyPr/>
          <a:lstStyle/>
          <a:p>
            <a:r>
              <a:rPr lang="en-US" altLang="en-US" smtClean="0"/>
              <a:t>UML Packages</a:t>
            </a:r>
          </a:p>
        </p:txBody>
      </p:sp>
      <p:sp>
        <p:nvSpPr>
          <p:cNvPr id="47109" name="Rectangle 3"/>
          <p:cNvSpPr>
            <a:spLocks noGrp="1" noChangeArrowheads="1"/>
          </p:cNvSpPr>
          <p:nvPr>
            <p:ph type="body" idx="1"/>
          </p:nvPr>
        </p:nvSpPr>
        <p:spPr>
          <a:xfrm>
            <a:off x="685800" y="1557338"/>
            <a:ext cx="7772400" cy="3733800"/>
          </a:xfrm>
        </p:spPr>
        <p:txBody>
          <a:bodyPr/>
          <a:lstStyle/>
          <a:p>
            <a:r>
              <a:rPr lang="en-US" altLang="en-US" sz="2800" smtClean="0"/>
              <a:t>A package is a general purpose grouping mechanism.</a:t>
            </a:r>
          </a:p>
          <a:p>
            <a:pPr lvl="1"/>
            <a:r>
              <a:rPr lang="en-US" altLang="en-US" smtClean="0"/>
              <a:t>Can be used to group any UML element (e.g. use case, actors, classes, components and other packages.</a:t>
            </a:r>
          </a:p>
          <a:p>
            <a:r>
              <a:rPr lang="en-US" altLang="en-US" sz="2800" smtClean="0"/>
              <a:t>Commonly used for specifying the logical distribution of classes.</a:t>
            </a:r>
          </a:p>
          <a:p>
            <a:r>
              <a:rPr lang="en-US" altLang="en-US" sz="2800" smtClean="0"/>
              <a:t>A package does not necessarily translate  into a physical sub-system.</a:t>
            </a:r>
          </a:p>
        </p:txBody>
      </p:sp>
      <p:grpSp>
        <p:nvGrpSpPr>
          <p:cNvPr id="47110" name="Group 6"/>
          <p:cNvGrpSpPr>
            <a:grpSpLocks/>
          </p:cNvGrpSpPr>
          <p:nvPr/>
        </p:nvGrpSpPr>
        <p:grpSpPr bwMode="auto">
          <a:xfrm>
            <a:off x="5508625" y="5105400"/>
            <a:ext cx="2286000" cy="1371600"/>
            <a:chOff x="4176" y="3120"/>
            <a:chExt cx="1056" cy="864"/>
          </a:xfrm>
        </p:grpSpPr>
        <p:sp>
          <p:nvSpPr>
            <p:cNvPr id="47111" name="Rectangle 4"/>
            <p:cNvSpPr>
              <a:spLocks noChangeArrowheads="1"/>
            </p:cNvSpPr>
            <p:nvPr/>
          </p:nvSpPr>
          <p:spPr bwMode="auto">
            <a:xfrm>
              <a:off x="4176" y="3360"/>
              <a:ext cx="1056" cy="62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47112" name="Rectangle 5"/>
            <p:cNvSpPr>
              <a:spLocks noChangeArrowheads="1"/>
            </p:cNvSpPr>
            <p:nvPr/>
          </p:nvSpPr>
          <p:spPr bwMode="auto">
            <a:xfrm>
              <a:off x="4176" y="3120"/>
              <a:ext cx="48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Name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054A07D-23D2-4772-A4B8-B21337E9F91B}" type="slidenum">
              <a:rPr lang="he-IL" altLang="en-US" sz="1200">
                <a:solidFill>
                  <a:srgbClr val="045C75"/>
                </a:solidFill>
              </a:rPr>
              <a:pPr>
                <a:spcBef>
                  <a:spcPct val="0"/>
                </a:spcBef>
                <a:buClrTx/>
                <a:buSzTx/>
                <a:buFontTx/>
                <a:buNone/>
              </a:pPr>
              <a:t>43</a:t>
            </a:fld>
            <a:endParaRPr lang="en-US" altLang="en-US" sz="1200">
              <a:solidFill>
                <a:srgbClr val="045C75"/>
              </a:solidFill>
            </a:endParaRPr>
          </a:p>
        </p:txBody>
      </p:sp>
      <p:sp>
        <p:nvSpPr>
          <p:cNvPr id="48132" name="Rectangle 2"/>
          <p:cNvSpPr>
            <a:spLocks noGrp="1" noChangeArrowheads="1"/>
          </p:cNvSpPr>
          <p:nvPr>
            <p:ph type="title"/>
          </p:nvPr>
        </p:nvSpPr>
        <p:spPr/>
        <p:txBody>
          <a:bodyPr/>
          <a:lstStyle/>
          <a:p>
            <a:r>
              <a:rPr lang="en-US" altLang="en-US" smtClean="0"/>
              <a:t>Logical Distribution of Classes</a:t>
            </a:r>
          </a:p>
        </p:txBody>
      </p:sp>
      <p:sp>
        <p:nvSpPr>
          <p:cNvPr id="48133" name="Rectangle 3"/>
          <p:cNvSpPr>
            <a:spLocks noGrp="1" noChangeArrowheads="1"/>
          </p:cNvSpPr>
          <p:nvPr>
            <p:ph type="body" idx="1"/>
          </p:nvPr>
        </p:nvSpPr>
        <p:spPr/>
        <p:txBody>
          <a:bodyPr/>
          <a:lstStyle/>
          <a:p>
            <a:r>
              <a:rPr lang="en-US" altLang="en-US" smtClean="0"/>
              <a:t>Emphasize the logical structure of the system (High level view)</a:t>
            </a:r>
          </a:p>
          <a:p>
            <a:pPr lvl="1"/>
            <a:r>
              <a:rPr lang="en-US" altLang="en-US" smtClean="0"/>
              <a:t>Higher level of abstraction over classes.</a:t>
            </a:r>
          </a:p>
          <a:p>
            <a:pPr lvl="1"/>
            <a:r>
              <a:rPr lang="en-US" altLang="en-US" smtClean="0"/>
              <a:t>Aids in administration and coordination of the development process.</a:t>
            </a:r>
          </a:p>
          <a:p>
            <a:pPr lvl="1"/>
            <a:r>
              <a:rPr lang="en-US" altLang="en-US" smtClean="0"/>
              <a:t>Contributes to the scalability of the system.</a:t>
            </a:r>
          </a:p>
          <a:p>
            <a:r>
              <a:rPr lang="en-US" altLang="en-US" smtClean="0"/>
              <a:t>Logical distribution of classes is inferred from the logical architecture of the system.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11"/>
          </p:nvPr>
        </p:nvSpPr>
        <p:spPr/>
        <p:txBody>
          <a:bodyPr/>
          <a:lstStyle/>
          <a:p>
            <a:pPr>
              <a:defRPr/>
            </a:pPr>
            <a:r>
              <a:rPr lang="en-US"/>
              <a:t>UML Class Diagrams</a:t>
            </a:r>
          </a:p>
        </p:txBody>
      </p:sp>
      <p:sp>
        <p:nvSpPr>
          <p:cNvPr id="4915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181F872-D026-426E-AB8E-01AC013D0D57}" type="slidenum">
              <a:rPr lang="he-IL" altLang="en-US" sz="1200">
                <a:solidFill>
                  <a:srgbClr val="045C75"/>
                </a:solidFill>
              </a:rPr>
              <a:pPr>
                <a:spcBef>
                  <a:spcPct val="0"/>
                </a:spcBef>
                <a:buClrTx/>
                <a:buSzTx/>
                <a:buFontTx/>
                <a:buNone/>
              </a:pPr>
              <a:t>44</a:t>
            </a:fld>
            <a:endParaRPr lang="en-US" altLang="en-US" sz="1200">
              <a:solidFill>
                <a:srgbClr val="045C75"/>
              </a:solidFill>
            </a:endParaRPr>
          </a:p>
        </p:txBody>
      </p:sp>
      <p:sp>
        <p:nvSpPr>
          <p:cNvPr id="49156" name="Rectangle 2"/>
          <p:cNvSpPr>
            <a:spLocks noGrp="1" noChangeArrowheads="1"/>
          </p:cNvSpPr>
          <p:nvPr>
            <p:ph type="title"/>
          </p:nvPr>
        </p:nvSpPr>
        <p:spPr/>
        <p:txBody>
          <a:bodyPr/>
          <a:lstStyle/>
          <a:p>
            <a:r>
              <a:rPr lang="en-US" altLang="en-US" smtClean="0"/>
              <a:t>Packages and Class Diagrams (cont.)</a:t>
            </a:r>
          </a:p>
        </p:txBody>
      </p:sp>
      <p:sp>
        <p:nvSpPr>
          <p:cNvPr id="49157" name="Rectangle 3"/>
          <p:cNvSpPr>
            <a:spLocks noGrp="1" noChangeArrowheads="1"/>
          </p:cNvSpPr>
          <p:nvPr>
            <p:ph type="body" idx="1"/>
          </p:nvPr>
        </p:nvSpPr>
        <p:spPr/>
        <p:txBody>
          <a:bodyPr/>
          <a:lstStyle/>
          <a:p>
            <a:r>
              <a:rPr lang="en-US" altLang="en-US" smtClean="0"/>
              <a:t>Add package information to class diagrams</a:t>
            </a:r>
          </a:p>
        </p:txBody>
      </p:sp>
      <p:grpSp>
        <p:nvGrpSpPr>
          <p:cNvPr id="49158" name="Group 34"/>
          <p:cNvGrpSpPr>
            <a:grpSpLocks/>
          </p:cNvGrpSpPr>
          <p:nvPr/>
        </p:nvGrpSpPr>
        <p:grpSpPr bwMode="auto">
          <a:xfrm>
            <a:off x="1447800" y="3068638"/>
            <a:ext cx="5334000" cy="2743200"/>
            <a:chOff x="912" y="1968"/>
            <a:chExt cx="3360" cy="1728"/>
          </a:xfrm>
        </p:grpSpPr>
        <p:grpSp>
          <p:nvGrpSpPr>
            <p:cNvPr id="49159" name="Group 4"/>
            <p:cNvGrpSpPr>
              <a:grpSpLocks/>
            </p:cNvGrpSpPr>
            <p:nvPr/>
          </p:nvGrpSpPr>
          <p:grpSpPr bwMode="auto">
            <a:xfrm>
              <a:off x="3840" y="1968"/>
              <a:ext cx="432" cy="384"/>
              <a:chOff x="3360" y="2832"/>
              <a:chExt cx="432" cy="384"/>
            </a:xfrm>
          </p:grpSpPr>
          <p:sp>
            <p:nvSpPr>
              <p:cNvPr id="49186" name="Rectangle 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a:t>
                </a:r>
              </a:p>
            </p:txBody>
          </p:sp>
          <p:sp>
            <p:nvSpPr>
              <p:cNvPr id="49187" name="Line 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0" name="Group 7"/>
            <p:cNvGrpSpPr>
              <a:grpSpLocks/>
            </p:cNvGrpSpPr>
            <p:nvPr/>
          </p:nvGrpSpPr>
          <p:grpSpPr bwMode="auto">
            <a:xfrm>
              <a:off x="2832" y="2592"/>
              <a:ext cx="432" cy="384"/>
              <a:chOff x="3360" y="2832"/>
              <a:chExt cx="432" cy="384"/>
            </a:xfrm>
          </p:grpSpPr>
          <p:sp>
            <p:nvSpPr>
              <p:cNvPr id="49184" name="Rectangle 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D</a:t>
                </a:r>
              </a:p>
            </p:txBody>
          </p:sp>
          <p:sp>
            <p:nvSpPr>
              <p:cNvPr id="49185" name="Line 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1" name="Group 10"/>
            <p:cNvGrpSpPr>
              <a:grpSpLocks/>
            </p:cNvGrpSpPr>
            <p:nvPr/>
          </p:nvGrpSpPr>
          <p:grpSpPr bwMode="auto">
            <a:xfrm>
              <a:off x="2016" y="2592"/>
              <a:ext cx="432" cy="384"/>
              <a:chOff x="3360" y="2832"/>
              <a:chExt cx="432" cy="384"/>
            </a:xfrm>
          </p:grpSpPr>
          <p:sp>
            <p:nvSpPr>
              <p:cNvPr id="49182" name="Rectangle 1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E</a:t>
                </a:r>
              </a:p>
            </p:txBody>
          </p:sp>
          <p:sp>
            <p:nvSpPr>
              <p:cNvPr id="49183" name="Line 1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2" name="Group 13"/>
            <p:cNvGrpSpPr>
              <a:grpSpLocks/>
            </p:cNvGrpSpPr>
            <p:nvPr/>
          </p:nvGrpSpPr>
          <p:grpSpPr bwMode="auto">
            <a:xfrm>
              <a:off x="912" y="2256"/>
              <a:ext cx="432" cy="384"/>
              <a:chOff x="3360" y="2832"/>
              <a:chExt cx="432" cy="384"/>
            </a:xfrm>
          </p:grpSpPr>
          <p:sp>
            <p:nvSpPr>
              <p:cNvPr id="49180" name="Rectangle 1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F</a:t>
                </a:r>
              </a:p>
            </p:txBody>
          </p:sp>
          <p:sp>
            <p:nvSpPr>
              <p:cNvPr id="49181" name="Line 1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3" name="Group 16"/>
            <p:cNvGrpSpPr>
              <a:grpSpLocks/>
            </p:cNvGrpSpPr>
            <p:nvPr/>
          </p:nvGrpSpPr>
          <p:grpSpPr bwMode="auto">
            <a:xfrm>
              <a:off x="912" y="3024"/>
              <a:ext cx="432" cy="384"/>
              <a:chOff x="3360" y="2832"/>
              <a:chExt cx="432" cy="384"/>
            </a:xfrm>
          </p:grpSpPr>
          <p:sp>
            <p:nvSpPr>
              <p:cNvPr id="49178" name="Rectangle 1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G</a:t>
                </a:r>
              </a:p>
            </p:txBody>
          </p:sp>
          <p:sp>
            <p:nvSpPr>
              <p:cNvPr id="49179" name="Line 1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4" name="Group 19"/>
            <p:cNvGrpSpPr>
              <a:grpSpLocks/>
            </p:cNvGrpSpPr>
            <p:nvPr/>
          </p:nvGrpSpPr>
          <p:grpSpPr bwMode="auto">
            <a:xfrm>
              <a:off x="3840" y="3312"/>
              <a:ext cx="432" cy="384"/>
              <a:chOff x="3360" y="2832"/>
              <a:chExt cx="432" cy="384"/>
            </a:xfrm>
          </p:grpSpPr>
          <p:sp>
            <p:nvSpPr>
              <p:cNvPr id="49176" name="Rectangle 2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C</a:t>
                </a:r>
              </a:p>
            </p:txBody>
          </p:sp>
          <p:sp>
            <p:nvSpPr>
              <p:cNvPr id="49177" name="Line 2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65" name="Group 22"/>
            <p:cNvGrpSpPr>
              <a:grpSpLocks/>
            </p:cNvGrpSpPr>
            <p:nvPr/>
          </p:nvGrpSpPr>
          <p:grpSpPr bwMode="auto">
            <a:xfrm>
              <a:off x="3840" y="2592"/>
              <a:ext cx="432" cy="384"/>
              <a:chOff x="3360" y="2832"/>
              <a:chExt cx="432" cy="384"/>
            </a:xfrm>
          </p:grpSpPr>
          <p:sp>
            <p:nvSpPr>
              <p:cNvPr id="49174" name="Rectangle 2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t>
                </a:r>
              </a:p>
            </p:txBody>
          </p:sp>
          <p:sp>
            <p:nvSpPr>
              <p:cNvPr id="49175" name="Line 2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49166" name="AutoShape 25"/>
            <p:cNvCxnSpPr>
              <a:cxnSpLocks noChangeShapeType="1"/>
              <a:stCxn id="49174" idx="0"/>
              <a:endCxn id="49186"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7" name="AutoShape 26"/>
            <p:cNvCxnSpPr>
              <a:cxnSpLocks noChangeShapeType="1"/>
              <a:stCxn id="49174" idx="2"/>
              <a:endCxn id="49176"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8" name="AutoShape 28"/>
            <p:cNvCxnSpPr>
              <a:cxnSpLocks noChangeShapeType="1"/>
              <a:stCxn id="49185" idx="1"/>
              <a:endCxn id="49176"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9" name="AutoShape 29"/>
            <p:cNvCxnSpPr>
              <a:cxnSpLocks noChangeShapeType="1"/>
              <a:stCxn id="49185" idx="1"/>
              <a:endCxn id="49186"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0" name="AutoShape 30"/>
            <p:cNvCxnSpPr>
              <a:cxnSpLocks noChangeShapeType="1"/>
              <a:stCxn id="49183" idx="1"/>
              <a:endCxn id="49185"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1" name="AutoShape 31"/>
            <p:cNvCxnSpPr>
              <a:cxnSpLocks noChangeShapeType="1"/>
              <a:stCxn id="49183" idx="0"/>
              <a:endCxn id="49180"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2" name="AutoShape 32"/>
            <p:cNvCxnSpPr>
              <a:cxnSpLocks noChangeShapeType="1"/>
              <a:stCxn id="49183" idx="0"/>
              <a:endCxn id="49178"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3" name="AutoShape 33"/>
            <p:cNvCxnSpPr>
              <a:cxnSpLocks noChangeShapeType="1"/>
              <a:stCxn id="49180" idx="2"/>
              <a:endCxn id="49178"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4"/>
          <p:cNvSpPr>
            <a:spLocks noGrp="1"/>
          </p:cNvSpPr>
          <p:nvPr>
            <p:ph type="ftr" sz="quarter" idx="11"/>
          </p:nvPr>
        </p:nvSpPr>
        <p:spPr/>
        <p:txBody>
          <a:bodyPr/>
          <a:lstStyle/>
          <a:p>
            <a:pPr>
              <a:defRPr/>
            </a:pPr>
            <a:r>
              <a:rPr lang="en-US"/>
              <a:t>UML Class Diagrams</a:t>
            </a:r>
          </a:p>
        </p:txBody>
      </p:sp>
      <p:sp>
        <p:nvSpPr>
          <p:cNvPr id="5017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BD6A613-71D0-4C08-B9CE-DAA066D85CC9}" type="slidenum">
              <a:rPr lang="he-IL" altLang="en-US" sz="1200">
                <a:solidFill>
                  <a:srgbClr val="045C75"/>
                </a:solidFill>
              </a:rPr>
              <a:pPr>
                <a:spcBef>
                  <a:spcPct val="0"/>
                </a:spcBef>
                <a:buClrTx/>
                <a:buSzTx/>
                <a:buFontTx/>
                <a:buNone/>
              </a:pPr>
              <a:t>45</a:t>
            </a:fld>
            <a:endParaRPr lang="en-US" altLang="en-US" sz="1200">
              <a:solidFill>
                <a:srgbClr val="045C75"/>
              </a:solidFill>
            </a:endParaRPr>
          </a:p>
        </p:txBody>
      </p:sp>
      <p:sp>
        <p:nvSpPr>
          <p:cNvPr id="50180" name="Rectangle 2"/>
          <p:cNvSpPr>
            <a:spLocks noGrp="1" noChangeArrowheads="1"/>
          </p:cNvSpPr>
          <p:nvPr>
            <p:ph type="title"/>
          </p:nvPr>
        </p:nvSpPr>
        <p:spPr/>
        <p:txBody>
          <a:bodyPr/>
          <a:lstStyle/>
          <a:p>
            <a:r>
              <a:rPr lang="en-US" altLang="en-US" smtClean="0"/>
              <a:t>Packages and Class Diagrams (cont.)</a:t>
            </a:r>
          </a:p>
        </p:txBody>
      </p:sp>
      <p:sp>
        <p:nvSpPr>
          <p:cNvPr id="50181" name="Rectangle 3"/>
          <p:cNvSpPr>
            <a:spLocks noGrp="1" noChangeArrowheads="1"/>
          </p:cNvSpPr>
          <p:nvPr>
            <p:ph type="body" idx="1"/>
          </p:nvPr>
        </p:nvSpPr>
        <p:spPr/>
        <p:txBody>
          <a:bodyPr/>
          <a:lstStyle/>
          <a:p>
            <a:r>
              <a:rPr lang="en-US" altLang="en-US" smtClean="0"/>
              <a:t>Add package information to class diagrams</a:t>
            </a:r>
          </a:p>
        </p:txBody>
      </p:sp>
      <p:grpSp>
        <p:nvGrpSpPr>
          <p:cNvPr id="50182" name="Group 33"/>
          <p:cNvGrpSpPr>
            <a:grpSpLocks/>
          </p:cNvGrpSpPr>
          <p:nvPr/>
        </p:nvGrpSpPr>
        <p:grpSpPr bwMode="auto">
          <a:xfrm>
            <a:off x="1447800" y="3175000"/>
            <a:ext cx="5334000" cy="2743200"/>
            <a:chOff x="912" y="1968"/>
            <a:chExt cx="3360" cy="1728"/>
          </a:xfrm>
        </p:grpSpPr>
        <p:grpSp>
          <p:nvGrpSpPr>
            <p:cNvPr id="50191" name="Group 34"/>
            <p:cNvGrpSpPr>
              <a:grpSpLocks/>
            </p:cNvGrpSpPr>
            <p:nvPr/>
          </p:nvGrpSpPr>
          <p:grpSpPr bwMode="auto">
            <a:xfrm>
              <a:off x="3840" y="1968"/>
              <a:ext cx="432" cy="384"/>
              <a:chOff x="3360" y="2832"/>
              <a:chExt cx="432" cy="384"/>
            </a:xfrm>
          </p:grpSpPr>
          <p:sp>
            <p:nvSpPr>
              <p:cNvPr id="50218"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a.A</a:t>
                </a:r>
              </a:p>
            </p:txBody>
          </p:sp>
          <p:sp>
            <p:nvSpPr>
              <p:cNvPr id="50219"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2" name="Group 37"/>
            <p:cNvGrpSpPr>
              <a:grpSpLocks/>
            </p:cNvGrpSpPr>
            <p:nvPr/>
          </p:nvGrpSpPr>
          <p:grpSpPr bwMode="auto">
            <a:xfrm>
              <a:off x="2832" y="2592"/>
              <a:ext cx="432" cy="384"/>
              <a:chOff x="3360" y="2832"/>
              <a:chExt cx="432" cy="384"/>
            </a:xfrm>
          </p:grpSpPr>
          <p:sp>
            <p:nvSpPr>
              <p:cNvPr id="50216"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b.b.D</a:t>
                </a:r>
              </a:p>
            </p:txBody>
          </p:sp>
          <p:sp>
            <p:nvSpPr>
              <p:cNvPr id="50217"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3" name="Group 40"/>
            <p:cNvGrpSpPr>
              <a:grpSpLocks/>
            </p:cNvGrpSpPr>
            <p:nvPr/>
          </p:nvGrpSpPr>
          <p:grpSpPr bwMode="auto">
            <a:xfrm>
              <a:off x="2016" y="2592"/>
              <a:ext cx="432" cy="384"/>
              <a:chOff x="3360" y="2832"/>
              <a:chExt cx="432" cy="384"/>
            </a:xfrm>
          </p:grpSpPr>
          <p:sp>
            <p:nvSpPr>
              <p:cNvPr id="50214"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b.b.E</a:t>
                </a:r>
              </a:p>
            </p:txBody>
          </p:sp>
          <p:sp>
            <p:nvSpPr>
              <p:cNvPr id="50215"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4" name="Group 43"/>
            <p:cNvGrpSpPr>
              <a:grpSpLocks/>
            </p:cNvGrpSpPr>
            <p:nvPr/>
          </p:nvGrpSpPr>
          <p:grpSpPr bwMode="auto">
            <a:xfrm>
              <a:off x="912" y="2256"/>
              <a:ext cx="432" cy="384"/>
              <a:chOff x="3360" y="2832"/>
              <a:chExt cx="432" cy="384"/>
            </a:xfrm>
          </p:grpSpPr>
          <p:sp>
            <p:nvSpPr>
              <p:cNvPr id="50212"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b.a.F</a:t>
                </a:r>
              </a:p>
            </p:txBody>
          </p:sp>
          <p:sp>
            <p:nvSpPr>
              <p:cNvPr id="50213"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5" name="Group 46"/>
            <p:cNvGrpSpPr>
              <a:grpSpLocks/>
            </p:cNvGrpSpPr>
            <p:nvPr/>
          </p:nvGrpSpPr>
          <p:grpSpPr bwMode="auto">
            <a:xfrm>
              <a:off x="912" y="3024"/>
              <a:ext cx="432" cy="384"/>
              <a:chOff x="3360" y="2832"/>
              <a:chExt cx="432" cy="384"/>
            </a:xfrm>
          </p:grpSpPr>
          <p:sp>
            <p:nvSpPr>
              <p:cNvPr id="50210"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b.a.G</a:t>
                </a:r>
              </a:p>
            </p:txBody>
          </p:sp>
          <p:sp>
            <p:nvSpPr>
              <p:cNvPr id="50211"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6" name="Group 49"/>
            <p:cNvGrpSpPr>
              <a:grpSpLocks/>
            </p:cNvGrpSpPr>
            <p:nvPr/>
          </p:nvGrpSpPr>
          <p:grpSpPr bwMode="auto">
            <a:xfrm>
              <a:off x="3840" y="3312"/>
              <a:ext cx="432" cy="384"/>
              <a:chOff x="3360" y="2832"/>
              <a:chExt cx="432" cy="384"/>
            </a:xfrm>
          </p:grpSpPr>
          <p:sp>
            <p:nvSpPr>
              <p:cNvPr id="50208"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a.C</a:t>
                </a:r>
              </a:p>
            </p:txBody>
          </p:sp>
          <p:sp>
            <p:nvSpPr>
              <p:cNvPr id="50209"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197" name="Group 52"/>
            <p:cNvGrpSpPr>
              <a:grpSpLocks/>
            </p:cNvGrpSpPr>
            <p:nvPr/>
          </p:nvGrpSpPr>
          <p:grpSpPr bwMode="auto">
            <a:xfrm>
              <a:off x="3840" y="2592"/>
              <a:ext cx="432" cy="384"/>
              <a:chOff x="3360" y="2832"/>
              <a:chExt cx="432" cy="384"/>
            </a:xfrm>
          </p:grpSpPr>
          <p:sp>
            <p:nvSpPr>
              <p:cNvPr id="50206"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a.B</a:t>
                </a:r>
              </a:p>
            </p:txBody>
          </p:sp>
          <p:sp>
            <p:nvSpPr>
              <p:cNvPr id="50207"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50198" name="AutoShape 55"/>
            <p:cNvCxnSpPr>
              <a:cxnSpLocks noChangeShapeType="1"/>
              <a:stCxn id="50206" idx="0"/>
              <a:endCxn id="50218"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9" name="AutoShape 56"/>
            <p:cNvCxnSpPr>
              <a:cxnSpLocks noChangeShapeType="1"/>
              <a:stCxn id="50206" idx="2"/>
              <a:endCxn id="50208"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0" name="AutoShape 57"/>
            <p:cNvCxnSpPr>
              <a:cxnSpLocks noChangeShapeType="1"/>
              <a:stCxn id="50217" idx="1"/>
              <a:endCxn id="50208"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1" name="AutoShape 58"/>
            <p:cNvCxnSpPr>
              <a:cxnSpLocks noChangeShapeType="1"/>
              <a:stCxn id="50217" idx="1"/>
              <a:endCxn id="50218"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2" name="AutoShape 59"/>
            <p:cNvCxnSpPr>
              <a:cxnSpLocks noChangeShapeType="1"/>
              <a:stCxn id="50215" idx="1"/>
              <a:endCxn id="50217"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3" name="AutoShape 60"/>
            <p:cNvCxnSpPr>
              <a:cxnSpLocks noChangeShapeType="1"/>
              <a:stCxn id="50215" idx="0"/>
              <a:endCxn id="50212"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4" name="AutoShape 61"/>
            <p:cNvCxnSpPr>
              <a:cxnSpLocks noChangeShapeType="1"/>
              <a:stCxn id="50215" idx="0"/>
              <a:endCxn id="50210"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5" name="AutoShape 62"/>
            <p:cNvCxnSpPr>
              <a:cxnSpLocks noChangeShapeType="1"/>
              <a:stCxn id="50212" idx="2"/>
              <a:endCxn id="50210"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183" name="Rectangle 63"/>
          <p:cNvSpPr>
            <a:spLocks noChangeArrowheads="1"/>
          </p:cNvSpPr>
          <p:nvPr/>
        </p:nvSpPr>
        <p:spPr bwMode="auto">
          <a:xfrm>
            <a:off x="5867400" y="2870200"/>
            <a:ext cx="1447800"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4" name="Rectangle 64"/>
          <p:cNvSpPr>
            <a:spLocks noChangeArrowheads="1"/>
          </p:cNvSpPr>
          <p:nvPr/>
        </p:nvSpPr>
        <p:spPr bwMode="auto">
          <a:xfrm>
            <a:off x="2971800" y="3784600"/>
            <a:ext cx="2362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5" name="Rectangle 65"/>
          <p:cNvSpPr>
            <a:spLocks noChangeArrowheads="1"/>
          </p:cNvSpPr>
          <p:nvPr/>
        </p:nvSpPr>
        <p:spPr bwMode="auto">
          <a:xfrm>
            <a:off x="1143000" y="3327400"/>
            <a:ext cx="12954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86" name="Rectangle 66"/>
          <p:cNvSpPr>
            <a:spLocks noChangeArrowheads="1"/>
          </p:cNvSpPr>
          <p:nvPr/>
        </p:nvSpPr>
        <p:spPr bwMode="auto">
          <a:xfrm>
            <a:off x="1143000" y="3022600"/>
            <a:ext cx="533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b.a</a:t>
            </a:r>
          </a:p>
        </p:txBody>
      </p:sp>
      <p:sp>
        <p:nvSpPr>
          <p:cNvPr id="50187" name="Rectangle 67"/>
          <p:cNvSpPr>
            <a:spLocks noChangeArrowheads="1"/>
          </p:cNvSpPr>
          <p:nvPr/>
        </p:nvSpPr>
        <p:spPr bwMode="auto">
          <a:xfrm>
            <a:off x="2971800" y="34798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b.b</a:t>
            </a:r>
          </a:p>
        </p:txBody>
      </p:sp>
      <p:sp>
        <p:nvSpPr>
          <p:cNvPr id="50188" name="Rectangle 68"/>
          <p:cNvSpPr>
            <a:spLocks noChangeArrowheads="1"/>
          </p:cNvSpPr>
          <p:nvPr/>
        </p:nvSpPr>
        <p:spPr bwMode="auto">
          <a:xfrm>
            <a:off x="5867400" y="25654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a</a:t>
            </a:r>
          </a:p>
        </p:txBody>
      </p:sp>
      <p:sp>
        <p:nvSpPr>
          <p:cNvPr id="50189" name="Rectangle 69"/>
          <p:cNvSpPr>
            <a:spLocks noChangeArrowheads="1"/>
          </p:cNvSpPr>
          <p:nvPr/>
        </p:nvSpPr>
        <p:spPr bwMode="auto">
          <a:xfrm>
            <a:off x="762000" y="2870200"/>
            <a:ext cx="48006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0190" name="Rectangle 70"/>
          <p:cNvSpPr>
            <a:spLocks noChangeArrowheads="1"/>
          </p:cNvSpPr>
          <p:nvPr/>
        </p:nvSpPr>
        <p:spPr bwMode="auto">
          <a:xfrm>
            <a:off x="762000" y="2565400"/>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a:latin typeface="Arial" panose="020B0604020202020204" pitchFamily="34" charset="0"/>
              </a:rPr>
              <a:t>b</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12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5DA6B6D-B633-453A-83A9-F36028463547}" type="slidenum">
              <a:rPr lang="he-IL" altLang="en-US" sz="1200">
                <a:solidFill>
                  <a:srgbClr val="045C75"/>
                </a:solidFill>
              </a:rPr>
              <a:pPr>
                <a:spcBef>
                  <a:spcPct val="0"/>
                </a:spcBef>
                <a:buClrTx/>
                <a:buSzTx/>
                <a:buFontTx/>
                <a:buNone/>
              </a:pPr>
              <a:t>46</a:t>
            </a:fld>
            <a:endParaRPr lang="en-US" altLang="en-US" sz="1200">
              <a:solidFill>
                <a:srgbClr val="045C75"/>
              </a:solidFill>
            </a:endParaRPr>
          </a:p>
        </p:txBody>
      </p:sp>
      <p:sp>
        <p:nvSpPr>
          <p:cNvPr id="51204" name="Rectangle 4"/>
          <p:cNvSpPr>
            <a:spLocks noGrp="1" noChangeArrowheads="1"/>
          </p:cNvSpPr>
          <p:nvPr>
            <p:ph type="title"/>
          </p:nvPr>
        </p:nvSpPr>
        <p:spPr>
          <a:noFill/>
        </p:spPr>
        <p:txBody>
          <a:bodyPr/>
          <a:lstStyle/>
          <a:p>
            <a:r>
              <a:rPr lang="en-US" altLang="en-US" smtClean="0"/>
              <a:t>Analysis Classes</a:t>
            </a:r>
          </a:p>
        </p:txBody>
      </p:sp>
      <p:sp>
        <p:nvSpPr>
          <p:cNvPr id="51205" name="Rectangle 5"/>
          <p:cNvSpPr>
            <a:spLocks noGrp="1" noChangeArrowheads="1"/>
          </p:cNvSpPr>
          <p:nvPr>
            <p:ph type="body" idx="1"/>
          </p:nvPr>
        </p:nvSpPr>
        <p:spPr>
          <a:noFill/>
        </p:spPr>
        <p:txBody>
          <a:bodyPr/>
          <a:lstStyle/>
          <a:p>
            <a:r>
              <a:rPr lang="en-US" altLang="en-US" smtClean="0"/>
              <a:t>A technique for finding analysis classes which uses three different perspectives of the system:</a:t>
            </a:r>
          </a:p>
          <a:p>
            <a:pPr lvl="2"/>
            <a:r>
              <a:rPr lang="en-US" altLang="en-US" smtClean="0"/>
              <a:t>The boundary between the system and its actors</a:t>
            </a:r>
          </a:p>
          <a:p>
            <a:pPr lvl="2"/>
            <a:r>
              <a:rPr lang="en-US" altLang="en-US" smtClean="0"/>
              <a:t>The information the system uses</a:t>
            </a:r>
          </a:p>
          <a:p>
            <a:pPr lvl="2"/>
            <a:r>
              <a:rPr lang="en-US" altLang="en-US" smtClean="0"/>
              <a:t>The control logic of the system</a:t>
            </a:r>
          </a:p>
          <a:p>
            <a:endParaRPr lang="en-US" altLang="en-US" smtClean="0"/>
          </a:p>
          <a:p>
            <a:endParaRPr lang="en-US"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22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66C0B97-36C7-46D4-80C0-CF064B46BEFF}" type="slidenum">
              <a:rPr lang="he-IL" altLang="en-US" sz="1200">
                <a:solidFill>
                  <a:srgbClr val="045C75"/>
                </a:solidFill>
              </a:rPr>
              <a:pPr>
                <a:spcBef>
                  <a:spcPct val="0"/>
                </a:spcBef>
                <a:buClrTx/>
                <a:buSzTx/>
                <a:buFontTx/>
                <a:buNone/>
              </a:pPr>
              <a:t>47</a:t>
            </a:fld>
            <a:endParaRPr lang="en-US" altLang="en-US" sz="1200">
              <a:solidFill>
                <a:srgbClr val="045C75"/>
              </a:solidFill>
            </a:endParaRPr>
          </a:p>
        </p:txBody>
      </p:sp>
      <p:sp>
        <p:nvSpPr>
          <p:cNvPr id="52228" name="Rectangle 4"/>
          <p:cNvSpPr>
            <a:spLocks noGrp="1" noChangeArrowheads="1"/>
          </p:cNvSpPr>
          <p:nvPr>
            <p:ph type="title"/>
          </p:nvPr>
        </p:nvSpPr>
        <p:spPr>
          <a:xfrm>
            <a:off x="685800" y="784225"/>
            <a:ext cx="7772400" cy="739775"/>
          </a:xfrm>
          <a:noFill/>
        </p:spPr>
        <p:txBody>
          <a:bodyPr/>
          <a:lstStyle/>
          <a:p>
            <a:r>
              <a:rPr lang="en-US" altLang="en-US" smtClean="0"/>
              <a:t>Boundary Classes</a:t>
            </a:r>
          </a:p>
        </p:txBody>
      </p:sp>
      <p:sp>
        <p:nvSpPr>
          <p:cNvPr id="52229" name="Rectangle 5"/>
          <p:cNvSpPr>
            <a:spLocks noGrp="1" noChangeArrowheads="1"/>
          </p:cNvSpPr>
          <p:nvPr>
            <p:ph type="body" idx="1"/>
          </p:nvPr>
        </p:nvSpPr>
        <p:spPr>
          <a:xfrm>
            <a:off x="684213" y="1754188"/>
            <a:ext cx="7772400" cy="4494212"/>
          </a:xfrm>
          <a:noFill/>
        </p:spPr>
        <p:txBody>
          <a:bodyPr/>
          <a:lstStyle/>
          <a:p>
            <a:r>
              <a:rPr lang="en-US" altLang="en-US" smtClean="0"/>
              <a:t>Models the interaction between the system’s surroundings and its inner workings</a:t>
            </a:r>
          </a:p>
          <a:p>
            <a:pPr lvl="1"/>
            <a:r>
              <a:rPr lang="en-US" altLang="en-US" smtClean="0"/>
              <a:t>User interface classes</a:t>
            </a:r>
          </a:p>
          <a:p>
            <a:pPr lvl="2"/>
            <a:r>
              <a:rPr lang="en-US" altLang="en-US" smtClean="0"/>
              <a:t>Concentrate on what information is presented to the user</a:t>
            </a:r>
          </a:p>
          <a:p>
            <a:pPr lvl="2"/>
            <a:r>
              <a:rPr lang="en-US" altLang="en-US" smtClean="0"/>
              <a:t>Don’t concentrate on user interface details</a:t>
            </a:r>
          </a:p>
          <a:p>
            <a:pPr lvl="2"/>
            <a:r>
              <a:rPr lang="en-US" altLang="en-US" smtClean="0"/>
              <a:t>Example: </a:t>
            </a:r>
          </a:p>
          <a:p>
            <a:pPr lvl="3"/>
            <a:r>
              <a:rPr lang="en-US" altLang="en-US" smtClean="0"/>
              <a:t>ReportDetailsForm</a:t>
            </a:r>
          </a:p>
          <a:p>
            <a:pPr lvl="3"/>
            <a:r>
              <a:rPr lang="en-US" altLang="en-US" smtClean="0"/>
              <a:t>ConfirmationDialog</a:t>
            </a:r>
          </a:p>
          <a:p>
            <a:pPr lvl="1"/>
            <a:r>
              <a:rPr lang="en-US" altLang="en-US" smtClean="0"/>
              <a:t>System / Device interface classes</a:t>
            </a:r>
          </a:p>
          <a:p>
            <a:pPr lvl="2"/>
            <a:r>
              <a:rPr lang="en-US" altLang="en-US" smtClean="0"/>
              <a:t>Concentrate on what protocols must be defined. Don’t concentrate on how the protocols are implemented</a:t>
            </a:r>
          </a:p>
          <a:p>
            <a:pPr lvl="2">
              <a:lnSpc>
                <a:spcPct val="90000"/>
              </a:lnSpc>
            </a:pPr>
            <a:endParaRPr lang="en-US" altLang="en-US" sz="200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32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51EED06-0DFE-4F01-B94D-F84003BFAD3B}" type="slidenum">
              <a:rPr lang="he-IL" altLang="en-US" sz="1200">
                <a:solidFill>
                  <a:srgbClr val="045C75"/>
                </a:solidFill>
              </a:rPr>
              <a:pPr>
                <a:spcBef>
                  <a:spcPct val="0"/>
                </a:spcBef>
                <a:buClrTx/>
                <a:buSzTx/>
                <a:buFontTx/>
                <a:buNone/>
              </a:pPr>
              <a:t>48</a:t>
            </a:fld>
            <a:endParaRPr lang="en-US" altLang="en-US" sz="1200">
              <a:solidFill>
                <a:srgbClr val="045C75"/>
              </a:solidFill>
            </a:endParaRPr>
          </a:p>
        </p:txBody>
      </p:sp>
      <p:sp>
        <p:nvSpPr>
          <p:cNvPr id="53252" name="Rectangle 4"/>
          <p:cNvSpPr>
            <a:spLocks noGrp="1" noChangeArrowheads="1"/>
          </p:cNvSpPr>
          <p:nvPr>
            <p:ph type="title"/>
          </p:nvPr>
        </p:nvSpPr>
        <p:spPr>
          <a:noFill/>
        </p:spPr>
        <p:txBody>
          <a:bodyPr/>
          <a:lstStyle/>
          <a:p>
            <a:r>
              <a:rPr lang="en-US" altLang="en-US" smtClean="0"/>
              <a:t>Entity Classes</a:t>
            </a:r>
          </a:p>
        </p:txBody>
      </p:sp>
      <p:sp>
        <p:nvSpPr>
          <p:cNvPr id="53253" name="Rectangle 5"/>
          <p:cNvSpPr>
            <a:spLocks noGrp="1" noChangeArrowheads="1"/>
          </p:cNvSpPr>
          <p:nvPr>
            <p:ph type="body" idx="1"/>
          </p:nvPr>
        </p:nvSpPr>
        <p:spPr>
          <a:noFill/>
        </p:spPr>
        <p:txBody>
          <a:bodyPr/>
          <a:lstStyle/>
          <a:p>
            <a:r>
              <a:rPr lang="en-US" altLang="en-US" smtClean="0"/>
              <a:t>Models the key concepts of the system</a:t>
            </a:r>
          </a:p>
          <a:p>
            <a:r>
              <a:rPr lang="en-US" altLang="en-US" smtClean="0"/>
              <a:t>Usually models information that is persistent</a:t>
            </a:r>
          </a:p>
          <a:p>
            <a:r>
              <a:rPr lang="en-US" altLang="en-US" smtClean="0"/>
              <a:t>Contains the logic that solves the system problem</a:t>
            </a:r>
          </a:p>
          <a:p>
            <a:r>
              <a:rPr lang="en-US" altLang="en-US" smtClean="0"/>
              <a:t>Can be used in multiple behaviors</a:t>
            </a:r>
          </a:p>
          <a:p>
            <a:r>
              <a:rPr lang="en-US" altLang="en-US" smtClean="0"/>
              <a:t>Example: Violation, Report, Offender.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42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9F4197A-91D6-494D-B2E0-18C75BD64B78}" type="slidenum">
              <a:rPr lang="he-IL" altLang="en-US" sz="1200">
                <a:solidFill>
                  <a:srgbClr val="045C75"/>
                </a:solidFill>
              </a:rPr>
              <a:pPr>
                <a:spcBef>
                  <a:spcPct val="0"/>
                </a:spcBef>
                <a:buClrTx/>
                <a:buSzTx/>
                <a:buFontTx/>
                <a:buNone/>
              </a:pPr>
              <a:t>49</a:t>
            </a:fld>
            <a:endParaRPr lang="en-US" altLang="en-US" sz="1200">
              <a:solidFill>
                <a:srgbClr val="045C75"/>
              </a:solidFill>
            </a:endParaRPr>
          </a:p>
        </p:txBody>
      </p:sp>
      <p:sp>
        <p:nvSpPr>
          <p:cNvPr id="54276" name="Rectangle 4"/>
          <p:cNvSpPr>
            <a:spLocks noGrp="1" noChangeArrowheads="1"/>
          </p:cNvSpPr>
          <p:nvPr>
            <p:ph type="title"/>
          </p:nvPr>
        </p:nvSpPr>
        <p:spPr>
          <a:xfrm>
            <a:off x="685800" y="793750"/>
            <a:ext cx="7772400" cy="730250"/>
          </a:xfrm>
          <a:noFill/>
        </p:spPr>
        <p:txBody>
          <a:bodyPr/>
          <a:lstStyle/>
          <a:p>
            <a:r>
              <a:rPr lang="en-US" altLang="en-US" smtClean="0"/>
              <a:t>Control Classes</a:t>
            </a:r>
          </a:p>
        </p:txBody>
      </p:sp>
      <p:sp>
        <p:nvSpPr>
          <p:cNvPr id="54277" name="Rectangle 5"/>
          <p:cNvSpPr>
            <a:spLocks noGrp="1" noChangeArrowheads="1"/>
          </p:cNvSpPr>
          <p:nvPr>
            <p:ph type="body" idx="1"/>
          </p:nvPr>
        </p:nvSpPr>
        <p:spPr>
          <a:xfrm>
            <a:off x="685800" y="1985963"/>
            <a:ext cx="7772400" cy="4414837"/>
          </a:xfrm>
          <a:noFill/>
        </p:spPr>
        <p:txBody>
          <a:bodyPr/>
          <a:lstStyle/>
          <a:p>
            <a:pPr>
              <a:lnSpc>
                <a:spcPct val="90000"/>
              </a:lnSpc>
            </a:pPr>
            <a:r>
              <a:rPr lang="en-US" altLang="en-US" smtClean="0"/>
              <a:t>Controls and coordinates the behavior of the system</a:t>
            </a:r>
          </a:p>
          <a:p>
            <a:pPr>
              <a:lnSpc>
                <a:spcPct val="90000"/>
              </a:lnSpc>
            </a:pPr>
            <a:r>
              <a:rPr lang="en-US" altLang="en-US" smtClean="0"/>
              <a:t>Delegates the work to other classes</a:t>
            </a:r>
          </a:p>
          <a:p>
            <a:pPr lvl="1">
              <a:lnSpc>
                <a:spcPct val="90000"/>
              </a:lnSpc>
            </a:pPr>
            <a:r>
              <a:rPr lang="en-US" altLang="en-US" smtClean="0"/>
              <a:t>A control class should tell other classes to do something and should never do anything except for directing</a:t>
            </a:r>
          </a:p>
          <a:p>
            <a:pPr>
              <a:lnSpc>
                <a:spcPct val="90000"/>
              </a:lnSpc>
            </a:pPr>
            <a:r>
              <a:rPr lang="en-US" altLang="en-US" smtClean="0"/>
              <a:t>Control classes decouple boundary and entity classes</a:t>
            </a:r>
          </a:p>
          <a:p>
            <a:pPr>
              <a:lnSpc>
                <a:spcPct val="90000"/>
              </a:lnSpc>
            </a:pPr>
            <a:r>
              <a:rPr lang="en-US" altLang="en-US" smtClean="0"/>
              <a:t>Example:</a:t>
            </a:r>
          </a:p>
          <a:p>
            <a:pPr lvl="1">
              <a:lnSpc>
                <a:spcPct val="90000"/>
              </a:lnSpc>
            </a:pPr>
            <a:r>
              <a:rPr lang="en-US" altLang="en-US" smtClean="0"/>
              <a:t>EditReportController</a:t>
            </a:r>
          </a:p>
          <a:p>
            <a:pPr lvl="1">
              <a:lnSpc>
                <a:spcPct val="90000"/>
              </a:lnSpc>
            </a:pPr>
            <a:r>
              <a:rPr lang="en-US" altLang="en-US" smtClean="0"/>
              <a:t>AddViolationController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CRC sample</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6248400"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52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F204F86-E450-42B9-9113-2613FDB26266}" type="slidenum">
              <a:rPr lang="he-IL" altLang="en-US" sz="1200">
                <a:solidFill>
                  <a:srgbClr val="045C75"/>
                </a:solidFill>
              </a:rPr>
              <a:pPr>
                <a:spcBef>
                  <a:spcPct val="0"/>
                </a:spcBef>
                <a:buClrTx/>
                <a:buSzTx/>
                <a:buFontTx/>
                <a:buNone/>
              </a:pPr>
              <a:t>50</a:t>
            </a:fld>
            <a:endParaRPr lang="en-US" altLang="en-US" sz="1200">
              <a:solidFill>
                <a:srgbClr val="045C75"/>
              </a:solidFill>
            </a:endParaRPr>
          </a:p>
        </p:txBody>
      </p:sp>
      <p:sp>
        <p:nvSpPr>
          <p:cNvPr id="55300" name="Rectangle 4"/>
          <p:cNvSpPr>
            <a:spLocks noGrp="1" noChangeArrowheads="1"/>
          </p:cNvSpPr>
          <p:nvPr>
            <p:ph type="title"/>
          </p:nvPr>
        </p:nvSpPr>
        <p:spPr>
          <a:noFill/>
        </p:spPr>
        <p:txBody>
          <a:bodyPr/>
          <a:lstStyle/>
          <a:p>
            <a:r>
              <a:rPr lang="en-US" altLang="en-US" smtClean="0"/>
              <a:t>TVRS Example</a:t>
            </a:r>
          </a:p>
        </p:txBody>
      </p:sp>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3238"/>
            <a:ext cx="8229600" cy="420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UML Class Diagrams</a:t>
            </a:r>
          </a:p>
        </p:txBody>
      </p:sp>
      <p:sp>
        <p:nvSpPr>
          <p:cNvPr id="563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4799EAFF-BCAD-4FA4-9005-D645FCFE7D49}" type="slidenum">
              <a:rPr lang="he-IL" altLang="en-US" sz="1200">
                <a:solidFill>
                  <a:srgbClr val="045C75"/>
                </a:solidFill>
              </a:rPr>
              <a:pPr>
                <a:spcBef>
                  <a:spcPct val="0"/>
                </a:spcBef>
                <a:buClrTx/>
                <a:buSzTx/>
                <a:buFontTx/>
                <a:buNone/>
              </a:pPr>
              <a:t>51</a:t>
            </a:fld>
            <a:endParaRPr lang="en-US" altLang="en-US" sz="1200">
              <a:solidFill>
                <a:srgbClr val="045C75"/>
              </a:solidFill>
            </a:endParaRPr>
          </a:p>
        </p:txBody>
      </p:sp>
      <p:sp>
        <p:nvSpPr>
          <p:cNvPr id="56324" name="Rectangle 4"/>
          <p:cNvSpPr>
            <a:spLocks noGrp="1" noChangeArrowheads="1"/>
          </p:cNvSpPr>
          <p:nvPr>
            <p:ph type="title"/>
          </p:nvPr>
        </p:nvSpPr>
        <p:spPr>
          <a:xfrm>
            <a:off x="457200" y="704850"/>
            <a:ext cx="8229600" cy="895350"/>
          </a:xfrm>
          <a:noFill/>
        </p:spPr>
        <p:txBody>
          <a:bodyPr/>
          <a:lstStyle/>
          <a:p>
            <a:r>
              <a:rPr lang="en-US" altLang="en-US" smtClean="0"/>
              <a:t>Tips</a:t>
            </a:r>
          </a:p>
        </p:txBody>
      </p:sp>
      <p:sp>
        <p:nvSpPr>
          <p:cNvPr id="56325" name="Rectangle 5"/>
          <p:cNvSpPr>
            <a:spLocks noGrp="1" noChangeArrowheads="1"/>
          </p:cNvSpPr>
          <p:nvPr>
            <p:ph type="body" idx="1"/>
          </p:nvPr>
        </p:nvSpPr>
        <p:spPr>
          <a:noFill/>
        </p:spPr>
        <p:txBody>
          <a:bodyPr/>
          <a:lstStyle/>
          <a:p>
            <a:r>
              <a:rPr lang="en-US" altLang="en-US" smtClean="0"/>
              <a:t>Don’t try to use all the various notations.</a:t>
            </a:r>
          </a:p>
          <a:p>
            <a:r>
              <a:rPr lang="en-US" altLang="en-US" smtClean="0"/>
              <a:t>Don’t draw models for everything, concentrate on the key areas.</a:t>
            </a:r>
          </a:p>
          <a:p>
            <a:r>
              <a:rPr lang="en-US" altLang="en-US" smtClean="0"/>
              <a:t>Draw implementation models only when illustrating a particular implementation technique.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CRC process</a:t>
            </a:r>
          </a:p>
        </p:txBody>
      </p:sp>
      <p:sp>
        <p:nvSpPr>
          <p:cNvPr id="10243" name="Content Placeholder 2"/>
          <p:cNvSpPr>
            <a:spLocks noGrp="1"/>
          </p:cNvSpPr>
          <p:nvPr>
            <p:ph idx="1"/>
          </p:nvPr>
        </p:nvSpPr>
        <p:spPr/>
        <p:txBody>
          <a:bodyPr/>
          <a:lstStyle/>
          <a:p>
            <a:r>
              <a:rPr lang="en-US" altLang="en-US" smtClean="0"/>
              <a:t>The CRC process requires a team that includes people in two distinct roles: </a:t>
            </a:r>
          </a:p>
          <a:p>
            <a:pPr lvl="1"/>
            <a:r>
              <a:rPr lang="en-US" altLang="en-US" smtClean="0"/>
              <a:t>domain expert</a:t>
            </a:r>
          </a:p>
          <a:p>
            <a:pPr lvl="1"/>
            <a:r>
              <a:rPr lang="en-US" altLang="en-US" smtClean="0"/>
              <a:t>object-oriented technology facilitator. </a:t>
            </a:r>
          </a:p>
          <a:p>
            <a:r>
              <a:rPr lang="en-US" altLang="en-US" smtClean="0"/>
              <a:t>The domain experts provide knowledge of the subject area.</a:t>
            </a:r>
          </a:p>
          <a:p>
            <a:r>
              <a:rPr lang="en-US" altLang="en-US" smtClean="0"/>
              <a:t>The OO facilitator coaches the team through the development of the cards and the eventual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81000"/>
            <a:ext cx="8229600" cy="1143000"/>
          </a:xfrm>
        </p:spPr>
        <p:txBody>
          <a:bodyPr/>
          <a:lstStyle/>
          <a:p>
            <a:r>
              <a:rPr lang="en-US" altLang="en-US" smtClean="0"/>
              <a:t>CRC process (</a:t>
            </a:r>
            <a:r>
              <a:rPr lang="en-US" altLang="en-US" sz="3200" smtClean="0"/>
              <a:t>contd.</a:t>
            </a:r>
            <a:r>
              <a:rPr lang="en-US" altLang="en-US" smtClean="0"/>
              <a:t>)</a:t>
            </a:r>
          </a:p>
        </p:txBody>
      </p:sp>
      <p:sp>
        <p:nvSpPr>
          <p:cNvPr id="3" name="Content Placeholder 2"/>
          <p:cNvSpPr>
            <a:spLocks noGrp="1"/>
          </p:cNvSpPr>
          <p:nvPr>
            <p:ph idx="1"/>
          </p:nvPr>
        </p:nvSpPr>
        <p:spPr>
          <a:xfrm>
            <a:off x="457200" y="1524000"/>
            <a:ext cx="8229600" cy="4953000"/>
          </a:xfrm>
        </p:spPr>
        <p:txBody>
          <a:bodyPr>
            <a:normAutofit fontScale="62500" lnSpcReduction="20000"/>
          </a:bodyPr>
          <a:lstStyle/>
          <a:p>
            <a:pPr marL="274320" indent="-274320" fontAlgn="auto">
              <a:spcAft>
                <a:spcPts val="0"/>
              </a:spcAft>
              <a:buClr>
                <a:schemeClr val="accent3"/>
              </a:buClr>
              <a:buFont typeface="Wingdings 2"/>
              <a:buChar char=""/>
              <a:defRPr/>
            </a:pPr>
            <a:r>
              <a:rPr lang="en-US" dirty="0" smtClean="0"/>
              <a:t>The CRC process centers on working through scenarios. The process breaks down into four stages:</a:t>
            </a:r>
          </a:p>
          <a:p>
            <a:pPr marL="274320" indent="-274320" fontAlgn="auto">
              <a:spcAft>
                <a:spcPts val="0"/>
              </a:spcAft>
              <a:buClr>
                <a:schemeClr val="accent3"/>
              </a:buClr>
              <a:buFont typeface="Wingdings 2"/>
              <a:buNone/>
              <a:defRPr/>
            </a:pPr>
            <a:endParaRPr lang="en-US" dirty="0" smtClean="0"/>
          </a:p>
          <a:p>
            <a:pPr marL="640080" lvl="1" indent="-246888" fontAlgn="auto">
              <a:spcAft>
                <a:spcPts val="0"/>
              </a:spcAft>
              <a:buFont typeface="Wingdings 2"/>
              <a:buChar char=""/>
              <a:defRPr/>
            </a:pPr>
            <a:r>
              <a:rPr lang="en-US" dirty="0" smtClean="0"/>
              <a:t>Before the Scenario Execution</a:t>
            </a:r>
          </a:p>
          <a:p>
            <a:pPr lvl="2" indent="-246888" fontAlgn="auto">
              <a:spcAft>
                <a:spcPts val="0"/>
              </a:spcAft>
              <a:buFont typeface="Wingdings 2"/>
              <a:buChar char=""/>
              <a:defRPr/>
            </a:pPr>
            <a:r>
              <a:rPr lang="en-US" dirty="0" smtClean="0"/>
              <a:t>The Problem: Everyone agrees on the problem definition.</a:t>
            </a:r>
          </a:p>
          <a:p>
            <a:pPr lvl="2" indent="-246888" fontAlgn="auto">
              <a:spcAft>
                <a:spcPts val="0"/>
              </a:spcAft>
              <a:buFont typeface="Wingdings 2"/>
              <a:buChar char=""/>
              <a:defRPr/>
            </a:pPr>
            <a:r>
              <a:rPr lang="en-US" dirty="0" smtClean="0"/>
              <a:t>Brainstorming for Classes: Based on the problem statement, the team identifies candidate classes using the vocabulary of the problem.</a:t>
            </a:r>
          </a:p>
          <a:p>
            <a:pPr lvl="2" indent="-246888" fontAlgn="auto">
              <a:spcAft>
                <a:spcPts val="0"/>
              </a:spcAft>
              <a:buFont typeface="Wingdings 2"/>
              <a:buChar char=""/>
              <a:defRPr/>
            </a:pPr>
            <a:r>
              <a:rPr lang="en-US" dirty="0" smtClean="0"/>
              <a:t>Filtering Classes: The team works on definitions for each class, eliminating synonyms and conflicts.</a:t>
            </a:r>
          </a:p>
          <a:p>
            <a:pPr lvl="2" indent="-246888" fontAlgn="auto">
              <a:spcAft>
                <a:spcPts val="0"/>
              </a:spcAft>
              <a:buFont typeface="Wingdings 2"/>
              <a:buChar char=""/>
              <a:defRPr/>
            </a:pPr>
            <a:r>
              <a:rPr lang="en-US" dirty="0" smtClean="0"/>
              <a:t>Assigning Cards: Each team member is assigned responsibility for one or more classes.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The Scenario Execution</a:t>
            </a:r>
          </a:p>
          <a:p>
            <a:pPr lvl="2" indent="-246888" fontAlgn="auto">
              <a:spcAft>
                <a:spcPts val="0"/>
              </a:spcAft>
              <a:buFont typeface="Wingdings 2"/>
              <a:buChar char=""/>
              <a:defRPr/>
            </a:pPr>
            <a:r>
              <a:rPr lang="en-US" dirty="0" smtClean="0"/>
              <a:t>Each scenario expresses something that the system is supposed to do. The team walks through the scenario identifying the responsibilities of each class in the scenario.</a:t>
            </a:r>
          </a:p>
          <a:p>
            <a:pPr lvl="2" indent="-246888" fontAlgn="auto">
              <a:spcAft>
                <a:spcPts val="0"/>
              </a:spcAft>
              <a:buFont typeface="Wingdings 2"/>
              <a:buChar char=""/>
              <a:defRPr/>
            </a:pPr>
            <a:r>
              <a:rPr lang="en-US" dirty="0" smtClean="0"/>
              <a:t>Each discovered responsibility is recorded on the card of the corresponding class.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During the Scenario Execution</a:t>
            </a:r>
          </a:p>
          <a:p>
            <a:pPr lvl="2" indent="-246888" fontAlgn="auto">
              <a:spcAft>
                <a:spcPts val="0"/>
              </a:spcAft>
              <a:buFont typeface="Wingdings 2"/>
              <a:buChar char=""/>
              <a:defRPr/>
            </a:pPr>
            <a:r>
              <a:rPr lang="en-US" dirty="0" smtClean="0"/>
              <a:t>Grouping the Cards: The team identifies similar classes.</a:t>
            </a:r>
          </a:p>
          <a:p>
            <a:pPr lvl="2" indent="-246888" fontAlgn="auto">
              <a:spcAft>
                <a:spcPts val="0"/>
              </a:spcAft>
              <a:buFont typeface="Wingdings 2"/>
              <a:buChar char=""/>
              <a:defRPr/>
            </a:pPr>
            <a:r>
              <a:rPr lang="en-US" dirty="0" smtClean="0"/>
              <a:t>Scenario List: The team reviews the scenario coverage for completeness.</a:t>
            </a:r>
          </a:p>
          <a:p>
            <a:pPr lvl="2" indent="-246888" fontAlgn="auto">
              <a:spcAft>
                <a:spcPts val="0"/>
              </a:spcAft>
              <a:buFont typeface="Wingdings 2"/>
              <a:buChar char=""/>
              <a:defRPr/>
            </a:pPr>
            <a:r>
              <a:rPr lang="en-US" dirty="0" smtClean="0"/>
              <a:t>Collaboration Drawings: The cards are combined on a wall or white board to show how they cooperate in the execution of the scenarios.</a:t>
            </a:r>
          </a:p>
          <a:p>
            <a:pPr marL="640080" lvl="1" indent="-246888" fontAlgn="auto">
              <a:spcAft>
                <a:spcPts val="0"/>
              </a:spcAft>
              <a:buFont typeface="Wingdings 2"/>
              <a:buNone/>
              <a:defRPr/>
            </a:pPr>
            <a:endParaRPr lang="en-US" dirty="0" smtClean="0"/>
          </a:p>
          <a:p>
            <a:pPr marL="640080" lvl="1" indent="-246888" fontAlgn="auto">
              <a:spcAft>
                <a:spcPts val="0"/>
              </a:spcAft>
              <a:buFont typeface="Wingdings 2"/>
              <a:buChar char=""/>
              <a:defRPr/>
            </a:pPr>
            <a:r>
              <a:rPr lang="en-US" dirty="0" smtClean="0"/>
              <a:t>After the Scenario Execution</a:t>
            </a:r>
          </a:p>
          <a:p>
            <a:pPr lvl="2" indent="-246888" fontAlgn="auto">
              <a:spcAft>
                <a:spcPts val="0"/>
              </a:spcAft>
              <a:buFont typeface="Wingdings 2"/>
              <a:buChar char=""/>
              <a:defRPr/>
            </a:pPr>
            <a:r>
              <a:rPr lang="en-US" dirty="0" smtClean="0"/>
              <a:t>The team reviews the resulting model and plans the implementation.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CRC strengths</a:t>
            </a:r>
          </a:p>
        </p:txBody>
      </p:sp>
      <p:sp>
        <p:nvSpPr>
          <p:cNvPr id="3" name="Content Placeholder 2"/>
          <p:cNvSpPr>
            <a:spLocks noGrp="1"/>
          </p:cNvSpPr>
          <p:nvPr>
            <p:ph idx="1"/>
          </p:nvPr>
        </p:nvSpPr>
        <p:spPr/>
        <p:txBody>
          <a:bodyPr>
            <a:normAutofit fontScale="77500" lnSpcReduction="20000"/>
          </a:bodyPr>
          <a:lstStyle/>
          <a:p>
            <a:pPr marL="274320" indent="-274320" fontAlgn="auto">
              <a:spcAft>
                <a:spcPts val="0"/>
              </a:spcAft>
              <a:buClr>
                <a:schemeClr val="accent3"/>
              </a:buClr>
              <a:buFont typeface="Wingdings 2"/>
              <a:buChar char=""/>
              <a:defRPr/>
            </a:pPr>
            <a:r>
              <a:rPr lang="en-US" dirty="0" smtClean="0"/>
              <a:t>The simplicity of the method has remained a major selling point and the method has been incorporated into many different methodologies. It is still a valuable tool for helping a programmer transition from procedural to OO concepts.</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It is extremely easy to use and very visual. It is difficult for any participant to claim he didn’t know exactly what was going on.</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The technique is very responsibility-driven. It keeps the participants focused on the value of an object based on what that object contributes to the proper operation of the system. The result is a system with the minimum number of objects needed to make it work.</a:t>
            </a:r>
          </a:p>
          <a:p>
            <a:pPr marL="274320" indent="-274320" fontAlgn="auto">
              <a:spcAft>
                <a:spcPts val="0"/>
              </a:spcAft>
              <a:buClr>
                <a:schemeClr val="accent3"/>
              </a:buClr>
              <a:buFont typeface="Wingdings 2"/>
              <a:buNone/>
              <a:defRPr/>
            </a:pPr>
            <a:endParaRPr lang="en-US" dirty="0" smtClean="0"/>
          </a:p>
          <a:p>
            <a:pPr marL="274320" indent="-274320" fontAlgn="auto">
              <a:spcAft>
                <a:spcPts val="0"/>
              </a:spcAft>
              <a:buClr>
                <a:schemeClr val="accent3"/>
              </a:buClr>
              <a:buFont typeface="Wingdings 2"/>
              <a:buChar char=""/>
              <a:defRPr/>
            </a:pPr>
            <a:r>
              <a:rPr lang="en-US" dirty="0" smtClean="0"/>
              <a:t>The technique helps the participants think like objects and to understand why objects work well or work poorly. This understanding helps ensure a good design.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19400"/>
            <a:ext cx="8229600" cy="1143000"/>
          </a:xfrm>
        </p:spPr>
        <p:txBody>
          <a:bodyPr/>
          <a:lstStyle/>
          <a:p>
            <a:pPr algn="ctr"/>
            <a:r>
              <a:rPr lang="en-US" altLang="en-US" smtClean="0"/>
              <a:t>Class Diagram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290</TotalTime>
  <Words>3329</Words>
  <Application>Microsoft Office PowerPoint</Application>
  <PresentationFormat>On-screen Show (4:3)</PresentationFormat>
  <Paragraphs>433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UML 1402.OOAD.L.003 </vt:lpstr>
      <vt:lpstr>CRC stands for</vt:lpstr>
      <vt:lpstr>CRC goal</vt:lpstr>
      <vt:lpstr>CRC heart</vt:lpstr>
      <vt:lpstr>CRC sample</vt:lpstr>
      <vt:lpstr>CRC process</vt:lpstr>
      <vt:lpstr>CRC process (contd.)</vt:lpstr>
      <vt:lpstr>CRC strengths</vt:lpstr>
      <vt:lpstr>Class Diagram</vt:lpstr>
      <vt:lpstr>The Class Diagram</vt:lpstr>
      <vt:lpstr>The Class Diagram (cntd.)</vt:lpstr>
      <vt:lpstr>The Class Diagram (cntd.)</vt:lpstr>
      <vt:lpstr>Class vs. Object Diagram</vt:lpstr>
      <vt:lpstr>The Class Diagram (cntd.)</vt:lpstr>
      <vt:lpstr>Class Diagram ::: ATTRIBUTE</vt:lpstr>
      <vt:lpstr>::: ATTRIBUTE</vt:lpstr>
      <vt:lpstr>::: ATTRIBUTE (cntd.)</vt:lpstr>
      <vt:lpstr>::: ATTRIBUTE (cntd.)</vt:lpstr>
      <vt:lpstr>::: ATTRIBUTE (cntd.)</vt:lpstr>
      <vt:lpstr>Class Diagram ::: OPERATION</vt:lpstr>
      <vt:lpstr>::: OPERATION</vt:lpstr>
      <vt:lpstr>::: OPERATION (cntd.)</vt:lpstr>
      <vt:lpstr>::: OPERATION (cntd.)</vt:lpstr>
      <vt:lpstr>::: OPERATION (cntd.)</vt:lpstr>
      <vt:lpstr>Class Diagram ::: Class Compartments</vt:lpstr>
      <vt:lpstr>Class Diagram ::: Different Views</vt:lpstr>
      <vt:lpstr>Associations</vt:lpstr>
      <vt:lpstr>Associations (cont.)</vt:lpstr>
      <vt:lpstr>Associations (cont.)</vt:lpstr>
      <vt:lpstr>Associations (cont.)</vt:lpstr>
      <vt:lpstr>Associations (cont.)</vt:lpstr>
      <vt:lpstr>Associations (cont.)</vt:lpstr>
      <vt:lpstr>Aggregation</vt:lpstr>
      <vt:lpstr>Aggregation (cont.)</vt:lpstr>
      <vt:lpstr>Composition</vt:lpstr>
      <vt:lpstr>Generalization</vt:lpstr>
      <vt:lpstr>Generalization</vt:lpstr>
      <vt:lpstr>Dependency</vt:lpstr>
      <vt:lpstr>Realization</vt:lpstr>
      <vt:lpstr>Constraint Rules and Notes</vt:lpstr>
      <vt:lpstr>TVRS Example</vt:lpstr>
      <vt:lpstr>UML Packages</vt:lpstr>
      <vt:lpstr>Logical Distribution of Classes</vt:lpstr>
      <vt:lpstr>Packages and Class Diagrams (cont.)</vt:lpstr>
      <vt:lpstr>Packages and Class Diagrams (cont.)</vt:lpstr>
      <vt:lpstr>Analysis Classes</vt:lpstr>
      <vt:lpstr>Boundary Classes</vt:lpstr>
      <vt:lpstr>Entity Classes</vt:lpstr>
      <vt:lpstr>Control Classes</vt:lpstr>
      <vt:lpstr>TVRS Example</vt:lpstr>
      <vt:lpstr>Tips</vt:lpstr>
    </vt:vector>
  </TitlesOfParts>
  <Company>SHOBZ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Syed Ishteaque Ahmed</dc:creator>
  <cp:lastModifiedBy>Teacher</cp:lastModifiedBy>
  <cp:revision>63</cp:revision>
  <dcterms:created xsi:type="dcterms:W3CDTF">2009-06-06T18:15:13Z</dcterms:created>
  <dcterms:modified xsi:type="dcterms:W3CDTF">2021-03-01T07:05:50Z</dcterms:modified>
</cp:coreProperties>
</file>