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4"/>
  </p:sldMasterIdLst>
  <p:sldIdLst>
    <p:sldId id="256" r:id="rId5"/>
    <p:sldId id="257" r:id="rId6"/>
    <p:sldId id="258" r:id="rId7"/>
    <p:sldId id="274" r:id="rId8"/>
    <p:sldId id="275" r:id="rId9"/>
    <p:sldId id="276" r:id="rId10"/>
    <p:sldId id="259" r:id="rId11"/>
    <p:sldId id="260" r:id="rId12"/>
    <p:sldId id="261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7" r:id="rId21"/>
    <p:sldId id="278" r:id="rId22"/>
    <p:sldId id="279" r:id="rId23"/>
    <p:sldId id="270" r:id="rId24"/>
    <p:sldId id="272" r:id="rId25"/>
    <p:sldId id="273" r:id="rId26"/>
    <p:sldId id="27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D5C8D-9116-D9E8-953C-A2E2CBDF382D}" v="2" dt="2022-04-16T02:24:38.7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MUD HASAN" userId="05420cb0-c31c-4b27-a128-4023e30bca6b" providerId="ADAL" clId="{7F961009-614C-4DF3-A7B8-D6D31E1EEAC7}"/>
    <pc:docChg chg="custSel addSld delSld modSld sldOrd">
      <pc:chgData name="MAHMUD HASAN" userId="05420cb0-c31c-4b27-a128-4023e30bca6b" providerId="ADAL" clId="{7F961009-614C-4DF3-A7B8-D6D31E1EEAC7}" dt="2022-04-16T19:42:29.623" v="2433"/>
      <pc:docMkLst>
        <pc:docMk/>
      </pc:docMkLst>
      <pc:sldChg chg="modSp mod">
        <pc:chgData name="MAHMUD HASAN" userId="05420cb0-c31c-4b27-a128-4023e30bca6b" providerId="ADAL" clId="{7F961009-614C-4DF3-A7B8-D6D31E1EEAC7}" dt="2022-04-16T18:04:07.569" v="33" actId="20577"/>
        <pc:sldMkLst>
          <pc:docMk/>
          <pc:sldMk cId="3715396284" sldId="259"/>
        </pc:sldMkLst>
        <pc:spChg chg="mod">
          <ac:chgData name="MAHMUD HASAN" userId="05420cb0-c31c-4b27-a128-4023e30bca6b" providerId="ADAL" clId="{7F961009-614C-4DF3-A7B8-D6D31E1EEAC7}" dt="2022-04-16T18:04:07.569" v="33" actId="20577"/>
          <ac:spMkLst>
            <pc:docMk/>
            <pc:sldMk cId="3715396284" sldId="259"/>
            <ac:spMk id="5" creationId="{2293A608-930A-481F-BD24-4415456ECE9A}"/>
          </ac:spMkLst>
        </pc:spChg>
      </pc:sldChg>
      <pc:sldChg chg="modSp mod">
        <pc:chgData name="MAHMUD HASAN" userId="05420cb0-c31c-4b27-a128-4023e30bca6b" providerId="ADAL" clId="{7F961009-614C-4DF3-A7B8-D6D31E1EEAC7}" dt="2022-04-16T19:41:05.520" v="2427" actId="20577"/>
        <pc:sldMkLst>
          <pc:docMk/>
          <pc:sldMk cId="691956945" sldId="270"/>
        </pc:sldMkLst>
        <pc:spChg chg="mod">
          <ac:chgData name="MAHMUD HASAN" userId="05420cb0-c31c-4b27-a128-4023e30bca6b" providerId="ADAL" clId="{7F961009-614C-4DF3-A7B8-D6D31E1EEAC7}" dt="2022-04-16T19:41:05.520" v="2427" actId="20577"/>
          <ac:spMkLst>
            <pc:docMk/>
            <pc:sldMk cId="691956945" sldId="270"/>
            <ac:spMk id="8" creationId="{6E996A07-3D22-4A86-83F5-5977D76A8211}"/>
          </ac:spMkLst>
        </pc:spChg>
      </pc:sldChg>
      <pc:sldChg chg="addSp delSp modSp new mod modTransition">
        <pc:chgData name="MAHMUD HASAN" userId="05420cb0-c31c-4b27-a128-4023e30bca6b" providerId="ADAL" clId="{7F961009-614C-4DF3-A7B8-D6D31E1EEAC7}" dt="2022-04-16T19:41:35.089" v="2428"/>
        <pc:sldMkLst>
          <pc:docMk/>
          <pc:sldMk cId="1961046905" sldId="274"/>
        </pc:sldMkLst>
        <pc:spChg chg="mod">
          <ac:chgData name="MAHMUD HASAN" userId="05420cb0-c31c-4b27-a128-4023e30bca6b" providerId="ADAL" clId="{7F961009-614C-4DF3-A7B8-D6D31E1EEAC7}" dt="2022-04-16T18:21:50.621" v="414" actId="14100"/>
          <ac:spMkLst>
            <pc:docMk/>
            <pc:sldMk cId="1961046905" sldId="274"/>
            <ac:spMk id="2" creationId="{483D8D07-17E5-42BA-BC09-CF80C8A73050}"/>
          </ac:spMkLst>
        </pc:spChg>
        <pc:spChg chg="mod">
          <ac:chgData name="MAHMUD HASAN" userId="05420cb0-c31c-4b27-a128-4023e30bca6b" providerId="ADAL" clId="{7F961009-614C-4DF3-A7B8-D6D31E1EEAC7}" dt="2022-04-16T18:24:54.911" v="458" actId="20577"/>
          <ac:spMkLst>
            <pc:docMk/>
            <pc:sldMk cId="1961046905" sldId="274"/>
            <ac:spMk id="3" creationId="{B0E22EF3-D78D-40E6-984B-599B59DD8DA3}"/>
          </ac:spMkLst>
        </pc:spChg>
        <pc:spChg chg="add del mod">
          <ac:chgData name="MAHMUD HASAN" userId="05420cb0-c31c-4b27-a128-4023e30bca6b" providerId="ADAL" clId="{7F961009-614C-4DF3-A7B8-D6D31E1EEAC7}" dt="2022-04-16T18:21:37.279" v="411" actId="478"/>
          <ac:spMkLst>
            <pc:docMk/>
            <pc:sldMk cId="1961046905" sldId="274"/>
            <ac:spMk id="4" creationId="{C502218C-3ED5-471B-81E8-2412D891BDBF}"/>
          </ac:spMkLst>
        </pc:spChg>
        <pc:spChg chg="add del mod">
          <ac:chgData name="MAHMUD HASAN" userId="05420cb0-c31c-4b27-a128-4023e30bca6b" providerId="ADAL" clId="{7F961009-614C-4DF3-A7B8-D6D31E1EEAC7}" dt="2022-04-16T18:21:39.875" v="412" actId="478"/>
          <ac:spMkLst>
            <pc:docMk/>
            <pc:sldMk cId="1961046905" sldId="274"/>
            <ac:spMk id="5" creationId="{63FCFAF5-B563-4F2E-A874-BABFF5E945FA}"/>
          </ac:spMkLst>
        </pc:spChg>
        <pc:spChg chg="add del mod">
          <ac:chgData name="MAHMUD HASAN" userId="05420cb0-c31c-4b27-a128-4023e30bca6b" providerId="ADAL" clId="{7F961009-614C-4DF3-A7B8-D6D31E1EEAC7}" dt="2022-04-16T18:21:42.425" v="413" actId="478"/>
          <ac:spMkLst>
            <pc:docMk/>
            <pc:sldMk cId="1961046905" sldId="274"/>
            <ac:spMk id="6" creationId="{07BC6081-3C0B-4DA2-8D6E-600AC3BBB014}"/>
          </ac:spMkLst>
        </pc:spChg>
        <pc:spChg chg="add del mod">
          <ac:chgData name="MAHMUD HASAN" userId="05420cb0-c31c-4b27-a128-4023e30bca6b" providerId="ADAL" clId="{7F961009-614C-4DF3-A7B8-D6D31E1EEAC7}" dt="2022-04-16T18:22:15.990" v="420" actId="478"/>
          <ac:spMkLst>
            <pc:docMk/>
            <pc:sldMk cId="1961046905" sldId="274"/>
            <ac:spMk id="7" creationId="{9D97E9BA-0B77-4C5B-8E09-37CE84277FF4}"/>
          </ac:spMkLst>
        </pc:spChg>
        <pc:spChg chg="add mod">
          <ac:chgData name="MAHMUD HASAN" userId="05420cb0-c31c-4b27-a128-4023e30bca6b" providerId="ADAL" clId="{7F961009-614C-4DF3-A7B8-D6D31E1EEAC7}" dt="2022-04-16T18:22:35.752" v="424" actId="17032"/>
          <ac:spMkLst>
            <pc:docMk/>
            <pc:sldMk cId="1961046905" sldId="274"/>
            <ac:spMk id="8" creationId="{4E7C0C3E-2459-4636-B5DA-8B7770FC6F89}"/>
          </ac:spMkLst>
        </pc:spChg>
        <pc:spChg chg="add del mod">
          <ac:chgData name="MAHMUD HASAN" userId="05420cb0-c31c-4b27-a128-4023e30bca6b" providerId="ADAL" clId="{7F961009-614C-4DF3-A7B8-D6D31E1EEAC7}" dt="2022-04-16T18:23:06.595" v="429" actId="478"/>
          <ac:spMkLst>
            <pc:docMk/>
            <pc:sldMk cId="1961046905" sldId="274"/>
            <ac:spMk id="9" creationId="{4815CC9C-35D1-49C4-B5CA-7DA5F6B25B72}"/>
          </ac:spMkLst>
        </pc:spChg>
        <pc:spChg chg="add mod">
          <ac:chgData name="MAHMUD HASAN" userId="05420cb0-c31c-4b27-a128-4023e30bca6b" providerId="ADAL" clId="{7F961009-614C-4DF3-A7B8-D6D31E1EEAC7}" dt="2022-04-16T18:25:04.837" v="460" actId="1076"/>
          <ac:spMkLst>
            <pc:docMk/>
            <pc:sldMk cId="1961046905" sldId="274"/>
            <ac:spMk id="10" creationId="{F69FCAA6-E2DE-43F4-9CCF-6D78D8E44738}"/>
          </ac:spMkLst>
        </pc:spChg>
        <pc:spChg chg="add mod">
          <ac:chgData name="MAHMUD HASAN" userId="05420cb0-c31c-4b27-a128-4023e30bca6b" providerId="ADAL" clId="{7F961009-614C-4DF3-A7B8-D6D31E1EEAC7}" dt="2022-04-16T18:25:01.941" v="459" actId="1076"/>
          <ac:spMkLst>
            <pc:docMk/>
            <pc:sldMk cId="1961046905" sldId="274"/>
            <ac:spMk id="11" creationId="{60FD2502-BE0F-4C5D-B65E-DC9086E426C1}"/>
          </ac:spMkLst>
        </pc:spChg>
      </pc:sldChg>
      <pc:sldChg chg="modSp new mod modTransition">
        <pc:chgData name="MAHMUD HASAN" userId="05420cb0-c31c-4b27-a128-4023e30bca6b" providerId="ADAL" clId="{7F961009-614C-4DF3-A7B8-D6D31E1EEAC7}" dt="2022-04-16T19:41:41.617" v="2429"/>
        <pc:sldMkLst>
          <pc:docMk/>
          <pc:sldMk cId="4155734417" sldId="275"/>
        </pc:sldMkLst>
        <pc:spChg chg="mod">
          <ac:chgData name="MAHMUD HASAN" userId="05420cb0-c31c-4b27-a128-4023e30bca6b" providerId="ADAL" clId="{7F961009-614C-4DF3-A7B8-D6D31E1EEAC7}" dt="2022-04-16T18:25:56.453" v="480" actId="1076"/>
          <ac:spMkLst>
            <pc:docMk/>
            <pc:sldMk cId="4155734417" sldId="275"/>
            <ac:spMk id="2" creationId="{2B92D512-4ABC-435C-A48C-80B359A2418B}"/>
          </ac:spMkLst>
        </pc:spChg>
        <pc:spChg chg="mod">
          <ac:chgData name="MAHMUD HASAN" userId="05420cb0-c31c-4b27-a128-4023e30bca6b" providerId="ADAL" clId="{7F961009-614C-4DF3-A7B8-D6D31E1EEAC7}" dt="2022-04-16T18:41:45.041" v="1076" actId="20577"/>
          <ac:spMkLst>
            <pc:docMk/>
            <pc:sldMk cId="4155734417" sldId="275"/>
            <ac:spMk id="3" creationId="{B9A97277-C98F-4B54-83A5-F7689C69D4F3}"/>
          </ac:spMkLst>
        </pc:spChg>
      </pc:sldChg>
      <pc:sldChg chg="addSp delSp modSp new mod ord modTransition modClrScheme chgLayout">
        <pc:chgData name="MAHMUD HASAN" userId="05420cb0-c31c-4b27-a128-4023e30bca6b" providerId="ADAL" clId="{7F961009-614C-4DF3-A7B8-D6D31E1EEAC7}" dt="2022-04-16T19:41:47.056" v="2430"/>
        <pc:sldMkLst>
          <pc:docMk/>
          <pc:sldMk cId="1218241187" sldId="276"/>
        </pc:sldMkLst>
        <pc:spChg chg="mod ord">
          <ac:chgData name="MAHMUD HASAN" userId="05420cb0-c31c-4b27-a128-4023e30bca6b" providerId="ADAL" clId="{7F961009-614C-4DF3-A7B8-D6D31E1EEAC7}" dt="2022-04-16T19:02:00.733" v="1209" actId="1076"/>
          <ac:spMkLst>
            <pc:docMk/>
            <pc:sldMk cId="1218241187" sldId="276"/>
            <ac:spMk id="2" creationId="{68DEC8B9-D98D-4E17-A967-6BAF4BDC619E}"/>
          </ac:spMkLst>
        </pc:spChg>
        <pc:spChg chg="del">
          <ac:chgData name="MAHMUD HASAN" userId="05420cb0-c31c-4b27-a128-4023e30bca6b" providerId="ADAL" clId="{7F961009-614C-4DF3-A7B8-D6D31E1EEAC7}" dt="2022-04-16T18:56:23.970" v="1174" actId="1957"/>
          <ac:spMkLst>
            <pc:docMk/>
            <pc:sldMk cId="1218241187" sldId="276"/>
            <ac:spMk id="3" creationId="{728E65D8-5356-4CA1-A54C-A7A94EC5B117}"/>
          </ac:spMkLst>
        </pc:spChg>
        <pc:spChg chg="add mod ord">
          <ac:chgData name="MAHMUD HASAN" userId="05420cb0-c31c-4b27-a128-4023e30bca6b" providerId="ADAL" clId="{7F961009-614C-4DF3-A7B8-D6D31E1EEAC7}" dt="2022-04-16T19:03:32.909" v="1341" actId="14100"/>
          <ac:spMkLst>
            <pc:docMk/>
            <pc:sldMk cId="1218241187" sldId="276"/>
            <ac:spMk id="7" creationId="{626CBD41-A651-4C6A-9DFF-A9658A3C657A}"/>
          </ac:spMkLst>
        </pc:spChg>
        <pc:graphicFrameChg chg="add mod ord">
          <ac:chgData name="MAHMUD HASAN" userId="05420cb0-c31c-4b27-a128-4023e30bca6b" providerId="ADAL" clId="{7F961009-614C-4DF3-A7B8-D6D31E1EEAC7}" dt="2022-04-16T19:01:40.115" v="1202" actId="700"/>
          <ac:graphicFrameMkLst>
            <pc:docMk/>
            <pc:sldMk cId="1218241187" sldId="276"/>
            <ac:graphicFrameMk id="6" creationId="{681A17FF-15A8-4ACA-A4D4-774167535A80}"/>
          </ac:graphicFrameMkLst>
        </pc:graphicFrameChg>
      </pc:sldChg>
      <pc:sldChg chg="addSp delSp modSp new del mod">
        <pc:chgData name="MAHMUD HASAN" userId="05420cb0-c31c-4b27-a128-4023e30bca6b" providerId="ADAL" clId="{7F961009-614C-4DF3-A7B8-D6D31E1EEAC7}" dt="2022-04-16T18:54:07.536" v="1149" actId="2696"/>
        <pc:sldMkLst>
          <pc:docMk/>
          <pc:sldMk cId="4180412411" sldId="276"/>
        </pc:sldMkLst>
        <pc:spChg chg="del mod">
          <ac:chgData name="MAHMUD HASAN" userId="05420cb0-c31c-4b27-a128-4023e30bca6b" providerId="ADAL" clId="{7F961009-614C-4DF3-A7B8-D6D31E1EEAC7}" dt="2022-04-16T18:54:03.502" v="1148" actId="478"/>
          <ac:spMkLst>
            <pc:docMk/>
            <pc:sldMk cId="4180412411" sldId="276"/>
            <ac:spMk id="2" creationId="{138DAEAD-4860-4B22-8C72-63556CE891F6}"/>
          </ac:spMkLst>
        </pc:spChg>
        <pc:spChg chg="del mod">
          <ac:chgData name="MAHMUD HASAN" userId="05420cb0-c31c-4b27-a128-4023e30bca6b" providerId="ADAL" clId="{7F961009-614C-4DF3-A7B8-D6D31E1EEAC7}" dt="2022-04-16T18:45:26.385" v="1103" actId="12084"/>
          <ac:spMkLst>
            <pc:docMk/>
            <pc:sldMk cId="4180412411" sldId="276"/>
            <ac:spMk id="3" creationId="{74890B7B-E004-4BEC-B805-681D3BE9A424}"/>
          </ac:spMkLst>
        </pc:spChg>
        <pc:spChg chg="add mod">
          <ac:chgData name="MAHMUD HASAN" userId="05420cb0-c31c-4b27-a128-4023e30bca6b" providerId="ADAL" clId="{7F961009-614C-4DF3-A7B8-D6D31E1EEAC7}" dt="2022-04-16T18:54:03.502" v="1148" actId="478"/>
          <ac:spMkLst>
            <pc:docMk/>
            <pc:sldMk cId="4180412411" sldId="276"/>
            <ac:spMk id="6" creationId="{0322AE58-661A-4F02-8AA4-939ABCB42F4A}"/>
          </ac:spMkLst>
        </pc:spChg>
        <pc:graphicFrameChg chg="add del mod">
          <ac:chgData name="MAHMUD HASAN" userId="05420cb0-c31c-4b27-a128-4023e30bca6b" providerId="ADAL" clId="{7F961009-614C-4DF3-A7B8-D6D31E1EEAC7}" dt="2022-04-16T18:54:01.274" v="1147" actId="478"/>
          <ac:graphicFrameMkLst>
            <pc:docMk/>
            <pc:sldMk cId="4180412411" sldId="276"/>
            <ac:graphicFrameMk id="4" creationId="{EBE9E19F-87EB-4AED-80A2-1691299A2E7E}"/>
          </ac:graphicFrameMkLst>
        </pc:graphicFrameChg>
      </pc:sldChg>
      <pc:sldChg chg="modSp new del mod">
        <pc:chgData name="MAHMUD HASAN" userId="05420cb0-c31c-4b27-a128-4023e30bca6b" providerId="ADAL" clId="{7F961009-614C-4DF3-A7B8-D6D31E1EEAC7}" dt="2022-04-16T18:55:51.710" v="1171" actId="2696"/>
        <pc:sldMkLst>
          <pc:docMk/>
          <pc:sldMk cId="4257971302" sldId="276"/>
        </pc:sldMkLst>
        <pc:spChg chg="mod">
          <ac:chgData name="MAHMUD HASAN" userId="05420cb0-c31c-4b27-a128-4023e30bca6b" providerId="ADAL" clId="{7F961009-614C-4DF3-A7B8-D6D31E1EEAC7}" dt="2022-04-16T18:54:24.221" v="1168" actId="1076"/>
          <ac:spMkLst>
            <pc:docMk/>
            <pc:sldMk cId="4257971302" sldId="276"/>
            <ac:spMk id="2" creationId="{7864BEAF-C137-4580-94AE-D1069FC6DA4B}"/>
          </ac:spMkLst>
        </pc:spChg>
        <pc:spChg chg="mod">
          <ac:chgData name="MAHMUD HASAN" userId="05420cb0-c31c-4b27-a128-4023e30bca6b" providerId="ADAL" clId="{7F961009-614C-4DF3-A7B8-D6D31E1EEAC7}" dt="2022-04-16T18:54:30.517" v="1170" actId="14100"/>
          <ac:spMkLst>
            <pc:docMk/>
            <pc:sldMk cId="4257971302" sldId="276"/>
            <ac:spMk id="3" creationId="{C9207561-BF14-4F5C-8671-4808CE022CFD}"/>
          </ac:spMkLst>
        </pc:spChg>
      </pc:sldChg>
      <pc:sldChg chg="addSp delSp modSp new mod modTransition">
        <pc:chgData name="MAHMUD HASAN" userId="05420cb0-c31c-4b27-a128-4023e30bca6b" providerId="ADAL" clId="{7F961009-614C-4DF3-A7B8-D6D31E1EEAC7}" dt="2022-04-16T19:42:14.149" v="2431"/>
        <pc:sldMkLst>
          <pc:docMk/>
          <pc:sldMk cId="2052047880" sldId="277"/>
        </pc:sldMkLst>
        <pc:spChg chg="mod">
          <ac:chgData name="MAHMUD HASAN" userId="05420cb0-c31c-4b27-a128-4023e30bca6b" providerId="ADAL" clId="{7F961009-614C-4DF3-A7B8-D6D31E1EEAC7}" dt="2022-04-16T19:12:36.493" v="1470" actId="1076"/>
          <ac:spMkLst>
            <pc:docMk/>
            <pc:sldMk cId="2052047880" sldId="277"/>
            <ac:spMk id="2" creationId="{43FB2433-9E6C-4324-BF56-84229C5AFFB7}"/>
          </ac:spMkLst>
        </pc:spChg>
        <pc:spChg chg="del">
          <ac:chgData name="MAHMUD HASAN" userId="05420cb0-c31c-4b27-a128-4023e30bca6b" providerId="ADAL" clId="{7F961009-614C-4DF3-A7B8-D6D31E1EEAC7}" dt="2022-04-16T19:08:22.485" v="1385" actId="3680"/>
          <ac:spMkLst>
            <pc:docMk/>
            <pc:sldMk cId="2052047880" sldId="277"/>
            <ac:spMk id="3" creationId="{88919C21-972E-4528-BB80-39189176C7D6}"/>
          </ac:spMkLst>
        </pc:spChg>
        <pc:spChg chg="add mod">
          <ac:chgData name="MAHMUD HASAN" userId="05420cb0-c31c-4b27-a128-4023e30bca6b" providerId="ADAL" clId="{7F961009-614C-4DF3-A7B8-D6D31E1EEAC7}" dt="2022-04-16T19:14:29.308" v="1493" actId="20577"/>
          <ac:spMkLst>
            <pc:docMk/>
            <pc:sldMk cId="2052047880" sldId="277"/>
            <ac:spMk id="6" creationId="{BBE79ABE-740F-4F97-8FFF-55FA79D45616}"/>
          </ac:spMkLst>
        </pc:spChg>
        <pc:graphicFrameChg chg="add del mod ord modGraphic">
          <ac:chgData name="MAHMUD HASAN" userId="05420cb0-c31c-4b27-a128-4023e30bca6b" providerId="ADAL" clId="{7F961009-614C-4DF3-A7B8-D6D31E1EEAC7}" dt="2022-04-16T19:11:43.305" v="1467" actId="21"/>
          <ac:graphicFrameMkLst>
            <pc:docMk/>
            <pc:sldMk cId="2052047880" sldId="277"/>
            <ac:graphicFrameMk id="4" creationId="{558FCCC2-3A87-4211-ABE2-70E1F6261C1F}"/>
          </ac:graphicFrameMkLst>
        </pc:graphicFrameChg>
      </pc:sldChg>
      <pc:sldChg chg="modSp new del mod">
        <pc:chgData name="MAHMUD HASAN" userId="05420cb0-c31c-4b27-a128-4023e30bca6b" providerId="ADAL" clId="{7F961009-614C-4DF3-A7B8-D6D31E1EEAC7}" dt="2022-04-16T19:07:45.939" v="1367" actId="2696"/>
        <pc:sldMkLst>
          <pc:docMk/>
          <pc:sldMk cId="2941737757" sldId="277"/>
        </pc:sldMkLst>
        <pc:spChg chg="mod">
          <ac:chgData name="MAHMUD HASAN" userId="05420cb0-c31c-4b27-a128-4023e30bca6b" providerId="ADAL" clId="{7F961009-614C-4DF3-A7B8-D6D31E1EEAC7}" dt="2022-04-16T19:06:00.694" v="1360" actId="1076"/>
          <ac:spMkLst>
            <pc:docMk/>
            <pc:sldMk cId="2941737757" sldId="277"/>
            <ac:spMk id="2" creationId="{05C87458-FD47-4776-AE89-A9C7B05AE9A9}"/>
          </ac:spMkLst>
        </pc:spChg>
        <pc:spChg chg="mod">
          <ac:chgData name="MAHMUD HASAN" userId="05420cb0-c31c-4b27-a128-4023e30bca6b" providerId="ADAL" clId="{7F961009-614C-4DF3-A7B8-D6D31E1EEAC7}" dt="2022-04-16T19:07:41.414" v="1366" actId="20577"/>
          <ac:spMkLst>
            <pc:docMk/>
            <pc:sldMk cId="2941737757" sldId="277"/>
            <ac:spMk id="3" creationId="{CE501406-46B9-4B3B-A6FA-EB83D95953E7}"/>
          </ac:spMkLst>
        </pc:spChg>
      </pc:sldChg>
      <pc:sldChg chg="addSp delSp modSp new mod modTransition">
        <pc:chgData name="MAHMUD HASAN" userId="05420cb0-c31c-4b27-a128-4023e30bca6b" providerId="ADAL" clId="{7F961009-614C-4DF3-A7B8-D6D31E1EEAC7}" dt="2022-04-16T19:42:25.398" v="2432"/>
        <pc:sldMkLst>
          <pc:docMk/>
          <pc:sldMk cId="3742760679" sldId="278"/>
        </pc:sldMkLst>
        <pc:spChg chg="mod">
          <ac:chgData name="MAHMUD HASAN" userId="05420cb0-c31c-4b27-a128-4023e30bca6b" providerId="ADAL" clId="{7F961009-614C-4DF3-A7B8-D6D31E1EEAC7}" dt="2022-04-16T19:26:55.558" v="2256" actId="1076"/>
          <ac:spMkLst>
            <pc:docMk/>
            <pc:sldMk cId="3742760679" sldId="278"/>
            <ac:spMk id="2" creationId="{D2F64213-AAEA-45CF-A7F4-C69CF516FCFF}"/>
          </ac:spMkLst>
        </pc:spChg>
        <pc:spChg chg="del">
          <ac:chgData name="MAHMUD HASAN" userId="05420cb0-c31c-4b27-a128-4023e30bca6b" providerId="ADAL" clId="{7F961009-614C-4DF3-A7B8-D6D31E1EEAC7}" dt="2022-04-16T19:16:31.906" v="1495" actId="3680"/>
          <ac:spMkLst>
            <pc:docMk/>
            <pc:sldMk cId="3742760679" sldId="278"/>
            <ac:spMk id="3" creationId="{1F02D0DF-8546-42E4-994B-791509692BDF}"/>
          </ac:spMkLst>
        </pc:spChg>
        <pc:spChg chg="add del mod">
          <ac:chgData name="MAHMUD HASAN" userId="05420cb0-c31c-4b27-a128-4023e30bca6b" providerId="ADAL" clId="{7F961009-614C-4DF3-A7B8-D6D31E1EEAC7}" dt="2022-04-16T19:17:46.920" v="1551" actId="3680"/>
          <ac:spMkLst>
            <pc:docMk/>
            <pc:sldMk cId="3742760679" sldId="278"/>
            <ac:spMk id="6" creationId="{5ABFBFE6-ED69-49DE-8D31-53EA47CAD119}"/>
          </ac:spMkLst>
        </pc:spChg>
        <pc:graphicFrameChg chg="add del mod ord modGraphic">
          <ac:chgData name="MAHMUD HASAN" userId="05420cb0-c31c-4b27-a128-4023e30bca6b" providerId="ADAL" clId="{7F961009-614C-4DF3-A7B8-D6D31E1EEAC7}" dt="2022-04-16T19:17:33.098" v="1550" actId="21"/>
          <ac:graphicFrameMkLst>
            <pc:docMk/>
            <pc:sldMk cId="3742760679" sldId="278"/>
            <ac:graphicFrameMk id="4" creationId="{1E89BA37-526B-4285-B1C5-6E5A986E7E0C}"/>
          </ac:graphicFrameMkLst>
        </pc:graphicFrameChg>
        <pc:graphicFrameChg chg="add mod ord modGraphic">
          <ac:chgData name="MAHMUD HASAN" userId="05420cb0-c31c-4b27-a128-4023e30bca6b" providerId="ADAL" clId="{7F961009-614C-4DF3-A7B8-D6D31E1EEAC7}" dt="2022-04-16T19:27:01.956" v="2257" actId="1076"/>
          <ac:graphicFrameMkLst>
            <pc:docMk/>
            <pc:sldMk cId="3742760679" sldId="278"/>
            <ac:graphicFrameMk id="7" creationId="{A76C16D8-35A9-43E5-A936-D3697404E1E3}"/>
          </ac:graphicFrameMkLst>
        </pc:graphicFrameChg>
      </pc:sldChg>
      <pc:sldChg chg="addSp delSp modSp new mod modTransition modClrScheme chgLayout">
        <pc:chgData name="MAHMUD HASAN" userId="05420cb0-c31c-4b27-a128-4023e30bca6b" providerId="ADAL" clId="{7F961009-614C-4DF3-A7B8-D6D31E1EEAC7}" dt="2022-04-16T19:42:29.623" v="2433"/>
        <pc:sldMkLst>
          <pc:docMk/>
          <pc:sldMk cId="2004786578" sldId="279"/>
        </pc:sldMkLst>
        <pc:spChg chg="mod ord">
          <ac:chgData name="MAHMUD HASAN" userId="05420cb0-c31c-4b27-a128-4023e30bca6b" providerId="ADAL" clId="{7F961009-614C-4DF3-A7B8-D6D31E1EEAC7}" dt="2022-04-16T19:38:58.725" v="2316" actId="1076"/>
          <ac:spMkLst>
            <pc:docMk/>
            <pc:sldMk cId="2004786578" sldId="279"/>
            <ac:spMk id="2" creationId="{D4FA7A51-3882-441A-BBE8-EAD289310789}"/>
          </ac:spMkLst>
        </pc:spChg>
        <pc:spChg chg="del">
          <ac:chgData name="MAHMUD HASAN" userId="05420cb0-c31c-4b27-a128-4023e30bca6b" providerId="ADAL" clId="{7F961009-614C-4DF3-A7B8-D6D31E1EEAC7}" dt="2022-04-16T19:32:26.267" v="2283" actId="12084"/>
          <ac:spMkLst>
            <pc:docMk/>
            <pc:sldMk cId="2004786578" sldId="279"/>
            <ac:spMk id="3" creationId="{08C97224-4F6D-48F5-9A24-D52C78F1DCD8}"/>
          </ac:spMkLst>
        </pc:spChg>
        <pc:spChg chg="add del mod">
          <ac:chgData name="MAHMUD HASAN" userId="05420cb0-c31c-4b27-a128-4023e30bca6b" providerId="ADAL" clId="{7F961009-614C-4DF3-A7B8-D6D31E1EEAC7}" dt="2022-04-16T19:36:16.990" v="2302" actId="1957"/>
          <ac:spMkLst>
            <pc:docMk/>
            <pc:sldMk cId="2004786578" sldId="279"/>
            <ac:spMk id="9" creationId="{F75EBC90-957D-41A5-9F04-9C1EF604EBE4}"/>
          </ac:spMkLst>
        </pc:spChg>
        <pc:spChg chg="add del mod">
          <ac:chgData name="MAHMUD HASAN" userId="05420cb0-c31c-4b27-a128-4023e30bca6b" providerId="ADAL" clId="{7F961009-614C-4DF3-A7B8-D6D31E1EEAC7}" dt="2022-04-16T19:36:41.164" v="2306" actId="1957"/>
          <ac:spMkLst>
            <pc:docMk/>
            <pc:sldMk cId="2004786578" sldId="279"/>
            <ac:spMk id="14" creationId="{F232A8D0-C62B-4A1F-BFD2-3A6E94F8B9F4}"/>
          </ac:spMkLst>
        </pc:spChg>
        <pc:spChg chg="add mod ord">
          <ac:chgData name="MAHMUD HASAN" userId="05420cb0-c31c-4b27-a128-4023e30bca6b" providerId="ADAL" clId="{7F961009-614C-4DF3-A7B8-D6D31E1EEAC7}" dt="2022-04-16T19:40:12.888" v="2374" actId="207"/>
          <ac:spMkLst>
            <pc:docMk/>
            <pc:sldMk cId="2004786578" sldId="279"/>
            <ac:spMk id="18" creationId="{461FADED-8923-4E27-BD9B-7B5735A4B882}"/>
          </ac:spMkLst>
        </pc:spChg>
        <pc:graphicFrameChg chg="add del mod">
          <ac:chgData name="MAHMUD HASAN" userId="05420cb0-c31c-4b27-a128-4023e30bca6b" providerId="ADAL" clId="{7F961009-614C-4DF3-A7B8-D6D31E1EEAC7}" dt="2022-04-16T19:35:45.740" v="2297" actId="21"/>
          <ac:graphicFrameMkLst>
            <pc:docMk/>
            <pc:sldMk cId="2004786578" sldId="279"/>
            <ac:graphicFrameMk id="4" creationId="{1BDB69CB-4F00-4638-BAB4-DF1705A799C7}"/>
          </ac:graphicFrameMkLst>
        </pc:graphicFrameChg>
        <pc:graphicFrameChg chg="add del mod">
          <ac:chgData name="MAHMUD HASAN" userId="05420cb0-c31c-4b27-a128-4023e30bca6b" providerId="ADAL" clId="{7F961009-614C-4DF3-A7B8-D6D31E1EEAC7}" dt="2022-04-16T19:36:05.849" v="2300" actId="21"/>
          <ac:graphicFrameMkLst>
            <pc:docMk/>
            <pc:sldMk cId="2004786578" sldId="279"/>
            <ac:graphicFrameMk id="7" creationId="{DFFB127E-1187-4AC5-9498-5348647F2128}"/>
          </ac:graphicFrameMkLst>
        </pc:graphicFrameChg>
        <pc:graphicFrameChg chg="add del mod">
          <ac:chgData name="MAHMUD HASAN" userId="05420cb0-c31c-4b27-a128-4023e30bca6b" providerId="ADAL" clId="{7F961009-614C-4DF3-A7B8-D6D31E1EEAC7}" dt="2022-04-16T19:36:30.555" v="2303" actId="21"/>
          <ac:graphicFrameMkLst>
            <pc:docMk/>
            <pc:sldMk cId="2004786578" sldId="279"/>
            <ac:graphicFrameMk id="12" creationId="{A78B2DB6-9AA7-4D65-A367-7ED9BC1CA3E2}"/>
          </ac:graphicFrameMkLst>
        </pc:graphicFrameChg>
        <pc:graphicFrameChg chg="add mod ord">
          <ac:chgData name="MAHMUD HASAN" userId="05420cb0-c31c-4b27-a128-4023e30bca6b" providerId="ADAL" clId="{7F961009-614C-4DF3-A7B8-D6D31E1EEAC7}" dt="2022-04-16T19:39:14.476" v="2321" actId="1076"/>
          <ac:graphicFrameMkLst>
            <pc:docMk/>
            <pc:sldMk cId="2004786578" sldId="279"/>
            <ac:graphicFrameMk id="17" creationId="{A279A850-5A1A-44B6-AC55-C5A1ED5CA107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Misdiagonosis      </c:v>
                </c:pt>
                <c:pt idx="1">
                  <c:v>Limited Access to Advance clinician Training</c:v>
                </c:pt>
                <c:pt idx="2">
                  <c:v>Opioid Overdose Crisis</c:v>
                </c:pt>
                <c:pt idx="3">
                  <c:v>Cost of healthcare Services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88-4D81-8A35-9CADA2E700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5233688"/>
        <c:axId val="465230080"/>
      </c:barChart>
      <c:catAx>
        <c:axId val="4652336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230080"/>
        <c:crosses val="autoZero"/>
        <c:auto val="1"/>
        <c:lblAlgn val="ctr"/>
        <c:lblOffset val="100"/>
        <c:noMultiLvlLbl val="0"/>
      </c:catAx>
      <c:valAx>
        <c:axId val="465230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233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Privacy</c:v>
                </c:pt>
                <c:pt idx="1">
                  <c:v>Risk</c:v>
                </c:pt>
                <c:pt idx="2">
                  <c:v>Business Ethics</c:v>
                </c:pt>
                <c:pt idx="3">
                  <c:v>Transperancy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C2-481A-9DB9-00B354D7B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83DD-6E51-4B41-9E96-DF28491CCE0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F842-0B1A-4C48-BD08-F9EF4F8BD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1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83DD-6E51-4B41-9E96-DF28491CCE0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F842-0B1A-4C48-BD08-F9EF4F8BD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3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83DD-6E51-4B41-9E96-DF28491CCE0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F842-0B1A-4C48-BD08-F9EF4F8BD8A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5703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83DD-6E51-4B41-9E96-DF28491CCE0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F842-0B1A-4C48-BD08-F9EF4F8BD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48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83DD-6E51-4B41-9E96-DF28491CCE0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F842-0B1A-4C48-BD08-F9EF4F8BD8A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5512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83DD-6E51-4B41-9E96-DF28491CCE0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F842-0B1A-4C48-BD08-F9EF4F8BD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95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83DD-6E51-4B41-9E96-DF28491CCE0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F842-0B1A-4C48-BD08-F9EF4F8BD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55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83DD-6E51-4B41-9E96-DF28491CCE0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F842-0B1A-4C48-BD08-F9EF4F8BD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1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83DD-6E51-4B41-9E96-DF28491CCE0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F842-0B1A-4C48-BD08-F9EF4F8BD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0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83DD-6E51-4B41-9E96-DF28491CCE0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F842-0B1A-4C48-BD08-F9EF4F8BD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0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83DD-6E51-4B41-9E96-DF28491CCE0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F842-0B1A-4C48-BD08-F9EF4F8BD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0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83DD-6E51-4B41-9E96-DF28491CCE0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F842-0B1A-4C48-BD08-F9EF4F8BD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9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83DD-6E51-4B41-9E96-DF28491CCE0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F842-0B1A-4C48-BD08-F9EF4F8BD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2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83DD-6E51-4B41-9E96-DF28491CCE0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F842-0B1A-4C48-BD08-F9EF4F8BD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83DD-6E51-4B41-9E96-DF28491CCE0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F842-0B1A-4C48-BD08-F9EF4F8BD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1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F842-0B1A-4C48-BD08-F9EF4F8BD8A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83DD-6E51-4B41-9E96-DF28491CCE0E}" type="datetimeFigureOut">
              <a:rPr lang="en-US" smtClean="0"/>
              <a:t>4/17/2022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6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A83DD-6E51-4B41-9E96-DF28491CCE0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8BF842-0B1A-4C48-BD08-F9EF4F8BD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63D6-66F4-4BDC-B0B6-780845B5E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2939" y="117763"/>
            <a:ext cx="8587409" cy="1088185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Bahnschrift Light Condensed" panose="020B0502040204020203" pitchFamily="34" charset="0"/>
              </a:rPr>
              <a:t>Software Engineering Methodology For Healthcare Application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B91F3-C7BE-41A7-AC08-B1BDD1C26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675" y="1417983"/>
            <a:ext cx="10804907" cy="5440017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2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Abdullah Al-</a:t>
            </a:r>
            <a:r>
              <a:rPr lang="en-US" sz="2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Dahmash</a:t>
            </a:r>
            <a:r>
              <a:rPr lang="en-US" sz="2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Samir El-</a:t>
            </a:r>
            <a:r>
              <a:rPr lang="en-US" sz="2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Masri</a:t>
            </a:r>
            <a:endParaRPr lang="en-US" sz="2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Information Systems, College of Information Sciences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King Saud University, Riyadh, KSA</a:t>
            </a:r>
          </a:p>
          <a:p>
            <a:pPr algn="ctr"/>
            <a:r>
              <a:rPr lang="en-US" sz="2100" b="1" dirty="0">
                <a:solidFill>
                  <a:schemeClr val="tx1"/>
                </a:solidFill>
                <a:latin typeface="+mj-lt"/>
              </a:rPr>
              <a:t>Neelu Lalband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 of Computer Science Engineering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JNTUA Anathapuram, A.P, India</a:t>
            </a:r>
          </a:p>
          <a:p>
            <a:pPr algn="ctr"/>
            <a:r>
              <a:rPr lang="en-US" sz="2100" b="1" dirty="0">
                <a:solidFill>
                  <a:schemeClr val="tx1"/>
                </a:solidFill>
                <a:latin typeface="+mj-lt"/>
              </a:rPr>
              <a:t>Dr. D. Kavitha</a:t>
            </a:r>
            <a:endParaRPr lang="en-US" sz="2100" b="1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 of C.S.E</a:t>
            </a:r>
            <a:r>
              <a:rPr lang="en-US" sz="1600" dirty="0"/>
              <a:t>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G.Pulla Reddy college of Engineering (Autonomous) Kurnool, A.P, India</a:t>
            </a:r>
          </a:p>
          <a:p>
            <a:pPr algn="l"/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Members : </a:t>
            </a:r>
          </a:p>
          <a:p>
            <a:pPr algn="ctr"/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Hasan, Mahmud (17-33881-1)</a:t>
            </a:r>
          </a:p>
          <a:p>
            <a:pPr algn="ctr"/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Islam, Md. Rashedul (19-40559-1)</a:t>
            </a:r>
          </a:p>
          <a:p>
            <a:pPr algn="ctr"/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Rahman, Mohammed Mofizur(19-40120-1)</a:t>
            </a:r>
          </a:p>
        </p:txBody>
      </p:sp>
    </p:spTree>
    <p:extLst>
      <p:ext uri="{BB962C8B-B14F-4D97-AF65-F5344CB8AC3E}">
        <p14:creationId xmlns:p14="http://schemas.microsoft.com/office/powerpoint/2010/main" val="6168262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96D7-2D77-4E07-B98F-6422B3E0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58" y="198782"/>
            <a:ext cx="8578889" cy="1510748"/>
          </a:xfrm>
        </p:spPr>
        <p:txBody>
          <a:bodyPr>
            <a:normAutofit/>
          </a:bodyPr>
          <a:lstStyle/>
          <a:p>
            <a:r>
              <a:rPr lang="en-US" dirty="0"/>
              <a:t>Waterfall Model:   </a:t>
            </a:r>
            <a:br>
              <a:rPr lang="en-US" dirty="0"/>
            </a:br>
            <a:endParaRPr lang="en-US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7CBA6C6-FC48-411A-83B4-90E20D20F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971140"/>
            <a:ext cx="5592417" cy="51108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 way street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Overlapping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Interaction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Support delivery of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Feedback path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 Flexible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E0AA6-A580-43A6-AAF6-AA998DBC358C}"/>
              </a:ext>
            </a:extLst>
          </p:cNvPr>
          <p:cNvSpPr txBox="1"/>
          <p:nvPr/>
        </p:nvSpPr>
        <p:spPr>
          <a:xfrm>
            <a:off x="6096000" y="1202242"/>
            <a:ext cx="221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Limitations :</a:t>
            </a:r>
          </a:p>
        </p:txBody>
      </p:sp>
      <p:pic>
        <p:nvPicPr>
          <p:cNvPr id="2050" name="Picture 2" descr="The Cascading Costs of Waterfall. The Waterfall model has traditionally… |  by Jones + Waddell | Medium">
            <a:extLst>
              <a:ext uri="{FF2B5EF4-FFF2-40B4-BE49-F238E27FC236}">
                <a16:creationId xmlns:a16="http://schemas.microsoft.com/office/drawing/2014/main" id="{3DA75CE6-4E6F-4EA8-9974-414CE0193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58" y="1709530"/>
            <a:ext cx="5592417" cy="392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1421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0575D-B14D-4F0E-AFA5-50A953CE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21" y="265433"/>
            <a:ext cx="8596668" cy="1320800"/>
          </a:xfrm>
        </p:spPr>
        <p:txBody>
          <a:bodyPr/>
          <a:lstStyle/>
          <a:p>
            <a:r>
              <a:rPr lang="en-US" dirty="0"/>
              <a:t>Spiral Model :              </a:t>
            </a:r>
            <a:br>
              <a:rPr lang="en-US" dirty="0"/>
            </a:br>
            <a:r>
              <a:rPr lang="en-US" dirty="0"/>
              <a:t>                                 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F83AAA-0168-4A96-AF4D-5D79735EA5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17983"/>
            <a:ext cx="5089971" cy="483041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BBE03-9708-4F50-B7EF-A73EB8292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68" y="1586233"/>
            <a:ext cx="5617789" cy="4456758"/>
          </a:xfrm>
        </p:spPr>
        <p:txBody>
          <a:bodyPr/>
          <a:lstStyle/>
          <a:p>
            <a:pPr algn="l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not suitable for small projects as it is expensive.</a:t>
            </a:r>
          </a:p>
          <a:p>
            <a:pPr algn="l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much more complex than other SDLC models. Process is complex.</a:t>
            </a:r>
          </a:p>
          <a:p>
            <a:pPr algn="l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Too much dependable on Risk Analysis and requires highly specific expertise.</a:t>
            </a:r>
          </a:p>
          <a:p>
            <a:pPr algn="l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Difficulty in time management. </a:t>
            </a:r>
          </a:p>
          <a:p>
            <a:pPr algn="l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Spiral may go on indefinitely.</a:t>
            </a:r>
          </a:p>
          <a:p>
            <a:pPr algn="l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 of the project may not be known early.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A81EBE-448C-4A83-9506-708E7118A13D}"/>
              </a:ext>
            </a:extLst>
          </p:cNvPr>
          <p:cNvSpPr txBox="1"/>
          <p:nvPr/>
        </p:nvSpPr>
        <p:spPr>
          <a:xfrm>
            <a:off x="5403762" y="894763"/>
            <a:ext cx="2513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Limitations :</a:t>
            </a:r>
          </a:p>
        </p:txBody>
      </p:sp>
    </p:spTree>
    <p:extLst>
      <p:ext uri="{BB962C8B-B14F-4D97-AF65-F5344CB8AC3E}">
        <p14:creationId xmlns:p14="http://schemas.microsoft.com/office/powerpoint/2010/main" val="28374561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029D-8676-4416-99D8-26E9DC1F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752" y="225287"/>
            <a:ext cx="8596668" cy="781878"/>
          </a:xfrm>
        </p:spPr>
        <p:txBody>
          <a:bodyPr>
            <a:noAutofit/>
          </a:bodyPr>
          <a:lstStyle/>
          <a:p>
            <a:r>
              <a:rPr lang="en-US" dirty="0"/>
              <a:t>V Model :                  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616BB9-7285-4FA7-B5B0-FCB12B33FB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1404730"/>
            <a:ext cx="4621179" cy="484367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577C6-5DDF-43F4-A70D-8BA865DCA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35086" y="1404730"/>
            <a:ext cx="5613644" cy="484367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High risk and uncertainty.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Not good for complex and object-oriented projects.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Poor model for long and ongoing projects.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Not suitable for the projects where requirements are at a moderate to high risk of changing.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Once an application is in the testing stage, it is difficult to go back and change a functionality.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775218-B279-4D93-956C-DB234CD2F90C}"/>
              </a:ext>
            </a:extLst>
          </p:cNvPr>
          <p:cNvSpPr txBox="1"/>
          <p:nvPr/>
        </p:nvSpPr>
        <p:spPr>
          <a:xfrm>
            <a:off x="5191727" y="745555"/>
            <a:ext cx="2513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Limitations :</a:t>
            </a:r>
          </a:p>
        </p:txBody>
      </p:sp>
    </p:spTree>
    <p:extLst>
      <p:ext uri="{BB962C8B-B14F-4D97-AF65-F5344CB8AC3E}">
        <p14:creationId xmlns:p14="http://schemas.microsoft.com/office/powerpoint/2010/main" val="42372095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029D-8676-4416-99D8-26E9DC1F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53" y="211484"/>
            <a:ext cx="8596668" cy="73270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Rapid Application Development :                  </a:t>
            </a:r>
            <a:br>
              <a:rPr lang="en-US" dirty="0"/>
            </a:br>
            <a:r>
              <a:rPr lang="en-US" dirty="0"/>
              <a:t>                                 	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577C6-5DDF-43F4-A70D-8BA865DCA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1622" y="1725266"/>
            <a:ext cx="5176323" cy="4344229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Depends on strong team and individual performances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Only system that can be modularized can be built using RAD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Requires highly skilled developers/designers.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High dependency on modeling skills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Inapplicable to cheaper projects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7AF77C-B0AB-4786-9D7F-9868ACFD8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53" y="1528968"/>
            <a:ext cx="4861369" cy="33363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220645-7225-48ED-95B8-52970DF2CBBF}"/>
              </a:ext>
            </a:extLst>
          </p:cNvPr>
          <p:cNvSpPr txBox="1"/>
          <p:nvPr/>
        </p:nvSpPr>
        <p:spPr>
          <a:xfrm>
            <a:off x="5411240" y="1140491"/>
            <a:ext cx="2513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Limitations :</a:t>
            </a:r>
          </a:p>
        </p:txBody>
      </p:sp>
    </p:spTree>
    <p:extLst>
      <p:ext uri="{BB962C8B-B14F-4D97-AF65-F5344CB8AC3E}">
        <p14:creationId xmlns:p14="http://schemas.microsoft.com/office/powerpoint/2010/main" val="39569431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029D-8676-4416-99D8-26E9DC1F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649" y="376317"/>
            <a:ext cx="8596668" cy="660400"/>
          </a:xfrm>
        </p:spPr>
        <p:txBody>
          <a:bodyPr>
            <a:noAutofit/>
          </a:bodyPr>
          <a:lstStyle/>
          <a:p>
            <a:r>
              <a:rPr lang="en-US" dirty="0"/>
              <a:t>Agile Model:                  </a:t>
            </a:r>
            <a:br>
              <a:rPr lang="en-US" dirty="0"/>
            </a:br>
            <a:r>
              <a:rPr lang="en-US" dirty="0"/>
              <a:t>                                 	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78C368-97ED-453B-8BD5-1DD1094CC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49" y="1767093"/>
            <a:ext cx="4624437" cy="33238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A79708-7C1E-4123-A9E0-5211A07BD764}"/>
              </a:ext>
            </a:extLst>
          </p:cNvPr>
          <p:cNvSpPr txBox="1"/>
          <p:nvPr/>
        </p:nvSpPr>
        <p:spPr>
          <a:xfrm>
            <a:off x="5324248" y="1027618"/>
            <a:ext cx="2513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Limitations :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DD0F4D3-3529-4293-B2D9-D97BC8638827}"/>
              </a:ext>
            </a:extLst>
          </p:cNvPr>
          <p:cNvSpPr txBox="1">
            <a:spLocks/>
          </p:cNvSpPr>
          <p:nvPr/>
        </p:nvSpPr>
        <p:spPr>
          <a:xfrm>
            <a:off x="5067607" y="1697118"/>
            <a:ext cx="4951036" cy="4702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 is difficult for large projects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Lack of emphasis on necessary designing and documentation.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project can easily get off the track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senior programmers are capable of operation.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4578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12EEB-3141-497F-8D5F-10B6BCA3A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878"/>
          </a:xfrm>
        </p:spPr>
        <p:txBody>
          <a:bodyPr/>
          <a:lstStyle/>
          <a:p>
            <a:r>
              <a:rPr lang="en-US" dirty="0"/>
              <a:t>Big Bang Model</a:t>
            </a:r>
          </a:p>
        </p:txBody>
      </p:sp>
      <p:pic>
        <p:nvPicPr>
          <p:cNvPr id="1026" name="Picture 2" descr="Big-Bang Model (Software Engineering) - javatpoint">
            <a:extLst>
              <a:ext uri="{FF2B5EF4-FFF2-40B4-BE49-F238E27FC236}">
                <a16:creationId xmlns:a16="http://schemas.microsoft.com/office/drawing/2014/main" id="{CB8A9FA6-66D9-4ED5-A0B2-5CD1222173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3"/>
          <a:stretch/>
        </p:blipFill>
        <p:spPr bwMode="auto">
          <a:xfrm>
            <a:off x="266383" y="1795237"/>
            <a:ext cx="470928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877800-8C77-4553-B22A-F647749B9D45}"/>
              </a:ext>
            </a:extLst>
          </p:cNvPr>
          <p:cNvSpPr txBox="1"/>
          <p:nvPr/>
        </p:nvSpPr>
        <p:spPr>
          <a:xfrm>
            <a:off x="5474872" y="1272017"/>
            <a:ext cx="2513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Limitations :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13E76A02-C42C-406D-8244-BFA2C2E1CDD9}"/>
              </a:ext>
            </a:extLst>
          </p:cNvPr>
          <p:cNvSpPr txBox="1">
            <a:spLocks/>
          </p:cNvSpPr>
          <p:nvPr/>
        </p:nvSpPr>
        <p:spPr>
          <a:xfrm>
            <a:off x="5218231" y="2014330"/>
            <a:ext cx="4951036" cy="4843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 good for complex and object-oriented projects.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very expensive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Poor model for long projects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is very high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Uncertain</a:t>
            </a:r>
          </a:p>
        </p:txBody>
      </p:sp>
    </p:spTree>
    <p:extLst>
      <p:ext uri="{BB962C8B-B14F-4D97-AF65-F5344CB8AC3E}">
        <p14:creationId xmlns:p14="http://schemas.microsoft.com/office/powerpoint/2010/main" val="38055599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DC774B0-5D0E-45CB-BF7C-EECEA71E40E8}"/>
              </a:ext>
            </a:extLst>
          </p:cNvPr>
          <p:cNvSpPr txBox="1">
            <a:spLocks/>
          </p:cNvSpPr>
          <p:nvPr/>
        </p:nvSpPr>
        <p:spPr>
          <a:xfrm>
            <a:off x="518623" y="531191"/>
            <a:ext cx="900969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Comparison between some most common software methodologies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76E1B0F3-DEA1-444B-B307-B697A81B9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100909"/>
              </p:ext>
            </p:extLst>
          </p:nvPr>
        </p:nvGraphicFramePr>
        <p:xfrm>
          <a:off x="518623" y="2243665"/>
          <a:ext cx="7883255" cy="3149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083">
                  <a:extLst>
                    <a:ext uri="{9D8B030D-6E8A-4147-A177-3AD203B41FA5}">
                      <a16:colId xmlns:a16="http://schemas.microsoft.com/office/drawing/2014/main" val="2194991336"/>
                    </a:ext>
                  </a:extLst>
                </a:gridCol>
                <a:gridCol w="1297137">
                  <a:extLst>
                    <a:ext uri="{9D8B030D-6E8A-4147-A177-3AD203B41FA5}">
                      <a16:colId xmlns:a16="http://schemas.microsoft.com/office/drawing/2014/main" val="3429874377"/>
                    </a:ext>
                  </a:extLst>
                </a:gridCol>
                <a:gridCol w="1247909">
                  <a:extLst>
                    <a:ext uri="{9D8B030D-6E8A-4147-A177-3AD203B41FA5}">
                      <a16:colId xmlns:a16="http://schemas.microsoft.com/office/drawing/2014/main" val="1246261426"/>
                    </a:ext>
                  </a:extLst>
                </a:gridCol>
                <a:gridCol w="1163987">
                  <a:extLst>
                    <a:ext uri="{9D8B030D-6E8A-4147-A177-3AD203B41FA5}">
                      <a16:colId xmlns:a16="http://schemas.microsoft.com/office/drawing/2014/main" val="103097567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73322433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1156900403"/>
                    </a:ext>
                  </a:extLst>
                </a:gridCol>
              </a:tblGrid>
              <a:tr h="6273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Methodology: Issue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Waterfall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Spiral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 Model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Agile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Big Bang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128545"/>
                  </a:ext>
                </a:extLst>
              </a:tr>
              <a:tr h="62734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Reliability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Moderate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293905"/>
                  </a:ext>
                </a:extLst>
              </a:tr>
              <a:tr h="62734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Moderate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582588"/>
                  </a:ext>
                </a:extLst>
              </a:tr>
              <a:tr h="62734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873178"/>
                  </a:ext>
                </a:extLst>
              </a:tr>
              <a:tr h="62734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Availability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Moderate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Moderate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Moderate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3946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5963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2433-9E6C-4324-BF56-84229C5A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170" y="263014"/>
            <a:ext cx="8596668" cy="1320800"/>
          </a:xfrm>
        </p:spPr>
        <p:txBody>
          <a:bodyPr/>
          <a:lstStyle/>
          <a:p>
            <a:r>
              <a:rPr lang="en-US" dirty="0"/>
              <a:t>Research Method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E79ABE-740F-4F97-8FFF-55FA79D45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723" y="923414"/>
            <a:ext cx="9479541" cy="5934586"/>
          </a:xfrm>
        </p:spPr>
        <p:txBody>
          <a:bodyPr/>
          <a:lstStyle/>
          <a:p>
            <a:r>
              <a:rPr lang="en-US" dirty="0"/>
              <a:t>The development process of system applications is primarily determined by different project methodologies [6. The development approach defines a structure used in planning, design and manages the implementation process of computer systems. Aided by software engineering; a systematic approach to the design of software, the software methodologies result to quality software systems balanced with usability requirement.</a:t>
            </a:r>
          </a:p>
          <a:p>
            <a:r>
              <a:rPr lang="en-US" dirty="0"/>
              <a:t> A formal SDLC model theoretically consists of the following phases for developing and implementing computer software.</a:t>
            </a:r>
          </a:p>
          <a:p>
            <a:pPr marL="0" indent="0">
              <a:buNone/>
            </a:pPr>
            <a:r>
              <a:rPr lang="en-US" dirty="0"/>
              <a:t> • Planning </a:t>
            </a:r>
          </a:p>
          <a:p>
            <a:pPr marL="0" indent="0">
              <a:buNone/>
            </a:pPr>
            <a:r>
              <a:rPr lang="en-US" dirty="0"/>
              <a:t> • Analysis </a:t>
            </a:r>
          </a:p>
          <a:p>
            <a:pPr marL="0" indent="0">
              <a:buNone/>
            </a:pPr>
            <a:r>
              <a:rPr lang="en-US" dirty="0"/>
              <a:t> • Design </a:t>
            </a:r>
          </a:p>
          <a:p>
            <a:pPr marL="0" indent="0">
              <a:buNone/>
            </a:pPr>
            <a:r>
              <a:rPr lang="en-US" dirty="0"/>
              <a:t> • Implementation </a:t>
            </a:r>
          </a:p>
          <a:p>
            <a:pPr marL="0" indent="0">
              <a:buNone/>
            </a:pPr>
            <a:r>
              <a:rPr lang="en-US" dirty="0"/>
              <a:t> • Testing</a:t>
            </a:r>
          </a:p>
          <a:p>
            <a:pPr marL="0" indent="0">
              <a:buNone/>
            </a:pPr>
            <a:r>
              <a:rPr lang="en-US" dirty="0"/>
              <a:t> • Deployment and Evolution</a:t>
            </a:r>
          </a:p>
        </p:txBody>
      </p:sp>
    </p:spTree>
    <p:extLst>
      <p:ext uri="{BB962C8B-B14F-4D97-AF65-F5344CB8AC3E}">
        <p14:creationId xmlns:p14="http://schemas.microsoft.com/office/powerpoint/2010/main" val="20520478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64213-AAEA-45CF-A7F4-C69CF516F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916" y="623668"/>
            <a:ext cx="8596668" cy="1320800"/>
          </a:xfrm>
        </p:spPr>
        <p:txBody>
          <a:bodyPr/>
          <a:lstStyle/>
          <a:p>
            <a:r>
              <a:rPr lang="en-US" dirty="0"/>
              <a:t>Significance Of Research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76C16D8-35A9-43E5-A936-D3697404E1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0359503"/>
              </p:ext>
            </p:extLst>
          </p:nvPr>
        </p:nvGraphicFramePr>
        <p:xfrm>
          <a:off x="269899" y="1588790"/>
          <a:ext cx="9099183" cy="4645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9183">
                  <a:extLst>
                    <a:ext uri="{9D8B030D-6E8A-4147-A177-3AD203B41FA5}">
                      <a16:colId xmlns:a16="http://schemas.microsoft.com/office/drawing/2014/main" val="2491839895"/>
                    </a:ext>
                  </a:extLst>
                </a:gridCol>
              </a:tblGrid>
              <a:tr h="817971">
                <a:tc>
                  <a:txBody>
                    <a:bodyPr/>
                    <a:lstStyle/>
                    <a:p>
                      <a:r>
                        <a:rPr lang="en-US" dirty="0"/>
                        <a:t>Healthcare Application can provide important  information about disease trends and risk factor.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743779"/>
                  </a:ext>
                </a:extLst>
              </a:tr>
              <a:tr h="817971">
                <a:tc>
                  <a:txBody>
                    <a:bodyPr/>
                    <a:lstStyle/>
                    <a:p>
                      <a:r>
                        <a:rPr lang="en-US" dirty="0"/>
                        <a:t>Outcomes of treatment or public health </a:t>
                      </a:r>
                      <a:r>
                        <a:rPr lang="en-US" dirty="0" err="1"/>
                        <a:t>interventions,functionality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abilities,pattern</a:t>
                      </a:r>
                      <a:r>
                        <a:rPr lang="en-US" dirty="0"/>
                        <a:t> of care and health care costs and 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975140"/>
                  </a:ext>
                </a:extLst>
              </a:tr>
              <a:tr h="473904">
                <a:tc>
                  <a:txBody>
                    <a:bodyPr/>
                    <a:lstStyle/>
                    <a:p>
                      <a:r>
                        <a:rPr lang="en-US" dirty="0"/>
                        <a:t>It can also use to book doctor serial.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26974"/>
                  </a:ext>
                </a:extLst>
              </a:tr>
              <a:tr h="473904">
                <a:tc>
                  <a:txBody>
                    <a:bodyPr/>
                    <a:lstStyle/>
                    <a:p>
                      <a:r>
                        <a:rPr lang="en-US" dirty="0"/>
                        <a:t>By Using of agile methodology development approach will adaptive.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646753"/>
                  </a:ext>
                </a:extLst>
              </a:tr>
              <a:tr h="473904">
                <a:tc>
                  <a:txBody>
                    <a:bodyPr/>
                    <a:lstStyle/>
                    <a:p>
                      <a:r>
                        <a:rPr lang="en-US" dirty="0"/>
                        <a:t>The software is specified with high and implemented by medium project teams applying best practices of development.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481098"/>
                  </a:ext>
                </a:extLst>
              </a:tr>
              <a:tr h="473904">
                <a:tc>
                  <a:txBody>
                    <a:bodyPr/>
                    <a:lstStyle/>
                    <a:p>
                      <a:r>
                        <a:rPr lang="en-US" dirty="0"/>
                        <a:t>Here direction of implementation is flexible and can be changed.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181320"/>
                  </a:ext>
                </a:extLst>
              </a:tr>
              <a:tr h="473904">
                <a:tc>
                  <a:txBody>
                    <a:bodyPr/>
                    <a:lstStyle/>
                    <a:p>
                      <a:r>
                        <a:rPr lang="en-US" dirty="0"/>
                        <a:t>The project scale is medium or at times low.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195875"/>
                  </a:ext>
                </a:extLst>
              </a:tr>
              <a:tr h="473904">
                <a:tc>
                  <a:txBody>
                    <a:bodyPr/>
                    <a:lstStyle/>
                    <a:p>
                      <a:r>
                        <a:rPr lang="en-US" dirty="0"/>
                        <a:t>Controlling phases of analysis through design testing is easy.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135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7606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A7A51-3882-441A-BBE8-EAD289310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031" y="284566"/>
            <a:ext cx="6813008" cy="1646302"/>
          </a:xfrm>
        </p:spPr>
        <p:txBody>
          <a:bodyPr/>
          <a:lstStyle/>
          <a:p>
            <a:r>
              <a:rPr lang="en-US" dirty="0"/>
              <a:t>Ethical Consideration</a:t>
            </a:r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461FADED-8923-4E27-BD9B-7B5735A4B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0535" y="3429000"/>
            <a:ext cx="4135195" cy="2324686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1.Privacy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2.Risk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3.Business Ethics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4.Transperancy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A279A850-5A1A-44B6-AC55-C5A1ED5CA107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65154705"/>
              </p:ext>
            </p:extLst>
          </p:nvPr>
        </p:nvGraphicFramePr>
        <p:xfrm>
          <a:off x="1158875" y="2691997"/>
          <a:ext cx="3717925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47865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E181-C8D7-4999-8569-DE94C4119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Framework: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308F-6D3E-4EB9-89B7-C7DD8E37E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423463"/>
            <a:ext cx="4184035" cy="388077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B0F0"/>
                </a:solidFill>
              </a:rPr>
              <a:t>Introduction</a:t>
            </a:r>
            <a:r>
              <a:rPr lang="en-US" dirty="0">
                <a:solidFill>
                  <a:srgbClr val="00B0F0"/>
                </a:solidFill>
              </a:rPr>
              <a:t> : </a:t>
            </a:r>
            <a:r>
              <a:rPr lang="en-US" dirty="0">
                <a:solidFill>
                  <a:schemeClr val="tx1"/>
                </a:solidFill>
              </a:rPr>
              <a:t>Outlines, Aim, Structure. Specifies the beginning, middle and end.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B0F0"/>
                </a:solidFill>
              </a:rPr>
              <a:t>Theory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Software Development Life Cycle (SDLC).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Waterfall,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Spiral,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V Model,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Rapid Application Development (RAD),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Agile Model,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/>
                </a:solidFill>
              </a:rPr>
              <a:t>Big Bang Model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096FF-3D4E-4810-B87B-AE7260322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1369" y="1423463"/>
            <a:ext cx="4184032" cy="408781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B0F0"/>
                </a:solidFill>
              </a:rPr>
              <a:t>Experimental Method </a:t>
            </a:r>
            <a:r>
              <a:rPr lang="en-US" dirty="0"/>
              <a:t>:  Discuss about experimental method.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B0F0"/>
                </a:solidFill>
              </a:rPr>
              <a:t>Results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: which methodology will be better methodology.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B0F0"/>
                </a:solidFill>
              </a:rPr>
              <a:t>Discussion &amp; Conclusion </a:t>
            </a:r>
            <a:r>
              <a:rPr lang="en-US" dirty="0"/>
              <a:t>: Summarizes main points.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Reference </a:t>
            </a:r>
            <a:r>
              <a:rPr lang="en-US" dirty="0"/>
              <a:t>: The list of references.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7120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7E73-B219-4AD8-A7D1-6EEB9FAFF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8139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996A07-3D22-4A86-83F5-5977D76A8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6035"/>
            <a:ext cx="8596668" cy="3644348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sz="2400" dirty="0">
                <a:cs typeface="Arial" panose="020B0604020202020204" pitchFamily="34" charset="0"/>
              </a:rPr>
              <a:t>Brief review of some common software engineering methodologies.</a:t>
            </a:r>
          </a:p>
          <a:p>
            <a:pPr>
              <a:spcBef>
                <a:spcPts val="2400"/>
              </a:spcBef>
            </a:pPr>
            <a:r>
              <a:rPr lang="en-US" sz="2400" dirty="0">
                <a:cs typeface="Arial" panose="020B0604020202020204" pitchFamily="34" charset="0"/>
              </a:rPr>
              <a:t>Limitation discussion.</a:t>
            </a:r>
          </a:p>
          <a:p>
            <a:pPr>
              <a:spcBef>
                <a:spcPts val="2400"/>
              </a:spcBef>
            </a:pPr>
            <a:r>
              <a:rPr lang="en-US" sz="2400" dirty="0">
                <a:cs typeface="Arial" panose="020B0604020202020204" pitchFamily="34" charset="0"/>
              </a:rPr>
              <a:t>Comparison between some common software engineering methodologies.</a:t>
            </a:r>
          </a:p>
          <a:p>
            <a:pPr>
              <a:spcBef>
                <a:spcPts val="2400"/>
              </a:spcBef>
            </a:pPr>
            <a:r>
              <a:rPr lang="en-US" sz="2400" dirty="0">
                <a:cs typeface="Arial" panose="020B0604020202020204" pitchFamily="34" charset="0"/>
              </a:rPr>
              <a:t>Discussion about the research method and ethical consideration.</a:t>
            </a:r>
          </a:p>
        </p:txBody>
      </p:sp>
    </p:spTree>
    <p:extLst>
      <p:ext uri="{BB962C8B-B14F-4D97-AF65-F5344CB8AC3E}">
        <p14:creationId xmlns:p14="http://schemas.microsoft.com/office/powerpoint/2010/main" val="6919569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21E47-CFDD-45A8-A9FE-05D9DD2CF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095" y="102986"/>
            <a:ext cx="4200939" cy="758405"/>
          </a:xfrm>
        </p:spPr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BAD4E-DAE6-4844-BDAB-DFE37B147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448" y="870311"/>
            <a:ext cx="9094673" cy="5702767"/>
          </a:xfrm>
        </p:spPr>
        <p:txBody>
          <a:bodyPr>
            <a:normAutofit/>
          </a:bodyPr>
          <a:lstStyle/>
          <a:p>
            <a:pPr marL="342900" indent="-342900" algn="l"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Kneuper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R. (2017). Sixty Years of Software Development Life Cycle Models. IEEE Annals of the History of Computing, 39(3), 41-54. </a:t>
            </a:r>
          </a:p>
          <a:p>
            <a:pPr marL="342900" indent="-342900" algn="l"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Weber-Jahnke, J. H., Price, M., &amp; Williams, J. (2013, May). Software engineering in health care: Is it really different? And how to gain impact. In Proceedings of the 5th International Workshop on Software Engineering in Health Care (pp. 1-4). IEEE Press. </a:t>
            </a:r>
          </a:p>
          <a:p>
            <a:pPr marL="342900" indent="-342900" algn="l"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Stroulia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E.,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Chodos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D., Boers, N. M., Huang, J.,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Gburzynski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P., &amp;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Nikolaidis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I. (2009, May). Software engineering for health education and care delivery systems: The Smart Condo project. In Software Engineering in Health Care, 2009. SEHC'09. ICSE Workshop on (pp. 20-28). IEEE. </a:t>
            </a:r>
          </a:p>
          <a:p>
            <a:pPr marL="342900" indent="-342900" algn="l"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Richardson, I., Reid, L., &amp; O’Leary, P. (2016, May). Healthcare systems quality: development and use. In Software Engineering in Healthcare Systems (SEHS), IEEE/ACM International Workshop on (pp. 50-53). IEEE. </a:t>
            </a:r>
          </a:p>
          <a:p>
            <a:pPr marL="342900" indent="-342900" algn="l"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SEBoK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"IEEE Computer Society," 2017. [Online]. Available: http://sebokwiki.org/wiki/Healthcare_Systems_Engineering. [Accessed 27 01 2018]. </a:t>
            </a:r>
          </a:p>
          <a:p>
            <a:pPr marL="342900" indent="-342900" algn="l"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Rastogi, V. (2015). Software Development Life Cycle Models-Comparison, Consequences. International Journal of Computer Science and Information Technologies, 6(1), 168- 172.</a:t>
            </a:r>
          </a:p>
        </p:txBody>
      </p:sp>
    </p:spTree>
    <p:extLst>
      <p:ext uri="{BB962C8B-B14F-4D97-AF65-F5344CB8AC3E}">
        <p14:creationId xmlns:p14="http://schemas.microsoft.com/office/powerpoint/2010/main" val="30387810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690F-C571-4A9B-A36B-F08FA089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BC1FBC6-D7D4-45BC-A92B-C6E33858A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8" b="4467"/>
          <a:stretch/>
        </p:blipFill>
        <p:spPr>
          <a:xfrm>
            <a:off x="451539" y="0"/>
            <a:ext cx="9408078" cy="5446643"/>
          </a:xfrm>
        </p:spPr>
      </p:pic>
    </p:spTree>
    <p:extLst>
      <p:ext uri="{BB962C8B-B14F-4D97-AF65-F5344CB8AC3E}">
        <p14:creationId xmlns:p14="http://schemas.microsoft.com/office/powerpoint/2010/main" val="32153279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y questions Royalty Free Vector Image - VectorStock">
            <a:extLst>
              <a:ext uri="{FF2B5EF4-FFF2-40B4-BE49-F238E27FC236}">
                <a16:creationId xmlns:a16="http://schemas.microsoft.com/office/drawing/2014/main" id="{28D23C36-6383-43FE-A906-854CAAF220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90"/>
          <a:stretch/>
        </p:blipFill>
        <p:spPr bwMode="auto">
          <a:xfrm>
            <a:off x="2635734" y="1064418"/>
            <a:ext cx="5699883" cy="472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38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4F90-43BD-456C-8335-F785FFF2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1192-B745-48C3-B232-E6AA24F4E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50504"/>
            <a:ext cx="8983501" cy="518159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cs typeface="Calibri" panose="020F0502020204030204" pitchFamily="34" charset="0"/>
              </a:rPr>
              <a:t>The aim is to achieve the best possible support for patient &amp; Medical care.</a:t>
            </a:r>
          </a:p>
          <a:p>
            <a:pPr>
              <a:spcBef>
                <a:spcPts val="1200"/>
              </a:spcBef>
            </a:pPr>
            <a:r>
              <a:rPr lang="en-US" dirty="0">
                <a:cs typeface="Calibri" panose="020F0502020204030204" pitchFamily="34" charset="0"/>
              </a:rPr>
              <a:t>This System should Support fair financial, good health and excellence services.</a:t>
            </a:r>
          </a:p>
          <a:p>
            <a:pPr>
              <a:spcBef>
                <a:spcPts val="1200"/>
              </a:spcBef>
            </a:pPr>
            <a:r>
              <a:rPr lang="en-US" dirty="0">
                <a:cs typeface="Calibri" panose="020F0502020204030204" pitchFamily="34" charset="0"/>
              </a:rPr>
              <a:t>The use of Information system in healthcare industry is dramatically changes.</a:t>
            </a:r>
          </a:p>
          <a:p>
            <a:pPr>
              <a:spcBef>
                <a:spcPts val="1200"/>
              </a:spcBef>
            </a:pPr>
            <a:r>
              <a:rPr lang="en-US" dirty="0">
                <a:cs typeface="Calibri" panose="020F0502020204030204" pitchFamily="34" charset="0"/>
              </a:rPr>
              <a:t>Software Engineering for Healthcare systems is an engineering Field for IT specialists.</a:t>
            </a:r>
          </a:p>
          <a:p>
            <a:pPr>
              <a:spcBef>
                <a:spcPts val="1200"/>
              </a:spcBef>
            </a:pPr>
            <a:r>
              <a:rPr lang="en-US" dirty="0">
                <a:cs typeface="Calibri" panose="020F0502020204030204" pitchFamily="34" charset="0"/>
              </a:rPr>
              <a:t>A healthcare system has properties and features that need to be addressed.</a:t>
            </a:r>
          </a:p>
          <a:p>
            <a:pPr>
              <a:spcBef>
                <a:spcPts val="1200"/>
              </a:spcBef>
            </a:pPr>
            <a:r>
              <a:rPr lang="en-US" dirty="0">
                <a:cs typeface="Calibri" panose="020F0502020204030204" pitchFamily="34" charset="0"/>
              </a:rPr>
              <a:t>The software models have boosted the development of millions of software applications for desktop, mobile devices as well as smart devices.</a:t>
            </a:r>
          </a:p>
          <a:p>
            <a:pPr>
              <a:spcBef>
                <a:spcPts val="1200"/>
              </a:spcBef>
            </a:pPr>
            <a:r>
              <a:rPr lang="en-US" dirty="0">
                <a:cs typeface="Calibri" panose="020F0502020204030204" pitchFamily="34" charset="0"/>
              </a:rPr>
              <a:t>Agile methodology will supposed to solve the challenges in the healthcare domain.</a:t>
            </a:r>
          </a:p>
          <a:p>
            <a:pPr>
              <a:spcBef>
                <a:spcPts val="1200"/>
              </a:spcBef>
            </a:pPr>
            <a:r>
              <a:rPr lang="en-US" i="0" dirty="0">
                <a:solidFill>
                  <a:srgbClr val="202124"/>
                </a:solidFill>
                <a:effectLst/>
                <a:cs typeface="Calibri" panose="020F0502020204030204" pitchFamily="34" charset="0"/>
              </a:rPr>
              <a:t> Focuses on the health care Application systems and development</a:t>
            </a:r>
            <a:r>
              <a:rPr lang="en-US" i="0" dirty="0"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.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8629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D8D07-17E5-42BA-BC09-CF80C8A73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450" y="376951"/>
            <a:ext cx="7766936" cy="745267"/>
          </a:xfrm>
        </p:spPr>
        <p:txBody>
          <a:bodyPr/>
          <a:lstStyle/>
          <a:p>
            <a:r>
              <a:rPr lang="en-US" dirty="0"/>
              <a:t>Research 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22EF3-D78D-40E6-984B-599B59DD8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909" y="1482436"/>
            <a:ext cx="10668000" cy="5375563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Advanced mobile communications and portable computation are now combined in handheld devices called “smartphones”, which are also capable of running third-party software. </a:t>
            </a: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The number of smartphone users is growing rapidly, including among healthcare professionals. The purpose of this study is classify smartphone-based healthcare technologies as discussed in academic literature according to their functionalities, and summarize articles in each category.</a:t>
            </a:r>
          </a:p>
          <a:p>
            <a:pPr algn="l"/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algn="l"/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algn="l"/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Development of quality </a:t>
            </a:r>
            <a:r>
              <a:rPr lang="en-US" dirty="0" err="1">
                <a:solidFill>
                  <a:srgbClr val="333333"/>
                </a:solidFill>
                <a:latin typeface="georgia" panose="02040502050405020303" pitchFamily="18" charset="0"/>
              </a:rPr>
              <a:t>heathcare</a:t>
            </a: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 systems that meet complex nature of healthcare </a:t>
            </a:r>
            <a:r>
              <a:rPr lang="en-US" dirty="0" err="1">
                <a:solidFill>
                  <a:srgbClr val="333333"/>
                </a:solidFill>
                <a:latin typeface="georgia" panose="02040502050405020303" pitchFamily="18" charset="0"/>
              </a:rPr>
              <a:t>delivery,with</a:t>
            </a: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 streamlined management of patient information records across the extensive medical care settings is a huge </a:t>
            </a:r>
            <a:r>
              <a:rPr lang="en-US" dirty="0" err="1">
                <a:solidFill>
                  <a:srgbClr val="333333"/>
                </a:solidFill>
                <a:latin typeface="georgia" panose="02040502050405020303" pitchFamily="18" charset="0"/>
              </a:rPr>
              <a:t>challenge.In</a:t>
            </a: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 order to </a:t>
            </a:r>
            <a:r>
              <a:rPr lang="en-US" dirty="0" err="1">
                <a:solidFill>
                  <a:srgbClr val="333333"/>
                </a:solidFill>
                <a:latin typeface="georgia" panose="02040502050405020303" pitchFamily="18" charset="0"/>
              </a:rPr>
              <a:t>archieve</a:t>
            </a: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 accuracy and </a:t>
            </a:r>
            <a:r>
              <a:rPr lang="en-US" dirty="0" err="1">
                <a:solidFill>
                  <a:srgbClr val="333333"/>
                </a:solidFill>
                <a:latin typeface="georgia" panose="02040502050405020303" pitchFamily="18" charset="0"/>
              </a:rPr>
              <a:t>quality,best</a:t>
            </a: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 SDLC model should be proposed.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7C0C3E-2459-4636-B5DA-8B7770FC6F89}"/>
              </a:ext>
            </a:extLst>
          </p:cNvPr>
          <p:cNvSpPr/>
          <p:nvPr/>
        </p:nvSpPr>
        <p:spPr>
          <a:xfrm>
            <a:off x="1039091" y="2078182"/>
            <a:ext cx="8271164" cy="1350818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69FCAA6-E2DE-43F4-9CCF-6D78D8E44738}"/>
              </a:ext>
            </a:extLst>
          </p:cNvPr>
          <p:cNvSpPr/>
          <p:nvPr/>
        </p:nvSpPr>
        <p:spPr>
          <a:xfrm>
            <a:off x="5174672" y="2389908"/>
            <a:ext cx="340427" cy="692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60FD2502-BE0F-4C5D-B65E-DC9086E426C1}"/>
              </a:ext>
            </a:extLst>
          </p:cNvPr>
          <p:cNvSpPr/>
          <p:nvPr/>
        </p:nvSpPr>
        <p:spPr>
          <a:xfrm>
            <a:off x="5174673" y="4450772"/>
            <a:ext cx="340427" cy="692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0469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2D512-4ABC-435C-A48C-80B359A24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0594" y="631152"/>
            <a:ext cx="7766936" cy="1646302"/>
          </a:xfrm>
        </p:spPr>
        <p:txBody>
          <a:bodyPr/>
          <a:lstStyle/>
          <a:p>
            <a:r>
              <a:rPr lang="en-US" dirty="0"/>
              <a:t>Research 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97277-C98F-4B54-83A5-F7689C69D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636" y="2563091"/>
            <a:ext cx="9642764" cy="3560618"/>
          </a:xfrm>
        </p:spPr>
        <p:txBody>
          <a:bodyPr>
            <a:normAutofit/>
          </a:bodyPr>
          <a:lstStyle/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Goal of our research is improved the patient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care.Such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: by improving the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accessibility,by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making information belonging to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patients,by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improving patient administration procedure.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improve the management efficiency of healthcare.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form an integral part of a larger quality improvement program in the department .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main purpose of Healthcare Application is to book appointment with doctors and buy medicines online without having to travel to hospital.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7344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C8B9-D98D-4E17-A967-6BAF4BDC6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224" y="-7176"/>
            <a:ext cx="7766936" cy="1646302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26CBD41-A651-4C6A-9DFF-A9658A3C6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1475" y="2461845"/>
            <a:ext cx="2841676" cy="316523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1.Misdiagonosis</a:t>
            </a:r>
          </a:p>
          <a:p>
            <a:pPr algn="l"/>
            <a:r>
              <a:rPr lang="en-US" dirty="0"/>
              <a:t>2.Limited access to advance clinician Training</a:t>
            </a:r>
          </a:p>
          <a:p>
            <a:pPr algn="l"/>
            <a:r>
              <a:rPr lang="en-US" dirty="0"/>
              <a:t>3.Opioid Overdose crisis </a:t>
            </a:r>
          </a:p>
          <a:p>
            <a:pPr algn="l"/>
            <a:r>
              <a:rPr lang="en-US" dirty="0"/>
              <a:t>4.Cost of healthcare Services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81A17FF-15A8-4ACA-A4D4-774167535A8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46922668"/>
              </p:ext>
            </p:extLst>
          </p:nvPr>
        </p:nvGraphicFramePr>
        <p:xfrm>
          <a:off x="0" y="2160588"/>
          <a:ext cx="5765800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82411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CFEC6-37C2-497A-9C95-52716ABB1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21565"/>
            <a:ext cx="9659362" cy="336605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the different  SDLC models to develop any kind of software Application?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is the best SDLC suitable for smart healthcare application?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the Research Challenges of software engineering application for smart healthcare application?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293A608-930A-481F-BD24-4415456EC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16224"/>
            <a:ext cx="6040472" cy="598557"/>
          </a:xfrm>
        </p:spPr>
        <p:txBody>
          <a:bodyPr>
            <a:normAutofit fontScale="90000"/>
          </a:bodyPr>
          <a:lstStyle/>
          <a:p>
            <a:r>
              <a:rPr lang="en-US" dirty="0"/>
              <a:t>Research Question</a:t>
            </a:r>
          </a:p>
        </p:txBody>
      </p:sp>
    </p:spTree>
    <p:extLst>
      <p:ext uri="{BB962C8B-B14F-4D97-AF65-F5344CB8AC3E}">
        <p14:creationId xmlns:p14="http://schemas.microsoft.com/office/powerpoint/2010/main" val="37153962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F0A9-D388-456C-B276-D6D27A055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908" y="1"/>
            <a:ext cx="3250465" cy="1033670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7C33C-C904-41C0-B11A-251A1E659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383" y="1033671"/>
            <a:ext cx="9090992" cy="5287616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Popular SDLC models include the waterfall model, spiral model, V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model, Agile Model and Big Bang Model</a:t>
            </a:r>
          </a:p>
          <a:p>
            <a:pPr algn="l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2) </a:t>
            </a: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Agile is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comparatively better</a:t>
            </a: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SDLC methodology than other 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software engineering methodologies.</a:t>
            </a:r>
            <a:endParaRPr lang="en-US" sz="18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Factor analysis resulted in the identification of six problem factors: 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Knowledge, 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Programmer Effectiveness, 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 Quality, 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Programmer Time Availability, 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Machine Requirements, 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 Reliability.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8590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B380-5DE8-41F6-A69A-CF827277B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043" y="649357"/>
            <a:ext cx="9236766" cy="756111"/>
          </a:xfrm>
        </p:spPr>
        <p:txBody>
          <a:bodyPr/>
          <a:lstStyle/>
          <a:p>
            <a:r>
              <a:rPr lang="en-US" sz="3200" dirty="0"/>
              <a:t>Common Software Engineering Methodologies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8CD20-E386-48D9-B5A8-971A82FC7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3425" y="1749287"/>
            <a:ext cx="8812697" cy="477078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 models of software development have been defined to be applied during software implementation process. Such models can be classified into two categories.</a:t>
            </a:r>
          </a:p>
          <a:p>
            <a:pPr algn="l"/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and Classical Models :  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Waterfall Model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Spiral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 Model 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 Application Development Model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 Bang Model</a:t>
            </a:r>
          </a:p>
          <a:p>
            <a:pPr algn="l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Modern and Popular Models : 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Agile Model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4895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F518C3D7A8364DA733FDF9E814B61D" ma:contentTypeVersion="4" ma:contentTypeDescription="Create a new document." ma:contentTypeScope="" ma:versionID="25bf901bdc71b13f737679223774a942">
  <xsd:schema xmlns:xsd="http://www.w3.org/2001/XMLSchema" xmlns:xs="http://www.w3.org/2001/XMLSchema" xmlns:p="http://schemas.microsoft.com/office/2006/metadata/properties" xmlns:ns2="8532f6ee-fd98-4ba3-94dd-7d35041e413e" targetNamespace="http://schemas.microsoft.com/office/2006/metadata/properties" ma:root="true" ma:fieldsID="693ee1a037c840c41851ab318557a311" ns2:_="">
    <xsd:import namespace="8532f6ee-fd98-4ba3-94dd-7d35041e41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32f6ee-fd98-4ba3-94dd-7d35041e41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FCE53B-D716-4119-9236-5B600D4A3B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32f6ee-fd98-4ba3-94dd-7d35041e41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525F2D-32CD-4B15-8604-38EB3574CC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AA74FF-213E-4CD6-A932-9AB6E906BCF5}">
  <ds:schemaRefs>
    <ds:schemaRef ds:uri="8532f6ee-fd98-4ba3-94dd-7d35041e413e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447</TotalTime>
  <Words>1507</Words>
  <Application>Microsoft Office PowerPoint</Application>
  <PresentationFormat>Widescreen</PresentationFormat>
  <Paragraphs>197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Bahnschrift Light Condensed</vt:lpstr>
      <vt:lpstr>Calibri</vt:lpstr>
      <vt:lpstr>georgia</vt:lpstr>
      <vt:lpstr>Trebuchet MS</vt:lpstr>
      <vt:lpstr>Wingdings</vt:lpstr>
      <vt:lpstr>Wingdings 3</vt:lpstr>
      <vt:lpstr>Facet</vt:lpstr>
      <vt:lpstr>Software Engineering Methodology For Healthcare Application Development</vt:lpstr>
      <vt:lpstr>Presentation Framework: </vt:lpstr>
      <vt:lpstr>Introduction : </vt:lpstr>
      <vt:lpstr>Research Background</vt:lpstr>
      <vt:lpstr>Research Objective</vt:lpstr>
      <vt:lpstr>Problem Statement</vt:lpstr>
      <vt:lpstr>Research Question</vt:lpstr>
      <vt:lpstr>Solution</vt:lpstr>
      <vt:lpstr>Common Software Engineering Methodologies :</vt:lpstr>
      <vt:lpstr>Waterfall Model:    </vt:lpstr>
      <vt:lpstr>Spiral Model :                                                </vt:lpstr>
      <vt:lpstr>V Model :                    </vt:lpstr>
      <vt:lpstr>Rapid Application Development :                                                      </vt:lpstr>
      <vt:lpstr>Agile Model:                                                      </vt:lpstr>
      <vt:lpstr>Big Bang Model</vt:lpstr>
      <vt:lpstr>PowerPoint Presentation</vt:lpstr>
      <vt:lpstr>Research Method</vt:lpstr>
      <vt:lpstr>Significance Of Research</vt:lpstr>
      <vt:lpstr>Ethical Consideration</vt:lpstr>
      <vt:lpstr>Conclusion</vt:lpstr>
      <vt:lpstr>References: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New Proposed Software Engineering Methodology For Healthcare Application Development</dc:title>
  <dc:creator>MAHMUD HASAN</dc:creator>
  <cp:lastModifiedBy>MAHMUD HASAN</cp:lastModifiedBy>
  <cp:revision>26</cp:revision>
  <dcterms:created xsi:type="dcterms:W3CDTF">2022-03-12T05:50:51Z</dcterms:created>
  <dcterms:modified xsi:type="dcterms:W3CDTF">2022-04-16T19:42:37Z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0x010100E7F518C3D7A8364DA733FDF9E814B61D</vt:lpwstr>
  </property>
</Properties>
</file>