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7" r:id="rId7"/>
    <p:sldId id="263" r:id="rId8"/>
    <p:sldId id="268" r:id="rId9"/>
    <p:sldId id="269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>
      <p:cViewPr varScale="1">
        <p:scale>
          <a:sx n="74" d="100"/>
          <a:sy n="74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Lecture-1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Eigenvalues &amp; Eigenvectors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Outcome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this lecture students </a:t>
            </a:r>
          </a:p>
          <a:p>
            <a:r>
              <a:rPr lang="en-US" dirty="0" smtClean="0"/>
              <a:t>Will know </a:t>
            </a:r>
            <a:r>
              <a:rPr lang="en-US" dirty="0" smtClean="0"/>
              <a:t>about eigenvalues </a:t>
            </a:r>
            <a:r>
              <a:rPr lang="en-US" dirty="0" smtClean="0"/>
              <a:t>and eigenvectors</a:t>
            </a:r>
          </a:p>
          <a:p>
            <a:r>
              <a:rPr lang="en-US" dirty="0" smtClean="0"/>
              <a:t>Will be able to calculate eigenvalues</a:t>
            </a:r>
          </a:p>
          <a:p>
            <a:r>
              <a:rPr lang="en-US" dirty="0" smtClean="0"/>
              <a:t>Will be able to calculate eigenvectors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0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Next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/>
              <a:t>eigenvalue and </a:t>
            </a:r>
            <a:r>
              <a:rPr lang="en-US" dirty="0" smtClean="0"/>
              <a:t>eigenvector to Solve system </a:t>
            </a:r>
            <a:r>
              <a:rPr lang="en-US" dirty="0"/>
              <a:t>of differential </a:t>
            </a:r>
            <a:r>
              <a:rPr lang="en-US" dirty="0" smtClean="0"/>
              <a:t>equation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Objective: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Discussion </a:t>
            </a:r>
            <a:r>
              <a:rPr lang="en-US" sz="2400" dirty="0"/>
              <a:t>about eigenvalues </a:t>
            </a:r>
            <a:r>
              <a:rPr lang="en-US" sz="2400" dirty="0" smtClean="0"/>
              <a:t> &amp; </a:t>
            </a:r>
            <a:r>
              <a:rPr lang="en-US" sz="2400" dirty="0"/>
              <a:t>eigenvectors </a:t>
            </a:r>
            <a:endParaRPr lang="en-US" sz="2400" dirty="0" smtClean="0"/>
          </a:p>
          <a:p>
            <a:r>
              <a:rPr lang="en-US" sz="2400" dirty="0"/>
              <a:t>How to find eigenvalues &amp; eigenvectors of a matrix </a:t>
            </a:r>
            <a:r>
              <a:rPr lang="en-US" sz="2400" dirty="0" smtClean="0"/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14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What </a:t>
            </a:r>
            <a:r>
              <a:rPr lang="en-US" sz="3200" b="1" dirty="0">
                <a:solidFill>
                  <a:srgbClr val="FF0000"/>
                </a:solidFill>
              </a:rPr>
              <a:t>are eigenvalues and </a:t>
            </a:r>
            <a:r>
              <a:rPr lang="en-US" sz="3200" b="1" dirty="0" smtClean="0">
                <a:solidFill>
                  <a:srgbClr val="FF0000"/>
                </a:solidFill>
              </a:rPr>
              <a:t>eigenvectors?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×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a square matrix. A non-zero vector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is called an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eigenvector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400" dirty="0"/>
                  <a:t> is a scalar multiple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400" dirty="0"/>
                  <a:t>; that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1" i="1">
                        <a:latin typeface="Cambria Math"/>
                      </a:rPr>
                      <m:t>𝑽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𝜆</m:t>
                    </m:r>
                    <m:r>
                      <a:rPr lang="en-US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400" dirty="0"/>
                  <a:t> for some scalar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𝜆</m:t>
                    </m:r>
                  </m:oMath>
                </a14:m>
                <a:r>
                  <a:rPr lang="en-US" sz="2400" dirty="0"/>
                  <a:t>. The scalar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𝜆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called an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eigenvalue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400" dirty="0"/>
                  <a:t> is called the eigenvector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corresponding to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 </m:t>
                    </m:r>
                    <m:r>
                      <a:rPr lang="en-US" sz="2400" i="1">
                        <a:latin typeface="Cambria Math"/>
                      </a:rPr>
                      <m:t>𝜆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b="1" dirty="0"/>
                  <a:t>Characteristic matrix: </a:t>
                </a:r>
                <a:r>
                  <a:rPr lang="en-US" sz="24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𝜆</m:t>
                    </m:r>
                    <m:r>
                      <a:rPr lang="en-US" sz="2400" i="1">
                        <a:latin typeface="Cambria Math"/>
                      </a:rPr>
                      <m:t>𝐼</m:t>
                    </m:r>
                  </m:oMath>
                </a14:m>
                <a:endParaRPr lang="en-US" sz="2400" dirty="0"/>
              </a:p>
              <a:p>
                <a:r>
                  <a:rPr lang="en-US" sz="2400" b="1" dirty="0" smtClean="0"/>
                  <a:t>Characteristic </a:t>
                </a:r>
                <a:r>
                  <a:rPr lang="en-US" sz="2400" b="1" dirty="0"/>
                  <a:t>polynomial</a:t>
                </a:r>
                <a:r>
                  <a:rPr lang="en-US" sz="2400" b="1" dirty="0" smtClean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𝜆</m:t>
                        </m:r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b="1" dirty="0"/>
                  <a:t>Characteristic equation</a:t>
                </a:r>
                <a:r>
                  <a:rPr lang="en-US" sz="2400" b="1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𝜆</m:t>
                        </m:r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roots of the characteristic equation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𝜆</m:t>
                        </m:r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are called </a:t>
                </a:r>
                <a:r>
                  <a:rPr lang="en-US" sz="2400" b="1" dirty="0"/>
                  <a:t>characteristic </a:t>
                </a:r>
                <a:r>
                  <a:rPr lang="en-US" sz="2400" b="1" dirty="0" smtClean="0"/>
                  <a:t>roots </a:t>
                </a:r>
                <a:r>
                  <a:rPr lang="en-US" sz="2400" b="1" dirty="0"/>
                  <a:t>or eigenvalues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of matrix A.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111" t="-84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2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Finding eigenvalues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Example:</a:t>
                </a:r>
                <a:r>
                  <a:rPr lang="en-US" sz="2000" dirty="0" smtClean="0"/>
                  <a:t> </a:t>
                </a:r>
                <a:r>
                  <a:rPr lang="en-US" sz="1600" dirty="0" smtClean="0"/>
                  <a:t>Find </a:t>
                </a:r>
                <a:r>
                  <a:rPr lang="en-US" sz="1600" dirty="0"/>
                  <a:t>the eigenvalues and eigenvectors of the matrix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 smtClean="0"/>
                  <a:t>characteristic </a:t>
                </a:r>
                <a:r>
                  <a:rPr lang="en-US" sz="1600" b="1" dirty="0"/>
                  <a:t>matrix</a:t>
                </a:r>
                <a:r>
                  <a:rPr lang="en-US" sz="16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𝜆</m:t>
                    </m:r>
                    <m:r>
                      <a:rPr lang="en-US" sz="1600" i="1">
                        <a:latin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−2−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characteristic polynomial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−2−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characteristic </a:t>
                </a:r>
                <a:r>
                  <a:rPr lang="en-US" sz="1600" b="1" dirty="0"/>
                  <a:t>equat</a:t>
                </a:r>
                <a:r>
                  <a:rPr lang="en-US" sz="1600" b="1" dirty="0" smtClean="0"/>
                  <a:t>ion: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=0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⇒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  <m:r>
                          <a:rPr lang="en-US" sz="1600" i="1">
                            <a:latin typeface="Cambria Math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  <m:r>
                          <a:rPr lang="en-US" sz="16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1600" i="1">
                        <a:latin typeface="Cambria Math"/>
                      </a:rPr>
                      <m:t>𝜆</m:t>
                    </m:r>
                    <m:r>
                      <a:rPr lang="en-US" sz="1600" i="1">
                        <a:latin typeface="Cambria Math"/>
                      </a:rPr>
                      <m:t>=1,−2,2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So, the characteristic roots or the Eigenvalues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1600" dirty="0"/>
                  <a:t> 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𝜆</m:t>
                    </m:r>
                    <m:r>
                      <a:rPr lang="en-US" sz="1600" i="1">
                        <a:latin typeface="Cambria Math"/>
                      </a:rPr>
                      <m:t>=1,−2, 2</m:t>
                    </m:r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Eigenvectors: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1600" b="1" i="1">
                        <a:latin typeface="Cambria Math"/>
                      </a:rPr>
                      <m:t>𝑽</m:t>
                    </m:r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/>
                  <a:t>  So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−2−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1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Finding eigenvectors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</a:rPr>
                      <m:t>𝜆</m:t>
                    </m:r>
                    <m:r>
                      <a:rPr lang="en-US" sz="2300" i="1">
                        <a:latin typeface="Cambria Math"/>
                      </a:rPr>
                      <m:t>=1</m:t>
                    </m:r>
                  </m:oMath>
                </a14:m>
                <a:endParaRPr lang="en-US" sz="23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3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3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  <a:ea typeface="Cambria Math"/>
                      </a:rPr>
                      <m:t>⟹</m:t>
                    </m:r>
                    <m:d>
                      <m:dPr>
                        <m:begChr m:val="{"/>
                        <m:endChr m:val=""/>
                        <m:ctrlPr>
                          <a:rPr lang="en-US" sz="23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0⋅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+2⋅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−1⋅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3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0⋅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−3⋅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+0⋅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3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0⋅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+5⋅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+1⋅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300" dirty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300" dirty="0" smtClean="0"/>
                  <a:t>  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dirty="0" smtClean="0"/>
                  <a:t>Solving </a:t>
                </a:r>
                <a:r>
                  <a:rPr lang="en-US" sz="2300" dirty="0"/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300" i="1">
                        <a:latin typeface="Cambria Math"/>
                      </a:rPr>
                      <m:t>=0</m:t>
                    </m:r>
                    <m:r>
                      <a:rPr lang="en-US" sz="23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300" dirty="0" smtClean="0"/>
                  <a:t> </a:t>
                </a:r>
                <a:r>
                  <a:rPr lang="en-US" sz="23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/>
                  <a:t> is a free variable. </a:t>
                </a:r>
                <a:endParaRPr lang="en-US" sz="2300" dirty="0" smtClean="0"/>
              </a:p>
              <a:p>
                <a:pPr marL="0" indent="0">
                  <a:buNone/>
                </a:pPr>
                <a:r>
                  <a:rPr lang="en-US" sz="2300" dirty="0" smtClean="0"/>
                  <a:t>Let</a:t>
                </a:r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latin typeface="Cambria Math"/>
                      </a:rPr>
                      <m:t>=</m:t>
                    </m:r>
                    <m:r>
                      <a:rPr lang="en-US" sz="23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300" dirty="0"/>
                  <a:t>, where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300" dirty="0"/>
                  <a:t> is any real </a:t>
                </a:r>
                <a:r>
                  <a:rPr lang="en-US" sz="2300" dirty="0" smtClean="0"/>
                  <a:t>number.</a:t>
                </a:r>
              </a:p>
              <a:p>
                <a:pPr marL="0" indent="0">
                  <a:buNone/>
                </a:pPr>
                <a:r>
                  <a:rPr lang="en-US" sz="2300" dirty="0"/>
                  <a:t>the eigenvector of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300" dirty="0"/>
                  <a:t> corresponding to the eigenvalue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</a:rPr>
                      <m:t>𝜆</m:t>
                    </m:r>
                    <m:r>
                      <a:rPr lang="en-US" sz="23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300" dirty="0"/>
                  <a:t> are the non-zero vectors of the </a:t>
                </a:r>
                <a:r>
                  <a:rPr lang="en-US" sz="2300" dirty="0" smtClean="0"/>
                  <a:t>form</a:t>
                </a:r>
              </a:p>
              <a:p>
                <a:pPr marL="0" indent="0">
                  <a:buNone/>
                </a:pPr>
                <a:r>
                  <a:rPr lang="en-US" sz="2300" dirty="0" smtClean="0"/>
                  <a:t> </a:t>
                </a:r>
                <a14:m>
                  <m:oMath xmlns:m="http://schemas.openxmlformats.org/officeDocument/2006/math">
                    <m:r>
                      <a:rPr lang="en-US" sz="2300" b="1" i="1">
                        <a:latin typeface="Cambria Math"/>
                      </a:rPr>
                      <m:t>𝑽</m:t>
                    </m:r>
                    <m:r>
                      <a:rPr lang="en-US" sz="23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300" i="1"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n-US" sz="2300" i="1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300" i="1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1037" t="-85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Finding </a:t>
            </a:r>
            <a:r>
              <a:rPr lang="en-US" sz="3200" b="1" dirty="0" smtClean="0">
                <a:solidFill>
                  <a:srgbClr val="FF0000"/>
                </a:solidFill>
              </a:rPr>
              <a:t>eigenvectors(continued)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=−2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+2⋅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−1⋅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−0⋅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+0⋅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+5⋅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+4⋅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This system has one free variable.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>
                        <a:latin typeface="Cambria Math"/>
                      </a:rPr>
                      <m:t>  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∴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∴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13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𝑽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15</m:t>
                                </m:r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333" t="-2564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58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Finding eigenvectors(continued)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𝜆</m:t>
                    </m:r>
                    <m:r>
                      <a:rPr lang="en-US" sz="2400" i="1"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⟹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+2⋅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−1⋅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−4⋅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+0⋅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+5⋅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+0⋅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Hence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is free variable.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 then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=−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So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𝜆</m:t>
                    </m:r>
                    <m:r>
                      <a:rPr lang="en-US" sz="2400" i="1">
                        <a:latin typeface="Cambria Math"/>
                      </a:rPr>
                      <m:t>=−2</m:t>
                    </m:r>
                  </m:oMath>
                </a14:m>
                <a:r>
                  <a:rPr lang="en-US" sz="2400" dirty="0"/>
                  <a:t> the eigenvector is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49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Sample Question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Find the eigenvalues and eigenvectors of the following matrices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a)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/>
                            </m:ctrlPr>
                          </m:mPr>
                          <m:mr>
                            <m:e>
                              <m:r>
                                <a:rPr lang="en-US" sz="2000" i="1"/>
                                <m:t>1</m:t>
                              </m:r>
                            </m:e>
                            <m:e>
                              <m:r>
                                <a:rPr lang="en-US" sz="2000" i="1"/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/>
                                <m:t>2</m:t>
                              </m:r>
                            </m:e>
                            <m:e>
                              <m:r>
                                <a:rPr lang="en-US" sz="2000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b)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/>
                            </m:ctrlPr>
                          </m:mPr>
                          <m:mr>
                            <m:e>
                              <m:r>
                                <a:rPr lang="en-US" sz="2000" i="1"/>
                                <m:t>−1</m:t>
                              </m:r>
                            </m:e>
                            <m:e>
                              <m:r>
                                <a:rPr lang="en-US" sz="2000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/>
                                <m:t>3</m:t>
                              </m:r>
                            </m:e>
                            <m:e>
                              <m:r>
                                <a:rPr lang="en-US" sz="2000" i="1"/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   c)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/>
                            </m:ctrlPr>
                          </m:mPr>
                          <m:mr>
                            <m:e>
                              <m:r>
                                <a:rPr lang="en-US" sz="2000" i="1"/>
                                <m:t>1</m:t>
                              </m:r>
                            </m:e>
                            <m:e>
                              <m:r>
                                <a:rPr lang="en-US" sz="2000" i="1"/>
                                <m:t>2</m:t>
                              </m:r>
                            </m:e>
                            <m:e>
                              <m:r>
                                <a:rPr lang="en-US" sz="2000" i="1"/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/>
                                <m:t>0</m:t>
                              </m:r>
                            </m:e>
                            <m:e>
                              <m:r>
                                <a:rPr lang="en-US" sz="2000" i="1"/>
                                <m:t>−2</m:t>
                              </m:r>
                            </m:e>
                            <m:e>
                              <m:r>
                                <a:rPr lang="en-US" sz="2000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/>
                                <m:t>0</m:t>
                              </m:r>
                            </m:e>
                            <m:e>
                              <m:r>
                                <a:rPr lang="en-US" sz="2000" i="1"/>
                                <m:t>−5</m:t>
                              </m:r>
                            </m:e>
                            <m:e>
                              <m:r>
                                <a:rPr lang="en-US" sz="2000" i="1"/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d)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/>
                            </m:ctrlPr>
                          </m:mPr>
                          <m:mr>
                            <m:e>
                              <m:r>
                                <a:rPr lang="en-US" sz="2000" i="1"/>
                                <m:t>2</m:t>
                              </m:r>
                            </m:e>
                            <m:e>
                              <m:r>
                                <a:rPr lang="en-US" sz="2000" i="1"/>
                                <m:t>3</m:t>
                              </m:r>
                            </m:e>
                            <m:e>
                              <m:r>
                                <a:rPr lang="en-US" sz="2000" i="1"/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/>
                                <m:t>1</m:t>
                              </m:r>
                            </m:e>
                            <m:e>
                              <m:r>
                                <a:rPr lang="en-US" sz="2000" i="1"/>
                                <m:t>3</m:t>
                              </m:r>
                            </m:e>
                            <m:e>
                              <m:r>
                                <a:rPr lang="en-US" sz="2000" i="1"/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/>
                                <m:t>−1</m:t>
                              </m:r>
                            </m:e>
                            <m:e>
                              <m:r>
                                <a:rPr lang="en-US" sz="2000" i="1"/>
                                <m:t>−4</m:t>
                              </m:r>
                            </m:e>
                            <m:e>
                              <m:r>
                                <a:rPr lang="en-US" sz="2000" i="1"/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63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Sample MCQ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Consider the matrix </a:t>
                </a:r>
                <a14:m>
                  <m:oMath xmlns:m="http://schemas.openxmlformats.org/officeDocument/2006/math">
                    <m:r>
                      <a:rPr lang="en-US" sz="2600" i="1"/>
                      <m:t>𝐴</m:t>
                    </m:r>
                    <m:r>
                      <a:rPr lang="en-US" sz="26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/>
                            </m:ctrlPr>
                          </m:mPr>
                          <m:mr>
                            <m:e>
                              <m:r>
                                <a:rPr lang="en-US" sz="2600" i="1"/>
                                <m:t>1</m:t>
                              </m:r>
                            </m:e>
                            <m:e>
                              <m:r>
                                <a:rPr lang="en-US" sz="2600" i="1"/>
                                <m:t>2</m:t>
                              </m:r>
                            </m:e>
                            <m:e>
                              <m:r>
                                <a:rPr lang="en-US" sz="2600" i="1"/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/>
                                <m:t>0</m:t>
                              </m:r>
                            </m:e>
                            <m:e>
                              <m:r>
                                <a:rPr lang="en-US" sz="2600" i="1"/>
                                <m:t>−2</m:t>
                              </m:r>
                            </m:e>
                            <m:e>
                              <m:r>
                                <a:rPr lang="en-US" sz="2600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/>
                                <m:t>0</m:t>
                              </m:r>
                            </m:e>
                            <m:e>
                              <m:r>
                                <a:rPr lang="en-US" sz="2600" i="1"/>
                                <m:t>5</m:t>
                              </m:r>
                            </m:e>
                            <m:e>
                              <m:r>
                                <a:rPr lang="en-US" sz="2600" i="1"/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600" i="1"/>
                      <m:t>.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 smtClean="0"/>
                  <a:t>1) Which </a:t>
                </a:r>
                <a:r>
                  <a:rPr lang="en-US" sz="2600" dirty="0"/>
                  <a:t>of the following is the characteristic polynomial of</a:t>
                </a:r>
                <a14:m>
                  <m:oMath xmlns:m="http://schemas.openxmlformats.org/officeDocument/2006/math">
                    <m:r>
                      <a:rPr lang="en-US" sz="2600" i="1"/>
                      <m:t> </m:t>
                    </m:r>
                    <m:r>
                      <a:rPr lang="en-US" sz="2600" i="1"/>
                      <m:t>𝐴</m:t>
                    </m:r>
                    <m:r>
                      <a:rPr lang="en-US" sz="2600" i="1"/>
                      <m:t> </m:t>
                    </m:r>
                  </m:oMath>
                </a14:m>
                <a:r>
                  <a:rPr lang="en-US" sz="2600" dirty="0" smtClean="0"/>
                  <a:t>?</a:t>
                </a:r>
                <a:r>
                  <a:rPr lang="en-US" sz="2600" dirty="0"/>
                  <a:t> </a:t>
                </a:r>
                <a:endParaRPr lang="en-US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𝑎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+1</m:t>
                        </m:r>
                      </m:e>
                    </m:d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+2</m:t>
                        </m:r>
                      </m:e>
                    </m:d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−2</m:t>
                        </m:r>
                      </m:e>
                    </m:d>
                    <m:r>
                      <a:rPr lang="en-US" sz="2600" i="1"/>
                      <m:t>        </m:t>
                    </m:r>
                  </m:oMath>
                </a14:m>
                <a:r>
                  <a:rPr lang="en-US" sz="2600" dirty="0" smtClean="0"/>
                  <a:t>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−1</m:t>
                        </m:r>
                      </m:e>
                    </m:d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−3</m:t>
                        </m:r>
                      </m:e>
                    </m:d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−2</m:t>
                        </m:r>
                      </m:e>
                    </m:d>
                    <m:r>
                      <a:rPr lang="en-US" sz="2600" i="1"/>
                      <m:t>      </m:t>
                    </m:r>
                  </m:oMath>
                </a14:m>
                <a:endParaRPr lang="en-US" sz="2600" i="1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c)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−1</m:t>
                        </m:r>
                      </m:e>
                    </m:d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+2</m:t>
                        </m:r>
                      </m:e>
                    </m:d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−2</m:t>
                        </m:r>
                      </m:e>
                    </m:d>
                    <m:r>
                      <a:rPr lang="en-US" sz="2600" b="0" i="0" smtClean="0">
                        <a:latin typeface="Cambria Math"/>
                      </a:rPr>
                      <m:t>     </m:t>
                    </m:r>
                  </m:oMath>
                </a14:m>
                <a:r>
                  <a:rPr lang="en-US" sz="2600" dirty="0" smtClean="0"/>
                  <a:t>d)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+5</m:t>
                        </m:r>
                      </m:e>
                    </m:d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+2</m:t>
                        </m:r>
                      </m:e>
                    </m:d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−2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2)    Which </a:t>
                </a:r>
                <a:r>
                  <a:rPr lang="en-US" sz="2600" dirty="0"/>
                  <a:t>of the following is the eigenvalue of</a:t>
                </a:r>
                <a14:m>
                  <m:oMath xmlns:m="http://schemas.openxmlformats.org/officeDocument/2006/math">
                    <m:r>
                      <a:rPr lang="en-US" sz="2600" i="1"/>
                      <m:t> </m:t>
                    </m:r>
                    <m:r>
                      <a:rPr lang="en-US" sz="2600" i="1"/>
                      <m:t>𝐴</m:t>
                    </m:r>
                    <m:r>
                      <a:rPr lang="en-US" sz="2600" i="1"/>
                      <m:t> </m:t>
                    </m:r>
                  </m:oMath>
                </a14:m>
                <a:r>
                  <a:rPr lang="en-US" sz="2600" dirty="0"/>
                  <a:t>?</a:t>
                </a:r>
              </a:p>
              <a:p>
                <a:pPr marL="0" indent="0">
                  <a:buNone/>
                </a:pPr>
                <a:r>
                  <a:rPr lang="en-US" sz="2600" dirty="0"/>
                  <a:t>a</a:t>
                </a:r>
                <a:r>
                  <a:rPr lang="en-US" sz="2600" dirty="0" smtClean="0"/>
                  <a:t>)   </a:t>
                </a:r>
                <a14:m>
                  <m:oMath xmlns:m="http://schemas.openxmlformats.org/officeDocument/2006/math">
                    <m:r>
                      <a:rPr lang="en-US" sz="2600" i="1"/>
                      <m:t> 2             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b</m:t>
                    </m:r>
                    <m:r>
                      <a:rPr lang="en-US" sz="2600" b="0" i="0" smtClean="0">
                        <a:latin typeface="Cambria Math"/>
                      </a:rPr>
                      <m:t>)</m:t>
                    </m:r>
                    <m:r>
                      <a:rPr lang="en-US" sz="2600" i="1"/>
                      <m:t>−3           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c</m:t>
                    </m:r>
                    <m:r>
                      <a:rPr lang="en-US" sz="26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/>
                      <m:t>4             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d</m:t>
                    </m:r>
                    <m:r>
                      <a:rPr lang="en-US" sz="2600" b="0" i="0" smtClean="0">
                        <a:latin typeface="Cambria Math"/>
                      </a:rPr>
                      <m:t>)  </m:t>
                    </m:r>
                    <m:r>
                      <a:rPr lang="en-US" sz="2600" i="1"/>
                      <m:t>−5</m:t>
                    </m:r>
                  </m:oMath>
                </a14:m>
                <a:endParaRPr lang="en-US" sz="2600" dirty="0"/>
              </a:p>
              <a:p>
                <a:pPr marL="514350" indent="-514350">
                  <a:buAutoNum type="arabicParenR" startAt="3"/>
                </a:pPr>
                <a:r>
                  <a:rPr lang="en-US" sz="2600" dirty="0" smtClean="0"/>
                  <a:t>Which </a:t>
                </a:r>
                <a:r>
                  <a:rPr lang="en-US" sz="2600" dirty="0"/>
                  <a:t>of the following can’t be the eigenvector of </a:t>
                </a:r>
                <a14:m>
                  <m:oMath xmlns:m="http://schemas.openxmlformats.org/officeDocument/2006/math">
                    <m:r>
                      <a:rPr lang="en-US" sz="2600" i="1"/>
                      <m:t>𝐴</m:t>
                    </m:r>
                    <m:r>
                      <a:rPr lang="en-US" sz="2600" i="1"/>
                      <m:t> </m:t>
                    </m:r>
                  </m:oMath>
                </a14:m>
                <a:r>
                  <a:rPr lang="en-US" sz="26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a) </a:t>
                </a:r>
                <a14:m>
                  <m:oMath xmlns:m="http://schemas.openxmlformats.org/officeDocument/2006/math">
                    <m:r>
                      <a:rPr lang="en-US" sz="2600" i="1"/>
                      <m:t> </m:t>
                    </m:r>
                    <m:d>
                      <m:dPr>
                        <m:ctrlPr>
                          <a:rPr lang="en-US" sz="2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/>
                            </m:ctrlPr>
                          </m:mPr>
                          <m:mr>
                            <m:e>
                              <m:r>
                                <a:rPr lang="en-US" sz="2600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/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600" i="1"/>
                      <m:t>            </m:t>
                    </m:r>
                  </m:oMath>
                </a14:m>
                <a:r>
                  <a:rPr lang="en-US" sz="2600" dirty="0" smtClean="0"/>
                  <a:t>b)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/>
                            </m:ctrlPr>
                          </m:mPr>
                          <m:mr>
                            <m:e>
                              <m:r>
                                <a:rPr lang="en-US" sz="2600" i="1"/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/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/>
                                <m:t>−15</m:t>
                              </m:r>
                            </m:e>
                          </m:mr>
                        </m:m>
                      </m:e>
                    </m:d>
                    <m:r>
                      <a:rPr lang="en-US" sz="2600" b="0" i="0" smtClean="0">
                        <a:latin typeface="Cambria Math"/>
                      </a:rPr>
                      <m:t>    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c</m:t>
                    </m:r>
                    <m:r>
                      <a:rPr lang="en-US" sz="2600" b="0" i="0" smtClean="0">
                        <a:latin typeface="Cambria Math"/>
                      </a:rPr>
                      <m:t>)    </m:t>
                    </m:r>
                    <m:d>
                      <m:dPr>
                        <m:ctrlPr>
                          <a:rPr lang="en-US" sz="2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/>
                            </m:ctrlPr>
                          </m:mPr>
                          <m:mr>
                            <m:e>
                              <m:r>
                                <a:rPr lang="en-US" sz="2600" i="1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/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600" i="1"/>
                      <m:t>            </m:t>
                    </m:r>
                    <m:r>
                      <m:rPr>
                        <m:sty m:val="p"/>
                      </m:rPr>
                      <a:rPr lang="en-US" sz="2600" i="1">
                        <a:latin typeface="Cambria Math"/>
                      </a:rPr>
                      <m:t>d</m:t>
                    </m:r>
                    <m:r>
                      <a:rPr lang="en-US" sz="2600" b="0" i="1" smtClean="0">
                        <a:latin typeface="Cambria Math"/>
                      </a:rPr>
                      <m:t>) </m:t>
                    </m:r>
                    <m:r>
                      <a:rPr lang="en-US" sz="2600" i="1"/>
                      <m:t> </m:t>
                    </m:r>
                    <m:d>
                      <m:dPr>
                        <m:ctrlPr>
                          <a:rPr lang="en-US" sz="2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/>
                            </m:ctrlPr>
                          </m:mPr>
                          <m:mr>
                            <m:e>
                              <m:r>
                                <a:rPr lang="en-US" sz="2600" i="1"/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/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/>
                                <m:t>  1</m:t>
                              </m:r>
                            </m:e>
                          </m:mr>
                        </m:m>
                      </m:e>
                    </m:d>
                    <m:r>
                      <a:rPr lang="en-US" sz="2600" i="1"/>
                      <m:t>.          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87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6DA4538EE4F4A8E7C75994C9597AD" ma:contentTypeVersion="2" ma:contentTypeDescription="Create a new document." ma:contentTypeScope="" ma:versionID="b4e97e83ef12a906b52f42ecacaa963a">
  <xsd:schema xmlns:xsd="http://www.w3.org/2001/XMLSchema" xmlns:xs="http://www.w3.org/2001/XMLSchema" xmlns:p="http://schemas.microsoft.com/office/2006/metadata/properties" xmlns:ns2="8d8ac22b-726a-4b60-8d94-65e173c2afbf" targetNamespace="http://schemas.microsoft.com/office/2006/metadata/properties" ma:root="true" ma:fieldsID="02f90148bcd8a064e1ed13364c4f5461" ns2:_="">
    <xsd:import namespace="8d8ac22b-726a-4b60-8d94-65e173c2a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ac22b-726a-4b60-8d94-65e173c2a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938D1F-46C1-4429-83E4-2D318084DA6B}"/>
</file>

<file path=customXml/itemProps2.xml><?xml version="1.0" encoding="utf-8"?>
<ds:datastoreItem xmlns:ds="http://schemas.openxmlformats.org/officeDocument/2006/customXml" ds:itemID="{E8CBB316-AB73-4C7C-ADC0-4A8E33500993}"/>
</file>

<file path=customXml/itemProps3.xml><?xml version="1.0" encoding="utf-8"?>
<ds:datastoreItem xmlns:ds="http://schemas.openxmlformats.org/officeDocument/2006/customXml" ds:itemID="{E932FFE1-DC7C-42AB-A77F-437CD7513EF1}"/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1012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Lecture-1</vt:lpstr>
      <vt:lpstr>Objective:</vt:lpstr>
      <vt:lpstr>What are eigenvalues and eigenvectors?</vt:lpstr>
      <vt:lpstr>Finding eigenvalues</vt:lpstr>
      <vt:lpstr>Finding eigenvectors</vt:lpstr>
      <vt:lpstr>Finding eigenvectors(continued)</vt:lpstr>
      <vt:lpstr>Finding eigenvectors(continued)</vt:lpstr>
      <vt:lpstr>Sample Question</vt:lpstr>
      <vt:lpstr>Sample MCQ</vt:lpstr>
      <vt:lpstr>Outcome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Teacher</cp:lastModifiedBy>
  <cp:revision>26</cp:revision>
  <dcterms:created xsi:type="dcterms:W3CDTF">2006-08-16T00:00:00Z</dcterms:created>
  <dcterms:modified xsi:type="dcterms:W3CDTF">2020-05-10T07:06:41Z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0x0101002BD6DA4538EE4F4A8E7C75994C9597AD</vt:lpwstr>
  </property>
</Properties>
</file>