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7" r:id="rId6"/>
    <p:sldId id="263" r:id="rId7"/>
    <p:sldId id="268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38" autoAdjust="0"/>
    <p:restoredTop sz="94660"/>
  </p:normalViewPr>
  <p:slideViewPr>
    <p:cSldViewPr>
      <p:cViewPr varScale="1">
        <p:scale>
          <a:sx n="73" d="100"/>
          <a:sy n="73" d="100"/>
        </p:scale>
        <p:origin x="114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Lecture-2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Eigenvalues &amp; Eigenvectors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346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FF0000"/>
                </a:solidFill>
              </a:rPr>
              <a:t>Objective: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4495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How </a:t>
            </a:r>
            <a:r>
              <a:rPr lang="en-US" sz="2400" dirty="0"/>
              <a:t>to </a:t>
            </a:r>
            <a:r>
              <a:rPr lang="en-US" sz="2400" dirty="0" smtClean="0"/>
              <a:t>solve  system of differential equation</a:t>
            </a:r>
          </a:p>
          <a:p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Methodology:</a:t>
            </a:r>
          </a:p>
          <a:p>
            <a:r>
              <a:rPr lang="en-US" sz="2400" dirty="0" smtClean="0"/>
              <a:t>We </a:t>
            </a:r>
            <a:r>
              <a:rPr lang="en-US" sz="2400" dirty="0"/>
              <a:t>will solve system of differential </a:t>
            </a:r>
            <a:r>
              <a:rPr lang="en-US" sz="2400" dirty="0" smtClean="0"/>
              <a:t>equation with the help eigenvalue and eigenvector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8140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7030A0"/>
                </a:solidFill>
              </a:rPr>
              <a:t>Solving system of differential equation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Example:</a:t>
                </a:r>
                <a:r>
                  <a:rPr lang="en-US" sz="2000" dirty="0" smtClean="0"/>
                  <a:t>   Solve the differential equation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i="1">
                                <a:latin typeface="Cambria Math"/>
                              </a:rPr>
                              <m:t>      </m:t>
                            </m:r>
                            <m:acc>
                              <m:accPr>
                                <m:chr m:val="̇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sz="2000" i="1">
                                <a:latin typeface="Cambria Math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) =  −1.5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0.5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)  </m:t>
                            </m:r>
                          </m:e>
                          <m:e>
                            <m:acc>
                              <m:accPr>
                                <m:chr m:val="̇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/>
                              </a:rPr>
                              <m:t>=  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/>
                              </a:rPr>
                              <m:t>          </m:t>
                            </m:r>
                          </m:e>
                        </m:eqArr>
                      </m:e>
                    </m:d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with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=5,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=4</m:t>
                    </m:r>
                    <m:r>
                      <a:rPr lang="en-US" sz="2000" b="0" i="0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US" sz="2000" dirty="0" smtClean="0"/>
                  <a:t>where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2000" dirty="0"/>
                  <a:t>.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/>
                  <a:t>Solution:  </a:t>
                </a:r>
                <a:r>
                  <a:rPr lang="en-US" sz="2000" dirty="0" smtClean="0"/>
                  <a:t>Let</a:t>
                </a:r>
                <a:r>
                  <a:rPr lang="en-US" sz="2000" dirty="0"/>
                  <a:t>,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</m:e>
                    </m:acc>
                    <m:r>
                      <a:rPr lang="en-US" sz="2000" i="1">
                        <a:latin typeface="Cambria Math"/>
                      </a:rPr>
                      <m:t>𝑡</m:t>
                    </m:r>
                    <m:r>
                      <a:rPr lang="en-US" sz="2000" i="1">
                        <a:latin typeface="Cambria Math"/>
                      </a:rPr>
                      <m:t>)=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20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20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So</a:t>
                </a:r>
                <a:r>
                  <a:rPr lang="en-US" sz="2000" dirty="0" smtClean="0"/>
                  <a:t>,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/>
                      </a:rPr>
                      <m:t>.</m:t>
                    </m:r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𝐴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−1.5 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smtClean="0"/>
                  <a:t>Characteristic polynomial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sz="2400" i="1">
                              <a:latin typeface="Cambria Math"/>
                            </a:rPr>
                            <m:t>−1.5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400" i="1">
                              <a:latin typeface="Cambria Math"/>
                            </a:rPr>
                            <m:t> </m:t>
                          </m:r>
                        </m:e>
                        <m:e>
                          <m:r>
                            <a:rPr lang="en-US" sz="2400" i="1">
                              <a:latin typeface="Cambria Math"/>
                            </a:rPr>
                            <m:t>0.5</m:t>
                          </m:r>
                        </m:e>
                      </m:mr>
                      <m:mr>
                        <m:e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e>
                        <m:e>
                          <m:r>
                            <a:rPr lang="en-US" sz="2400" i="1">
                              <a:latin typeface="Cambria Math"/>
                            </a:rPr>
                            <m:t>−1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mr>
                    </m:m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400" dirty="0" smtClean="0"/>
              </a:p>
              <a:p>
                <a:r>
                  <a:rPr lang="en-US" sz="2400" b="1" dirty="0"/>
                  <a:t>Characteristic </a:t>
                </a:r>
                <a:r>
                  <a:rPr lang="en-US" sz="2400" b="1" dirty="0" smtClean="0"/>
                  <a:t>equation: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𝜆</m:t>
                        </m:r>
                        <m:r>
                          <a:rPr lang="en-US" sz="2400" i="1">
                            <a:latin typeface="Cambria Math"/>
                          </a:rPr>
                          <m:t>+1.5</m:t>
                        </m:r>
                      </m:e>
                    </m:d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𝜆</m:t>
                        </m:r>
                        <m:r>
                          <a:rPr lang="en-US" sz="2400" i="1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−0.5=0</m:t>
                    </m:r>
                  </m:oMath>
                </a14:m>
                <a:endParaRPr lang="en-US" sz="2400" dirty="0" smtClean="0"/>
              </a:p>
              <a:p>
                <a:r>
                  <a:rPr lang="en-US" sz="2400" b="1" dirty="0" smtClean="0"/>
                  <a:t>Eigenvalues: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𝜆</m:t>
                    </m:r>
                    <m:r>
                      <a:rPr lang="en-US" sz="2400" i="1">
                        <a:latin typeface="Cambria Math"/>
                      </a:rPr>
                      <m:t>=−0.5,−2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486400"/>
              </a:xfrm>
              <a:blipFill>
                <a:blip r:embed="rId2"/>
                <a:stretch>
                  <a:fillRect l="-1111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6227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FF0000"/>
                </a:solidFill>
              </a:rPr>
              <a:t>Finding eigenvectors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300" dirty="0" smtClean="0"/>
                  <a:t>For eigenvectors we need to solve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−1.5−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𝜆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0.5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−1−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𝜆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/>
                      </a:rPr>
                      <m:t>=0</m:t>
                    </m:r>
                  </m:oMath>
                </a14:m>
                <a:endParaRPr lang="en-US" sz="2000" dirty="0" smtClean="0"/>
              </a:p>
              <a:p>
                <a:r>
                  <a:rPr lang="en-US" sz="2300" dirty="0" smtClean="0"/>
                  <a:t>When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/>
                      </a:rPr>
                      <m:t>𝜆</m:t>
                    </m:r>
                    <m:r>
                      <a:rPr lang="en-US" sz="2300" i="1">
                        <a:latin typeface="Cambria Math"/>
                      </a:rPr>
                      <m:t>=−0.5</m:t>
                    </m:r>
                  </m:oMath>
                </a14:m>
                <a:r>
                  <a:rPr lang="en-US" sz="2300" dirty="0"/>
                  <a:t>, then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0.5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−0.5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/>
                      </a:rPr>
                      <m:t>=0</m:t>
                    </m:r>
                    <m:r>
                      <a:rPr lang="en-US" sz="2300" i="1">
                        <a:latin typeface="Cambria Math"/>
                        <a:ea typeface="Cambria Math"/>
                      </a:rPr>
                      <m:t>⟹</m:t>
                    </m:r>
                    <m:d>
                      <m:dPr>
                        <m:begChr m:val="{"/>
                        <m:endChr m:val=""/>
                        <m:ctrlPr>
                          <a:rPr lang="en-US" sz="23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/>
                              </a:rPr>
                              <m:t>+0.5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/>
                              </a:rPr>
                              <m:t>=0</m:t>
                            </m:r>
                            <m:r>
                              <m:rPr>
                                <m:nor/>
                              </m:rPr>
                              <a:rPr lang="en-US" sz="2400"/>
                              <m:t> 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−0.5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/>
                              </a:rPr>
                              <m:t>=0</m:t>
                            </m:r>
                            <m:r>
                              <m:rPr>
                                <m:nor/>
                              </m:rPr>
                              <a:rPr lang="en-US" sz="2400"/>
                              <m:t>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300" dirty="0" smtClean="0"/>
                  <a:t>  </a:t>
                </a:r>
                <a:endParaRPr lang="en-US" sz="2300" dirty="0"/>
              </a:p>
              <a:p>
                <a:pPr marL="0" indent="0">
                  <a:buNone/>
                </a:pPr>
                <a:r>
                  <a:rPr lang="en-US" sz="2400" dirty="0"/>
                  <a:t>Solving the above system, we get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  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=0.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free </a:t>
                </a:r>
                <a:r>
                  <a:rPr lang="en-US" sz="2400" dirty="0"/>
                  <a:t>variable.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2</m:t>
                    </m:r>
                    <m:r>
                      <a:rPr lang="en-US" sz="2400" i="1">
                        <a:latin typeface="Cambria Math"/>
                      </a:rPr>
                      <m:t>𝑎</m:t>
                    </m:r>
                    <m:r>
                      <a:rPr lang="en-US" sz="24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then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𝑎</m:t>
                    </m:r>
                  </m:oMath>
                </a14:m>
                <a:endParaRPr lang="en-US" sz="2400" dirty="0"/>
              </a:p>
              <a:p>
                <a:r>
                  <a:rPr lang="en-US" sz="2400" dirty="0" smtClean="0"/>
                  <a:t>eigenvector  corresponding </a:t>
                </a:r>
                <a:r>
                  <a:rPr lang="en-US" sz="2400" dirty="0"/>
                  <a:t>to 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𝜆</m:t>
                    </m:r>
                    <m:r>
                      <a:rPr lang="en-US" sz="2400" i="1">
                        <a:latin typeface="Cambria Math"/>
                      </a:rPr>
                      <m:t>=−0.5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 is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𝑎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 smtClean="0"/>
              </a:p>
              <a:p>
                <a:endParaRPr lang="en-US" sz="2400" dirty="0" smtClean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>
                <a:blip r:embed="rId2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1427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rgbClr val="FF0000"/>
                </a:solidFill>
              </a:rPr>
              <a:t>Finding </a:t>
            </a:r>
            <a:r>
              <a:rPr lang="en-US" sz="3200" b="1" dirty="0" smtClean="0">
                <a:solidFill>
                  <a:srgbClr val="FF0000"/>
                </a:solidFill>
              </a:rPr>
              <a:t>eigenvectors(continued)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200" dirty="0" smtClean="0"/>
                  <a:t>When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𝜆</m:t>
                    </m:r>
                    <m:r>
                      <a:rPr lang="en-US" sz="2200" i="1">
                        <a:latin typeface="Cambria Math"/>
                      </a:rPr>
                      <m:t>=−2</m:t>
                    </m:r>
                  </m:oMath>
                </a14:m>
                <a:r>
                  <a:rPr lang="en-US" sz="2200" dirty="0"/>
                  <a:t>, then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0.5</m:t>
                              </m:r>
                            </m:e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0.5</m:t>
                              </m:r>
                            </m:e>
                          </m:mr>
                          <m:m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200" i="1">
                        <a:latin typeface="Cambria Math"/>
                      </a:rPr>
                      <m:t>=0</m:t>
                    </m:r>
                    <m:r>
                      <a:rPr lang="en-US" sz="2200" i="1">
                        <a:latin typeface="Cambria Math"/>
                        <a:ea typeface="Cambria Math"/>
                      </a:rPr>
                      <m:t>⟹</m:t>
                    </m:r>
                    <m:d>
                      <m:dPr>
                        <m:begChr m:val="{"/>
                        <m:endChr m:val=""/>
                        <m:ctrlPr>
                          <a:rPr lang="en-US" sz="2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200" i="1">
                                <a:latin typeface="Cambria Math"/>
                              </a:rPr>
                              <m:t>0.5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/>
                              </a:rPr>
                              <m:t>+0.5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/>
                              </a:rPr>
                              <m:t>=0</m:t>
                            </m:r>
                            <m:r>
                              <m:rPr>
                                <m:nor/>
                              </m:rPr>
                              <a:rPr lang="en-US" sz="2200"/>
                              <m:t> </m:t>
                            </m:r>
                          </m:e>
                          <m:e>
                            <m:r>
                              <a:rPr lang="en-US" sz="2200" i="1">
                                <a:latin typeface="Cambria Math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sz="2200" b="0" i="1" smtClean="0">
                                    <a:latin typeface="Cambria Math"/>
                                  </a:rPr>
                                  <m:t>  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/>
                              </a:rPr>
                              <m:t>   + 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/>
                                  </a:rPr>
                                  <m:t>    </m:t>
                                </m:r>
                                <m:r>
                                  <a:rPr lang="en-US" sz="2200" i="1"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/>
                              </a:rPr>
                              <m:t>  </m:t>
                            </m:r>
                            <m:r>
                              <a:rPr lang="en-US" sz="2200" i="1">
                                <a:latin typeface="Cambria Math"/>
                              </a:rPr>
                              <m:t>=0</m:t>
                            </m:r>
                            <m:r>
                              <m:rPr>
                                <m:nor/>
                              </m:rPr>
                              <a:rPr lang="en-US" sz="2200"/>
                              <m:t>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200" dirty="0"/>
                  <a:t>  </a:t>
                </a:r>
              </a:p>
              <a:p>
                <a:pPr marL="0" indent="0">
                  <a:buNone/>
                </a:pPr>
                <a:r>
                  <a:rPr lang="en-US" sz="2200" dirty="0"/>
                  <a:t>Solving the above system, we get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latin typeface="Cambria Math"/>
                      </a:rPr>
                      <m:t> </m:t>
                    </m:r>
                    <m:r>
                      <a:rPr lang="en-US" sz="2200" i="1">
                        <a:latin typeface="Cambria Math"/>
                      </a:rPr>
                      <m:t>0.5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+0.5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=0</m:t>
                    </m:r>
                  </m:oMath>
                </a14:m>
                <a:endParaRPr lang="en-US" sz="220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 free variable.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=</m:t>
                    </m:r>
                    <m:r>
                      <a:rPr lang="en-US" sz="2200" b="0" i="1" smtClean="0">
                        <a:latin typeface="Cambria Math"/>
                      </a:rPr>
                      <m:t>𝑏</m:t>
                    </m:r>
                    <m:r>
                      <a:rPr lang="en-US" sz="2200" b="0" i="1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200">
                        <a:latin typeface="Cambria Math"/>
                      </a:rPr>
                      <m:t>then</m:t>
                    </m:r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=</m:t>
                    </m:r>
                    <m:r>
                      <a:rPr lang="en-US" sz="2200" b="0" i="1" smtClean="0">
                        <a:latin typeface="Cambria Math"/>
                      </a:rPr>
                      <m:t>−</m:t>
                    </m:r>
                    <m:r>
                      <a:rPr lang="en-US" sz="2200" b="0" i="1" smtClean="0">
                        <a:latin typeface="Cambria Math"/>
                      </a:rPr>
                      <m:t>𝑏</m:t>
                    </m:r>
                  </m:oMath>
                </a14:m>
                <a:endParaRPr lang="en-US" sz="2200" b="0" dirty="0" smtClean="0"/>
              </a:p>
              <a:p>
                <a:r>
                  <a:rPr lang="en-US" sz="2200" dirty="0"/>
                  <a:t>eigenvector  corresponding to 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𝜆</m:t>
                    </m:r>
                    <m:r>
                      <a:rPr lang="en-US" sz="2200" i="1">
                        <a:latin typeface="Cambria Math"/>
                      </a:rPr>
                      <m:t>=−2</m:t>
                    </m:r>
                  </m:oMath>
                </a14:m>
                <a:r>
                  <a:rPr lang="en-US" sz="2200" dirty="0"/>
                  <a:t> 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6583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rgbClr val="FF0000"/>
                </a:solidFill>
              </a:rPr>
              <a:t>Finding </a:t>
            </a:r>
            <a:r>
              <a:rPr lang="en-US" sz="3200" b="1" dirty="0" smtClean="0">
                <a:solidFill>
                  <a:srgbClr val="FF0000"/>
                </a:solidFill>
              </a:rPr>
              <a:t>solutions of the system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900" dirty="0" smtClean="0"/>
                  <a:t>The </a:t>
                </a:r>
                <a:r>
                  <a:rPr lang="en-US" sz="1900" dirty="0"/>
                  <a:t>solution of the system of differential equation can be written as,</a:t>
                </a:r>
                <a:endParaRPr lang="en-US" sz="19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i="1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19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19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19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9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i="1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19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900" i="1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en-US" sz="19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1900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1900" i="1"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9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i="1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19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900" i="1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en-US" sz="1900" i="1">
                          <a:latin typeface="Cambria Math"/>
                        </a:rPr>
                        <m:t>⟹</m:t>
                      </m:r>
                      <m:d>
                        <m:d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9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9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900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9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9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900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19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1900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900" i="1">
                                    <a:latin typeface="Cambria Math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900" i="1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sz="1900" i="1">
                                    <a:latin typeface="Cambria Math"/>
                                  </a:rPr>
                                  <m:t>𝑎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90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9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1900" i="1">
                              <a:latin typeface="Cambria Math"/>
                            </a:rPr>
                            <m:t>−0.5</m:t>
                          </m:r>
                          <m:r>
                            <a:rPr lang="en-US" sz="1900" i="1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en-US" sz="19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1900" i="1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9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900" i="1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900" i="1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9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1900" i="1">
                              <a:latin typeface="Cambria Math"/>
                            </a:rPr>
                            <m:t>−2</m:t>
                          </m:r>
                          <m:r>
                            <a:rPr lang="en-US" sz="1900" i="1"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1900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i="1">
                          <a:latin typeface="Cambria Math"/>
                        </a:rPr>
                        <m:t>⟹</m:t>
                      </m:r>
                      <m:d>
                        <m:d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9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9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9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9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9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9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sz="1900">
                          <a:latin typeface="Cambria Math"/>
                        </a:rPr>
                        <m:t> </m:t>
                      </m:r>
                      <m:r>
                        <a:rPr lang="en-US" sz="19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1900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900" i="1">
                                    <a:latin typeface="Cambria Math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900" i="1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sz="1900" i="1">
                                    <a:latin typeface="Cambria Math"/>
                                  </a:rPr>
                                  <m:t>𝑎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900">
                          <a:latin typeface="Cambria Math"/>
                        </a:rPr>
                        <m:t> </m:t>
                      </m:r>
                      <m:r>
                        <a:rPr lang="en-US" sz="19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1900" i="1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9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900" i="1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900" i="1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900" b="0" i="0" smtClean="0">
                          <a:latin typeface="Cambria Math"/>
                        </a:rPr>
                        <m:t>  </m:t>
                      </m:r>
                      <m:r>
                        <a:rPr lang="en-US" sz="1900" i="1">
                          <a:latin typeface="Cambria Math"/>
                        </a:rPr>
                        <m:t>⟹</m:t>
                      </m:r>
                      <m:d>
                        <m:d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900" i="1">
                                    <a:latin typeface="Cambria Math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900" i="1">
                                    <a:latin typeface="Cambria Math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900">
                          <a:latin typeface="Cambria Math"/>
                        </a:rPr>
                        <m:t> </m:t>
                      </m:r>
                      <m:r>
                        <a:rPr lang="en-US" sz="19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1900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900" i="1">
                                    <a:latin typeface="Cambria Math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900" i="1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sz="1900" i="1">
                                    <a:latin typeface="Cambria Math"/>
                                  </a:rPr>
                                  <m:t>𝑎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900">
                          <a:latin typeface="Cambria Math"/>
                        </a:rPr>
                        <m:t> </m:t>
                      </m:r>
                      <m:r>
                        <a:rPr lang="en-US" sz="19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1900" i="1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9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900" i="1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900" i="1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900" dirty="0"/>
              </a:p>
              <a:p>
                <a:pPr marL="0" indent="0">
                  <a:buNone/>
                </a:pPr>
                <a:r>
                  <a:rPr lang="en-US" sz="1900" dirty="0"/>
                  <a:t>We can </a:t>
                </a:r>
                <a:r>
                  <a:rPr lang="en-US" sz="1900" dirty="0" smtClean="0"/>
                  <a:t>write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19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900" i="1">
                                <a:latin typeface="Cambria Math"/>
                              </a:rPr>
                              <m:t>𝑎</m:t>
                            </m:r>
                            <m:sSub>
                              <m:sSubPr>
                                <m:ctrlPr>
                                  <a:rPr lang="en-US" sz="1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latin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19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900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latin typeface="Cambria Math"/>
                                  </a:rPr>
                                  <m:t>𝑏𝐶</m:t>
                                </m:r>
                              </m:e>
                              <m:sub>
                                <m:r>
                                  <a:rPr lang="en-US" sz="19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900" i="1">
                                <a:latin typeface="Cambria Math"/>
                              </a:rPr>
                              <m:t>=5</m:t>
                            </m:r>
                            <m:r>
                              <m:rPr>
                                <m:nor/>
                              </m:rPr>
                              <a:rPr lang="en-US" sz="1900" dirty="0"/>
                              <m:t>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sz="1900" i="1">
                                    <a:latin typeface="Cambria Math"/>
                                  </a:rPr>
                                  <m:t>𝑎𝐶</m:t>
                                </m:r>
                              </m:e>
                              <m:sub>
                                <m:r>
                                  <a:rPr lang="en-US" sz="19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900" i="1">
                                <a:latin typeface="Cambria Math"/>
                              </a:rPr>
                              <m:t>+</m:t>
                            </m:r>
                            <m:r>
                              <a:rPr lang="en-US" sz="1900" i="1">
                                <a:latin typeface="Cambria Math"/>
                              </a:rPr>
                              <m:t>𝑏</m:t>
                            </m:r>
                            <m:sSub>
                              <m:sSubPr>
                                <m:ctrlPr>
                                  <a:rPr lang="en-US" sz="1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latin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19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900" i="1">
                                <a:latin typeface="Cambria Math"/>
                              </a:rPr>
                              <m:t>=4</m:t>
                            </m:r>
                            <m:r>
                              <m:rPr>
                                <m:nor/>
                              </m:rPr>
                              <a:rPr lang="en-US" sz="1900" dirty="0"/>
                              <m:t> </m:t>
                            </m:r>
                          </m:e>
                        </m:eqArr>
                      </m:e>
                    </m:d>
                    <m:r>
                      <a:rPr lang="en-US" sz="1900" b="0" i="0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US" sz="1900" dirty="0" smtClean="0"/>
                  <a:t>    Solution: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19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900" i="1">
                        <a:latin typeface="Cambria Math"/>
                      </a:rPr>
                      <m:t>=3/</m:t>
                    </m:r>
                    <m:r>
                      <a:rPr lang="en-US" sz="1900" i="1">
                        <a:latin typeface="Cambria Math"/>
                      </a:rPr>
                      <m:t>𝑎</m:t>
                    </m:r>
                  </m:oMath>
                </a14:m>
                <a:r>
                  <a:rPr lang="en-US" sz="19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19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900" i="1">
                        <a:latin typeface="Cambria Math"/>
                      </a:rPr>
                      <m:t>=−2/</m:t>
                    </m:r>
                    <m:r>
                      <a:rPr lang="en-US" sz="1900" i="1">
                        <a:latin typeface="Cambria Math"/>
                      </a:rPr>
                      <m:t>𝑏</m:t>
                    </m:r>
                  </m:oMath>
                </a14:m>
                <a:r>
                  <a:rPr lang="en-US" sz="1900" dirty="0"/>
                  <a:t>. </a:t>
                </a:r>
                <a:endParaRPr lang="en-US" sz="1900" dirty="0" smtClean="0"/>
              </a:p>
              <a:p>
                <a:pPr marL="0" indent="0">
                  <a:buNone/>
                </a:pPr>
                <a:r>
                  <a:rPr lang="en-US" sz="1900" dirty="0" smtClean="0"/>
                  <a:t>Therefore</a:t>
                </a:r>
                <a:r>
                  <a:rPr lang="en-US" sz="1900" dirty="0"/>
                  <a:t> </a:t>
                </a:r>
                <a:r>
                  <a:rPr lang="en-US" sz="19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9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9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  <m:r>
                      <a:rPr lang="en-US" sz="1900">
                        <a:latin typeface="Cambria Math"/>
                      </a:rPr>
                      <m:t> </m:t>
                    </m:r>
                    <m:r>
                      <a:rPr lang="en-US" sz="19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i="1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1900" i="1">
                            <a:latin typeface="Cambria Math"/>
                          </a:rPr>
                          <m:t>𝑎</m:t>
                        </m:r>
                      </m:den>
                    </m:f>
                    <m:d>
                      <m:d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900" i="1">
                                  <a:latin typeface="Cambria Math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n-US" sz="1900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1900" i="1">
                                  <a:latin typeface="Cambria Math"/>
                                </a:rPr>
                                <m:t>𝑎</m:t>
                              </m:r>
                            </m:e>
                          </m:mr>
                        </m:m>
                      </m:e>
                    </m:d>
                    <m:r>
                      <a:rPr lang="en-US" sz="190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1900" i="1">
                            <a:latin typeface="Cambria Math"/>
                          </a:rPr>
                          <m:t>−0.5</m:t>
                        </m:r>
                        <m:r>
                          <a:rPr lang="en-US" sz="1900" i="1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sz="1900" i="1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i="1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1900" i="1">
                            <a:latin typeface="Cambria Math"/>
                          </a:rPr>
                          <m:t>𝑏</m:t>
                        </m:r>
                      </m:den>
                    </m:f>
                    <m:d>
                      <m:d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9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900" i="1">
                                  <a:latin typeface="Cambria Math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sz="1900" i="1">
                                  <a:latin typeface="Cambria Math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1900" i="1">
                            <a:latin typeface="Cambria Math"/>
                          </a:rPr>
                          <m:t>−2</m:t>
                        </m:r>
                        <m:r>
                          <a:rPr lang="en-US" sz="1900" i="1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endParaRPr lang="en-US" sz="1900" dirty="0" smtClean="0"/>
              </a:p>
              <a:p>
                <a:pPr marL="0" indent="0">
                  <a:buNone/>
                </a:pPr>
                <a:endParaRPr lang="en-US" sz="19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9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9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900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9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9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900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sz="1900">
                          <a:latin typeface="Cambria Math"/>
                        </a:rPr>
                        <m:t> </m:t>
                      </m:r>
                      <m:r>
                        <a:rPr lang="en-US" sz="1900" i="1">
                          <a:latin typeface="Cambria Math"/>
                        </a:rPr>
                        <m:t>=3</m:t>
                      </m:r>
                      <m:d>
                        <m:d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9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900" i="1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90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9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1900" i="1">
                              <a:latin typeface="Cambria Math"/>
                            </a:rPr>
                            <m:t>−0.5</m:t>
                          </m:r>
                          <m:r>
                            <a:rPr lang="en-US" sz="1900" i="1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en-US" sz="1900" i="1">
                          <a:latin typeface="Cambria Math"/>
                        </a:rPr>
                        <m:t>−2</m:t>
                      </m:r>
                      <m:d>
                        <m:d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900" i="1">
                                    <a:latin typeface="Cambria Math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9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9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1900" i="1">
                              <a:latin typeface="Cambria Math"/>
                            </a:rPr>
                            <m:t>−2</m:t>
                          </m:r>
                          <m:r>
                            <a:rPr lang="en-US" sz="1900" i="1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en-US" sz="1900" i="1">
                          <a:latin typeface="Cambria Math"/>
                        </a:rPr>
                        <m:t>⇒</m:t>
                      </m:r>
                      <m:d>
                        <m:d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9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9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900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9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9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900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sz="1900">
                          <a:latin typeface="Cambria Math"/>
                        </a:rPr>
                        <m:t> </m:t>
                      </m:r>
                      <m:r>
                        <a:rPr lang="en-US" sz="19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900" i="1">
                                    <a:latin typeface="Cambria Math"/>
                                  </a:rPr>
                                  <m:t>3</m:t>
                                </m:r>
                                <m:sSup>
                                  <m:sSupPr>
                                    <m:ctrlPr>
                                      <a:rPr lang="en-US" sz="1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900" i="1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900" i="1">
                                        <a:latin typeface="Cambria Math"/>
                                      </a:rPr>
                                      <m:t>−0.5</m:t>
                                    </m:r>
                                    <m:r>
                                      <a:rPr lang="en-US" sz="1900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sz="1900" i="1">
                                    <a:latin typeface="Cambria Math"/>
                                  </a:rPr>
                                  <m:t>6</m:t>
                                </m:r>
                                <m:sSup>
                                  <m:sSupPr>
                                    <m:ctrlPr>
                                      <a:rPr lang="en-US" sz="1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900" i="1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900" i="1">
                                        <a:latin typeface="Cambria Math"/>
                                      </a:rPr>
                                      <m:t>−0.5</m:t>
                                    </m:r>
                                    <m:r>
                                      <a:rPr lang="en-US" sz="1900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sz="1900">
                          <a:latin typeface="Cambria Math"/>
                        </a:rPr>
                        <m:t> </m:t>
                      </m:r>
                      <m:r>
                        <a:rPr lang="en-US" sz="1900" i="1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900" i="1">
                                    <a:latin typeface="Cambria Math"/>
                                  </a:rPr>
                                  <m:t>−2</m:t>
                                </m:r>
                                <m:sSup>
                                  <m:sSupPr>
                                    <m:ctrlPr>
                                      <a:rPr lang="en-US" sz="1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900" i="1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900" i="1">
                                        <a:latin typeface="Cambria Math"/>
                                      </a:rPr>
                                      <m:t>−2</m:t>
                                    </m:r>
                                    <m:r>
                                      <a:rPr lang="en-US" sz="1900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sz="1900" i="1">
                                    <a:latin typeface="Cambria Math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sz="1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900" i="1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900" i="1">
                                        <a:latin typeface="Cambria Math"/>
                                      </a:rPr>
                                      <m:t>−2</m:t>
                                    </m:r>
                                    <m:r>
                                      <a:rPr lang="en-US" sz="1900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900" dirty="0" smtClean="0"/>
              </a:p>
              <a:p>
                <a:pPr marL="0" indent="0">
                  <a:buNone/>
                </a:pPr>
                <a:r>
                  <a:rPr lang="en-US" sz="1900" dirty="0" smtClean="0"/>
                  <a:t/>
                </a:r>
                <a:br>
                  <a:rPr lang="en-US" sz="1900" dirty="0" smtClean="0"/>
                </a:br>
                <a:endParaRPr lang="en-US" sz="1900" dirty="0"/>
              </a:p>
              <a:p>
                <a:pPr marL="0" indent="0">
                  <a:buNone/>
                </a:pPr>
                <a:r>
                  <a:rPr lang="en-US" sz="1900" dirty="0" smtClean="0"/>
                  <a:t>             </a:t>
                </a:r>
                <a14:m>
                  <m:oMath xmlns:m="http://schemas.openxmlformats.org/officeDocument/2006/math">
                    <m:r>
                      <a:rPr lang="en-US" sz="1900" i="1" smtClean="0">
                        <a:latin typeface="Cambria Math"/>
                        <a:ea typeface="Cambria Math"/>
                      </a:rPr>
                      <m:t>∴</m:t>
                    </m:r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900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1900" i="1">
                        <a:latin typeface="Cambria Math"/>
                      </a:rPr>
                      <m:t>=3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1900" i="1">
                            <a:latin typeface="Cambria Math"/>
                          </a:rPr>
                          <m:t>−0.5</m:t>
                        </m:r>
                        <m:r>
                          <a:rPr lang="en-US" sz="1900" i="1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sz="1900" i="1">
                        <a:latin typeface="Cambria Math"/>
                      </a:rPr>
                      <m:t>+2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1900" i="1">
                            <a:latin typeface="Cambria Math"/>
                          </a:rPr>
                          <m:t>−2</m:t>
                        </m:r>
                        <m:r>
                          <a:rPr lang="en-US" sz="1900" i="1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sz="1900" b="0" i="0" smtClean="0">
                        <a:latin typeface="Cambria Math"/>
                      </a:rPr>
                      <m:t>     </m:t>
                    </m:r>
                  </m:oMath>
                </a14:m>
                <a:r>
                  <a:rPr lang="en-US" sz="19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900" i="1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1900" i="1">
                        <a:latin typeface="Cambria Math"/>
                      </a:rPr>
                      <m:t>=6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1900" i="1">
                            <a:latin typeface="Cambria Math"/>
                          </a:rPr>
                          <m:t>−0.5</m:t>
                        </m:r>
                        <m:r>
                          <a:rPr lang="en-US" sz="1900" i="1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sz="1900" i="1">
                        <a:latin typeface="Cambria Math"/>
                      </a:rPr>
                      <m:t>−2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1900" i="1">
                            <a:latin typeface="Cambria Math"/>
                          </a:rPr>
                          <m:t>−2</m:t>
                        </m:r>
                        <m:r>
                          <a:rPr lang="en-US" sz="1900" i="1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endParaRPr lang="en-US" sz="19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4495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l"/>
            <a:r>
              <a:rPr lang="en-US" sz="3200" b="1" dirty="0" smtClean="0">
                <a:solidFill>
                  <a:srgbClr val="C00000"/>
                </a:solidFill>
              </a:rPr>
              <a:t>Sample Question</a:t>
            </a:r>
            <a:endParaRPr lang="en-US" sz="32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Solve the following system of differential equations using eigenvalue </a:t>
                </a:r>
                <a:r>
                  <a:rPr lang="en-US" smtClean="0"/>
                  <a:t>and eigenvector</a:t>
                </a:r>
                <a:endParaRPr lang="en-US" i="1" dirty="0" smtClean="0"/>
              </a:p>
              <a:p>
                <a:pPr marL="0" lvl="0" indent="0">
                  <a:buNone/>
                </a:pPr>
                <a:r>
                  <a:rPr lang="en-US" sz="2200" dirty="0" smtClean="0"/>
                  <a:t>a)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acc>
                              <m:accPr>
                                <m:chr m:val="̇"/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) =  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)  &amp;</m:t>
                            </m:r>
                          </m:e>
                          <m:e>
                            <m:acc>
                              <m:accPr>
                                <m:chr m:val="̇"/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=  3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  <m:r>
                      <a:rPr lang="en-US" sz="2200" b="0" i="0" smtClean="0">
                        <a:latin typeface="Cambria Math"/>
                      </a:rPr>
                      <m:t>          </m:t>
                    </m:r>
                  </m:oMath>
                </a14:m>
                <a:r>
                  <a:rPr lang="en-US" sz="2200" dirty="0"/>
                  <a:t>with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=−4</m:t>
                    </m:r>
                  </m:oMath>
                </a14:m>
                <a:r>
                  <a:rPr lang="en-US" sz="2200" dirty="0" smtClean="0"/>
                  <a:t>.</a:t>
                </a:r>
              </a:p>
              <a:p>
                <a:pPr marL="0" lvl="0" indent="0">
                  <a:buNone/>
                </a:pPr>
                <a:r>
                  <a:rPr lang="en-US" sz="2200" dirty="0" smtClean="0"/>
                  <a:t>b)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acc>
                              <m:accPr>
                                <m:chr m:val="̇"/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= −5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)  &amp;</m:t>
                            </m:r>
                          </m:e>
                          <m:e>
                            <m:acc>
                              <m:accPr>
                                <m:chr m:val="̇"/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=  4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  <m:r>
                      <a:rPr lang="en-US" sz="2200" b="0" i="0" smtClean="0">
                        <a:latin typeface="Cambria Math"/>
                      </a:rPr>
                      <m:t>         </m:t>
                    </m:r>
                  </m:oMath>
                </a14:m>
                <a:r>
                  <a:rPr lang="en-US" sz="2200" dirty="0"/>
                  <a:t>with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2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5220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C00000"/>
                </a:solidFill>
              </a:rPr>
              <a:t>Outcome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After this lecture students </a:t>
            </a:r>
          </a:p>
          <a:p>
            <a:r>
              <a:rPr lang="en-US" dirty="0" smtClean="0"/>
              <a:t>Will know how to solve system of differential equation using eigenvalues and eigenvectors.</a:t>
            </a:r>
          </a:p>
        </p:txBody>
      </p:sp>
    </p:spTree>
    <p:extLst>
      <p:ext uri="{BB962C8B-B14F-4D97-AF65-F5344CB8AC3E}">
        <p14:creationId xmlns:p14="http://schemas.microsoft.com/office/powerpoint/2010/main" val="2144206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Next class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r>
              <a:rPr lang="en-US" dirty="0" err="1" smtClean="0"/>
              <a:t>Cayley</a:t>
            </a:r>
            <a:r>
              <a:rPr lang="en-US" dirty="0"/>
              <a:t>-</a:t>
            </a:r>
            <a:r>
              <a:rPr lang="en-US" dirty="0" smtClean="0"/>
              <a:t>Hamilton theorem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202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D6DA4538EE4F4A8E7C75994C9597AD" ma:contentTypeVersion="2" ma:contentTypeDescription="Create a new document." ma:contentTypeScope="" ma:versionID="b4e97e83ef12a906b52f42ecacaa963a">
  <xsd:schema xmlns:xsd="http://www.w3.org/2001/XMLSchema" xmlns:xs="http://www.w3.org/2001/XMLSchema" xmlns:p="http://schemas.microsoft.com/office/2006/metadata/properties" xmlns:ns2="8d8ac22b-726a-4b60-8d94-65e173c2afbf" targetNamespace="http://schemas.microsoft.com/office/2006/metadata/properties" ma:root="true" ma:fieldsID="02f90148bcd8a064e1ed13364c4f5461" ns2:_="">
    <xsd:import namespace="8d8ac22b-726a-4b60-8d94-65e173c2af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8ac22b-726a-4b60-8d94-65e173c2af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62CCC51-C47C-405F-AB05-D3D28E05DA01}"/>
</file>

<file path=customXml/itemProps2.xml><?xml version="1.0" encoding="utf-8"?>
<ds:datastoreItem xmlns:ds="http://schemas.openxmlformats.org/officeDocument/2006/customXml" ds:itemID="{85938AC5-3E8D-43AE-855C-CD107E1B96DF}"/>
</file>

<file path=customXml/itemProps3.xml><?xml version="1.0" encoding="utf-8"?>
<ds:datastoreItem xmlns:ds="http://schemas.openxmlformats.org/officeDocument/2006/customXml" ds:itemID="{F1FBBDD4-C2C6-40CD-9FF3-B71FD3398D53}"/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114</Words>
  <Application>Microsoft Office PowerPoint</Application>
  <PresentationFormat>On-screen Show (4:3)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Cambria Math</vt:lpstr>
      <vt:lpstr>Office Theme</vt:lpstr>
      <vt:lpstr>Lecture-2</vt:lpstr>
      <vt:lpstr>Objective:</vt:lpstr>
      <vt:lpstr>Solving system of differential equation</vt:lpstr>
      <vt:lpstr>Finding eigenvectors</vt:lpstr>
      <vt:lpstr>Finding eigenvectors(continued)</vt:lpstr>
      <vt:lpstr>Finding solutions of the system</vt:lpstr>
      <vt:lpstr>Sample Question</vt:lpstr>
      <vt:lpstr>Outcome</vt:lpstr>
      <vt:lpstr>Next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Lecture-1</dc:title>
  <dc:creator>Teacher</dc:creator>
  <cp:lastModifiedBy>user</cp:lastModifiedBy>
  <cp:revision>35</cp:revision>
  <dcterms:created xsi:type="dcterms:W3CDTF">2006-08-16T00:00:00Z</dcterms:created>
  <dcterms:modified xsi:type="dcterms:W3CDTF">2020-08-18T04:55:36Z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0x0101002BD6DA4538EE4F4A8E7C75994C9597AD</vt:lpwstr>
  </property>
</Properties>
</file>