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7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8" autoAdjust="0"/>
    <p:restoredTop sz="94660"/>
  </p:normalViewPr>
  <p:slideViewPr>
    <p:cSldViewPr>
      <p:cViewPr varScale="1">
        <p:scale>
          <a:sx n="73" d="100"/>
          <a:sy n="73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Lecture-3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Cayley</a:t>
            </a:r>
            <a:r>
              <a:rPr lang="en-US" b="1" dirty="0" smtClean="0">
                <a:solidFill>
                  <a:srgbClr val="FF0000"/>
                </a:solidFill>
              </a:rPr>
              <a:t>-Hamilton theorem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4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Objective: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Cayley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Hamilton theorem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Verification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Cayley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-Hamilton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Finding inverse of a square matrix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Methodology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will find inverse using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Cayley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-Hamilton theorem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814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Cayley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-Hamilton 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Every </a:t>
                </a:r>
                <a:r>
                  <a:rPr lang="en-US" sz="2000" b="1" dirty="0"/>
                  <a:t>square matrix satisfies its characteristic</a:t>
                </a:r>
                <a:r>
                  <a:rPr lang="bn-IN" sz="2000" b="1" dirty="0"/>
                  <a:t> </a:t>
                </a:r>
                <a:r>
                  <a:rPr lang="en-US" sz="2000" b="1" dirty="0"/>
                  <a:t>equation</a:t>
                </a:r>
              </a:p>
              <a:p>
                <a:pPr marL="0" indent="0">
                  <a:buNone/>
                </a:pPr>
                <a:r>
                  <a:rPr lang="bn-IN" sz="2000" dirty="0"/>
                  <a:t> 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.</m:t>
                    </m:r>
                    <m:r>
                      <a:rPr lang="en-US" sz="2000" i="1">
                        <a:latin typeface="Cambria Math"/>
                      </a:rPr>
                      <m:t>𝑒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+……..++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𝐼</m:t>
                    </m:r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Example: </a:t>
                </a:r>
                <a:r>
                  <a:rPr lang="en-US" sz="2000" dirty="0"/>
                  <a:t>Verify the </a:t>
                </a:r>
                <a:r>
                  <a:rPr lang="en-US" sz="2000" dirty="0" err="1"/>
                  <a:t>Cayley</a:t>
                </a:r>
                <a:r>
                  <a:rPr lang="en-US" sz="2000" dirty="0"/>
                  <a:t>-Hamilton theorem for the matrix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b="1" dirty="0"/>
                  <a:t>Characteristic matrix: </a:t>
                </a:r>
                <a:r>
                  <a:rPr lang="en-US" sz="2000" b="1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i="1">
                        <a:latin typeface="Cambria Math"/>
                      </a:rPr>
                      <m:t>𝜆</m:t>
                    </m:r>
                    <m:r>
                      <a:rPr lang="en-US" sz="2000" i="1">
                        <a:latin typeface="Cambria Math"/>
                      </a:rPr>
                      <m:t>𝐼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 smtClean="0"/>
                  <a:t> </a:t>
                </a:r>
                <a:r>
                  <a:rPr lang="en-US" sz="2000" b="1" dirty="0"/>
                  <a:t>Characteristic polynomial</a:t>
                </a:r>
                <a:r>
                  <a:rPr lang="en-US" sz="2000" b="1" dirty="0" smtClean="0"/>
                  <a:t>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𝜆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−15</m:t>
                    </m:r>
                    <m:r>
                      <a:rPr lang="en-US" sz="2000" i="1">
                        <a:latin typeface="Cambria Math"/>
                      </a:rPr>
                      <m:t>𝜆</m:t>
                    </m:r>
                    <m:r>
                      <a:rPr lang="en-US" sz="2000" i="1">
                        <a:latin typeface="Cambria Math"/>
                      </a:rPr>
                      <m:t>−15=0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To verify the theorem we </a:t>
                </a:r>
                <a:r>
                  <a:rPr lang="en-US" sz="2000" dirty="0"/>
                  <a:t>have to show </a:t>
                </a:r>
                <a:r>
                  <a:rPr lang="en-US" sz="2000" dirty="0" err="1" smtClean="0"/>
                  <a:t>tha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−15</m:t>
                    </m:r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−15</m:t>
                    </m:r>
                    <m:r>
                      <a:rPr lang="en-US" sz="2000" i="1">
                        <a:latin typeface="Cambria Math"/>
                      </a:rPr>
                      <m:t>𝐼</m:t>
                    </m:r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   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</a:t>
                </a:r>
                <a:r>
                  <a:rPr lang="en-US" sz="2000" dirty="0" smtClean="0"/>
                  <a:t>    and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44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53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53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41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22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Verification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∴</m:t>
                          </m:r>
                          <m:r>
                            <a:rPr lang="en-US" sz="18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−15</m:t>
                      </m:r>
                      <m:r>
                        <a:rPr lang="en-US" sz="1800" i="1">
                          <a:latin typeface="Cambria Math"/>
                        </a:rPr>
                        <m:t>𝐴</m:t>
                      </m:r>
                      <m:r>
                        <a:rPr lang="en-US" sz="1800" i="1">
                          <a:latin typeface="Cambria Math"/>
                        </a:rPr>
                        <m:t>−15</m:t>
                      </m:r>
                      <m:r>
                        <a:rPr lang="en-US" sz="1800" i="1">
                          <a:latin typeface="Cambria Math"/>
                        </a:rPr>
                        <m:t>𝐼</m:t>
                      </m:r>
                      <m:r>
                        <a:rPr lang="en-US" sz="1800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800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44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53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53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41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/>
                      </a:rPr>
                      <m:t>−15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/>
                      </a:rPr>
                      <m:t>−15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800" dirty="0"/>
                  <a:t>   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∴</m:t>
                        </m:r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−15</m:t>
                    </m:r>
                    <m:r>
                      <a:rPr lang="en-US" sz="1800" i="1">
                        <a:latin typeface="Cambria Math"/>
                      </a:rPr>
                      <m:t>𝐴</m:t>
                    </m:r>
                    <m:r>
                      <a:rPr lang="en-US" sz="1800" i="1">
                        <a:latin typeface="Cambria Math"/>
                      </a:rPr>
                      <m:t>−15</m:t>
                    </m:r>
                    <m:r>
                      <a:rPr lang="en-US" sz="1800" i="1">
                        <a:latin typeface="Cambria Math"/>
                      </a:rPr>
                      <m:t>𝐼</m:t>
                    </m:r>
                    <m:r>
                      <a:rPr lang="en-US" sz="18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800" dirty="0"/>
                  <a:t>        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Hence </a:t>
                </a:r>
                <a:r>
                  <a:rPr lang="en-US" sz="2400" dirty="0" err="1"/>
                  <a:t>Cayley</a:t>
                </a:r>
                <a:r>
                  <a:rPr lang="en-US" sz="2400" dirty="0"/>
                  <a:t>-Hamilton theorem is verified.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1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Finding Inverse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Example:</a:t>
                </a:r>
                <a:r>
                  <a:rPr lang="en-US" sz="2400" dirty="0"/>
                  <a:t> Using </a:t>
                </a:r>
                <a:r>
                  <a:rPr lang="en-US" sz="2400" dirty="0" err="1"/>
                  <a:t>Cayley</a:t>
                </a:r>
                <a:r>
                  <a:rPr lang="en-US" sz="2400" dirty="0"/>
                  <a:t>-Hamilton theorem find the inverse of the matrix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Solution</a:t>
                </a:r>
                <a:r>
                  <a:rPr lang="en-US" sz="24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characteristic matrix: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𝜆</m:t>
                    </m:r>
                    <m:r>
                      <a:rPr lang="en-US" sz="2400" i="1">
                        <a:latin typeface="Cambria Math"/>
                      </a:rPr>
                      <m:t>𝐼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−1−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 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characteristic equation: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𝜆</m:t>
                        </m:r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⟹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−15</m:t>
                    </m:r>
                    <m:r>
                      <a:rPr lang="en-US" sz="2400" i="1">
                        <a:latin typeface="Cambria Math"/>
                      </a:rPr>
                      <m:t>𝜆</m:t>
                    </m:r>
                    <m:r>
                      <a:rPr lang="en-US" sz="2400" i="1">
                        <a:latin typeface="Cambria Math"/>
                      </a:rPr>
                      <m:t>−15=0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                                                                                       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</a:t>
                </a:r>
                <a:r>
                  <a:rPr lang="en-US" sz="2400" dirty="0" smtClean="0"/>
                  <a:t>ccording </a:t>
                </a:r>
                <a:r>
                  <a:rPr lang="en-US" sz="2400" dirty="0"/>
                  <a:t>to the </a:t>
                </a:r>
                <a:r>
                  <a:rPr lang="en-US" sz="2400" dirty="0" err="1"/>
                  <a:t>Cayley</a:t>
                </a:r>
                <a:r>
                  <a:rPr lang="en-US" sz="2400" dirty="0"/>
                  <a:t> –Hamilton </a:t>
                </a:r>
                <a:r>
                  <a:rPr lang="en-US" sz="2400" dirty="0" smtClean="0"/>
                  <a:t>theorem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−15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−15</m:t>
                    </m:r>
                    <m:r>
                      <a:rPr lang="en-US" sz="2400" i="1">
                        <a:latin typeface="Cambria Math"/>
                      </a:rPr>
                      <m:t>𝐼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⟹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−15</m:t>
                    </m:r>
                    <m:r>
                      <a:rPr lang="en-US" sz="2400" i="1">
                        <a:latin typeface="Cambria Math"/>
                      </a:rPr>
                      <m:t>𝐼</m:t>
                    </m:r>
                    <m:r>
                      <a:rPr lang="en-US" sz="2400" i="1">
                        <a:latin typeface="Cambria Math"/>
                      </a:rPr>
                      <m:t>−15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⟹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−15</m:t>
                    </m:r>
                    <m:r>
                      <a:rPr lang="en-US" sz="2400" i="1">
                        <a:latin typeface="Cambria Math"/>
                      </a:rPr>
                      <m:t>𝐼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   </a:t>
                </a:r>
                <a:r>
                  <a:rPr lang="en-US" sz="2400" dirty="0" smtClean="0"/>
                  <a:t>                            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 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∴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−15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300" i="1">
                            <a:latin typeface="Cambria Math"/>
                          </a:rPr>
                          <m:t>15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300" dirty="0"/>
                  <a:t>.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444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42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Sample Question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State the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Cayley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-Hamilton theorem. Hence find the inverse of the following matrices using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Cayley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–Hamilton theorem and verify your result.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)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b)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c)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35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Outcome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 this lecture students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Will be able to verify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Cayley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-Hamilton theorem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Will be able to find the inverse of a square matrix using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Cayley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-Hamilton theorem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0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Next 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Vector Space</a:t>
            </a:r>
          </a:p>
          <a:p>
            <a:r>
              <a:rPr lang="en-US" smtClean="0"/>
              <a:t>Linear combination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6DA4538EE4F4A8E7C75994C9597AD" ma:contentTypeVersion="2" ma:contentTypeDescription="Create a new document." ma:contentTypeScope="" ma:versionID="b4e97e83ef12a906b52f42ecacaa963a">
  <xsd:schema xmlns:xsd="http://www.w3.org/2001/XMLSchema" xmlns:xs="http://www.w3.org/2001/XMLSchema" xmlns:p="http://schemas.microsoft.com/office/2006/metadata/properties" xmlns:ns2="8d8ac22b-726a-4b60-8d94-65e173c2afbf" targetNamespace="http://schemas.microsoft.com/office/2006/metadata/properties" ma:root="true" ma:fieldsID="02f90148bcd8a064e1ed13364c4f5461" ns2:_="">
    <xsd:import namespace="8d8ac22b-726a-4b60-8d94-65e173c2a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ac22b-726a-4b60-8d94-65e173c2a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90000C-1377-4241-94D8-727129CF6FAA}"/>
</file>

<file path=customXml/itemProps2.xml><?xml version="1.0" encoding="utf-8"?>
<ds:datastoreItem xmlns:ds="http://schemas.openxmlformats.org/officeDocument/2006/customXml" ds:itemID="{C1525590-DD43-4D40-9AF0-F06783B399F6}"/>
</file>

<file path=customXml/itemProps3.xml><?xml version="1.0" encoding="utf-8"?>
<ds:datastoreItem xmlns:ds="http://schemas.openxmlformats.org/officeDocument/2006/customXml" ds:itemID="{6B2E4C23-D956-441B-BA65-DAC9CB77FADC}"/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115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Vrinda</vt:lpstr>
      <vt:lpstr>Office Theme</vt:lpstr>
      <vt:lpstr>Lecture-3</vt:lpstr>
      <vt:lpstr>Objective:</vt:lpstr>
      <vt:lpstr>Cayley-Hamilton theorem</vt:lpstr>
      <vt:lpstr>Verification</vt:lpstr>
      <vt:lpstr>Finding Inverse</vt:lpstr>
      <vt:lpstr>Sample Question</vt:lpstr>
      <vt:lpstr>Outcome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Teacher</dc:creator>
  <cp:lastModifiedBy>user</cp:lastModifiedBy>
  <cp:revision>29</cp:revision>
  <dcterms:created xsi:type="dcterms:W3CDTF">2006-08-16T00:00:00Z</dcterms:created>
  <dcterms:modified xsi:type="dcterms:W3CDTF">2020-08-17T16:01:40Z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0x0101002BD6DA4538EE4F4A8E7C75994C9597AD</vt:lpwstr>
  </property>
</Properties>
</file>