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74" r:id="rId9"/>
    <p:sldId id="268" r:id="rId10"/>
    <p:sldId id="269" r:id="rId11"/>
    <p:sldId id="270" r:id="rId12"/>
    <p:sldId id="271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6F18-5621-4E89-A721-DBE24D1EF78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5BBB-AA3F-4BB3-A535-0A673DC3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CA47-2E62-4702-A1F8-77578BED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C106-8B91-4EBD-9B55-960A688E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FFE4-F738-4902-8CAA-1B247EC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721E-076B-4EDF-8B6B-9FC442B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6A8-6A5F-407F-8FBB-B4638E3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E0-39D8-42B8-BE5F-6CCD8BC2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4FF2-9833-4DDF-87A1-403B6FE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381-800A-4475-8BAB-54B8A78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03C1-7DA5-47B5-9A52-764DB78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0B36-ADDD-4D94-95CE-408FE96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2535A-1DD6-4D4B-AD25-9CBC4C411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FB85-5C88-4757-B76A-58E04F087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9813-E2CE-4000-A63B-ECFB159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782F-7C80-498B-84F3-8F39D702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E102-E3F5-4EA2-93DC-7C41CA2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0D2-A288-4EFE-9E96-6460E90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D59-0A38-4D70-9B75-CF751E74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D6EE-827F-4EB1-8728-8C4BC794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1967-FA2D-46DD-AC7D-AFB0646C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A7CD-5783-4E7A-A0C8-66D3EB34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4E0C-2046-4AA1-A0A0-DF47E8D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0A6A-5C4B-4D5B-9765-CA92DA1D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996C-C147-40B9-85B0-9433967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57B81-B3D9-41D1-B304-EFFADF0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0507-CB0C-433C-91EC-ECCC039E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F5E-5041-428E-8713-19BFA70E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7F64-4148-4C8A-A9A5-56341A74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224-02B3-4D0F-A72B-01E53377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CCF3-EB3A-4423-804B-8E909E7A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020A-04B8-4541-88AD-20FE5EA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DEA-F3AC-41F4-8F44-DF2F0DD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087D-05FA-4AB0-8448-3ABADA5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7644-719B-43F3-955F-E5D82E9D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1964-6362-4109-9E2D-09C4EF15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92AA9-DA1E-43A8-A12B-5D1ED0F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1009-BF14-4F18-934D-96508B2D6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1EC8-E471-484F-A841-7D0A418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9B82E-E5B3-4C25-A00C-8D829A25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0ABD6-4355-4EFB-9B31-1C3F2B5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162-3E28-4929-B812-6FEB359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41413-A04E-4033-A7DF-838F8C5C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87755-BC25-45EB-943B-17EFB73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A3B04-F40E-45FF-8AA1-1D47B81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67DA-C191-4F78-8518-A15024F3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147E-7C17-4BF8-8C4D-4B4DC74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7AB57-98E2-4EE8-AD27-B4DF582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97A-05EA-4472-9FBF-2D72E22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9DC4-75A6-48FA-84C5-49C3826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2EFB-BE04-4AA6-A6E3-8CCC7D6C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7AE6-96BA-40FB-B8A1-31B66E20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C84D-5541-4B7B-B260-C896D4F3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0867-CC74-4E6E-BFC2-76CEEEE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A35-FE53-4B00-B421-6D048CC4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8292A-1C27-44C1-BF7D-6C832F0E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0C5F-979A-47D9-8A96-165709F63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3E88-3780-4FFA-B6EA-EDC4B63A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67C6-64CB-4EF9-AE2A-C6446D7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43-D305-4185-AC09-5662DBF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AA78C-444A-427D-AB51-5B36BAA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9B6A-A865-49B6-9BE7-09691DA0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877E-2214-4D53-BCAE-59D440929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8C3A-763E-410E-A38A-AA9897C2C30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80EB-D671-4124-BB15-F42B5017B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36E5-6634-4A44-8385-89C7898C3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D88A-4017-414F-BC6F-9BE652283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A77E-592B-4A5F-806A-F765639C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3BC4-8AA6-4BB5-AF43-CE2F73A7D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Vector Space </a:t>
            </a:r>
          </a:p>
        </p:txBody>
      </p:sp>
    </p:spTree>
    <p:extLst>
      <p:ext uri="{BB962C8B-B14F-4D97-AF65-F5344CB8AC3E}">
        <p14:creationId xmlns:p14="http://schemas.microsoft.com/office/powerpoint/2010/main" val="370972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Example: </a:t>
                </a:r>
                <a:r>
                  <a:rPr lang="en-US" sz="2400" b="1" dirty="0"/>
                  <a:t>Test whether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are linearly dependent or independent.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Step 1: </a:t>
                </a:r>
                <a:r>
                  <a:rPr lang="en-US" sz="2400" b="1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;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/>
                  <a:t> are scalars.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          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Step 2: </a:t>
                </a:r>
                <a:r>
                  <a:rPr lang="en-US" sz="2400" b="1" dirty="0"/>
                  <a:t>We can write from above equation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9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9176" y="1433015"/>
                <a:ext cx="8338782" cy="417621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Step 3: </a:t>
                </a:r>
                <a:r>
                  <a:rPr lang="en-US" sz="2400" b="1" dirty="0"/>
                  <a:t>Solving the above linear system, we get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sz="2400" b="1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en-US" sz="2400" b="1" dirty="0"/>
                  <a:t>Hence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are linearly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independent</a:t>
                </a:r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9176" y="1433015"/>
                <a:ext cx="8338782" cy="4176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1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Some Related Exercise: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Write the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as a linear combination of the vectors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𝐚𝐧𝐝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/>
                  <a:t> , where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 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.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 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.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 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effectLst/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Test whether the following vectors are linearly independent or dependent.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effectLst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effectLst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effectLst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ffectLst/>
                  </a:rPr>
                  <a:t>  .  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3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Sample MCQ: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1. Let we have a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and 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𝐚𝐧𝐝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which of the following will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2. Consider the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For which of the following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the vectors will be linearly independent?</a:t>
                </a:r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endParaRPr lang="en-US" sz="2400" b="1" dirty="0"/>
              </a:p>
              <a:p>
                <a:pPr marL="1828800" lvl="3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1371600" lvl="3" indent="0">
                  <a:buNone/>
                </a:pPr>
                <a:r>
                  <a:rPr lang="en-US" sz="2400" b="1" dirty="0"/>
                  <a:t> 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7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4904-5CF1-4BDA-B8EF-AF002AB3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423082"/>
            <a:ext cx="11218460" cy="61824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Outcome: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Students got the knowledge on Vector space and subspace,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They can easily find linear combination of vectors,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It will be easy for the students to check the linear dependency and independency of vectors.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505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5AF2-3A4B-4F2C-AC2F-1FB28D18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Objective:</a:t>
            </a:r>
          </a:p>
          <a:p>
            <a:r>
              <a:rPr lang="en-US" sz="2400" b="1" dirty="0"/>
              <a:t>To have knowledge on Vector space and subspace,</a:t>
            </a:r>
          </a:p>
          <a:p>
            <a:r>
              <a:rPr lang="en-US" sz="2400" b="1" dirty="0"/>
              <a:t>To find linear combination of vectors, </a:t>
            </a:r>
          </a:p>
          <a:p>
            <a:r>
              <a:rPr lang="en-US" sz="2400" b="1" dirty="0"/>
              <a:t>To check the linear dependency and independency of vectors. </a:t>
            </a:r>
          </a:p>
        </p:txBody>
      </p:sp>
    </p:spTree>
    <p:extLst>
      <p:ext uri="{BB962C8B-B14F-4D97-AF65-F5344CB8AC3E}">
        <p14:creationId xmlns:p14="http://schemas.microsoft.com/office/powerpoint/2010/main" val="24962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/>
                  <a:t>The set of all ordered triplets of real numbers is called three-dimensional vector space and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𝐰𝐡𝐞𝐫𝐞</m:t>
                      </m:r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400" b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/>
                  <a:t>If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is a positive integer then the set of all ordered </a:t>
                </a:r>
                <a:r>
                  <a:rPr lang="en-US" sz="2400" b="1" i="1" dirty="0"/>
                  <a:t>n</a:t>
                </a:r>
                <a:r>
                  <a:rPr lang="en-US" sz="2400" b="1" dirty="0"/>
                  <a:t> triplets of real numbers is called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-space and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/>
                  <a:t> and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2400" b="1" dirty="0"/>
                  <a:t>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,……,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, then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b="1" dirty="0"/>
                  <a:t> is called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-dimensional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/>
                  <a:t>. A particular </a:t>
                </a:r>
                <a:r>
                  <a:rPr lang="en-US" sz="2400" b="1" i="1" dirty="0"/>
                  <a:t>n</a:t>
                </a:r>
                <a:r>
                  <a:rPr lang="en-US" sz="2400" b="1" dirty="0"/>
                  <a:t> triplets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/>
                  <a:t> is called co-ordinates of point.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Vector Spaces: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be a field of scalars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be a non-empty set of vectors.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contains the following rules of vector addition and scalar multiplication,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is called vector space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In vector addition: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𝐡𝐞𝐫𝐞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𝐢𝐬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𝐳𝐞𝐫𝐨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𝐯𝐞𝐜𝐭𝐨𝐫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In scalar multiplication: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𝒂𝒗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𝒃𝒖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;   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Subspace: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/>
                  <a:t> be a non empty subset of a vector space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/>
                  <a:t> over the field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/>
                  <a:t>. We call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/>
                  <a:t> a subspace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/>
                  <a:t> if and only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/>
                  <a:t> is a vector space over the field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/>
                  <a:t> under the laws of vector addition and scalar multiplication defined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/>
                  <a:t>, or equivalently,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/>
                  <a:t> is a subspace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/>
                  <a:t> wherever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/>
                  <a:t> 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/>
                  <a:t>  implies that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 t="-788"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3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513" y="423082"/>
                <a:ext cx="10522424" cy="61824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 smtClean="0">
                    <a:solidFill>
                      <a:schemeClr val="accent1"/>
                    </a:solidFill>
                  </a:rPr>
                  <a:t>Linear combination:</a:t>
                </a: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vector space,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dirty="0"/>
                  <a:t> is called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 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Write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1,−2,5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as a linear combination of the vectors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1,1,1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2,−1,1)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Solution: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b="1" dirty="0"/>
                  <a:t> ;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are scalar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1,1,1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2,−1,1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=(1,−2,5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=(1,−2,5)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)=(1,−2,5)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513" y="423082"/>
                <a:ext cx="10522424" cy="6182434"/>
              </a:xfrm>
              <a:blipFill>
                <a:blip r:embed="rId2"/>
                <a:stretch>
                  <a:fillRect l="-927" r="-2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29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 smtClean="0"/>
                  <a:t>Equating corresponding components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Solving using elementary row operation,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/>
                  <a:t>Augmented 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                                                                       Now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 dirty="0" smtClean="0"/>
                  <a:t>=2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0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 smtClean="0"/>
                  <a:t>we </a:t>
                </a:r>
                <a:r>
                  <a:rPr lang="en-US" sz="2400" b="1" dirty="0"/>
                  <a:t>get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                                            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Hence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b="1" dirty="0"/>
                  <a:t> is a linear combination of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558" y="423082"/>
                <a:ext cx="11218460" cy="618243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0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571" y="423082"/>
                <a:ext cx="10317708" cy="618243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Linear dependency of vectors: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be a vector space,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and </a:t>
                </a:r>
                <a:r>
                  <a:rPr lang="en-US" b="1" dirty="0">
                    <a:solidFill>
                      <a:srgbClr val="FF0000"/>
                    </a:solidFill>
                  </a:rPr>
                  <a:t>at least one </a:t>
                </a:r>
                <a:r>
                  <a:rPr lang="en-US" b="1" dirty="0"/>
                  <a:t>of the element of the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not zero</a:t>
                </a:r>
                <a:r>
                  <a:rPr lang="en-US" b="1" dirty="0"/>
                  <a:t>, then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 are linearly dependent.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/>
                  <a:t> 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Linear independency of vectors: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be a vector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and </a:t>
                </a:r>
                <a:r>
                  <a:rPr lang="en-US" b="1" dirty="0">
                    <a:solidFill>
                      <a:srgbClr val="FF0000"/>
                    </a:solidFill>
                  </a:rPr>
                  <a:t>all of the elements</a:t>
                </a:r>
                <a:r>
                  <a:rPr lang="en-US" b="1" dirty="0"/>
                  <a:t> of the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are </a:t>
                </a:r>
                <a:r>
                  <a:rPr lang="en-US" b="1" dirty="0">
                    <a:solidFill>
                      <a:srgbClr val="FF0000"/>
                    </a:solidFill>
                  </a:rPr>
                  <a:t>zero</a:t>
                </a:r>
                <a:r>
                  <a:rPr lang="en-US" b="1" dirty="0"/>
                  <a:t> , then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 are linearly independent.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74904-5CF1-4BDA-B8EF-AF002AB33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571" y="423082"/>
                <a:ext cx="10317708" cy="6182434"/>
              </a:xfrm>
              <a:blipFill>
                <a:blip r:embed="rId2"/>
                <a:stretch>
                  <a:fillRect l="-946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6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DA4538EE4F4A8E7C75994C9597AD" ma:contentTypeVersion="2" ma:contentTypeDescription="Create a new document." ma:contentTypeScope="" ma:versionID="b4e97e83ef12a906b52f42ecacaa963a">
  <xsd:schema xmlns:xsd="http://www.w3.org/2001/XMLSchema" xmlns:xs="http://www.w3.org/2001/XMLSchema" xmlns:p="http://schemas.microsoft.com/office/2006/metadata/properties" xmlns:ns2="8d8ac22b-726a-4b60-8d94-65e173c2afbf" targetNamespace="http://schemas.microsoft.com/office/2006/metadata/properties" ma:root="true" ma:fieldsID="02f90148bcd8a064e1ed13364c4f5461" ns2:_="">
    <xsd:import namespace="8d8ac22b-726a-4b60-8d94-65e173c2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c22b-726a-4b60-8d94-65e173c2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4AF860-8164-481F-95F2-A74B3A10A1F0}"/>
</file>

<file path=customXml/itemProps2.xml><?xml version="1.0" encoding="utf-8"?>
<ds:datastoreItem xmlns:ds="http://schemas.openxmlformats.org/officeDocument/2006/customXml" ds:itemID="{1B62CD17-F919-4E8D-B697-AA44453AF618}"/>
</file>

<file path=customXml/itemProps3.xml><?xml version="1.0" encoding="utf-8"?>
<ds:datastoreItem xmlns:ds="http://schemas.openxmlformats.org/officeDocument/2006/customXml" ds:itemID="{CA9CE6F6-7478-4867-9856-E5D8834F17DD}"/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201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Lecture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user</cp:lastModifiedBy>
  <cp:revision>29</cp:revision>
  <dcterms:created xsi:type="dcterms:W3CDTF">2020-04-30T11:02:43Z</dcterms:created>
  <dcterms:modified xsi:type="dcterms:W3CDTF">2020-08-19T15:56:12Z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0x0101002BD6DA4538EE4F4A8E7C75994C9597AD</vt:lpwstr>
  </property>
</Properties>
</file>