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71" r:id="rId5"/>
    <p:sldId id="272" r:id="rId6"/>
    <p:sldId id="268" r:id="rId7"/>
    <p:sldId id="269" r:id="rId8"/>
    <p:sldId id="270" r:id="rId9"/>
    <p:sldId id="273" r:id="rId10"/>
    <p:sldId id="267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6F18-5621-4E89-A721-DBE24D1EF78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5BBB-AA3F-4BB3-A535-0A673DC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CA47-2E62-4702-A1F8-77578BED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C106-8B91-4EBD-9B55-960A688E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FFE4-F738-4902-8CAA-1B247EC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721E-076B-4EDF-8B6B-9FC442B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6A8-6A5F-407F-8FBB-B4638E3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E0-39D8-42B8-BE5F-6CCD8BC2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4FF2-9833-4DDF-87A1-403B6FE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381-800A-4475-8BAB-54B8A78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03C1-7DA5-47B5-9A52-764DB78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0B36-ADDD-4D94-95CE-408FE96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2535A-1DD6-4D4B-AD25-9CBC4C411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FB85-5C88-4757-B76A-58E04F08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9813-E2CE-4000-A63B-ECFB159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782F-7C80-498B-84F3-8F39D702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E102-E3F5-4EA2-93DC-7C41CA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D2-A288-4EFE-9E96-6460E90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D59-0A38-4D70-9B75-CF751E74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D6EE-827F-4EB1-8728-8C4BC79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1967-FA2D-46DD-AC7D-AFB0646C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A7CD-5783-4E7A-A0C8-66D3EB34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4E0C-2046-4AA1-A0A0-DF47E8D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0A6A-5C4B-4D5B-9765-CA92DA1D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996C-C147-40B9-85B0-9433967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7B81-B3D9-41D1-B304-EFFADF0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0507-CB0C-433C-91EC-ECCC039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F5E-5041-428E-8713-19BFA70E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7F64-4148-4C8A-A9A5-56341A74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224-02B3-4D0F-A72B-01E53377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CCF3-EB3A-4423-804B-8E909E7A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020A-04B8-4541-88AD-20FE5EA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DEA-F3AC-41F4-8F44-DF2F0DD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87D-05FA-4AB0-8448-3ABADA5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7644-719B-43F3-955F-E5D82E9D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1964-6362-4109-9E2D-09C4EF15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92AA9-DA1E-43A8-A12B-5D1ED0F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1009-BF14-4F18-934D-96508B2D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1EC8-E471-484F-A841-7D0A418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9B82E-E5B3-4C25-A00C-8D829A2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ABD6-4355-4EFB-9B31-1C3F2B5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162-3E28-4929-B812-6FEB359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41413-A04E-4033-A7DF-838F8C5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87755-BC25-45EB-943B-17EFB73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A3B04-F40E-45FF-8AA1-1D47B81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67DA-C191-4F78-8518-A15024F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147E-7C17-4BF8-8C4D-4B4DC74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7AB57-98E2-4EE8-AD27-B4DF582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97A-05EA-4472-9FBF-2D72E22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9DC4-75A6-48FA-84C5-49C3826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2EFB-BE04-4AA6-A6E3-8CCC7D6C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7AE6-96BA-40FB-B8A1-31B66E20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C84D-5541-4B7B-B260-C896D4F3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0867-CC74-4E6E-BFC2-76CEEEE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A35-FE53-4B00-B421-6D048CC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292A-1C27-44C1-BF7D-6C832F0E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C5F-979A-47D9-8A96-165709F6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3E88-3780-4FFA-B6EA-EDC4B63A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67C6-64CB-4EF9-AE2A-C6446D7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43-D305-4185-AC09-5662DBF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AA78C-444A-427D-AB51-5B36BAA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9B6A-A865-49B6-9BE7-09691DA0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77E-2214-4D53-BCAE-59D44092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8C3A-763E-410E-A38A-AA9897C2C30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80EB-D671-4124-BB15-F42B5017B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36E5-6634-4A44-8385-89C7898C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A77E-592B-4A5F-806A-F765639C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3BC4-8AA6-4BB5-AF43-CE2F73A7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70972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672" y="327546"/>
                <a:ext cx="11368585" cy="62916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Sample MCQ: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1. Which of the following point in cylindrical coordinate is equivalent to the point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in Cartesian coordinate?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 2. Which of the following point in Cartesian coordinate is equivalent to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/>
                  <a:t> in cylindrical coordinate?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b="1" dirty="0"/>
                  <a:t>     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672" y="327546"/>
                <a:ext cx="11368585" cy="6291618"/>
              </a:xfrm>
              <a:blipFill>
                <a:blip r:embed="rId2"/>
                <a:stretch>
                  <a:fillRect l="-804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4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650" y="832513"/>
                <a:ext cx="10139149" cy="534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3. Which of the following could be true for the point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400" b="1" dirty="0"/>
                  <a:t> ?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 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it is a point in cylindrical coordinate  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it is a point in Cartesian coordinate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both of them       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:r>
                  <a:rPr lang="en-US" sz="2400" b="1" dirty="0"/>
                  <a:t>none of them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 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650" y="832513"/>
                <a:ext cx="10139149" cy="5344450"/>
              </a:xfrm>
              <a:blipFill>
                <a:blip r:embed="rId2"/>
                <a:stretch>
                  <a:fillRect l="-902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46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0" y="832513"/>
            <a:ext cx="10139149" cy="53444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Outcome: </a:t>
            </a:r>
          </a:p>
          <a:p>
            <a:r>
              <a:rPr lang="en-US" b="1" dirty="0"/>
              <a:t>Clear concept about three coordinate systems and the relationship between them.</a:t>
            </a:r>
          </a:p>
          <a:p>
            <a:r>
              <a:rPr lang="en-US" b="1" dirty="0"/>
              <a:t>Point &amp; vector can be easily transformed from one coordinate to another.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6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AF2-3A4B-4F2C-AC2F-1FB28D18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Objective:</a:t>
            </a:r>
          </a:p>
          <a:p>
            <a:r>
              <a:rPr lang="en-US" b="1" dirty="0"/>
              <a:t>To know the relationship between three coordinate systems</a:t>
            </a:r>
          </a:p>
          <a:p>
            <a:r>
              <a:rPr lang="en-US" b="1" dirty="0"/>
              <a:t>To know how to transfer point &amp; vector from one coordinate to another. </a:t>
            </a:r>
          </a:p>
        </p:txBody>
      </p:sp>
    </p:spTree>
    <p:extLst>
      <p:ext uri="{BB962C8B-B14F-4D97-AF65-F5344CB8AC3E}">
        <p14:creationId xmlns:p14="http://schemas.microsoft.com/office/powerpoint/2010/main" val="24962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0" y="832512"/>
            <a:ext cx="10139149" cy="5554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Cartesian coordinates: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Figure: Differential length, area, and volume in Cartesian coordinates.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AAD2-DD55-4F37-AE5A-759F3AD69DA1}"/>
              </a:ext>
            </a:extLst>
          </p:cNvPr>
          <p:cNvPicPr/>
          <p:nvPr/>
        </p:nvPicPr>
        <p:blipFill>
          <a:blip r:embed="rId2" cstate="print"/>
          <a:srcRect l="3152" t="3195" r="3152" b="18850"/>
          <a:stretch>
            <a:fillRect/>
          </a:stretch>
        </p:blipFill>
        <p:spPr bwMode="auto">
          <a:xfrm>
            <a:off x="2920621" y="1883390"/>
            <a:ext cx="4885898" cy="372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9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ABDA-1BA1-48A6-94D6-E4AE32CC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Cylindrical coordinates: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84A0-2FAB-4CB6-B2DE-AABD0033C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7481"/>
            <a:ext cx="4893860" cy="4839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b="1" dirty="0"/>
              <a:t>Figure: Differential length, area, and volume in cylindrical coordinates.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A8F0DB-502F-4070-8F38-EAAA339EBC4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82185" y="1337481"/>
                <a:ext cx="5471615" cy="48394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sz="2200" b="1" dirty="0"/>
              </a:p>
              <a:p>
                <a:pPr marL="0" indent="0" algn="just">
                  <a:buNone/>
                </a:pPr>
                <a:r>
                  <a:rPr lang="en-US" sz="2200" b="1" dirty="0"/>
                  <a:t>Figure: Point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1" dirty="0"/>
                  <a:t> in cylindrical coordinates;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/>
                  <a:t>is the radial distance from the origin in the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/>
                  <a:t>plane,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/>
                  <a:t>is the angle in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sz="2200" b="1" dirty="0"/>
                  <a:t> plane measured from the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200" b="1" dirty="0"/>
                  <a:t> axis toward the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200" b="1" dirty="0"/>
                  <a:t> axis,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200" b="1" dirty="0"/>
                  <a:t> is the vertical distance from the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sz="2200" b="1" dirty="0"/>
                  <a:t> plane.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A8F0DB-502F-4070-8F38-EAAA339E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82185" y="1337481"/>
                <a:ext cx="5471615" cy="4839482"/>
              </a:xfrm>
              <a:blipFill>
                <a:blip r:embed="rId2"/>
                <a:stretch>
                  <a:fillRect l="-1225" r="-1002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F16516-EF5B-4FA1-8472-46D64ECB8FB4}"/>
              </a:ext>
            </a:extLst>
          </p:cNvPr>
          <p:cNvPicPr/>
          <p:nvPr/>
        </p:nvPicPr>
        <p:blipFill>
          <a:blip r:embed="rId3" cstate="print"/>
          <a:srcRect l="4893" t="3243" r="4587" b="13243"/>
          <a:stretch>
            <a:fillRect/>
          </a:stretch>
        </p:blipFill>
        <p:spPr bwMode="auto">
          <a:xfrm>
            <a:off x="1132764" y="1337481"/>
            <a:ext cx="3589361" cy="338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DD903-7791-4EBB-83BE-CEB1FD39B4AB}"/>
              </a:ext>
            </a:extLst>
          </p:cNvPr>
          <p:cNvPicPr/>
          <p:nvPr/>
        </p:nvPicPr>
        <p:blipFill>
          <a:blip r:embed="rId4" cstate="print"/>
          <a:srcRect l="13259" t="3944" r="13557" b="13803"/>
          <a:stretch>
            <a:fillRect/>
          </a:stretch>
        </p:blipFill>
        <p:spPr bwMode="auto">
          <a:xfrm>
            <a:off x="6277969" y="1337481"/>
            <a:ext cx="4421875" cy="322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54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ABDA-1BA1-48A6-94D6-E4AE32CC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Spherical coordinates: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984A0-2FAB-4CB6-B2DE-AABD0033C8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37481"/>
                <a:ext cx="4893860" cy="48394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200" b="1" dirty="0"/>
                  <a:t>Figure: point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 in spherical coordinates.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984A0-2FAB-4CB6-B2DE-AABD0033C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37481"/>
                <a:ext cx="4893860" cy="4839481"/>
              </a:xfrm>
              <a:blipFill>
                <a:blip r:embed="rId2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8F0DB-502F-4070-8F38-EAAA339E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2185" y="1337481"/>
            <a:ext cx="5471615" cy="4839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sz="2200" b="1" dirty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Figure: Differential volume in spherical coordinates.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F2192-975E-4C6E-9704-FAF3F88C688C}"/>
              </a:ext>
            </a:extLst>
          </p:cNvPr>
          <p:cNvPicPr/>
          <p:nvPr/>
        </p:nvPicPr>
        <p:blipFill>
          <a:blip r:embed="rId3" cstate="print"/>
          <a:srcRect l="3503" t="3458" r="4140" b="13256"/>
          <a:stretch>
            <a:fillRect/>
          </a:stretch>
        </p:blipFill>
        <p:spPr bwMode="auto">
          <a:xfrm>
            <a:off x="1364776" y="1723711"/>
            <a:ext cx="3657599" cy="32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6F22D-92DC-4731-952C-1DC8940B7C1C}"/>
              </a:ext>
            </a:extLst>
          </p:cNvPr>
          <p:cNvPicPr/>
          <p:nvPr/>
        </p:nvPicPr>
        <p:blipFill>
          <a:blip r:embed="rId4" cstate="print"/>
          <a:srcRect l="2083" t="3175" r="54004" b="12063"/>
          <a:stretch>
            <a:fillRect/>
          </a:stretch>
        </p:blipFill>
        <p:spPr bwMode="auto">
          <a:xfrm>
            <a:off x="6537276" y="1719616"/>
            <a:ext cx="3684895" cy="323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023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66" y="477672"/>
            <a:ext cx="10534933" cy="589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Relation between the coordinate systems: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6EA18-B409-4DF0-B91A-C3F81DCA112F}"/>
              </a:ext>
            </a:extLst>
          </p:cNvPr>
          <p:cNvPicPr/>
          <p:nvPr/>
        </p:nvPicPr>
        <p:blipFill>
          <a:blip r:embed="rId2" cstate="print"/>
          <a:srcRect l="5991" t="9314" r="5837" b="3676"/>
          <a:stretch>
            <a:fillRect/>
          </a:stretch>
        </p:blipFill>
        <p:spPr bwMode="auto">
          <a:xfrm>
            <a:off x="1105469" y="955344"/>
            <a:ext cx="10248330" cy="577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76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866" y="477672"/>
                <a:ext cx="10534933" cy="5895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Point Transformation: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 1: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Transform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sz="2400" dirty="0"/>
                  <a:t> from cylindrical coordinates to Cartesian coordinates.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Solution: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So, Cartesian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=(−1,1,3)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866" y="477672"/>
                <a:ext cx="10534933" cy="5895831"/>
              </a:xfrm>
              <a:blipFill>
                <a:blip r:embed="rId2"/>
                <a:stretch>
                  <a:fillRect l="-1157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2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866" y="477672"/>
                <a:ext cx="10534933" cy="58958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 2: </a:t>
                </a:r>
                <a:r>
                  <a:rPr lang="en-US" sz="2400" b="1" dirty="0"/>
                  <a:t>Transform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b="1" dirty="0"/>
                  <a:t> from Cartesian coordinate to spherical coordinate.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rad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𝒕𝒂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</m:rad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/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So, the spherical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866" y="477672"/>
                <a:ext cx="10534933" cy="5895831"/>
              </a:xfrm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866" y="477672"/>
                <a:ext cx="10534933" cy="58958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400" b="1" dirty="0" smtClean="0">
                    <a:solidFill>
                      <a:schemeClr val="accent1"/>
                    </a:solidFill>
                  </a:rPr>
                  <a:t>Some Related Exercise: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Convert the coordinates of the following points from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Cartesian</a:t>
                </a:r>
                <a:r>
                  <a:rPr lang="en-US" sz="2400" b="1" dirty="0"/>
                  <a:t> to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cylindrical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spherical</a:t>
                </a:r>
                <a:r>
                  <a:rPr lang="en-US" sz="2400" b="1" dirty="0"/>
                  <a:t> coordinates: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ra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−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ra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Convert the coordinates of the following points from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cylindrical</a:t>
                </a:r>
                <a:r>
                  <a:rPr lang="en-US" sz="2400" b="1" dirty="0"/>
                  <a:t> to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Cartesian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spherical</a:t>
                </a:r>
                <a:r>
                  <a:rPr lang="en-US" sz="2400" b="1" dirty="0"/>
                  <a:t> coordinates: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H.W.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866" y="477672"/>
                <a:ext cx="10534933" cy="5895831"/>
              </a:xfrm>
              <a:blipFill>
                <a:blip r:embed="rId2"/>
                <a:stretch>
                  <a:fillRect l="-752" b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6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DA4538EE4F4A8E7C75994C9597AD" ma:contentTypeVersion="2" ma:contentTypeDescription="Create a new document." ma:contentTypeScope="" ma:versionID="b4e97e83ef12a906b52f42ecacaa963a">
  <xsd:schema xmlns:xsd="http://www.w3.org/2001/XMLSchema" xmlns:xs="http://www.w3.org/2001/XMLSchema" xmlns:p="http://schemas.microsoft.com/office/2006/metadata/properties" xmlns:ns2="8d8ac22b-726a-4b60-8d94-65e173c2afbf" targetNamespace="http://schemas.microsoft.com/office/2006/metadata/properties" ma:root="true" ma:fieldsID="02f90148bcd8a064e1ed13364c4f5461" ns2:_="">
    <xsd:import namespace="8d8ac22b-726a-4b60-8d94-65e173c2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c22b-726a-4b60-8d94-65e173c2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37ECC2-7F79-443F-9516-A23BE0BB8106}"/>
</file>

<file path=customXml/itemProps2.xml><?xml version="1.0" encoding="utf-8"?>
<ds:datastoreItem xmlns:ds="http://schemas.openxmlformats.org/officeDocument/2006/customXml" ds:itemID="{EAC71295-C589-43F5-8A44-D927A7B5920A}"/>
</file>

<file path=customXml/itemProps3.xml><?xml version="1.0" encoding="utf-8"?>
<ds:datastoreItem xmlns:ds="http://schemas.openxmlformats.org/officeDocument/2006/customXml" ds:itemID="{06A34417-41DF-4665-A57B-EDB2A81598FD}"/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187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Lecture 5</vt:lpstr>
      <vt:lpstr>PowerPoint Presentation</vt:lpstr>
      <vt:lpstr>PowerPoint Presentation</vt:lpstr>
      <vt:lpstr>Cylindrical coordinates:</vt:lpstr>
      <vt:lpstr>Spherical coordinates: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user</cp:lastModifiedBy>
  <cp:revision>35</cp:revision>
  <dcterms:created xsi:type="dcterms:W3CDTF">2020-04-30T11:02:43Z</dcterms:created>
  <dcterms:modified xsi:type="dcterms:W3CDTF">2020-08-23T05:02:44Z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0x0101002BD6DA4538EE4F4A8E7C75994C9597AD</vt:lpwstr>
  </property>
</Properties>
</file>