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70" r:id="rId4"/>
    <p:sldId id="271" r:id="rId5"/>
    <p:sldId id="272" r:id="rId6"/>
    <p:sldId id="273" r:id="rId7"/>
    <p:sldId id="274" r:id="rId8"/>
    <p:sldId id="275" r:id="rId9"/>
    <p:sldId id="276" r:id="rId10"/>
    <p:sldId id="277" r:id="rId11"/>
    <p:sldId id="278" r:id="rId12"/>
    <p:sldId id="279" r:id="rId13"/>
    <p:sldId id="265" r:id="rId14"/>
    <p:sldId id="282" r:id="rId15"/>
    <p:sldId id="281"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D91731-FAAE-42D1-948B-1B7DDD729A9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737153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91731-FAAE-42D1-948B-1B7DDD729A9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333180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91731-FAAE-42D1-948B-1B7DDD729A9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274516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D91731-FAAE-42D1-948B-1B7DDD729A9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183291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D91731-FAAE-42D1-948B-1B7DDD729A94}" type="datetimeFigureOut">
              <a:rPr lang="en-US" smtClean="0"/>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74020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D91731-FAAE-42D1-948B-1B7DDD729A94}"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4212895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D91731-FAAE-42D1-948B-1B7DDD729A94}" type="datetimeFigureOut">
              <a:rPr lang="en-US" smtClean="0"/>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373262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D91731-FAAE-42D1-948B-1B7DDD729A94}" type="datetimeFigureOut">
              <a:rPr lang="en-US" smtClean="0"/>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124984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91731-FAAE-42D1-948B-1B7DDD729A94}" type="datetimeFigureOut">
              <a:rPr lang="en-US" smtClean="0"/>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34780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91731-FAAE-42D1-948B-1B7DDD729A94}"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229462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D91731-FAAE-42D1-948B-1B7DDD729A94}" type="datetimeFigureOut">
              <a:rPr lang="en-US" smtClean="0"/>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45962-8DCA-4D5C-A8D9-9897FD92EBA5}" type="slidenum">
              <a:rPr lang="en-US" smtClean="0"/>
              <a:t>‹#›</a:t>
            </a:fld>
            <a:endParaRPr lang="en-US"/>
          </a:p>
        </p:txBody>
      </p:sp>
    </p:spTree>
    <p:extLst>
      <p:ext uri="{BB962C8B-B14F-4D97-AF65-F5344CB8AC3E}">
        <p14:creationId xmlns:p14="http://schemas.microsoft.com/office/powerpoint/2010/main" val="291124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91731-FAAE-42D1-948B-1B7DDD729A94}" type="datetimeFigureOut">
              <a:rPr lang="en-US" smtClean="0"/>
              <a:t>5/10/2020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45962-8DCA-4D5C-A8D9-9897FD92EBA5}" type="slidenum">
              <a:rPr lang="en-US" smtClean="0"/>
              <a:t>‹#›</a:t>
            </a:fld>
            <a:endParaRPr lang="en-US"/>
          </a:p>
        </p:txBody>
      </p:sp>
    </p:spTree>
    <p:extLst>
      <p:ext uri="{BB962C8B-B14F-4D97-AF65-F5344CB8AC3E}">
        <p14:creationId xmlns:p14="http://schemas.microsoft.com/office/powerpoint/2010/main" val="20964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solidFill>
                  <a:srgbClr val="7030A0"/>
                </a:solidFill>
                <a:latin typeface="Times New Roman" panose="02020603050405020304" pitchFamily="18" charset="0"/>
                <a:cs typeface="Times New Roman" panose="02020603050405020304" pitchFamily="18" charset="0"/>
              </a:rPr>
              <a:t>Lecture </a:t>
            </a:r>
            <a:r>
              <a:rPr lang="en-US" b="1" dirty="0" smtClean="0">
                <a:solidFill>
                  <a:srgbClr val="7030A0"/>
                </a:solidFill>
                <a:latin typeface="Times New Roman" panose="02020603050405020304" pitchFamily="18" charset="0"/>
                <a:cs typeface="Times New Roman" panose="02020603050405020304" pitchFamily="18" charset="0"/>
              </a:rPr>
              <a:t>8</a:t>
            </a:r>
            <a:endParaRPr lang="en-US" b="1"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Divergence </a:t>
            </a:r>
            <a:r>
              <a:rPr lang="en-US" sz="3600" b="1" dirty="0">
                <a:solidFill>
                  <a:srgbClr val="0070C0"/>
                </a:solidFill>
                <a:latin typeface="Times New Roman" panose="02020603050405020304" pitchFamily="18" charset="0"/>
                <a:cs typeface="Times New Roman" panose="02020603050405020304" pitchFamily="18" charset="0"/>
              </a:rPr>
              <a:t>and Curl </a:t>
            </a:r>
            <a:endParaRPr lang="en-US" sz="3600" dirty="0">
              <a:solidFill>
                <a:srgbClr val="0070C0"/>
              </a:solidFill>
              <a:latin typeface="Times New Roman" panose="02020603050405020304" pitchFamily="18" charset="0"/>
              <a:cs typeface="Times New Roman" panose="02020603050405020304" pitchFamily="18" charset="0"/>
            </a:endParaRPr>
          </a:p>
          <a:p>
            <a:r>
              <a:rPr lang="en-US" sz="5400" dirty="0">
                <a:solidFill>
                  <a:srgbClr val="0070C0"/>
                </a:solidFill>
                <a:latin typeface="Times New Roman" panose="02020603050405020304" pitchFamily="18" charset="0"/>
                <a:cs typeface="Times New Roman" panose="02020603050405020304" pitchFamily="18" charset="0"/>
              </a:rPr>
              <a:t/>
            </a:r>
            <a:br>
              <a:rPr lang="en-US" sz="5400" dirty="0">
                <a:solidFill>
                  <a:srgbClr val="0070C0"/>
                </a:solidFill>
                <a:latin typeface="Times New Roman" panose="02020603050405020304" pitchFamily="18" charset="0"/>
                <a:cs typeface="Times New Roman" panose="02020603050405020304" pitchFamily="18" charset="0"/>
              </a:rPr>
            </a:br>
            <a:endParaRPr lang="en-US" sz="5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381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Example of divergence and curl</a:t>
            </a:r>
            <a:endParaRPr lang="en-US" sz="36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400" b="1" dirty="0" smtClean="0">
                    <a:solidFill>
                      <a:srgbClr val="7030A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Determine divergence and </a:t>
                </a:r>
                <a:r>
                  <a:rPr lang="en-US" sz="2400" dirty="0" smtClean="0">
                    <a:latin typeface="Times New Roman" panose="02020603050405020304" pitchFamily="18" charset="0"/>
                    <a:cs typeface="Times New Roman" panose="02020603050405020304" pitchFamily="18" charset="0"/>
                  </a:rPr>
                  <a:t>curl of the vector </a:t>
                </a:r>
                <a14:m>
                  <m:oMath xmlns:m="http://schemas.openxmlformats.org/officeDocument/2006/math">
                    <m:r>
                      <a:rPr lang="en-US" sz="2400" b="1" i="1">
                        <a:latin typeface="Cambria Math" panose="02040503050406030204" pitchFamily="18" charset="0"/>
                      </a:rPr>
                      <m:t>𝐀</m:t>
                    </m:r>
                    <m:r>
                      <a:rPr lang="en-US" sz="2400" i="1">
                        <a:latin typeface="Cambria Math" panose="02040503050406030204" pitchFamily="18" charset="0"/>
                      </a:rPr>
                      <m:t>=</m:t>
                    </m:r>
                    <m:acc>
                      <m:accPr>
                        <m:chr m:val="̂"/>
                        <m:ctrlPr>
                          <a:rPr lang="en-US" sz="2400" i="1">
                            <a:latin typeface="Cambria Math"/>
                          </a:rPr>
                        </m:ctrlPr>
                      </m:accPr>
                      <m:e>
                        <m:r>
                          <m:rPr>
                            <m:sty m:val="p"/>
                          </m:rPr>
                          <a:rPr lang="en-US" sz="2400">
                            <a:latin typeface="Cambria Math" panose="02040503050406030204" pitchFamily="18" charset="0"/>
                          </a:rPr>
                          <m:t>R</m:t>
                        </m:r>
                      </m:e>
                    </m:acc>
                    <m:d>
                      <m:dPr>
                        <m:ctrlPr>
                          <a:rPr lang="en-US" sz="2400" i="1">
                            <a:latin typeface="Cambria Math"/>
                          </a:rPr>
                        </m:ctrlPr>
                      </m:dPr>
                      <m:e>
                        <m:r>
                          <a:rPr lang="en-US" sz="2400" i="1">
                            <a:latin typeface="Cambria Math" panose="02040503050406030204" pitchFamily="18" charset="0"/>
                          </a:rPr>
                          <m:t>𝑅</m:t>
                        </m:r>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𝑅</m:t>
                            </m:r>
                          </m:sup>
                        </m:sSup>
                      </m:e>
                    </m:d>
                  </m:oMath>
                </a14:m>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Also check whether the vector </a:t>
                </a:r>
                <a:r>
                  <a:rPr lang="en-US" sz="2400" dirty="0">
                    <a:latin typeface="Times New Roman" panose="02020603050405020304" pitchFamily="18" charset="0"/>
                    <a:cs typeface="Times New Roman" panose="02020603050405020304" pitchFamily="18" charset="0"/>
                  </a:rPr>
                  <a:t>fields solenoidal, conservative or both</a:t>
                </a:r>
                <a:r>
                  <a:rPr lang="en-US" sz="2400" dirty="0" smtClean="0">
                    <a:latin typeface="Times New Roman" panose="02020603050405020304" pitchFamily="18" charset="0"/>
                    <a:cs typeface="Times New Roman" panose="02020603050405020304" pitchFamily="18" charset="0"/>
                  </a:rPr>
                  <a:t>.</a:t>
                </a:r>
                <a:endParaRPr lang="en-US" sz="2400" b="1" dirty="0" smtClean="0">
                  <a:solidFill>
                    <a:srgbClr val="7030A0"/>
                  </a:solidFill>
                  <a:latin typeface="Times New Roman" panose="02020603050405020304" pitchFamily="18" charset="0"/>
                  <a:cs typeface="Times New Roman" panose="02020603050405020304" pitchFamily="18" charset="0"/>
                </a:endParaRPr>
              </a:p>
              <a:p>
                <a:pPr marL="0" indent="0">
                  <a:buNone/>
                </a:pPr>
                <a:r>
                  <a:rPr lang="en-US" sz="2400" b="1" dirty="0" smtClean="0">
                    <a:solidFill>
                      <a:srgbClr val="7030A0"/>
                    </a:solidFill>
                    <a:latin typeface="Times New Roman" panose="02020603050405020304" pitchFamily="18" charset="0"/>
                    <a:cs typeface="Times New Roman" panose="02020603050405020304" pitchFamily="18" charset="0"/>
                  </a:rPr>
                  <a:t>Solution:</a:t>
                </a:r>
              </a:p>
              <a:p>
                <a:pPr marL="0" indent="0">
                  <a:buNone/>
                </a:pPr>
                <a14:m>
                  <m:oMathPara xmlns:m="http://schemas.openxmlformats.org/officeDocument/2006/math">
                    <m:oMathParaPr>
                      <m:jc m:val="centerGroup"/>
                    </m:oMathParaPr>
                    <m:oMath xmlns:m="http://schemas.openxmlformats.org/officeDocument/2006/math">
                      <m:r>
                        <m:rPr>
                          <m:sty m:val="p"/>
                        </m:rPr>
                        <a:rPr lang="en-US" sz="2400">
                          <a:latin typeface="Cambria Math"/>
                        </a:rPr>
                        <m:t>div</m:t>
                      </m:r>
                      <m:r>
                        <a:rPr lang="en-US" sz="2400" b="1" i="1">
                          <a:latin typeface="Cambria Math"/>
                        </a:rPr>
                        <m:t>𝐀</m:t>
                      </m:r>
                      <m:r>
                        <a:rPr lang="en-US" sz="2400" i="1">
                          <a:latin typeface="Cambria Math"/>
                        </a:rPr>
                        <m:t>=</m:t>
                      </m:r>
                      <m:r>
                        <a:rPr lang="en-US" sz="2400" b="1" i="1">
                          <a:latin typeface="Cambria Math"/>
                        </a:rPr>
                        <m:t>𝛁</m:t>
                      </m:r>
                      <m:r>
                        <a:rPr lang="en-US" sz="2400" i="1">
                          <a:latin typeface="Cambria Math"/>
                        </a:rPr>
                        <m:t>∙</m:t>
                      </m:r>
                      <m:r>
                        <a:rPr lang="en-US" sz="2400" b="1" i="1">
                          <a:latin typeface="Cambria Math"/>
                        </a:rPr>
                        <m:t>𝐀</m:t>
                      </m:r>
                      <m:r>
                        <a:rPr lang="en-US" sz="2400" i="1">
                          <a:latin typeface="Cambria Math"/>
                        </a:rPr>
                        <m:t>=</m:t>
                      </m:r>
                      <m:f>
                        <m:fPr>
                          <m:ctrlPr>
                            <a:rPr lang="en-US" sz="2400" i="1">
                              <a:latin typeface="Cambria Math"/>
                            </a:rPr>
                          </m:ctrlPr>
                        </m:fPr>
                        <m:num>
                          <m:r>
                            <a:rPr lang="en-US" sz="2400" i="1">
                              <a:latin typeface="Cambria Math"/>
                            </a:rPr>
                            <m:t>1</m:t>
                          </m:r>
                        </m:num>
                        <m:den>
                          <m:sSup>
                            <m:sSupPr>
                              <m:ctrlPr>
                                <a:rPr lang="en-US" sz="2400" i="1">
                                  <a:latin typeface="Cambria Math"/>
                                </a:rPr>
                              </m:ctrlPr>
                            </m:sSupPr>
                            <m:e>
                              <m:r>
                                <a:rPr lang="en-US" sz="2400" i="1">
                                  <a:latin typeface="Cambria Math"/>
                                </a:rPr>
                                <m:t>𝑅</m:t>
                              </m:r>
                            </m:e>
                            <m:sup>
                              <m:r>
                                <a:rPr lang="en-US" sz="2400" i="1">
                                  <a:latin typeface="Cambria Math"/>
                                </a:rPr>
                                <m:t>2</m:t>
                              </m:r>
                            </m:sup>
                          </m:sSup>
                          <m:func>
                            <m:funcPr>
                              <m:ctrlPr>
                                <a:rPr lang="en-US" sz="2400" i="1">
                                  <a:latin typeface="Cambria Math"/>
                                </a:rPr>
                              </m:ctrlPr>
                            </m:funcPr>
                            <m:fName>
                              <m:r>
                                <m:rPr>
                                  <m:sty m:val="p"/>
                                </m:rPr>
                                <a:rPr lang="en-US" sz="2400">
                                  <a:latin typeface="Cambria Math"/>
                                </a:rPr>
                                <m:t>sin</m:t>
                              </m:r>
                            </m:fName>
                            <m:e>
                              <m:r>
                                <a:rPr lang="en-US" sz="2400" i="1">
                                  <a:latin typeface="Cambria Math"/>
                                </a:rPr>
                                <m:t>𝜃</m:t>
                              </m:r>
                            </m:e>
                          </m:func>
                        </m:den>
                      </m:f>
                      <m:d>
                        <m:dPr>
                          <m:begChr m:val="["/>
                          <m:endChr m:val="]"/>
                          <m:ctrlPr>
                            <a:rPr lang="en-US" sz="2400" i="1">
                              <a:latin typeface="Cambria Math"/>
                            </a:rPr>
                          </m:ctrlPr>
                        </m:dPr>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𝑅</m:t>
                              </m:r>
                            </m:den>
                          </m:f>
                          <m:d>
                            <m:dPr>
                              <m:ctrlPr>
                                <a:rPr lang="en-US" sz="2400" i="1">
                                  <a:latin typeface="Cambria Math"/>
                                </a:rPr>
                              </m:ctrlPr>
                            </m:dPr>
                            <m:e>
                              <m:r>
                                <a:rPr lang="en-US" sz="2400" i="1">
                                  <a:latin typeface="Cambria Math"/>
                                </a:rPr>
                                <m:t>𝑅</m:t>
                              </m:r>
                              <m:sSup>
                                <m:sSupPr>
                                  <m:ctrlPr>
                                    <a:rPr lang="en-US" sz="2400" i="1">
                                      <a:latin typeface="Cambria Math"/>
                                    </a:rPr>
                                  </m:ctrlPr>
                                </m:sSupPr>
                                <m:e>
                                  <m:r>
                                    <a:rPr lang="en-US" sz="2400" i="1">
                                      <a:latin typeface="Cambria Math"/>
                                    </a:rPr>
                                    <m:t>𝑒</m:t>
                                  </m:r>
                                </m:e>
                                <m:sup>
                                  <m:r>
                                    <a:rPr lang="en-US" sz="2400" i="1">
                                      <a:latin typeface="Cambria Math"/>
                                    </a:rPr>
                                    <m:t>−</m:t>
                                  </m:r>
                                  <m:r>
                                    <a:rPr lang="en-US" sz="2400" i="1">
                                      <a:latin typeface="Cambria Math"/>
                                    </a:rPr>
                                    <m:t>𝑅</m:t>
                                  </m:r>
                                </m:sup>
                              </m:sSup>
                              <m:sSup>
                                <m:sSupPr>
                                  <m:ctrlPr>
                                    <a:rPr lang="en-US" sz="2400" i="1">
                                      <a:latin typeface="Cambria Math"/>
                                    </a:rPr>
                                  </m:ctrlPr>
                                </m:sSupPr>
                                <m:e>
                                  <m:r>
                                    <a:rPr lang="en-US" sz="2400" i="1">
                                      <a:latin typeface="Cambria Math"/>
                                    </a:rPr>
                                    <m:t>∙</m:t>
                                  </m:r>
                                  <m:r>
                                    <a:rPr lang="en-US" sz="2400" i="1">
                                      <a:latin typeface="Cambria Math"/>
                                    </a:rPr>
                                    <m:t>𝑅</m:t>
                                  </m:r>
                                </m:e>
                                <m:sup>
                                  <m:r>
                                    <a:rPr lang="en-US" sz="2400" i="1">
                                      <a:latin typeface="Cambria Math"/>
                                    </a:rPr>
                                    <m:t>2</m:t>
                                  </m:r>
                                </m:sup>
                              </m:sSup>
                              <m:func>
                                <m:funcPr>
                                  <m:ctrlPr>
                                    <a:rPr lang="en-US" sz="2400" i="1">
                                      <a:latin typeface="Cambria Math"/>
                                    </a:rPr>
                                  </m:ctrlPr>
                                </m:funcPr>
                                <m:fName>
                                  <m:r>
                                    <m:rPr>
                                      <m:sty m:val="p"/>
                                    </m:rPr>
                                    <a:rPr lang="en-US" sz="2400">
                                      <a:latin typeface="Cambria Math"/>
                                    </a:rPr>
                                    <m:t>sin</m:t>
                                  </m:r>
                                </m:fName>
                                <m:e>
                                  <m:r>
                                    <a:rPr lang="en-US" sz="2400" i="1">
                                      <a:latin typeface="Cambria Math"/>
                                    </a:rPr>
                                    <m:t>𝜃</m:t>
                                  </m:r>
                                </m:e>
                              </m:func>
                            </m:e>
                          </m:d>
                          <m:r>
                            <a:rPr lang="en-US" sz="2400" i="1">
                              <a:latin typeface="Cambria Math"/>
                            </a:rPr>
                            <m:t>+</m:t>
                          </m:r>
                          <m:f>
                            <m:fPr>
                              <m:ctrlPr>
                                <a:rPr lang="en-US" sz="2400" i="1">
                                  <a:latin typeface="Cambria Math"/>
                                </a:rPr>
                              </m:ctrlPr>
                            </m:fPr>
                            <m:num>
                              <m:r>
                                <a:rPr lang="en-US" sz="2400" i="1">
                                  <a:latin typeface="Cambria Math"/>
                                </a:rPr>
                                <m:t>𝜕</m:t>
                              </m:r>
                            </m:num>
                            <m:den>
                              <m:r>
                                <a:rPr lang="en-US" sz="2400" i="1">
                                  <a:latin typeface="Cambria Math"/>
                                </a:rPr>
                                <m:t>𝜕𝜃</m:t>
                              </m:r>
                            </m:den>
                          </m:f>
                          <m:d>
                            <m:dPr>
                              <m:ctrlPr>
                                <a:rPr lang="en-US" sz="2400" i="1">
                                  <a:latin typeface="Cambria Math"/>
                                </a:rPr>
                              </m:ctrlPr>
                            </m:dPr>
                            <m:e>
                              <m:r>
                                <a:rPr lang="en-US" sz="2400" i="1">
                                  <a:latin typeface="Cambria Math"/>
                                </a:rPr>
                                <m:t>0∙</m:t>
                              </m:r>
                              <m:r>
                                <a:rPr lang="en-US" sz="2400" i="1">
                                  <a:latin typeface="Cambria Math"/>
                                </a:rPr>
                                <m:t>𝑅</m:t>
                              </m:r>
                              <m:func>
                                <m:funcPr>
                                  <m:ctrlPr>
                                    <a:rPr lang="en-US" sz="2400" i="1">
                                      <a:latin typeface="Cambria Math"/>
                                    </a:rPr>
                                  </m:ctrlPr>
                                </m:funcPr>
                                <m:fName>
                                  <m:r>
                                    <m:rPr>
                                      <m:sty m:val="p"/>
                                    </m:rPr>
                                    <a:rPr lang="en-US" sz="2400">
                                      <a:latin typeface="Cambria Math"/>
                                    </a:rPr>
                                    <m:t>sin</m:t>
                                  </m:r>
                                </m:fName>
                                <m:e>
                                  <m:r>
                                    <a:rPr lang="en-US" sz="2400" i="1">
                                      <a:latin typeface="Cambria Math"/>
                                    </a:rPr>
                                    <m:t>𝜃</m:t>
                                  </m:r>
                                </m:e>
                              </m:func>
                            </m:e>
                          </m:d>
                          <m:r>
                            <a:rPr lang="en-US" sz="2400" i="1">
                              <a:latin typeface="Cambria Math"/>
                            </a:rPr>
                            <m:t>+</m:t>
                          </m:r>
                          <m:f>
                            <m:fPr>
                              <m:ctrlPr>
                                <a:rPr lang="en-US" sz="2400" i="1">
                                  <a:latin typeface="Cambria Math"/>
                                </a:rPr>
                              </m:ctrlPr>
                            </m:fPr>
                            <m:num>
                              <m:r>
                                <a:rPr lang="en-US" sz="2400" i="1">
                                  <a:latin typeface="Cambria Math"/>
                                </a:rPr>
                                <m:t>𝜕</m:t>
                              </m:r>
                            </m:num>
                            <m:den>
                              <m:r>
                                <a:rPr lang="en-US" sz="2400" i="1">
                                  <a:latin typeface="Cambria Math"/>
                                </a:rPr>
                                <m:t>𝜕</m:t>
                              </m:r>
                              <m:r>
                                <m:rPr>
                                  <m:sty m:val="p"/>
                                </m:rPr>
                                <a:rPr lang="en-US" sz="2400">
                                  <a:latin typeface="Cambria Math"/>
                                </a:rPr>
                                <m:t>ϕ</m:t>
                              </m:r>
                            </m:den>
                          </m:f>
                          <m:d>
                            <m:dPr>
                              <m:ctrlPr>
                                <a:rPr lang="en-US" sz="2400" i="1">
                                  <a:latin typeface="Cambria Math"/>
                                </a:rPr>
                              </m:ctrlPr>
                            </m:dPr>
                            <m:e>
                              <m:r>
                                <a:rPr lang="en-US" sz="2400" i="1">
                                  <a:latin typeface="Cambria Math"/>
                                </a:rPr>
                                <m:t>0∙</m:t>
                              </m:r>
                              <m:r>
                                <a:rPr lang="en-US" sz="2400" i="1">
                                  <a:latin typeface="Cambria Math"/>
                                </a:rPr>
                                <m:t>𝑅</m:t>
                              </m:r>
                            </m:e>
                          </m:d>
                        </m:e>
                      </m:d>
                      <m:r>
                        <a:rPr lang="en-US" sz="2400" b="0" i="1" smtClean="0">
                          <a:latin typeface="Cambria Math" panose="02040503050406030204" pitchFamily="18" charset="0"/>
                        </a:rPr>
                        <m:t>       </m:t>
                      </m:r>
                      <m:r>
                        <a:rPr lang="en-US" sz="2400" i="1">
                          <a:latin typeface="Cambria Math"/>
                        </a:rPr>
                        <m:t>=</m:t>
                      </m:r>
                      <m:sSup>
                        <m:sSupPr>
                          <m:ctrlPr>
                            <a:rPr lang="en-US" sz="2400" i="1">
                              <a:latin typeface="Cambria Math"/>
                            </a:rPr>
                          </m:ctrlPr>
                        </m:sSupPr>
                        <m:e>
                          <m:r>
                            <a:rPr lang="en-US" sz="2400" i="1">
                              <a:latin typeface="Cambria Math"/>
                            </a:rPr>
                            <m:t>𝑒</m:t>
                          </m:r>
                        </m:e>
                        <m:sup>
                          <m:r>
                            <a:rPr lang="en-US" sz="2400" i="1">
                              <a:latin typeface="Cambria Math"/>
                            </a:rPr>
                            <m:t>−</m:t>
                          </m:r>
                          <m:r>
                            <a:rPr lang="en-US" sz="2400" i="1">
                              <a:latin typeface="Cambria Math"/>
                            </a:rPr>
                            <m:t>𝑅</m:t>
                          </m:r>
                        </m:sup>
                      </m:sSup>
                      <m:d>
                        <m:dPr>
                          <m:ctrlPr>
                            <a:rPr lang="en-US" sz="2400" i="1">
                              <a:latin typeface="Cambria Math"/>
                            </a:rPr>
                          </m:ctrlPr>
                        </m:dPr>
                        <m:e>
                          <m:r>
                            <a:rPr lang="en-US" sz="2400" i="1">
                              <a:latin typeface="Cambria Math"/>
                            </a:rPr>
                            <m:t>3−</m:t>
                          </m:r>
                          <m:r>
                            <a:rPr lang="en-US" sz="2400" i="1">
                              <a:latin typeface="Cambria Math"/>
                            </a:rPr>
                            <m:t>𝑅</m:t>
                          </m:r>
                        </m:e>
                      </m:d>
                      <m:r>
                        <a:rPr lang="en-US" sz="2400" i="1">
                          <a:latin typeface="Cambria Math"/>
                        </a:rPr>
                        <m:t>.</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b="1" i="1" dirty="0" smtClean="0"/>
              </a:p>
              <a:p>
                <a:pPr marL="0" indent="0">
                  <a:buNone/>
                </a:pPr>
                <a14:m>
                  <m:oMathPara xmlns:m="http://schemas.openxmlformats.org/officeDocument/2006/math">
                    <m:oMathParaPr>
                      <m:jc m:val="left"/>
                    </m:oMathParaPr>
                    <m:oMath xmlns:m="http://schemas.openxmlformats.org/officeDocument/2006/math">
                      <m:r>
                        <a:rPr lang="en-US" sz="2400" b="1" i="1">
                          <a:latin typeface="Cambria Math"/>
                        </a:rPr>
                        <m:t>𝛁</m:t>
                      </m:r>
                      <m:r>
                        <a:rPr lang="en-US" sz="2400" i="1">
                          <a:latin typeface="Cambria Math"/>
                        </a:rPr>
                        <m:t>×</m:t>
                      </m:r>
                      <m:r>
                        <a:rPr lang="en-US" sz="2400" b="1" i="1">
                          <a:latin typeface="Cambria Math"/>
                        </a:rPr>
                        <m:t>𝐀</m:t>
                      </m:r>
                      <m:r>
                        <a:rPr lang="en-US" sz="2400" b="1">
                          <a:latin typeface="Cambria Math"/>
                        </a:rPr>
                        <m:t>=</m:t>
                      </m:r>
                      <m:f>
                        <m:fPr>
                          <m:ctrlPr>
                            <a:rPr lang="en-US" sz="2400" i="1">
                              <a:latin typeface="Cambria Math"/>
                            </a:rPr>
                          </m:ctrlPr>
                        </m:fPr>
                        <m:num>
                          <m:r>
                            <a:rPr lang="en-US" sz="2400" i="1">
                              <a:latin typeface="Cambria Math"/>
                            </a:rPr>
                            <m:t>1</m:t>
                          </m:r>
                        </m:num>
                        <m:den>
                          <m:sSup>
                            <m:sSupPr>
                              <m:ctrlPr>
                                <a:rPr lang="en-US" sz="2400" i="1">
                                  <a:latin typeface="Cambria Math"/>
                                </a:rPr>
                              </m:ctrlPr>
                            </m:sSupPr>
                            <m:e>
                              <m:r>
                                <a:rPr lang="en-US" sz="2400" i="1">
                                  <a:latin typeface="Cambria Math"/>
                                </a:rPr>
                                <m:t>𝑅</m:t>
                              </m:r>
                            </m:e>
                            <m:sup>
                              <m:r>
                                <a:rPr lang="en-US" sz="2400" i="1">
                                  <a:latin typeface="Cambria Math"/>
                                </a:rPr>
                                <m:t>2</m:t>
                              </m:r>
                            </m:sup>
                          </m:sSup>
                          <m:func>
                            <m:funcPr>
                              <m:ctrlPr>
                                <a:rPr lang="en-US" sz="2400" i="1">
                                  <a:latin typeface="Cambria Math"/>
                                </a:rPr>
                              </m:ctrlPr>
                            </m:funcPr>
                            <m:fName>
                              <m:r>
                                <m:rPr>
                                  <m:sty m:val="p"/>
                                </m:rPr>
                                <a:rPr lang="en-US" sz="2400">
                                  <a:latin typeface="Cambria Math"/>
                                </a:rPr>
                                <m:t>sin</m:t>
                              </m:r>
                            </m:fName>
                            <m:e>
                              <m:r>
                                <a:rPr lang="en-US" sz="2400" i="1">
                                  <a:latin typeface="Cambria Math"/>
                                </a:rPr>
                                <m:t>𝜃</m:t>
                              </m:r>
                            </m:e>
                          </m:func>
                        </m:den>
                      </m:f>
                      <m:d>
                        <m:dPr>
                          <m:begChr m:val="|"/>
                          <m:endChr m:val="|"/>
                          <m:ctrlPr>
                            <a:rPr lang="en-US" sz="2400" i="1">
                              <a:latin typeface="Cambria Math"/>
                            </a:rPr>
                          </m:ctrlPr>
                        </m:dPr>
                        <m:e>
                          <m:m>
                            <m:mPr>
                              <m:mcs>
                                <m:mc>
                                  <m:mcPr>
                                    <m:count m:val="3"/>
                                    <m:mcJc m:val="center"/>
                                  </m:mcPr>
                                </m:mc>
                              </m:mcs>
                              <m:ctrlPr>
                                <a:rPr lang="en-US" sz="2400" i="1">
                                  <a:latin typeface="Cambria Math"/>
                                </a:rPr>
                              </m:ctrlPr>
                            </m:mPr>
                            <m:mr>
                              <m:e>
                                <m:acc>
                                  <m:accPr>
                                    <m:chr m:val="̂"/>
                                    <m:ctrlPr>
                                      <a:rPr lang="en-US" sz="2400" i="1">
                                        <a:latin typeface="Cambria Math"/>
                                      </a:rPr>
                                    </m:ctrlPr>
                                  </m:accPr>
                                  <m:e>
                                    <m:r>
                                      <m:rPr>
                                        <m:sty m:val="p"/>
                                      </m:rPr>
                                      <a:rPr lang="en-US" sz="2400">
                                        <a:latin typeface="Cambria Math"/>
                                      </a:rPr>
                                      <m:t>R</m:t>
                                    </m:r>
                                  </m:e>
                                </m:acc>
                              </m:e>
                              <m:e>
                                <m:acc>
                                  <m:accPr>
                                    <m:chr m:val="̂"/>
                                    <m:ctrlPr>
                                      <a:rPr lang="en-US" sz="2400" i="1">
                                        <a:latin typeface="Cambria Math"/>
                                      </a:rPr>
                                    </m:ctrlPr>
                                  </m:accPr>
                                  <m:e>
                                    <m:r>
                                      <m:rPr>
                                        <m:sty m:val="p"/>
                                      </m:rPr>
                                      <a:rPr lang="en-US" sz="2400">
                                        <a:latin typeface="Cambria Math"/>
                                      </a:rPr>
                                      <m:t>θ</m:t>
                                    </m:r>
                                  </m:e>
                                </m:acc>
                                <m:r>
                                  <a:rPr lang="en-US" sz="2400" i="1">
                                    <a:latin typeface="Cambria Math"/>
                                  </a:rPr>
                                  <m:t> </m:t>
                                </m:r>
                                <m:r>
                                  <a:rPr lang="en-US" sz="2400" i="1">
                                    <a:latin typeface="Cambria Math"/>
                                  </a:rPr>
                                  <m:t>𝑅</m:t>
                                </m:r>
                              </m:e>
                              <m:e>
                                <m:acc>
                                  <m:accPr>
                                    <m:chr m:val="̂"/>
                                    <m:ctrlPr>
                                      <a:rPr lang="en-US" sz="2400" i="1">
                                        <a:latin typeface="Cambria Math"/>
                                      </a:rPr>
                                    </m:ctrlPr>
                                  </m:accPr>
                                  <m:e>
                                    <m:r>
                                      <m:rPr>
                                        <m:sty m:val="p"/>
                                      </m:rPr>
                                      <a:rPr lang="en-US" sz="2400">
                                        <a:latin typeface="Cambria Math"/>
                                      </a:rPr>
                                      <m:t>ϕ</m:t>
                                    </m:r>
                                  </m:e>
                                </m:acc>
                                <m:r>
                                  <a:rPr lang="en-US" sz="2400" i="1">
                                    <a:latin typeface="Cambria Math"/>
                                  </a:rPr>
                                  <m:t> </m:t>
                                </m:r>
                                <m:r>
                                  <a:rPr lang="en-US" sz="2400" i="1">
                                    <a:latin typeface="Cambria Math"/>
                                  </a:rPr>
                                  <m:t>𝑅</m:t>
                                </m:r>
                                <m:func>
                                  <m:funcPr>
                                    <m:ctrlPr>
                                      <a:rPr lang="en-US" sz="2400" i="1">
                                        <a:latin typeface="Cambria Math"/>
                                      </a:rPr>
                                    </m:ctrlPr>
                                  </m:funcPr>
                                  <m:fName>
                                    <m:r>
                                      <m:rPr>
                                        <m:sty m:val="p"/>
                                      </m:rPr>
                                      <a:rPr lang="en-US" sz="2400">
                                        <a:latin typeface="Cambria Math"/>
                                      </a:rPr>
                                      <m:t>sin</m:t>
                                    </m:r>
                                  </m:fName>
                                  <m:e>
                                    <m:r>
                                      <a:rPr lang="en-US" sz="2400" i="1">
                                        <a:latin typeface="Cambria Math"/>
                                      </a:rPr>
                                      <m:t>𝜃</m:t>
                                    </m:r>
                                  </m:e>
                                </m:func>
                              </m:e>
                            </m:mr>
                            <m:mr>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𝑅</m:t>
                                    </m:r>
                                  </m:den>
                                </m:f>
                              </m:e>
                              <m:e>
                                <m:f>
                                  <m:fPr>
                                    <m:ctrlPr>
                                      <a:rPr lang="en-US" sz="2400" i="1">
                                        <a:latin typeface="Cambria Math"/>
                                      </a:rPr>
                                    </m:ctrlPr>
                                  </m:fPr>
                                  <m:num>
                                    <m:r>
                                      <a:rPr lang="en-US" sz="2400" i="1">
                                        <a:latin typeface="Cambria Math"/>
                                      </a:rPr>
                                      <m:t>𝜕</m:t>
                                    </m:r>
                                  </m:num>
                                  <m:den>
                                    <m:r>
                                      <a:rPr lang="en-US" sz="2400" i="1">
                                        <a:latin typeface="Cambria Math"/>
                                      </a:rPr>
                                      <m:t>𝜕𝜃</m:t>
                                    </m:r>
                                  </m:den>
                                </m:f>
                              </m:e>
                              <m:e>
                                <m:f>
                                  <m:fPr>
                                    <m:ctrlPr>
                                      <a:rPr lang="en-US" sz="2400" i="1">
                                        <a:latin typeface="Cambria Math"/>
                                      </a:rPr>
                                    </m:ctrlPr>
                                  </m:fPr>
                                  <m:num>
                                    <m:r>
                                      <a:rPr lang="en-US" sz="2400" i="1">
                                        <a:latin typeface="Cambria Math"/>
                                      </a:rPr>
                                      <m:t>𝜕</m:t>
                                    </m:r>
                                  </m:num>
                                  <m:den>
                                    <m:r>
                                      <a:rPr lang="en-US" sz="2400" i="1">
                                        <a:latin typeface="Cambria Math"/>
                                      </a:rPr>
                                      <m:t>𝜕</m:t>
                                    </m:r>
                                    <m:r>
                                      <m:rPr>
                                        <m:sty m:val="p"/>
                                      </m:rPr>
                                      <a:rPr lang="en-US" sz="2400">
                                        <a:latin typeface="Cambria Math"/>
                                      </a:rPr>
                                      <m:t>ϕ</m:t>
                                    </m:r>
                                  </m:den>
                                </m:f>
                              </m:e>
                            </m:mr>
                            <m:mr>
                              <m:e>
                                <m:r>
                                  <a:rPr lang="en-US" sz="2400" i="1">
                                    <a:latin typeface="Cambria Math"/>
                                  </a:rPr>
                                  <m:t> </m:t>
                                </m:r>
                                <m:r>
                                  <a:rPr lang="en-US" sz="2400" i="1">
                                    <a:latin typeface="Cambria Math"/>
                                  </a:rPr>
                                  <m:t>𝑅</m:t>
                                </m:r>
                                <m:sSup>
                                  <m:sSupPr>
                                    <m:ctrlPr>
                                      <a:rPr lang="en-US" sz="2400" i="1">
                                        <a:latin typeface="Cambria Math"/>
                                      </a:rPr>
                                    </m:ctrlPr>
                                  </m:sSupPr>
                                  <m:e>
                                    <m:r>
                                      <a:rPr lang="en-US" sz="2400" i="1">
                                        <a:latin typeface="Cambria Math"/>
                                      </a:rPr>
                                      <m:t>𝑒</m:t>
                                    </m:r>
                                  </m:e>
                                  <m:sup>
                                    <m:r>
                                      <a:rPr lang="en-US" sz="2400" i="1">
                                        <a:latin typeface="Cambria Math"/>
                                      </a:rPr>
                                      <m:t>−</m:t>
                                    </m:r>
                                    <m:r>
                                      <a:rPr lang="en-US" sz="2400" i="1">
                                        <a:latin typeface="Cambria Math"/>
                                      </a:rPr>
                                      <m:t>𝑅</m:t>
                                    </m:r>
                                  </m:sup>
                                </m:sSup>
                              </m:e>
                              <m:e>
                                <m:r>
                                  <a:rPr lang="en-US" sz="2400" i="1">
                                    <a:latin typeface="Cambria Math"/>
                                  </a:rPr>
                                  <m:t>𝑅</m:t>
                                </m:r>
                                <m:r>
                                  <a:rPr lang="en-US" sz="2400" i="1">
                                    <a:latin typeface="Cambria Math"/>
                                  </a:rPr>
                                  <m:t>∙0</m:t>
                                </m:r>
                              </m:e>
                              <m:e>
                                <m:r>
                                  <a:rPr lang="en-US" sz="2400" i="1">
                                    <a:latin typeface="Cambria Math"/>
                                  </a:rPr>
                                  <m:t>𝑅</m:t>
                                </m:r>
                                <m:func>
                                  <m:funcPr>
                                    <m:ctrlPr>
                                      <a:rPr lang="en-US" sz="2400" i="1">
                                        <a:latin typeface="Cambria Math"/>
                                      </a:rPr>
                                    </m:ctrlPr>
                                  </m:funcPr>
                                  <m:fName>
                                    <m:r>
                                      <m:rPr>
                                        <m:sty m:val="p"/>
                                      </m:rPr>
                                      <a:rPr lang="en-US" sz="2400">
                                        <a:latin typeface="Cambria Math"/>
                                      </a:rPr>
                                      <m:t>sin</m:t>
                                    </m:r>
                                  </m:fName>
                                  <m:e>
                                    <m:r>
                                      <a:rPr lang="en-US" sz="2400" i="1">
                                        <a:latin typeface="Cambria Math"/>
                                      </a:rPr>
                                      <m:t>𝜃</m:t>
                                    </m:r>
                                  </m:e>
                                </m:func>
                                <m:r>
                                  <a:rPr lang="en-US" sz="2400" i="1">
                                    <a:latin typeface="Cambria Math"/>
                                  </a:rPr>
                                  <m:t>∙0</m:t>
                                </m:r>
                              </m:e>
                            </m:mr>
                          </m:m>
                        </m:e>
                      </m:d>
                      <m:r>
                        <a:rPr lang="en-US" sz="2400" i="1">
                          <a:latin typeface="Cambria Math"/>
                        </a:rPr>
                        <m:t>=0. </m:t>
                      </m:r>
                    </m:oMath>
                  </m:oMathPara>
                </a14:m>
                <a:endParaRPr lang="en-US" sz="2400" i="1" dirty="0" smtClean="0">
                  <a:latin typeface="Times New Roman" panose="02020603050405020304" pitchFamily="18" charset="0"/>
                  <a:cs typeface="Times New Roman" panose="02020603050405020304" pitchFamily="18" charset="0"/>
                </a:endParaRPr>
              </a:p>
              <a:p>
                <a:pPr marL="0" indent="0">
                  <a:buNone/>
                </a:pPr>
                <a:endParaRPr lang="en-US" sz="2400" i="1" dirty="0" smtClean="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a:latin typeface="Cambria Math"/>
                      </a:rPr>
                      <m:t>∴</m:t>
                    </m:r>
                    <m:r>
                      <a:rPr lang="en-US" sz="2400" b="1" i="1">
                        <a:latin typeface="Cambria Math"/>
                      </a:rPr>
                      <m:t>𝐀</m:t>
                    </m:r>
                    <m:r>
                      <a:rPr lang="en-US" sz="2400" b="1">
                        <a:latin typeface="Cambria Math"/>
                      </a:rPr>
                      <m:t> </m:t>
                    </m:r>
                  </m:oMath>
                </a14:m>
                <a:r>
                  <a:rPr lang="en-US" sz="2400" dirty="0">
                    <a:latin typeface="Times New Roman" panose="02020603050405020304" pitchFamily="18" charset="0"/>
                    <a:cs typeface="Times New Roman" panose="02020603050405020304" pitchFamily="18" charset="0"/>
                  </a:rPr>
                  <a:t>is conservative but not solenoidal.</a:t>
                </a: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1617" b="-17385"/>
                </a:stretch>
              </a:blipFill>
            </p:spPr>
            <p:txBody>
              <a:bodyPr/>
              <a:lstStyle/>
              <a:p>
                <a:r>
                  <a:rPr lang="en-US">
                    <a:noFill/>
                  </a:rPr>
                  <a:t> </a:t>
                </a:r>
              </a:p>
            </p:txBody>
          </p:sp>
        </mc:Fallback>
      </mc:AlternateContent>
    </p:spTree>
    <p:extLst>
      <p:ext uri="{BB962C8B-B14F-4D97-AF65-F5344CB8AC3E}">
        <p14:creationId xmlns:p14="http://schemas.microsoft.com/office/powerpoint/2010/main" val="2206094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Example of divergence and curl</a:t>
            </a:r>
            <a:endParaRPr lang="en-US" sz="36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lgn="just">
                  <a:buNone/>
                </a:pPr>
                <a:r>
                  <a:rPr lang="en-US" sz="2400" b="1" dirty="0" smtClean="0">
                    <a:solidFill>
                      <a:srgbClr val="7030A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Test whether</a:t>
                </a:r>
                <a14:m>
                  <m:oMath xmlns:m="http://schemas.openxmlformats.org/officeDocument/2006/math">
                    <m:r>
                      <a:rPr lang="en-US" sz="2400" i="1">
                        <a:latin typeface="Cambria Math" panose="02040503050406030204" pitchFamily="18" charset="0"/>
                      </a:rPr>
                      <m:t> </m:t>
                    </m:r>
                    <m:r>
                      <a:rPr lang="en-US" sz="2400" b="1" i="1">
                        <a:latin typeface="Cambria Math" panose="02040503050406030204" pitchFamily="18" charset="0"/>
                      </a:rPr>
                      <m:t>𝐀</m:t>
                    </m:r>
                    <m:r>
                      <a:rPr lang="en-US" sz="2400" i="1">
                        <a:latin typeface="Cambria Math" panose="02040503050406030204" pitchFamily="18" charset="0"/>
                      </a:rPr>
                      <m:t>=</m:t>
                    </m:r>
                    <m:acc>
                      <m:accPr>
                        <m:chr m:val="̂"/>
                        <m:ctrlPr>
                          <a:rPr lang="en-US" sz="2400" i="1">
                            <a:latin typeface="Cambria Math"/>
                          </a:rPr>
                        </m:ctrlPr>
                      </m:accPr>
                      <m:e>
                        <m:r>
                          <m:rPr>
                            <m:sty m:val="p"/>
                          </m:rPr>
                          <a:rPr lang="en-US" sz="2400">
                            <a:latin typeface="Cambria Math" panose="02040503050406030204" pitchFamily="18" charset="0"/>
                          </a:rPr>
                          <m:t>x</m:t>
                        </m:r>
                      </m:e>
                    </m:acc>
                    <m:d>
                      <m:dPr>
                        <m:ctrlPr>
                          <a:rPr lang="en-US" sz="2400" i="1">
                            <a:latin typeface="Cambria Math"/>
                          </a:rPr>
                        </m:ctrlPr>
                      </m:dPr>
                      <m:e>
                        <m:sSup>
                          <m:sSupPr>
                            <m:ctrlPr>
                              <a:rPr lang="en-US" sz="2400" i="1">
                                <a:latin typeface="Cambria Math"/>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func>
                          <m:funcPr>
                            <m:ctrlPr>
                              <a:rPr lang="en-US" sz="2400" i="1">
                                <a:latin typeface="Cambria Math"/>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𝑥</m:t>
                            </m:r>
                          </m:e>
                        </m:func>
                        <m:r>
                          <a:rPr lang="en-US" sz="2400" i="1">
                            <a:latin typeface="Cambria Math" panose="02040503050406030204" pitchFamily="18" charset="0"/>
                          </a:rPr>
                          <m:t>+</m:t>
                        </m:r>
                        <m:sSup>
                          <m:sSupPr>
                            <m:ctrlPr>
                              <a:rPr lang="en-US" sz="2400" i="1">
                                <a:latin typeface="Cambria Math"/>
                              </a:rPr>
                            </m:ctrlPr>
                          </m:sSupPr>
                          <m:e>
                            <m:r>
                              <a:rPr lang="en-US" sz="2400" i="1">
                                <a:latin typeface="Cambria Math" panose="02040503050406030204" pitchFamily="18" charset="0"/>
                              </a:rPr>
                              <m:t>𝑧</m:t>
                            </m:r>
                          </m:e>
                          <m:sup>
                            <m:r>
                              <a:rPr lang="en-US" sz="2400" i="1">
                                <a:latin typeface="Cambria Math" panose="02040503050406030204" pitchFamily="18" charset="0"/>
                              </a:rPr>
                              <m:t>3</m:t>
                            </m:r>
                          </m:sup>
                        </m:sSup>
                      </m:e>
                    </m:d>
                    <m:r>
                      <a:rPr lang="en-US" sz="2400" i="1">
                        <a:latin typeface="Cambria Math" panose="02040503050406030204" pitchFamily="18" charset="0"/>
                      </a:rPr>
                      <m:t>+</m:t>
                    </m:r>
                    <m:acc>
                      <m:accPr>
                        <m:chr m:val="̂"/>
                        <m:ctrlPr>
                          <a:rPr lang="en-US" sz="2400" i="1">
                            <a:latin typeface="Cambria Math"/>
                          </a:rPr>
                        </m:ctrlPr>
                      </m:accPr>
                      <m:e>
                        <m:r>
                          <m:rPr>
                            <m:sty m:val="p"/>
                          </m:rPr>
                          <a:rPr lang="en-US" sz="2400">
                            <a:latin typeface="Cambria Math" panose="02040503050406030204" pitchFamily="18" charset="0"/>
                          </a:rPr>
                          <m:t>y</m:t>
                        </m:r>
                      </m:e>
                    </m:acc>
                    <m:d>
                      <m:dPr>
                        <m:ctrlPr>
                          <a:rPr lang="en-US" sz="2400" i="1">
                            <a:latin typeface="Cambria Math"/>
                          </a:rPr>
                        </m:ctrlPr>
                      </m:dPr>
                      <m:e>
                        <m:r>
                          <a:rPr lang="en-US" sz="2400" i="1">
                            <a:latin typeface="Cambria Math" panose="02040503050406030204" pitchFamily="18" charset="0"/>
                          </a:rPr>
                          <m:t>2</m:t>
                        </m:r>
                        <m:r>
                          <a:rPr lang="en-US" sz="2400" i="1">
                            <a:latin typeface="Cambria Math" panose="02040503050406030204" pitchFamily="18" charset="0"/>
                          </a:rPr>
                          <m:t>𝑦</m:t>
                        </m:r>
                        <m:func>
                          <m:funcPr>
                            <m:ctrlPr>
                              <a:rPr lang="en-US" sz="2400" i="1">
                                <a:latin typeface="Cambria Math"/>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𝑥</m:t>
                            </m:r>
                          </m:e>
                        </m:func>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e>
                    </m:d>
                    <m:r>
                      <a:rPr lang="en-US" sz="2400" i="1">
                        <a:latin typeface="Cambria Math" panose="02040503050406030204" pitchFamily="18" charset="0"/>
                      </a:rPr>
                      <m:t>+</m:t>
                    </m:r>
                    <m:acc>
                      <m:accPr>
                        <m:chr m:val="̂"/>
                        <m:ctrlPr>
                          <a:rPr lang="en-US" sz="2400" i="1">
                            <a:latin typeface="Cambria Math"/>
                          </a:rPr>
                        </m:ctrlPr>
                      </m:accPr>
                      <m:e>
                        <m:r>
                          <m:rPr>
                            <m:sty m:val="p"/>
                          </m:rPr>
                          <a:rPr lang="en-US" sz="2400">
                            <a:latin typeface="Cambria Math" panose="02040503050406030204" pitchFamily="18" charset="0"/>
                          </a:rPr>
                          <m:t>z</m:t>
                        </m:r>
                      </m:e>
                    </m:acc>
                    <m:d>
                      <m:dPr>
                        <m:ctrlPr>
                          <a:rPr lang="en-US" sz="2400" i="1">
                            <a:latin typeface="Cambria Math"/>
                          </a:rPr>
                        </m:ctrlPr>
                      </m:dPr>
                      <m:e>
                        <m:r>
                          <a:rPr lang="en-US" sz="2400" i="1">
                            <a:latin typeface="Cambria Math" panose="02040503050406030204" pitchFamily="18" charset="0"/>
                          </a:rPr>
                          <m:t>3</m:t>
                        </m:r>
                        <m:r>
                          <a:rPr lang="en-US" sz="2400" i="1">
                            <a:latin typeface="Cambria Math" panose="02040503050406030204" pitchFamily="18" charset="0"/>
                          </a:rPr>
                          <m:t>𝑥</m:t>
                        </m:r>
                        <m:sSup>
                          <m:sSupPr>
                            <m:ctrlPr>
                              <a:rPr lang="en-US" sz="2400" i="1">
                                <a:latin typeface="Cambria Math"/>
                              </a:rPr>
                            </m:ctrlPr>
                          </m:sSupPr>
                          <m:e>
                            <m:r>
                              <a:rPr lang="en-US" sz="2400" i="1">
                                <a:latin typeface="Cambria Math" panose="02040503050406030204" pitchFamily="18" charset="0"/>
                              </a:rPr>
                              <m:t>𝑧</m:t>
                            </m:r>
                          </m:e>
                          <m:sup>
                            <m:r>
                              <a:rPr lang="en-US" sz="2400" i="1">
                                <a:latin typeface="Cambria Math" panose="02040503050406030204" pitchFamily="18" charset="0"/>
                              </a:rPr>
                              <m:t>2</m:t>
                            </m:r>
                          </m:sup>
                        </m:sSup>
                        <m:r>
                          <a:rPr lang="en-US" sz="2400" i="1">
                            <a:latin typeface="Cambria Math" panose="02040503050406030204" pitchFamily="18" charset="0"/>
                          </a:rPr>
                          <m:t>+2</m:t>
                        </m:r>
                      </m:e>
                    </m:d>
                  </m:oMath>
                </a14:m>
                <a:r>
                  <a:rPr lang="en-US" sz="2400" dirty="0">
                    <a:latin typeface="Times New Roman" panose="02020603050405020304" pitchFamily="18" charset="0"/>
                    <a:cs typeface="Times New Roman" panose="02020603050405020304" pitchFamily="18" charset="0"/>
                  </a:rPr>
                  <a:t>is a conservative force field. If conservative, find the scalar potential</a:t>
                </a:r>
                <a14:m>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𝑇</m:t>
                    </m:r>
                  </m:oMath>
                </a14:m>
                <a:r>
                  <a:rPr lang="en-US" sz="2400" dirty="0">
                    <a:latin typeface="Times New Roman" panose="02020603050405020304" pitchFamily="18" charset="0"/>
                    <a:cs typeface="Times New Roman" panose="02020603050405020304" pitchFamily="18" charset="0"/>
                  </a:rPr>
                  <a:t>such that</a:t>
                </a:r>
                <a14:m>
                  <m:oMath xmlns:m="http://schemas.openxmlformats.org/officeDocument/2006/math">
                    <m:r>
                      <a:rPr lang="en-US" sz="2400" b="1">
                        <a:latin typeface="Cambria Math" panose="02040503050406030204" pitchFamily="18" charset="0"/>
                      </a:rPr>
                      <m:t> </m:t>
                    </m:r>
                    <m:r>
                      <a:rPr lang="en-US" sz="2400" b="1" i="1">
                        <a:latin typeface="Cambria Math" panose="02040503050406030204" pitchFamily="18" charset="0"/>
                      </a:rPr>
                      <m:t>𝐀</m:t>
                    </m:r>
                    <m:r>
                      <a:rPr lang="en-US" sz="2400" b="1">
                        <a:latin typeface="Cambria Math" panose="02040503050406030204" pitchFamily="18" charset="0"/>
                      </a:rPr>
                      <m:t>=</m:t>
                    </m:r>
                    <m:r>
                      <a:rPr lang="en-US" sz="2400" b="1" i="1">
                        <a:latin typeface="Cambria Math" panose="02040503050406030204" pitchFamily="18" charset="0"/>
                      </a:rPr>
                      <m:t>𝛁</m:t>
                    </m:r>
                    <m:r>
                      <a:rPr lang="en-US" sz="2400" b="1">
                        <a:latin typeface="Cambria Math" panose="02040503050406030204" pitchFamily="18" charset="0"/>
                      </a:rPr>
                      <m:t> </m:t>
                    </m:r>
                    <m:r>
                      <a:rPr lang="en-US" sz="2400" i="1">
                        <a:latin typeface="Cambria Math" panose="02040503050406030204" pitchFamily="18" charset="0"/>
                      </a:rPr>
                      <m:t>𝑇</m:t>
                    </m:r>
                  </m:oMath>
                </a14:m>
                <a:r>
                  <a:rPr lang="en-US" sz="2400" dirty="0">
                    <a:latin typeface="Times New Roman" panose="02020603050405020304" pitchFamily="18" charset="0"/>
                    <a:cs typeface="Times New Roman" panose="02020603050405020304" pitchFamily="18" charset="0"/>
                  </a:rPr>
                  <a:t>. Hence find the work done in moving an object in this field from </a:t>
                </a:r>
                <a14:m>
                  <m:oMath xmlns:m="http://schemas.openxmlformats.org/officeDocument/2006/math">
                    <m:d>
                      <m:dPr>
                        <m:ctrlPr>
                          <a:rPr lang="en-US" sz="2400" i="1">
                            <a:latin typeface="Cambria Math"/>
                          </a:rPr>
                        </m:ctrlPr>
                      </m:dPr>
                      <m:e>
                        <m:r>
                          <a:rPr lang="en-US" sz="2400" i="1">
                            <a:latin typeface="Cambria Math" panose="02040503050406030204" pitchFamily="18" charset="0"/>
                          </a:rPr>
                          <m:t>0, 1, −1</m:t>
                        </m:r>
                      </m:e>
                    </m:d>
                  </m:oMath>
                </a14:m>
                <a:r>
                  <a:rPr lang="en-US" sz="2400" dirty="0">
                    <a:latin typeface="Times New Roman" panose="02020603050405020304" pitchFamily="18" charset="0"/>
                    <a:cs typeface="Times New Roman" panose="02020603050405020304" pitchFamily="18" charset="0"/>
                  </a:rPr>
                  <a:t> to </a:t>
                </a:r>
                <a14:m>
                  <m:oMath xmlns:m="http://schemas.openxmlformats.org/officeDocument/2006/math">
                    <m:d>
                      <m:dPr>
                        <m:ctrlPr>
                          <a:rPr lang="en-US" sz="2400" i="1">
                            <a:latin typeface="Cambria Math"/>
                          </a:rPr>
                        </m:ctrlPr>
                      </m:dPr>
                      <m:e>
                        <m:f>
                          <m:fPr>
                            <m:ctrlPr>
                              <a:rPr lang="en-US" sz="2400" i="1">
                                <a:latin typeface="Cambria Math"/>
                              </a:rPr>
                            </m:ctrlPr>
                          </m:fPr>
                          <m:num>
                            <m:r>
                              <a:rPr lang="en-US" sz="2400" i="1">
                                <a:latin typeface="Cambria Math" panose="02040503050406030204" pitchFamily="18" charset="0"/>
                              </a:rPr>
                              <m:t>𝜋</m:t>
                            </m:r>
                          </m:num>
                          <m:den>
                            <m:r>
                              <a:rPr lang="en-US" sz="2400" i="1">
                                <a:latin typeface="Cambria Math" panose="02040503050406030204" pitchFamily="18" charset="0"/>
                              </a:rPr>
                              <m:t>2</m:t>
                            </m:r>
                          </m:den>
                        </m:f>
                        <m:r>
                          <a:rPr lang="en-US" sz="2400" i="1">
                            <a:latin typeface="Cambria Math" panose="02040503050406030204" pitchFamily="18" charset="0"/>
                          </a:rPr>
                          <m:t>, −1, 2</m:t>
                        </m:r>
                      </m:e>
                    </m:d>
                    <m:r>
                      <a:rPr lang="en-US" sz="2400" i="1">
                        <a:latin typeface="Cambria Math" panose="02040503050406030204" pitchFamily="18" charset="0"/>
                      </a:rPr>
                      <m:t>∙ </m:t>
                    </m:r>
                  </m:oMath>
                </a14:m>
                <a:endParaRPr lang="en-US" sz="2000" b="1" dirty="0" smtClean="0">
                  <a:solidFill>
                    <a:srgbClr val="7030A0"/>
                  </a:solidFill>
                  <a:latin typeface="Times New Roman" panose="02020603050405020304" pitchFamily="18" charset="0"/>
                  <a:cs typeface="Times New Roman" panose="02020603050405020304" pitchFamily="18" charset="0"/>
                </a:endParaRPr>
              </a:p>
              <a:p>
                <a:pPr marL="0" indent="0">
                  <a:buNone/>
                </a:pPr>
                <a:r>
                  <a:rPr lang="en-US" sz="2400" b="1" dirty="0" smtClean="0">
                    <a:solidFill>
                      <a:srgbClr val="7030A0"/>
                    </a:solidFill>
                    <a:latin typeface="Times New Roman" panose="02020603050405020304" pitchFamily="18" charset="0"/>
                    <a:cs typeface="Times New Roman" panose="02020603050405020304" pitchFamily="18" charset="0"/>
                  </a:rPr>
                  <a:t>Solution:   </a:t>
                </a: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know for conservative force field </a:t>
                </a:r>
                <a14:m>
                  <m:oMath xmlns:m="http://schemas.openxmlformats.org/officeDocument/2006/math">
                    <m:r>
                      <m:rPr>
                        <m:sty m:val="p"/>
                      </m:rPr>
                      <a:rPr lang="en-US" sz="2400">
                        <a:latin typeface="Cambria Math"/>
                      </a:rPr>
                      <m:t>curl</m:t>
                    </m:r>
                    <m:r>
                      <a:rPr lang="en-US" sz="2400" b="1" i="1">
                        <a:latin typeface="Cambria Math"/>
                      </a:rPr>
                      <m:t>𝐀</m:t>
                    </m:r>
                    <m:r>
                      <a:rPr lang="en-US" sz="2400" i="1">
                        <a:latin typeface="Cambria Math"/>
                      </a:rPr>
                      <m:t>=</m:t>
                    </m:r>
                    <m:r>
                      <a:rPr lang="en-US" sz="2400" b="1" i="1">
                        <a:latin typeface="Cambria Math"/>
                      </a:rPr>
                      <m:t>𝛁</m:t>
                    </m:r>
                    <m:r>
                      <a:rPr lang="en-US" sz="2400" i="1">
                        <a:latin typeface="Cambria Math"/>
                      </a:rPr>
                      <m:t>×</m:t>
                    </m:r>
                    <m:r>
                      <a:rPr lang="en-US" sz="2400" b="1" i="1">
                        <a:latin typeface="Cambria Math"/>
                      </a:rPr>
                      <m:t>𝐀</m:t>
                    </m:r>
                    <m:r>
                      <a:rPr lang="en-US" sz="2400">
                        <a:latin typeface="Cambria Math"/>
                      </a:rPr>
                      <m:t>=0</m:t>
                    </m:r>
                  </m:oMath>
                </a14:m>
                <a:endParaRPr lang="en-US" sz="2400" dirty="0">
                  <a:latin typeface="Times New Roman" panose="02020603050405020304" pitchFamily="18" charset="0"/>
                  <a:cs typeface="Times New Roman" panose="02020603050405020304" pitchFamily="18" charset="0"/>
                </a:endParaRPr>
              </a:p>
              <a:p>
                <a:pPr marL="0" indent="0">
                  <a:buNone/>
                </a:pPr>
                <a:endParaRPr lang="en-US" sz="2400" b="1" i="1" dirty="0" smtClean="0"/>
              </a:p>
              <a:p>
                <a:pPr marL="0" indent="0">
                  <a:buNone/>
                </a:pPr>
                <a14:m>
                  <m:oMathPara xmlns:m="http://schemas.openxmlformats.org/officeDocument/2006/math">
                    <m:oMathParaPr>
                      <m:jc m:val="centerGroup"/>
                    </m:oMathParaPr>
                    <m:oMath xmlns:m="http://schemas.openxmlformats.org/officeDocument/2006/math">
                      <m:r>
                        <a:rPr lang="en-US" sz="2400" b="1" i="1">
                          <a:latin typeface="Cambria Math"/>
                        </a:rPr>
                        <m:t>𝛁</m:t>
                      </m:r>
                      <m:r>
                        <a:rPr lang="en-US" sz="2400" i="1">
                          <a:latin typeface="Cambria Math"/>
                        </a:rPr>
                        <m:t>×</m:t>
                      </m:r>
                      <m:r>
                        <a:rPr lang="en-US" sz="2400" b="1" i="1">
                          <a:latin typeface="Cambria Math"/>
                        </a:rPr>
                        <m:t>𝐀</m:t>
                      </m:r>
                      <m:r>
                        <a:rPr lang="en-US" sz="2400" i="1">
                          <a:latin typeface="Cambria Math"/>
                        </a:rPr>
                        <m:t>=</m:t>
                      </m:r>
                      <m:d>
                        <m:dPr>
                          <m:begChr m:val="|"/>
                          <m:endChr m:val="|"/>
                          <m:ctrlPr>
                            <a:rPr lang="en-US" sz="2400" i="1">
                              <a:latin typeface="Cambria Math"/>
                            </a:rPr>
                          </m:ctrlPr>
                        </m:dPr>
                        <m:e>
                          <m:m>
                            <m:mPr>
                              <m:mcs>
                                <m:mc>
                                  <m:mcPr>
                                    <m:count m:val="3"/>
                                    <m:mcJc m:val="center"/>
                                  </m:mcPr>
                                </m:mc>
                              </m:mcs>
                              <m:ctrlPr>
                                <a:rPr lang="en-US" sz="2400" i="1">
                                  <a:latin typeface="Cambria Math"/>
                                </a:rPr>
                              </m:ctrlPr>
                            </m:mPr>
                            <m:mr>
                              <m:e>
                                <m:acc>
                                  <m:accPr>
                                    <m:chr m:val="̂"/>
                                    <m:ctrlPr>
                                      <a:rPr lang="en-US" sz="2400" i="1">
                                        <a:latin typeface="Cambria Math"/>
                                      </a:rPr>
                                    </m:ctrlPr>
                                  </m:accPr>
                                  <m:e>
                                    <m:r>
                                      <m:rPr>
                                        <m:sty m:val="p"/>
                                      </m:rPr>
                                      <a:rPr lang="en-US" sz="2400">
                                        <a:latin typeface="Cambria Math"/>
                                      </a:rPr>
                                      <m:t>x</m:t>
                                    </m:r>
                                  </m:e>
                                </m:acc>
                              </m:e>
                              <m:e>
                                <m:acc>
                                  <m:accPr>
                                    <m:chr m:val="̂"/>
                                    <m:ctrlPr>
                                      <a:rPr lang="en-US" sz="2400" i="1">
                                        <a:latin typeface="Cambria Math"/>
                                      </a:rPr>
                                    </m:ctrlPr>
                                  </m:accPr>
                                  <m:e>
                                    <m:r>
                                      <m:rPr>
                                        <m:sty m:val="p"/>
                                      </m:rPr>
                                      <a:rPr lang="en-US" sz="2400">
                                        <a:latin typeface="Cambria Math"/>
                                      </a:rPr>
                                      <m:t>y</m:t>
                                    </m:r>
                                  </m:e>
                                </m:acc>
                              </m:e>
                              <m:e>
                                <m:acc>
                                  <m:accPr>
                                    <m:chr m:val="̂"/>
                                    <m:ctrlPr>
                                      <a:rPr lang="en-US" sz="2400" i="1">
                                        <a:latin typeface="Cambria Math"/>
                                      </a:rPr>
                                    </m:ctrlPr>
                                  </m:accPr>
                                  <m:e>
                                    <m:r>
                                      <m:rPr>
                                        <m:sty m:val="p"/>
                                      </m:rPr>
                                      <a:rPr lang="en-US" sz="2400">
                                        <a:latin typeface="Cambria Math"/>
                                      </a:rPr>
                                      <m:t>z</m:t>
                                    </m:r>
                                  </m:e>
                                </m:acc>
                              </m:e>
                            </m:mr>
                            <m:mr>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𝑥</m:t>
                                    </m:r>
                                  </m:den>
                                </m:f>
                              </m:e>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𝑦</m:t>
                                    </m:r>
                                  </m:den>
                                </m:f>
                              </m:e>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𝑧</m:t>
                                    </m:r>
                                  </m:den>
                                </m:f>
                              </m:e>
                            </m:mr>
                            <m:mr>
                              <m:e>
                                <m:sSup>
                                  <m:sSupPr>
                                    <m:ctrlPr>
                                      <a:rPr lang="en-US" sz="2400" i="1">
                                        <a:latin typeface="Cambria Math"/>
                                      </a:rPr>
                                    </m:ctrlPr>
                                  </m:sSupPr>
                                  <m:e>
                                    <m:r>
                                      <a:rPr lang="en-US" sz="2400" i="1">
                                        <a:latin typeface="Cambria Math"/>
                                      </a:rPr>
                                      <m:t>𝑦</m:t>
                                    </m:r>
                                  </m:e>
                                  <m:sup>
                                    <m:r>
                                      <a:rPr lang="en-US" sz="2400" i="1">
                                        <a:latin typeface="Cambria Math"/>
                                      </a:rPr>
                                      <m:t>2</m:t>
                                    </m:r>
                                  </m:sup>
                                </m:sSup>
                                <m:func>
                                  <m:funcPr>
                                    <m:ctrlPr>
                                      <a:rPr lang="en-US" sz="2400" i="1">
                                        <a:latin typeface="Cambria Math"/>
                                      </a:rPr>
                                    </m:ctrlPr>
                                  </m:funcPr>
                                  <m:fName>
                                    <m:r>
                                      <m:rPr>
                                        <m:sty m:val="p"/>
                                      </m:rPr>
                                      <a:rPr lang="en-US" sz="2400">
                                        <a:latin typeface="Cambria Math"/>
                                      </a:rPr>
                                      <m:t>cos</m:t>
                                    </m:r>
                                  </m:fName>
                                  <m:e>
                                    <m:r>
                                      <a:rPr lang="en-US" sz="2400" i="1">
                                        <a:latin typeface="Cambria Math"/>
                                      </a:rPr>
                                      <m:t>𝑥</m:t>
                                    </m:r>
                                  </m:e>
                                </m:func>
                                <m:r>
                                  <a:rPr lang="en-US" sz="2400" i="1">
                                    <a:latin typeface="Cambria Math"/>
                                  </a:rPr>
                                  <m:t>+</m:t>
                                </m:r>
                                <m:sSup>
                                  <m:sSupPr>
                                    <m:ctrlPr>
                                      <a:rPr lang="en-US" sz="2400" i="1">
                                        <a:latin typeface="Cambria Math"/>
                                      </a:rPr>
                                    </m:ctrlPr>
                                  </m:sSupPr>
                                  <m:e>
                                    <m:r>
                                      <a:rPr lang="en-US" sz="2400" i="1">
                                        <a:latin typeface="Cambria Math"/>
                                      </a:rPr>
                                      <m:t>𝑧</m:t>
                                    </m:r>
                                  </m:e>
                                  <m:sup>
                                    <m:r>
                                      <a:rPr lang="en-US" sz="2400" i="1">
                                        <a:latin typeface="Cambria Math"/>
                                      </a:rPr>
                                      <m:t>3</m:t>
                                    </m:r>
                                  </m:sup>
                                </m:sSup>
                              </m:e>
                              <m:e>
                                <m:r>
                                  <a:rPr lang="en-US" sz="2400" i="1">
                                    <a:latin typeface="Cambria Math"/>
                                  </a:rPr>
                                  <m:t>2</m:t>
                                </m:r>
                                <m:r>
                                  <a:rPr lang="en-US" sz="2400" i="1">
                                    <a:latin typeface="Cambria Math"/>
                                  </a:rPr>
                                  <m:t>𝑦</m:t>
                                </m:r>
                                <m:func>
                                  <m:funcPr>
                                    <m:ctrlPr>
                                      <a:rPr lang="en-US" sz="2400" i="1">
                                        <a:latin typeface="Cambria Math"/>
                                      </a:rPr>
                                    </m:ctrlPr>
                                  </m:funcPr>
                                  <m:fName>
                                    <m:r>
                                      <m:rPr>
                                        <m:sty m:val="p"/>
                                      </m:rPr>
                                      <a:rPr lang="en-US" sz="2400">
                                        <a:latin typeface="Cambria Math"/>
                                      </a:rPr>
                                      <m:t>sin</m:t>
                                    </m:r>
                                  </m:fName>
                                  <m:e>
                                    <m:r>
                                      <a:rPr lang="en-US" sz="2400" i="1">
                                        <a:latin typeface="Cambria Math"/>
                                      </a:rPr>
                                      <m:t>𝑥</m:t>
                                    </m:r>
                                    <m:r>
                                      <a:rPr lang="en-US" sz="2400" i="1">
                                        <a:latin typeface="Cambria Math"/>
                                      </a:rPr>
                                      <m:t>−</m:t>
                                    </m:r>
                                    <m:r>
                                      <a:rPr lang="en-US" sz="2400" i="1">
                                        <a:latin typeface="Cambria Math"/>
                                      </a:rPr>
                                      <m:t>𝑦</m:t>
                                    </m:r>
                                  </m:e>
                                </m:func>
                              </m:e>
                              <m:e>
                                <m:r>
                                  <a:rPr lang="en-US" sz="2400" i="1">
                                    <a:latin typeface="Cambria Math"/>
                                  </a:rPr>
                                  <m:t>3</m:t>
                                </m:r>
                                <m:r>
                                  <a:rPr lang="en-US" sz="2400" i="1">
                                    <a:latin typeface="Cambria Math"/>
                                  </a:rPr>
                                  <m:t>𝑥</m:t>
                                </m:r>
                                <m:sSup>
                                  <m:sSupPr>
                                    <m:ctrlPr>
                                      <a:rPr lang="en-US" sz="2400" i="1">
                                        <a:latin typeface="Cambria Math"/>
                                      </a:rPr>
                                    </m:ctrlPr>
                                  </m:sSupPr>
                                  <m:e>
                                    <m:r>
                                      <a:rPr lang="en-US" sz="2400" i="1">
                                        <a:latin typeface="Cambria Math"/>
                                      </a:rPr>
                                      <m:t>𝑧</m:t>
                                    </m:r>
                                  </m:e>
                                  <m:sup>
                                    <m:r>
                                      <a:rPr lang="en-US" sz="2400" i="1">
                                        <a:latin typeface="Cambria Math"/>
                                      </a:rPr>
                                      <m:t>2</m:t>
                                    </m:r>
                                  </m:sup>
                                </m:sSup>
                                <m:r>
                                  <a:rPr lang="en-US" sz="2400" i="1">
                                    <a:latin typeface="Cambria Math"/>
                                  </a:rPr>
                                  <m:t>+2</m:t>
                                </m:r>
                              </m:e>
                            </m:mr>
                          </m:m>
                        </m:e>
                      </m:d>
                      <m:r>
                        <a:rPr lang="en-US" sz="2400" i="1">
                          <a:latin typeface="Cambria Math"/>
                        </a:rPr>
                        <m:t>=0</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Hence</a:t>
                </a:r>
                <a14:m>
                  <m:oMath xmlns:m="http://schemas.openxmlformats.org/officeDocument/2006/math">
                    <m:r>
                      <a:rPr lang="en-US" sz="2400" i="1">
                        <a:latin typeface="Cambria Math"/>
                      </a:rPr>
                      <m:t> </m:t>
                    </m:r>
                    <m:r>
                      <a:rPr lang="en-US" sz="2400" b="1" i="1">
                        <a:latin typeface="Cambria Math"/>
                      </a:rPr>
                      <m:t>𝐀</m:t>
                    </m:r>
                  </m:oMath>
                </a14:m>
                <a:r>
                  <a:rPr lang="en-US" sz="2400" dirty="0">
                    <a:latin typeface="Times New Roman" panose="02020603050405020304" pitchFamily="18" charset="0"/>
                    <a:cs typeface="Times New Roman" panose="02020603050405020304" pitchFamily="18" charset="0"/>
                  </a:rPr>
                  <a:t> is conservative force field.</a:t>
                </a: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1887" r="-847"/>
                </a:stretch>
              </a:blipFill>
            </p:spPr>
            <p:txBody>
              <a:bodyPr/>
              <a:lstStyle/>
              <a:p>
                <a:r>
                  <a:rPr lang="en-US">
                    <a:noFill/>
                  </a:rPr>
                  <a:t> </a:t>
                </a:r>
              </a:p>
            </p:txBody>
          </p:sp>
        </mc:Fallback>
      </mc:AlternateContent>
    </p:spTree>
    <p:extLst>
      <p:ext uri="{BB962C8B-B14F-4D97-AF65-F5344CB8AC3E}">
        <p14:creationId xmlns:p14="http://schemas.microsoft.com/office/powerpoint/2010/main" val="2623209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Example of divergence and curl (continued)</a:t>
            </a:r>
            <a:endParaRPr lang="en-US" sz="36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Let </a:t>
                </a:r>
                <a14:m>
                  <m:oMath xmlns:m="http://schemas.openxmlformats.org/officeDocument/2006/math">
                    <m:r>
                      <a:rPr lang="en-US" sz="2400" i="1">
                        <a:latin typeface="Cambria Math"/>
                      </a:rPr>
                      <m:t>𝑇</m:t>
                    </m:r>
                    <m:d>
                      <m:dPr>
                        <m:ctrlPr>
                          <a:rPr lang="en-US" sz="2400" i="1">
                            <a:latin typeface="Cambria Math"/>
                          </a:rPr>
                        </m:ctrlPr>
                      </m:dPr>
                      <m:e>
                        <m:r>
                          <a:rPr lang="en-US" sz="2400" i="1">
                            <a:latin typeface="Cambria Math"/>
                          </a:rPr>
                          <m:t>𝑥</m:t>
                        </m:r>
                        <m:r>
                          <a:rPr lang="en-US" sz="2400" i="1">
                            <a:latin typeface="Cambria Math"/>
                          </a:rPr>
                          <m:t>, </m:t>
                        </m:r>
                        <m:r>
                          <a:rPr lang="en-US" sz="2400" i="1">
                            <a:latin typeface="Cambria Math"/>
                          </a:rPr>
                          <m:t>𝑦</m:t>
                        </m:r>
                        <m:r>
                          <a:rPr lang="en-US" sz="2400" i="1">
                            <a:latin typeface="Cambria Math"/>
                          </a:rPr>
                          <m:t>, </m:t>
                        </m:r>
                        <m:r>
                          <a:rPr lang="en-US" sz="2400" i="1">
                            <a:latin typeface="Cambria Math"/>
                          </a:rPr>
                          <m:t>𝑧</m:t>
                        </m:r>
                      </m:e>
                    </m:d>
                  </m:oMath>
                </a14:m>
                <a:r>
                  <a:rPr lang="en-US" sz="2400" dirty="0">
                    <a:latin typeface="Times New Roman" panose="02020603050405020304" pitchFamily="18" charset="0"/>
                    <a:cs typeface="Times New Roman" panose="02020603050405020304" pitchFamily="18" charset="0"/>
                  </a:rPr>
                  <a:t>be a scalar potential of </a:t>
                </a:r>
                <a14:m>
                  <m:oMath xmlns:m="http://schemas.openxmlformats.org/officeDocument/2006/math">
                    <m:r>
                      <a:rPr lang="en-US" sz="2400" b="1" i="1">
                        <a:latin typeface="Cambria Math"/>
                      </a:rPr>
                      <m:t>𝐀</m:t>
                    </m:r>
                  </m:oMath>
                </a14:m>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i.e.</a:t>
                </a:r>
                <a14:m>
                  <m:oMath xmlns:m="http://schemas.openxmlformats.org/officeDocument/2006/math">
                    <m:r>
                      <a:rPr lang="en-US" sz="2400" b="1" i="1">
                        <a:latin typeface="Cambria Math"/>
                      </a:rPr>
                      <m:t>𝐀</m:t>
                    </m:r>
                    <m:r>
                      <a:rPr lang="en-US" sz="2400" b="1">
                        <a:latin typeface="Cambria Math"/>
                      </a:rPr>
                      <m:t>=</m:t>
                    </m:r>
                    <m:r>
                      <a:rPr lang="en-US" sz="2400" b="1" i="1">
                        <a:latin typeface="Cambria Math"/>
                      </a:rPr>
                      <m:t>𝛁</m:t>
                    </m:r>
                    <m:r>
                      <a:rPr lang="en-US" sz="2400" b="1">
                        <a:latin typeface="Cambria Math"/>
                      </a:rPr>
                      <m:t> </m:t>
                    </m:r>
                    <m:r>
                      <a:rPr lang="en-US" sz="2400" i="1">
                        <a:latin typeface="Cambria Math"/>
                      </a:rPr>
                      <m:t>𝑇</m:t>
                    </m:r>
                    <m:r>
                      <a:rPr lang="en-US" sz="2400" i="1">
                        <a:latin typeface="Cambria Math"/>
                      </a:rPr>
                      <m:t>∙</m:t>
                    </m:r>
                  </m:oMath>
                </a14:m>
                <a:endParaRPr lang="en-US" sz="2400" i="1" dirty="0" smtClean="0"/>
              </a:p>
              <a:p>
                <a:pPr marL="0" indent="0">
                  <a:buNone/>
                </a:pPr>
                <a14:m>
                  <m:oMathPara xmlns:m="http://schemas.openxmlformats.org/officeDocument/2006/math">
                    <m:oMathParaPr>
                      <m:jc m:val="centerGroup"/>
                    </m:oMathParaPr>
                    <m:oMath xmlns:m="http://schemas.openxmlformats.org/officeDocument/2006/math">
                      <m:r>
                        <a:rPr lang="en-US" sz="2400" i="1">
                          <a:latin typeface="Cambria Math"/>
                        </a:rPr>
                        <m:t>∴ </m:t>
                      </m:r>
                      <m:r>
                        <a:rPr lang="en-US" sz="2400" i="1">
                          <a:latin typeface="Cambria Math"/>
                        </a:rPr>
                        <m:t>𝑇</m:t>
                      </m:r>
                      <m:d>
                        <m:dPr>
                          <m:ctrlPr>
                            <a:rPr lang="en-US" sz="2400" i="1">
                              <a:latin typeface="Cambria Math"/>
                            </a:rPr>
                          </m:ctrlPr>
                        </m:dPr>
                        <m:e>
                          <m:r>
                            <a:rPr lang="en-US" sz="2400" i="1">
                              <a:latin typeface="Cambria Math"/>
                            </a:rPr>
                            <m:t>𝑥</m:t>
                          </m:r>
                          <m:r>
                            <a:rPr lang="en-US" sz="2400" i="1">
                              <a:latin typeface="Cambria Math"/>
                            </a:rPr>
                            <m:t>, </m:t>
                          </m:r>
                          <m:r>
                            <a:rPr lang="en-US" sz="2400" i="1">
                              <a:latin typeface="Cambria Math"/>
                            </a:rPr>
                            <m:t>𝑦</m:t>
                          </m:r>
                          <m:r>
                            <a:rPr lang="en-US" sz="2400" i="1">
                              <a:latin typeface="Cambria Math"/>
                            </a:rPr>
                            <m:t>, </m:t>
                          </m:r>
                          <m:r>
                            <a:rPr lang="en-US" sz="2400" i="1">
                              <a:latin typeface="Cambria Math"/>
                            </a:rPr>
                            <m:t>𝑧</m:t>
                          </m:r>
                        </m:e>
                      </m:d>
                      <m:r>
                        <a:rPr lang="en-US" sz="2400" i="1">
                          <a:latin typeface="Cambria Math"/>
                        </a:rPr>
                        <m:t>=</m:t>
                      </m:r>
                      <m:nary>
                        <m:naryPr>
                          <m:limLoc m:val="undOvr"/>
                          <m:subHide m:val="on"/>
                          <m:supHide m:val="on"/>
                          <m:ctrlPr>
                            <a:rPr lang="en-US" sz="2400" i="1">
                              <a:latin typeface="Cambria Math"/>
                            </a:rPr>
                          </m:ctrlPr>
                        </m:naryPr>
                        <m:sub/>
                        <m:sup/>
                        <m:e>
                          <m:r>
                            <a:rPr lang="en-US" sz="2400" b="1" i="1">
                              <a:latin typeface="Cambria Math"/>
                            </a:rPr>
                            <m:t>𝐀</m:t>
                          </m:r>
                          <m:r>
                            <a:rPr lang="en-US" sz="2400" b="1">
                              <a:latin typeface="Cambria Math"/>
                            </a:rPr>
                            <m:t>∙</m:t>
                          </m:r>
                          <m:r>
                            <a:rPr lang="en-US" sz="2400" i="1">
                              <a:latin typeface="Cambria Math"/>
                            </a:rPr>
                            <m:t>𝑑</m:t>
                          </m:r>
                          <m:r>
                            <a:rPr lang="en-US" sz="2400" b="1" i="1">
                              <a:latin typeface="Cambria Math"/>
                            </a:rPr>
                            <m:t>𝐥</m:t>
                          </m:r>
                        </m:e>
                      </m:nary>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2400" i="1">
                          <a:latin typeface="Cambria Math"/>
                        </a:rPr>
                        <m:t>=</m:t>
                      </m:r>
                      <m:nary>
                        <m:naryPr>
                          <m:limLoc m:val="undOvr"/>
                          <m:subHide m:val="on"/>
                          <m:supHide m:val="on"/>
                          <m:ctrlPr>
                            <a:rPr lang="en-US" sz="2400" i="1">
                              <a:latin typeface="Cambria Math"/>
                            </a:rPr>
                          </m:ctrlPr>
                        </m:naryPr>
                        <m:sub/>
                        <m:sup/>
                        <m:e>
                          <m:d>
                            <m:dPr>
                              <m:begChr m:val="["/>
                              <m:endChr m:val="]"/>
                              <m:ctrlPr>
                                <a:rPr lang="en-US" sz="2400" i="1">
                                  <a:latin typeface="Cambria Math"/>
                                </a:rPr>
                              </m:ctrlPr>
                            </m:dPr>
                            <m:e>
                              <m:acc>
                                <m:accPr>
                                  <m:chr m:val="̂"/>
                                  <m:ctrlPr>
                                    <a:rPr lang="en-US" sz="2400" i="1">
                                      <a:latin typeface="Cambria Math"/>
                                    </a:rPr>
                                  </m:ctrlPr>
                                </m:accPr>
                                <m:e>
                                  <m:r>
                                    <m:rPr>
                                      <m:sty m:val="p"/>
                                    </m:rPr>
                                    <a:rPr lang="en-US" sz="2400">
                                      <a:latin typeface="Cambria Math"/>
                                    </a:rPr>
                                    <m:t>x</m:t>
                                  </m:r>
                                </m:e>
                              </m:acc>
                              <m:d>
                                <m:dPr>
                                  <m:ctrlPr>
                                    <a:rPr lang="en-US" sz="2400" i="1">
                                      <a:latin typeface="Cambria Math"/>
                                    </a:rPr>
                                  </m:ctrlPr>
                                </m:dPr>
                                <m:e>
                                  <m:sSup>
                                    <m:sSupPr>
                                      <m:ctrlPr>
                                        <a:rPr lang="en-US" sz="2400" i="1">
                                          <a:latin typeface="Cambria Math"/>
                                        </a:rPr>
                                      </m:ctrlPr>
                                    </m:sSupPr>
                                    <m:e>
                                      <m:r>
                                        <a:rPr lang="en-US" sz="2400" i="1">
                                          <a:latin typeface="Cambria Math"/>
                                        </a:rPr>
                                        <m:t>𝑦</m:t>
                                      </m:r>
                                    </m:e>
                                    <m:sup>
                                      <m:r>
                                        <a:rPr lang="en-US" sz="2400" i="1">
                                          <a:latin typeface="Cambria Math"/>
                                        </a:rPr>
                                        <m:t>2</m:t>
                                      </m:r>
                                    </m:sup>
                                  </m:sSup>
                                  <m:func>
                                    <m:funcPr>
                                      <m:ctrlPr>
                                        <a:rPr lang="en-US" sz="2400" i="1">
                                          <a:latin typeface="Cambria Math"/>
                                        </a:rPr>
                                      </m:ctrlPr>
                                    </m:funcPr>
                                    <m:fName>
                                      <m:r>
                                        <m:rPr>
                                          <m:sty m:val="p"/>
                                        </m:rPr>
                                        <a:rPr lang="en-US" sz="2400">
                                          <a:latin typeface="Cambria Math"/>
                                        </a:rPr>
                                        <m:t>cos</m:t>
                                      </m:r>
                                    </m:fName>
                                    <m:e>
                                      <m:r>
                                        <a:rPr lang="en-US" sz="2400" i="1">
                                          <a:latin typeface="Cambria Math"/>
                                        </a:rPr>
                                        <m:t>𝑥</m:t>
                                      </m:r>
                                    </m:e>
                                  </m:func>
                                  <m:r>
                                    <a:rPr lang="en-US" sz="2400" i="1">
                                      <a:latin typeface="Cambria Math"/>
                                    </a:rPr>
                                    <m:t>+</m:t>
                                  </m:r>
                                  <m:sSup>
                                    <m:sSupPr>
                                      <m:ctrlPr>
                                        <a:rPr lang="en-US" sz="2400" i="1">
                                          <a:latin typeface="Cambria Math"/>
                                        </a:rPr>
                                      </m:ctrlPr>
                                    </m:sSupPr>
                                    <m:e>
                                      <m:r>
                                        <a:rPr lang="en-US" sz="2400" i="1">
                                          <a:latin typeface="Cambria Math"/>
                                        </a:rPr>
                                        <m:t>𝑧</m:t>
                                      </m:r>
                                    </m:e>
                                    <m:sup>
                                      <m:r>
                                        <a:rPr lang="en-US" sz="2400" i="1">
                                          <a:latin typeface="Cambria Math"/>
                                        </a:rPr>
                                        <m:t>3</m:t>
                                      </m:r>
                                    </m:sup>
                                  </m:sSup>
                                </m:e>
                              </m:d>
                              <m:r>
                                <a:rPr lang="en-US" sz="2400" i="1">
                                  <a:latin typeface="Cambria Math"/>
                                </a:rPr>
                                <m:t>+</m:t>
                              </m:r>
                              <m:acc>
                                <m:accPr>
                                  <m:chr m:val="̂"/>
                                  <m:ctrlPr>
                                    <a:rPr lang="en-US" sz="2400" i="1">
                                      <a:latin typeface="Cambria Math"/>
                                    </a:rPr>
                                  </m:ctrlPr>
                                </m:accPr>
                                <m:e>
                                  <m:r>
                                    <m:rPr>
                                      <m:sty m:val="p"/>
                                    </m:rPr>
                                    <a:rPr lang="en-US" sz="2400">
                                      <a:latin typeface="Cambria Math"/>
                                    </a:rPr>
                                    <m:t>y</m:t>
                                  </m:r>
                                </m:e>
                              </m:acc>
                              <m:d>
                                <m:dPr>
                                  <m:ctrlPr>
                                    <a:rPr lang="en-US" sz="2400" i="1">
                                      <a:latin typeface="Cambria Math"/>
                                    </a:rPr>
                                  </m:ctrlPr>
                                </m:dPr>
                                <m:e>
                                  <m:r>
                                    <a:rPr lang="en-US" sz="2400" i="1">
                                      <a:latin typeface="Cambria Math"/>
                                    </a:rPr>
                                    <m:t>2</m:t>
                                  </m:r>
                                  <m:r>
                                    <a:rPr lang="en-US" sz="2400" i="1">
                                      <a:latin typeface="Cambria Math"/>
                                    </a:rPr>
                                    <m:t>𝑦</m:t>
                                  </m:r>
                                  <m:func>
                                    <m:funcPr>
                                      <m:ctrlPr>
                                        <a:rPr lang="en-US" sz="2400" i="1">
                                          <a:latin typeface="Cambria Math"/>
                                        </a:rPr>
                                      </m:ctrlPr>
                                    </m:funcPr>
                                    <m:fName>
                                      <m:r>
                                        <m:rPr>
                                          <m:sty m:val="p"/>
                                        </m:rPr>
                                        <a:rPr lang="en-US" sz="2400">
                                          <a:latin typeface="Cambria Math"/>
                                        </a:rPr>
                                        <m:t>sin</m:t>
                                      </m:r>
                                    </m:fName>
                                    <m:e>
                                      <m:r>
                                        <a:rPr lang="en-US" sz="2400" i="1">
                                          <a:latin typeface="Cambria Math"/>
                                        </a:rPr>
                                        <m:t>𝑥</m:t>
                                      </m:r>
                                    </m:e>
                                  </m:func>
                                  <m:r>
                                    <a:rPr lang="en-US" sz="2400" i="1">
                                      <a:latin typeface="Cambria Math"/>
                                    </a:rPr>
                                    <m:t>−</m:t>
                                  </m:r>
                                  <m:r>
                                    <a:rPr lang="en-US" sz="2400" i="1">
                                      <a:latin typeface="Cambria Math"/>
                                    </a:rPr>
                                    <m:t>𝑦</m:t>
                                  </m:r>
                                  <m:r>
                                    <a:rPr lang="en-US" sz="2400" i="1">
                                      <a:latin typeface="Cambria Math"/>
                                    </a:rPr>
                                    <m:t> </m:t>
                                  </m:r>
                                </m:e>
                              </m:d>
                              <m:r>
                                <a:rPr lang="en-US" sz="2400" i="1">
                                  <a:latin typeface="Cambria Math"/>
                                </a:rPr>
                                <m:t>+</m:t>
                              </m:r>
                              <m:acc>
                                <m:accPr>
                                  <m:chr m:val="̂"/>
                                  <m:ctrlPr>
                                    <a:rPr lang="en-US" sz="2400" i="1">
                                      <a:latin typeface="Cambria Math"/>
                                    </a:rPr>
                                  </m:ctrlPr>
                                </m:accPr>
                                <m:e>
                                  <m:r>
                                    <m:rPr>
                                      <m:sty m:val="p"/>
                                    </m:rPr>
                                    <a:rPr lang="en-US" sz="2400">
                                      <a:latin typeface="Cambria Math"/>
                                    </a:rPr>
                                    <m:t>z</m:t>
                                  </m:r>
                                </m:e>
                              </m:acc>
                              <m:d>
                                <m:dPr>
                                  <m:ctrlPr>
                                    <a:rPr lang="en-US" sz="2400" i="1">
                                      <a:latin typeface="Cambria Math"/>
                                    </a:rPr>
                                  </m:ctrlPr>
                                </m:dPr>
                                <m:e>
                                  <m:r>
                                    <a:rPr lang="en-US" sz="2400" i="1">
                                      <a:latin typeface="Cambria Math"/>
                                    </a:rPr>
                                    <m:t>3</m:t>
                                  </m:r>
                                  <m:r>
                                    <a:rPr lang="en-US" sz="2400" i="1">
                                      <a:latin typeface="Cambria Math"/>
                                    </a:rPr>
                                    <m:t>𝑥</m:t>
                                  </m:r>
                                  <m:sSup>
                                    <m:sSupPr>
                                      <m:ctrlPr>
                                        <a:rPr lang="en-US" sz="2400" i="1">
                                          <a:latin typeface="Cambria Math"/>
                                        </a:rPr>
                                      </m:ctrlPr>
                                    </m:sSupPr>
                                    <m:e>
                                      <m:r>
                                        <a:rPr lang="en-US" sz="2400" i="1">
                                          <a:latin typeface="Cambria Math"/>
                                        </a:rPr>
                                        <m:t>𝑧</m:t>
                                      </m:r>
                                    </m:e>
                                    <m:sup>
                                      <m:r>
                                        <a:rPr lang="en-US" sz="2400" i="1">
                                          <a:latin typeface="Cambria Math"/>
                                        </a:rPr>
                                        <m:t>2</m:t>
                                      </m:r>
                                    </m:sup>
                                  </m:sSup>
                                  <m:r>
                                    <a:rPr lang="en-US" sz="2400" i="1">
                                      <a:latin typeface="Cambria Math"/>
                                    </a:rPr>
                                    <m:t>+2</m:t>
                                  </m:r>
                                </m:e>
                              </m:d>
                            </m:e>
                          </m:d>
                          <m:r>
                            <a:rPr lang="en-US" sz="2400">
                              <a:latin typeface="Cambria Math"/>
                            </a:rPr>
                            <m:t>.</m:t>
                          </m:r>
                          <m:d>
                            <m:dPr>
                              <m:begChr m:val="["/>
                              <m:endChr m:val="]"/>
                              <m:ctrlPr>
                                <a:rPr lang="en-US" sz="2400" i="1">
                                  <a:latin typeface="Cambria Math"/>
                                </a:rPr>
                              </m:ctrlPr>
                            </m:dPr>
                            <m:e>
                              <m:acc>
                                <m:accPr>
                                  <m:chr m:val="̂"/>
                                  <m:ctrlPr>
                                    <a:rPr lang="en-US" sz="2400" i="1">
                                      <a:latin typeface="Cambria Math"/>
                                    </a:rPr>
                                  </m:ctrlPr>
                                </m:accPr>
                                <m:e>
                                  <m:r>
                                    <m:rPr>
                                      <m:sty m:val="p"/>
                                    </m:rPr>
                                    <a:rPr lang="en-US" sz="2400">
                                      <a:latin typeface="Cambria Math"/>
                                    </a:rPr>
                                    <m:t>x</m:t>
                                  </m:r>
                                </m:e>
                              </m:acc>
                              <m:r>
                                <a:rPr lang="en-US" sz="2400" i="1">
                                  <a:latin typeface="Cambria Math"/>
                                </a:rPr>
                                <m:t> </m:t>
                              </m:r>
                              <m:r>
                                <a:rPr lang="en-US" sz="2400" i="1">
                                  <a:latin typeface="Cambria Math"/>
                                </a:rPr>
                                <m:t>𝑑𝑥</m:t>
                              </m:r>
                              <m:r>
                                <a:rPr lang="en-US" sz="2400" i="1">
                                  <a:latin typeface="Cambria Math"/>
                                </a:rPr>
                                <m:t>+</m:t>
                              </m:r>
                              <m:acc>
                                <m:accPr>
                                  <m:chr m:val="̂"/>
                                  <m:ctrlPr>
                                    <a:rPr lang="en-US" sz="2400" i="1">
                                      <a:latin typeface="Cambria Math"/>
                                    </a:rPr>
                                  </m:ctrlPr>
                                </m:accPr>
                                <m:e>
                                  <m:r>
                                    <m:rPr>
                                      <m:sty m:val="p"/>
                                    </m:rPr>
                                    <a:rPr lang="en-US" sz="2400">
                                      <a:latin typeface="Cambria Math"/>
                                    </a:rPr>
                                    <m:t>y</m:t>
                                  </m:r>
                                </m:e>
                              </m:acc>
                              <m:r>
                                <a:rPr lang="en-US" sz="2400" i="1">
                                  <a:latin typeface="Cambria Math"/>
                                </a:rPr>
                                <m:t> </m:t>
                              </m:r>
                              <m:r>
                                <a:rPr lang="en-US" sz="2400" i="1">
                                  <a:latin typeface="Cambria Math"/>
                                </a:rPr>
                                <m:t>𝑑𝑦</m:t>
                              </m:r>
                              <m:r>
                                <a:rPr lang="en-US" sz="2400" i="1">
                                  <a:latin typeface="Cambria Math"/>
                                </a:rPr>
                                <m:t>+</m:t>
                              </m:r>
                              <m:acc>
                                <m:accPr>
                                  <m:chr m:val="̂"/>
                                  <m:ctrlPr>
                                    <a:rPr lang="en-US" sz="2400" i="1">
                                      <a:latin typeface="Cambria Math"/>
                                    </a:rPr>
                                  </m:ctrlPr>
                                </m:accPr>
                                <m:e>
                                  <m:r>
                                    <m:rPr>
                                      <m:sty m:val="p"/>
                                    </m:rPr>
                                    <a:rPr lang="en-US" sz="2400">
                                      <a:latin typeface="Cambria Math"/>
                                    </a:rPr>
                                    <m:t>z</m:t>
                                  </m:r>
                                </m:e>
                              </m:acc>
                              <m:r>
                                <a:rPr lang="en-US" sz="2400" i="1">
                                  <a:latin typeface="Cambria Math"/>
                                </a:rPr>
                                <m:t>𝑑𝑧</m:t>
                              </m:r>
                            </m:e>
                          </m:d>
                        </m:e>
                      </m:nary>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2400" i="1">
                          <a:latin typeface="Cambria Math"/>
                        </a:rPr>
                        <m:t>=</m:t>
                      </m:r>
                      <m:nary>
                        <m:naryPr>
                          <m:limLoc m:val="undOvr"/>
                          <m:subHide m:val="on"/>
                          <m:supHide m:val="on"/>
                          <m:ctrlPr>
                            <a:rPr lang="en-US" sz="2400" i="1">
                              <a:latin typeface="Cambria Math"/>
                            </a:rPr>
                          </m:ctrlPr>
                        </m:naryPr>
                        <m:sub/>
                        <m:sup/>
                        <m:e>
                          <m:d>
                            <m:dPr>
                              <m:begChr m:val="["/>
                              <m:endChr m:val="]"/>
                              <m:ctrlPr>
                                <a:rPr lang="en-US" sz="2400" i="1">
                                  <a:latin typeface="Cambria Math"/>
                                </a:rPr>
                              </m:ctrlPr>
                            </m:dPr>
                            <m:e>
                              <m:d>
                                <m:dPr>
                                  <m:ctrlPr>
                                    <a:rPr lang="en-US" sz="2400" i="1">
                                      <a:latin typeface="Cambria Math"/>
                                    </a:rPr>
                                  </m:ctrlPr>
                                </m:dPr>
                                <m:e>
                                  <m:sSup>
                                    <m:sSupPr>
                                      <m:ctrlPr>
                                        <a:rPr lang="en-US" sz="2400" i="1">
                                          <a:latin typeface="Cambria Math"/>
                                        </a:rPr>
                                      </m:ctrlPr>
                                    </m:sSupPr>
                                    <m:e>
                                      <m:r>
                                        <a:rPr lang="en-US" sz="2400" i="1">
                                          <a:latin typeface="Cambria Math"/>
                                        </a:rPr>
                                        <m:t>𝑦</m:t>
                                      </m:r>
                                    </m:e>
                                    <m:sup>
                                      <m:r>
                                        <a:rPr lang="en-US" sz="2400" i="1">
                                          <a:latin typeface="Cambria Math"/>
                                        </a:rPr>
                                        <m:t>2</m:t>
                                      </m:r>
                                    </m:sup>
                                  </m:sSup>
                                  <m:func>
                                    <m:funcPr>
                                      <m:ctrlPr>
                                        <a:rPr lang="en-US" sz="2400" i="1">
                                          <a:latin typeface="Cambria Math"/>
                                        </a:rPr>
                                      </m:ctrlPr>
                                    </m:funcPr>
                                    <m:fName>
                                      <m:r>
                                        <m:rPr>
                                          <m:sty m:val="p"/>
                                        </m:rPr>
                                        <a:rPr lang="en-US" sz="2400">
                                          <a:latin typeface="Cambria Math"/>
                                        </a:rPr>
                                        <m:t>cos</m:t>
                                      </m:r>
                                    </m:fName>
                                    <m:e>
                                      <m:r>
                                        <a:rPr lang="en-US" sz="2400" i="1">
                                          <a:latin typeface="Cambria Math"/>
                                        </a:rPr>
                                        <m:t>𝑥</m:t>
                                      </m:r>
                                    </m:e>
                                  </m:func>
                                  <m:r>
                                    <a:rPr lang="en-US" sz="2400" i="1">
                                      <a:latin typeface="Cambria Math"/>
                                    </a:rPr>
                                    <m:t>+</m:t>
                                  </m:r>
                                  <m:sSup>
                                    <m:sSupPr>
                                      <m:ctrlPr>
                                        <a:rPr lang="en-US" sz="2400" i="1">
                                          <a:latin typeface="Cambria Math"/>
                                        </a:rPr>
                                      </m:ctrlPr>
                                    </m:sSupPr>
                                    <m:e>
                                      <m:r>
                                        <a:rPr lang="en-US" sz="2400" i="1">
                                          <a:latin typeface="Cambria Math"/>
                                        </a:rPr>
                                        <m:t>𝑧</m:t>
                                      </m:r>
                                    </m:e>
                                    <m:sup>
                                      <m:r>
                                        <a:rPr lang="en-US" sz="2400" i="1">
                                          <a:latin typeface="Cambria Math"/>
                                        </a:rPr>
                                        <m:t>3</m:t>
                                      </m:r>
                                    </m:sup>
                                  </m:sSup>
                                </m:e>
                              </m:d>
                              <m:r>
                                <a:rPr lang="en-US" sz="2400" i="1">
                                  <a:latin typeface="Cambria Math"/>
                                </a:rPr>
                                <m:t>𝑑𝑥</m:t>
                              </m:r>
                              <m:r>
                                <a:rPr lang="en-US" sz="2400" i="1">
                                  <a:latin typeface="Cambria Math"/>
                                </a:rPr>
                                <m:t>+ </m:t>
                              </m:r>
                              <m:d>
                                <m:dPr>
                                  <m:ctrlPr>
                                    <a:rPr lang="en-US" sz="2400" i="1">
                                      <a:latin typeface="Cambria Math"/>
                                    </a:rPr>
                                  </m:ctrlPr>
                                </m:dPr>
                                <m:e>
                                  <m:r>
                                    <a:rPr lang="en-US" sz="2400" i="1">
                                      <a:latin typeface="Cambria Math"/>
                                    </a:rPr>
                                    <m:t>2</m:t>
                                  </m:r>
                                  <m:r>
                                    <a:rPr lang="en-US" sz="2400" i="1">
                                      <a:latin typeface="Cambria Math"/>
                                    </a:rPr>
                                    <m:t>𝑦</m:t>
                                  </m:r>
                                  <m:func>
                                    <m:funcPr>
                                      <m:ctrlPr>
                                        <a:rPr lang="en-US" sz="2400" i="1">
                                          <a:latin typeface="Cambria Math"/>
                                        </a:rPr>
                                      </m:ctrlPr>
                                    </m:funcPr>
                                    <m:fName>
                                      <m:r>
                                        <m:rPr>
                                          <m:sty m:val="p"/>
                                        </m:rPr>
                                        <a:rPr lang="en-US" sz="2400">
                                          <a:latin typeface="Cambria Math"/>
                                        </a:rPr>
                                        <m:t>sin</m:t>
                                      </m:r>
                                    </m:fName>
                                    <m:e>
                                      <m:r>
                                        <a:rPr lang="en-US" sz="2400" i="1">
                                          <a:latin typeface="Cambria Math"/>
                                        </a:rPr>
                                        <m:t>𝑥</m:t>
                                      </m:r>
                                    </m:e>
                                  </m:func>
                                  <m:r>
                                    <a:rPr lang="en-US" sz="2400" i="1">
                                      <a:latin typeface="Cambria Math"/>
                                    </a:rPr>
                                    <m:t>−</m:t>
                                  </m:r>
                                  <m:r>
                                    <a:rPr lang="en-US" sz="2400" i="1">
                                      <a:latin typeface="Cambria Math"/>
                                    </a:rPr>
                                    <m:t>𝑦</m:t>
                                  </m:r>
                                  <m:r>
                                    <a:rPr lang="en-US" sz="2400" i="1">
                                      <a:latin typeface="Cambria Math"/>
                                    </a:rPr>
                                    <m:t> </m:t>
                                  </m:r>
                                </m:e>
                              </m:d>
                              <m:r>
                                <a:rPr lang="en-US" sz="2400" i="1">
                                  <a:latin typeface="Cambria Math"/>
                                </a:rPr>
                                <m:t>𝑑𝑦</m:t>
                              </m:r>
                              <m:r>
                                <a:rPr lang="en-US" sz="2400" i="1">
                                  <a:latin typeface="Cambria Math"/>
                                </a:rPr>
                                <m:t>+</m:t>
                              </m:r>
                              <m:d>
                                <m:dPr>
                                  <m:ctrlPr>
                                    <a:rPr lang="en-US" sz="2400" i="1">
                                      <a:latin typeface="Cambria Math"/>
                                    </a:rPr>
                                  </m:ctrlPr>
                                </m:dPr>
                                <m:e>
                                  <m:r>
                                    <a:rPr lang="en-US" sz="2400" i="1">
                                      <a:latin typeface="Cambria Math"/>
                                    </a:rPr>
                                    <m:t>3</m:t>
                                  </m:r>
                                  <m:r>
                                    <a:rPr lang="en-US" sz="2400" i="1">
                                      <a:latin typeface="Cambria Math"/>
                                    </a:rPr>
                                    <m:t>𝑥</m:t>
                                  </m:r>
                                  <m:sSup>
                                    <m:sSupPr>
                                      <m:ctrlPr>
                                        <a:rPr lang="en-US" sz="2400" i="1">
                                          <a:latin typeface="Cambria Math"/>
                                        </a:rPr>
                                      </m:ctrlPr>
                                    </m:sSupPr>
                                    <m:e>
                                      <m:r>
                                        <a:rPr lang="en-US" sz="2400" i="1">
                                          <a:latin typeface="Cambria Math"/>
                                        </a:rPr>
                                        <m:t>𝑧</m:t>
                                      </m:r>
                                    </m:e>
                                    <m:sup>
                                      <m:r>
                                        <a:rPr lang="en-US" sz="2400" i="1">
                                          <a:latin typeface="Cambria Math"/>
                                        </a:rPr>
                                        <m:t>2</m:t>
                                      </m:r>
                                    </m:sup>
                                  </m:sSup>
                                  <m:r>
                                    <a:rPr lang="en-US" sz="2400" i="1">
                                      <a:latin typeface="Cambria Math"/>
                                    </a:rPr>
                                    <m:t>+2</m:t>
                                  </m:r>
                                </m:e>
                              </m:d>
                              <m:r>
                                <a:rPr lang="en-US" sz="2400" i="1">
                                  <a:latin typeface="Cambria Math"/>
                                </a:rPr>
                                <m:t>𝑑𝑧</m:t>
                              </m:r>
                            </m:e>
                          </m:d>
                        </m:e>
                      </m:nary>
                    </m:oMath>
                  </m:oMathPara>
                </a14:m>
                <a:endParaRPr lang="en-US" sz="24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a:latin typeface="Cambria Math"/>
                      </a:rPr>
                      <m:t>=</m:t>
                    </m:r>
                    <m:nary>
                      <m:naryPr>
                        <m:limLoc m:val="undOvr"/>
                        <m:subHide m:val="on"/>
                        <m:supHide m:val="on"/>
                        <m:ctrlPr>
                          <a:rPr lang="en-US" sz="2400" i="1">
                            <a:latin typeface="Cambria Math"/>
                          </a:rPr>
                        </m:ctrlPr>
                      </m:naryPr>
                      <m:sub/>
                      <m:sup/>
                      <m:e>
                        <m:r>
                          <a:rPr lang="en-US" sz="2400" i="1">
                            <a:latin typeface="Cambria Math"/>
                          </a:rPr>
                          <m:t>𝑑</m:t>
                        </m:r>
                        <m:d>
                          <m:dPr>
                            <m:ctrlPr>
                              <a:rPr lang="en-US" sz="2400" i="1">
                                <a:latin typeface="Cambria Math"/>
                              </a:rPr>
                            </m:ctrlPr>
                          </m:dPr>
                          <m:e>
                            <m:r>
                              <a:rPr lang="en-US" sz="2400" i="1">
                                <a:latin typeface="Cambria Math"/>
                              </a:rPr>
                              <m:t>𝑥</m:t>
                            </m:r>
                            <m:sSup>
                              <m:sSupPr>
                                <m:ctrlPr>
                                  <a:rPr lang="en-US" sz="2400" i="1">
                                    <a:latin typeface="Cambria Math"/>
                                  </a:rPr>
                                </m:ctrlPr>
                              </m:sSupPr>
                              <m:e>
                                <m:r>
                                  <a:rPr lang="en-US" sz="2400" i="1">
                                    <a:latin typeface="Cambria Math"/>
                                  </a:rPr>
                                  <m:t>𝑧</m:t>
                                </m:r>
                              </m:e>
                              <m:sup>
                                <m:r>
                                  <a:rPr lang="en-US" sz="2400" i="1">
                                    <a:latin typeface="Cambria Math"/>
                                  </a:rPr>
                                  <m:t>3</m:t>
                                </m:r>
                              </m:sup>
                            </m:sSup>
                            <m:r>
                              <a:rPr lang="en-US" sz="2400" i="1">
                                <a:latin typeface="Cambria Math"/>
                              </a:rPr>
                              <m:t>+</m:t>
                            </m:r>
                            <m:sSup>
                              <m:sSupPr>
                                <m:ctrlPr>
                                  <a:rPr lang="en-US" sz="2400" i="1">
                                    <a:latin typeface="Cambria Math"/>
                                  </a:rPr>
                                </m:ctrlPr>
                              </m:sSupPr>
                              <m:e>
                                <m:r>
                                  <a:rPr lang="en-US" sz="2400" i="1">
                                    <a:latin typeface="Cambria Math"/>
                                  </a:rPr>
                                  <m:t>𝑦</m:t>
                                </m:r>
                              </m:e>
                              <m:sup>
                                <m:r>
                                  <a:rPr lang="en-US" sz="2400" i="1">
                                    <a:latin typeface="Cambria Math"/>
                                  </a:rPr>
                                  <m:t>2</m:t>
                                </m:r>
                              </m:sup>
                            </m:sSup>
                            <m:func>
                              <m:funcPr>
                                <m:ctrlPr>
                                  <a:rPr lang="en-US" sz="2400" i="1">
                                    <a:latin typeface="Cambria Math"/>
                                  </a:rPr>
                                </m:ctrlPr>
                              </m:funcPr>
                              <m:fName>
                                <m:r>
                                  <m:rPr>
                                    <m:sty m:val="p"/>
                                  </m:rPr>
                                  <a:rPr lang="en-US" sz="2400">
                                    <a:latin typeface="Cambria Math"/>
                                  </a:rPr>
                                  <m:t>sin</m:t>
                                </m:r>
                              </m:fName>
                              <m:e>
                                <m:r>
                                  <a:rPr lang="en-US" sz="2400" i="1">
                                    <a:latin typeface="Cambria Math"/>
                                  </a:rPr>
                                  <m:t>𝑥</m:t>
                                </m:r>
                              </m:e>
                            </m:func>
                            <m:r>
                              <a:rPr lang="en-US" sz="2400" i="1">
                                <a:latin typeface="Cambria Math"/>
                              </a:rPr>
                              <m:t>+2</m:t>
                            </m:r>
                            <m:r>
                              <a:rPr lang="en-US" sz="2400" i="1">
                                <a:latin typeface="Cambria Math"/>
                              </a:rPr>
                              <m:t>𝑧</m:t>
                            </m:r>
                            <m:r>
                              <a:rPr lang="en-US" sz="2400" i="1">
                                <a:latin typeface="Cambria Math"/>
                              </a:rPr>
                              <m:t>−</m:t>
                            </m:r>
                            <m:f>
                              <m:fPr>
                                <m:ctrlPr>
                                  <a:rPr lang="en-US" sz="2400" i="1">
                                    <a:latin typeface="Cambria Math"/>
                                  </a:rPr>
                                </m:ctrlPr>
                              </m:fPr>
                              <m:num>
                                <m:sSup>
                                  <m:sSupPr>
                                    <m:ctrlPr>
                                      <a:rPr lang="en-US" sz="2400" i="1">
                                        <a:latin typeface="Cambria Math"/>
                                      </a:rPr>
                                    </m:ctrlPr>
                                  </m:sSupPr>
                                  <m:e>
                                    <m:r>
                                      <a:rPr lang="en-US" sz="2400" i="1">
                                        <a:latin typeface="Cambria Math"/>
                                      </a:rPr>
                                      <m:t>𝑦</m:t>
                                    </m:r>
                                  </m:e>
                                  <m:sup>
                                    <m:r>
                                      <a:rPr lang="en-US" sz="2400" i="1">
                                        <a:latin typeface="Cambria Math"/>
                                      </a:rPr>
                                      <m:t>2</m:t>
                                    </m:r>
                                  </m:sup>
                                </m:sSup>
                              </m:num>
                              <m:den>
                                <m:r>
                                  <a:rPr lang="en-US" sz="2400" i="1">
                                    <a:latin typeface="Cambria Math"/>
                                  </a:rPr>
                                  <m:t>2</m:t>
                                </m:r>
                              </m:den>
                            </m:f>
                          </m:e>
                        </m:d>
                      </m:e>
                    </m:nary>
                    <m:r>
                      <a:rPr lang="en-US" sz="2400" i="1">
                        <a:latin typeface="Cambria Math"/>
                      </a:rPr>
                      <m:t>=</m:t>
                    </m:r>
                    <m:r>
                      <a:rPr lang="en-US" sz="2400" i="1">
                        <a:latin typeface="Cambria Math"/>
                      </a:rPr>
                      <m:t>𝑥</m:t>
                    </m:r>
                    <m:sSup>
                      <m:sSupPr>
                        <m:ctrlPr>
                          <a:rPr lang="en-US" sz="2400" i="1">
                            <a:latin typeface="Cambria Math"/>
                          </a:rPr>
                        </m:ctrlPr>
                      </m:sSupPr>
                      <m:e>
                        <m:r>
                          <a:rPr lang="en-US" sz="2400" i="1">
                            <a:latin typeface="Cambria Math"/>
                          </a:rPr>
                          <m:t>𝑧</m:t>
                        </m:r>
                      </m:e>
                      <m:sup>
                        <m:r>
                          <a:rPr lang="en-US" sz="2400" i="1">
                            <a:latin typeface="Cambria Math"/>
                          </a:rPr>
                          <m:t>3</m:t>
                        </m:r>
                      </m:sup>
                    </m:sSup>
                    <m:r>
                      <a:rPr lang="en-US" sz="2400" i="1">
                        <a:latin typeface="Cambria Math"/>
                      </a:rPr>
                      <m:t>+</m:t>
                    </m:r>
                    <m:sSup>
                      <m:sSupPr>
                        <m:ctrlPr>
                          <a:rPr lang="en-US" sz="2400" i="1">
                            <a:latin typeface="Cambria Math"/>
                          </a:rPr>
                        </m:ctrlPr>
                      </m:sSupPr>
                      <m:e>
                        <m:r>
                          <a:rPr lang="en-US" sz="2400" i="1">
                            <a:latin typeface="Cambria Math"/>
                          </a:rPr>
                          <m:t>𝑦</m:t>
                        </m:r>
                      </m:e>
                      <m:sup>
                        <m:r>
                          <a:rPr lang="en-US" sz="2400" i="1">
                            <a:latin typeface="Cambria Math"/>
                          </a:rPr>
                          <m:t>2</m:t>
                        </m:r>
                      </m:sup>
                    </m:sSup>
                    <m:func>
                      <m:funcPr>
                        <m:ctrlPr>
                          <a:rPr lang="en-US" sz="2400" i="1">
                            <a:latin typeface="Cambria Math"/>
                          </a:rPr>
                        </m:ctrlPr>
                      </m:funcPr>
                      <m:fName>
                        <m:r>
                          <m:rPr>
                            <m:sty m:val="p"/>
                          </m:rPr>
                          <a:rPr lang="en-US" sz="2400">
                            <a:latin typeface="Cambria Math"/>
                          </a:rPr>
                          <m:t>sin</m:t>
                        </m:r>
                      </m:fName>
                      <m:e>
                        <m:r>
                          <a:rPr lang="en-US" sz="2400" i="1">
                            <a:latin typeface="Cambria Math"/>
                          </a:rPr>
                          <m:t>𝑥</m:t>
                        </m:r>
                      </m:e>
                    </m:func>
                    <m:r>
                      <a:rPr lang="en-US" sz="2400" i="1">
                        <a:latin typeface="Cambria Math"/>
                      </a:rPr>
                      <m:t>+2</m:t>
                    </m:r>
                    <m:r>
                      <a:rPr lang="en-US" sz="2400" i="1">
                        <a:latin typeface="Cambria Math"/>
                      </a:rPr>
                      <m:t>𝑧</m:t>
                    </m:r>
                    <m:r>
                      <a:rPr lang="en-US" sz="2400" i="1">
                        <a:latin typeface="Cambria Math"/>
                      </a:rPr>
                      <m:t>−</m:t>
                    </m:r>
                    <m:f>
                      <m:fPr>
                        <m:ctrlPr>
                          <a:rPr lang="en-US" sz="2400" i="1">
                            <a:latin typeface="Cambria Math"/>
                          </a:rPr>
                        </m:ctrlPr>
                      </m:fPr>
                      <m:num>
                        <m:sSup>
                          <m:sSupPr>
                            <m:ctrlPr>
                              <a:rPr lang="en-US" sz="2400" i="1">
                                <a:latin typeface="Cambria Math"/>
                              </a:rPr>
                            </m:ctrlPr>
                          </m:sSupPr>
                          <m:e>
                            <m:r>
                              <a:rPr lang="en-US" sz="2400" i="1">
                                <a:latin typeface="Cambria Math"/>
                              </a:rPr>
                              <m:t>𝑦</m:t>
                            </m:r>
                          </m:e>
                          <m:sup>
                            <m:r>
                              <a:rPr lang="en-US" sz="2400" i="1">
                                <a:latin typeface="Cambria Math"/>
                              </a:rPr>
                              <m:t>2</m:t>
                            </m:r>
                          </m:sup>
                        </m:sSup>
                      </m:num>
                      <m:den>
                        <m:r>
                          <a:rPr lang="en-US" sz="2400" i="1">
                            <a:latin typeface="Cambria Math"/>
                          </a:rPr>
                          <m:t>2</m:t>
                        </m:r>
                      </m:den>
                    </m:f>
                    <m:r>
                      <a:rPr lang="en-US" sz="2400" i="1">
                        <a:latin typeface="Cambria Math"/>
                      </a:rPr>
                      <m:t>+</m:t>
                    </m:r>
                    <m:r>
                      <a:rPr lang="en-US" sz="2400" i="1">
                        <a:latin typeface="Cambria Math"/>
                      </a:rPr>
                      <m:t>𝑐</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a:rPr>
                      <m:t>𝑐</m:t>
                    </m:r>
                  </m:oMath>
                </a14:m>
                <a:r>
                  <a:rPr lang="en-US" sz="2400" dirty="0">
                    <a:latin typeface="Times New Roman" panose="02020603050405020304" pitchFamily="18" charset="0"/>
                    <a:cs typeface="Times New Roman" panose="02020603050405020304" pitchFamily="18" charset="0"/>
                  </a:rPr>
                  <a:t> is a constant.</a:t>
                </a:r>
              </a:p>
              <a:p>
                <a:pPr marL="0" indent="0">
                  <a:buNone/>
                </a:pPr>
                <a:r>
                  <a:rPr lang="en-US" sz="2400" dirty="0">
                    <a:latin typeface="Times New Roman" panose="02020603050405020304" pitchFamily="18" charset="0"/>
                    <a:cs typeface="Times New Roman" panose="02020603050405020304" pitchFamily="18" charset="0"/>
                  </a:rPr>
                  <a:t>Now, work done, </a:t>
                </a:r>
                <a14:m>
                  <m:oMath xmlns:m="http://schemas.openxmlformats.org/officeDocument/2006/math">
                    <m:r>
                      <a:rPr lang="en-US" sz="2400" i="1">
                        <a:latin typeface="Cambria Math"/>
                      </a:rPr>
                      <m:t>=</m:t>
                    </m:r>
                    <m:nary>
                      <m:naryPr>
                        <m:limLoc m:val="undOvr"/>
                        <m:ctrlPr>
                          <a:rPr lang="en-US" sz="2400" i="1">
                            <a:latin typeface="Cambria Math"/>
                          </a:rPr>
                        </m:ctrlPr>
                      </m:naryPr>
                      <m:sub>
                        <m:d>
                          <m:dPr>
                            <m:ctrlPr>
                              <a:rPr lang="en-US" sz="2400" i="1">
                                <a:latin typeface="Cambria Math"/>
                              </a:rPr>
                            </m:ctrlPr>
                          </m:dPr>
                          <m:e>
                            <m:r>
                              <a:rPr lang="en-US" sz="2400" i="1">
                                <a:latin typeface="Cambria Math"/>
                              </a:rPr>
                              <m:t>0, 1, −1</m:t>
                            </m:r>
                          </m:e>
                        </m:d>
                      </m:sub>
                      <m:sup>
                        <m:d>
                          <m:dPr>
                            <m:ctrlPr>
                              <a:rPr lang="en-US" sz="2400" i="1">
                                <a:latin typeface="Cambria Math"/>
                              </a:rPr>
                            </m:ctrlPr>
                          </m:dPr>
                          <m:e>
                            <m:f>
                              <m:fPr>
                                <m:ctrlPr>
                                  <a:rPr lang="en-US" sz="2400" i="1">
                                    <a:latin typeface="Cambria Math"/>
                                  </a:rPr>
                                </m:ctrlPr>
                              </m:fPr>
                              <m:num>
                                <m:r>
                                  <a:rPr lang="en-US" sz="2400" i="1">
                                    <a:latin typeface="Cambria Math"/>
                                  </a:rPr>
                                  <m:t>𝜋</m:t>
                                </m:r>
                              </m:num>
                              <m:den>
                                <m:r>
                                  <a:rPr lang="en-US" sz="2400" i="1">
                                    <a:latin typeface="Cambria Math"/>
                                  </a:rPr>
                                  <m:t>2</m:t>
                                </m:r>
                              </m:den>
                            </m:f>
                            <m:r>
                              <a:rPr lang="en-US" sz="2400" i="1">
                                <a:latin typeface="Cambria Math"/>
                              </a:rPr>
                              <m:t>, −1, 2</m:t>
                            </m:r>
                          </m:e>
                        </m:d>
                      </m:sup>
                      <m:e>
                        <m:r>
                          <a:rPr lang="en-US" sz="2400" b="1" i="1">
                            <a:latin typeface="Cambria Math"/>
                          </a:rPr>
                          <m:t>𝐀</m:t>
                        </m:r>
                        <m:r>
                          <a:rPr lang="en-US" sz="2400" b="1">
                            <a:latin typeface="Cambria Math"/>
                          </a:rPr>
                          <m:t>∙</m:t>
                        </m:r>
                        <m:r>
                          <a:rPr lang="en-US" sz="2400" i="1">
                            <a:latin typeface="Cambria Math"/>
                          </a:rPr>
                          <m:t>𝑑</m:t>
                        </m:r>
                        <m:r>
                          <a:rPr lang="en-US" sz="2400" b="1" i="1">
                            <a:latin typeface="Cambria Math"/>
                          </a:rPr>
                          <m:t>𝐥</m:t>
                        </m:r>
                      </m:e>
                    </m:nary>
                    <m:r>
                      <a:rPr lang="en-US" sz="2400" i="1">
                        <a:latin typeface="Cambria Math"/>
                      </a:rPr>
                      <m:t>=</m:t>
                    </m:r>
                    <m:sSubSup>
                      <m:sSubSupPr>
                        <m:ctrlPr>
                          <a:rPr lang="en-US" sz="2400" i="1">
                            <a:latin typeface="Cambria Math"/>
                          </a:rPr>
                        </m:ctrlPr>
                      </m:sSubSupPr>
                      <m:e>
                        <m:d>
                          <m:dPr>
                            <m:begChr m:val="["/>
                            <m:endChr m:val="]"/>
                            <m:ctrlPr>
                              <a:rPr lang="en-US" sz="2400" i="1">
                                <a:latin typeface="Cambria Math"/>
                              </a:rPr>
                            </m:ctrlPr>
                          </m:dPr>
                          <m:e>
                            <m:r>
                              <a:rPr lang="en-US" sz="2400" i="1">
                                <a:latin typeface="Cambria Math"/>
                              </a:rPr>
                              <m:t>𝑥</m:t>
                            </m:r>
                            <m:sSup>
                              <m:sSupPr>
                                <m:ctrlPr>
                                  <a:rPr lang="en-US" sz="2400" i="1">
                                    <a:latin typeface="Cambria Math"/>
                                  </a:rPr>
                                </m:ctrlPr>
                              </m:sSupPr>
                              <m:e>
                                <m:r>
                                  <a:rPr lang="en-US" sz="2400" i="1">
                                    <a:latin typeface="Cambria Math"/>
                                  </a:rPr>
                                  <m:t>𝑧</m:t>
                                </m:r>
                              </m:e>
                              <m:sup>
                                <m:r>
                                  <a:rPr lang="en-US" sz="2400" i="1">
                                    <a:latin typeface="Cambria Math"/>
                                  </a:rPr>
                                  <m:t>3</m:t>
                                </m:r>
                              </m:sup>
                            </m:sSup>
                            <m:r>
                              <a:rPr lang="en-US" sz="2400" i="1">
                                <a:latin typeface="Cambria Math"/>
                              </a:rPr>
                              <m:t>+</m:t>
                            </m:r>
                            <m:sSup>
                              <m:sSupPr>
                                <m:ctrlPr>
                                  <a:rPr lang="en-US" sz="2400" i="1">
                                    <a:latin typeface="Cambria Math"/>
                                  </a:rPr>
                                </m:ctrlPr>
                              </m:sSupPr>
                              <m:e>
                                <m:r>
                                  <a:rPr lang="en-US" sz="2400" i="1">
                                    <a:latin typeface="Cambria Math"/>
                                  </a:rPr>
                                  <m:t>𝑦</m:t>
                                </m:r>
                              </m:e>
                              <m:sup>
                                <m:r>
                                  <a:rPr lang="en-US" sz="2400" i="1">
                                    <a:latin typeface="Cambria Math"/>
                                  </a:rPr>
                                  <m:t>2</m:t>
                                </m:r>
                              </m:sup>
                            </m:sSup>
                            <m:func>
                              <m:funcPr>
                                <m:ctrlPr>
                                  <a:rPr lang="en-US" sz="2400" i="1">
                                    <a:latin typeface="Cambria Math"/>
                                  </a:rPr>
                                </m:ctrlPr>
                              </m:funcPr>
                              <m:fName>
                                <m:r>
                                  <m:rPr>
                                    <m:sty m:val="p"/>
                                  </m:rPr>
                                  <a:rPr lang="en-US" sz="2400">
                                    <a:latin typeface="Cambria Math"/>
                                  </a:rPr>
                                  <m:t>sin</m:t>
                                </m:r>
                              </m:fName>
                              <m:e>
                                <m:r>
                                  <a:rPr lang="en-US" sz="2400" i="1">
                                    <a:latin typeface="Cambria Math"/>
                                  </a:rPr>
                                  <m:t>𝑥</m:t>
                                </m:r>
                              </m:e>
                            </m:func>
                            <m:r>
                              <a:rPr lang="en-US" sz="2400" i="1">
                                <a:latin typeface="Cambria Math"/>
                              </a:rPr>
                              <m:t>+2</m:t>
                            </m:r>
                            <m:r>
                              <a:rPr lang="en-US" sz="2400" i="1">
                                <a:latin typeface="Cambria Math"/>
                              </a:rPr>
                              <m:t>𝑧</m:t>
                            </m:r>
                            <m:r>
                              <a:rPr lang="en-US" sz="2400" i="1">
                                <a:latin typeface="Cambria Math"/>
                              </a:rPr>
                              <m:t>−</m:t>
                            </m:r>
                            <m:f>
                              <m:fPr>
                                <m:ctrlPr>
                                  <a:rPr lang="en-US" sz="2400" i="1">
                                    <a:latin typeface="Cambria Math"/>
                                  </a:rPr>
                                </m:ctrlPr>
                              </m:fPr>
                              <m:num>
                                <m:sSup>
                                  <m:sSupPr>
                                    <m:ctrlPr>
                                      <a:rPr lang="en-US" sz="2400" i="1">
                                        <a:latin typeface="Cambria Math"/>
                                      </a:rPr>
                                    </m:ctrlPr>
                                  </m:sSupPr>
                                  <m:e>
                                    <m:r>
                                      <a:rPr lang="en-US" sz="2400" i="1">
                                        <a:latin typeface="Cambria Math"/>
                                      </a:rPr>
                                      <m:t>𝑦</m:t>
                                    </m:r>
                                  </m:e>
                                  <m:sup>
                                    <m:r>
                                      <a:rPr lang="en-US" sz="2400" i="1">
                                        <a:latin typeface="Cambria Math"/>
                                      </a:rPr>
                                      <m:t>2</m:t>
                                    </m:r>
                                  </m:sup>
                                </m:sSup>
                              </m:num>
                              <m:den>
                                <m:r>
                                  <a:rPr lang="en-US" sz="2400" i="1">
                                    <a:latin typeface="Cambria Math"/>
                                  </a:rPr>
                                  <m:t>2</m:t>
                                </m:r>
                              </m:den>
                            </m:f>
                          </m:e>
                        </m:d>
                      </m:e>
                      <m:sub>
                        <m:d>
                          <m:dPr>
                            <m:ctrlPr>
                              <a:rPr lang="en-US" sz="2400" i="1">
                                <a:latin typeface="Cambria Math"/>
                              </a:rPr>
                            </m:ctrlPr>
                          </m:dPr>
                          <m:e>
                            <m:r>
                              <a:rPr lang="en-US" sz="2400" i="1">
                                <a:latin typeface="Cambria Math"/>
                              </a:rPr>
                              <m:t>0, 1, −1</m:t>
                            </m:r>
                          </m:e>
                        </m:d>
                      </m:sub>
                      <m:sup>
                        <m:d>
                          <m:dPr>
                            <m:ctrlPr>
                              <a:rPr lang="en-US" sz="2400" i="1">
                                <a:latin typeface="Cambria Math"/>
                              </a:rPr>
                            </m:ctrlPr>
                          </m:dPr>
                          <m:e>
                            <m:f>
                              <m:fPr>
                                <m:ctrlPr>
                                  <a:rPr lang="en-US" sz="2400" i="1">
                                    <a:latin typeface="Cambria Math"/>
                                  </a:rPr>
                                </m:ctrlPr>
                              </m:fPr>
                              <m:num>
                                <m:r>
                                  <a:rPr lang="en-US" sz="2400" i="1">
                                    <a:latin typeface="Cambria Math"/>
                                  </a:rPr>
                                  <m:t>𝜋</m:t>
                                </m:r>
                              </m:num>
                              <m:den>
                                <m:r>
                                  <a:rPr lang="en-US" sz="2400" i="1">
                                    <a:latin typeface="Cambria Math"/>
                                  </a:rPr>
                                  <m:t>2</m:t>
                                </m:r>
                              </m:den>
                            </m:f>
                            <m:r>
                              <a:rPr lang="en-US" sz="2400" i="1">
                                <a:latin typeface="Cambria Math"/>
                              </a:rPr>
                              <m:t>, −1, 2</m:t>
                            </m:r>
                          </m:e>
                        </m:d>
                      </m:sup>
                    </m:sSubSup>
                    <m:r>
                      <a:rPr lang="en-US" sz="2400" i="1">
                        <a:latin typeface="Cambria Math"/>
                      </a:rPr>
                      <m:t>=4</m:t>
                    </m:r>
                    <m:r>
                      <a:rPr lang="en-US" sz="2400" i="1">
                        <a:latin typeface="Cambria Math"/>
                      </a:rPr>
                      <m:t>𝜋</m:t>
                    </m:r>
                    <m:r>
                      <a:rPr lang="en-US" sz="2400" i="1">
                        <a:latin typeface="Cambria Math"/>
                      </a:rPr>
                      <m:t>+7∙</m:t>
                    </m:r>
                  </m:oMath>
                </a14:m>
                <a:endParaRPr lang="en-US" sz="24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2022" b="-674"/>
                </a:stretch>
              </a:blipFill>
            </p:spPr>
            <p:txBody>
              <a:bodyPr/>
              <a:lstStyle/>
              <a:p>
                <a:r>
                  <a:rPr lang="en-US">
                    <a:noFill/>
                  </a:rPr>
                  <a:t> </a:t>
                </a:r>
              </a:p>
            </p:txBody>
          </p:sp>
        </mc:Fallback>
      </mc:AlternateContent>
    </p:spTree>
    <p:extLst>
      <p:ext uri="{BB962C8B-B14F-4D97-AF65-F5344CB8AC3E}">
        <p14:creationId xmlns:p14="http://schemas.microsoft.com/office/powerpoint/2010/main" val="3508815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Sample Exercise</a:t>
            </a:r>
            <a:endParaRPr lang="en-US" sz="36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6103"/>
                <a:ext cx="10774680" cy="4700860"/>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1</a:t>
                </a:r>
                <a:r>
                  <a:rPr lang="en-US" sz="2200" b="1" dirty="0" smtClean="0">
                    <a:latin typeface="Times New Roman" panose="02020603050405020304" pitchFamily="18" charset="0"/>
                    <a:cs typeface="Times New Roman" panose="02020603050405020304" pitchFamily="18" charset="0"/>
                  </a:rPr>
                  <a:t>.</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Determine divergence and curl. Also check each of the following vector fields solenoidal, conservative or both.</a:t>
                </a:r>
              </a:p>
              <a:p>
                <a:pPr marL="0" indent="0">
                  <a:buNone/>
                </a:pPr>
                <a:r>
                  <a:rPr lang="en-US" sz="2200" b="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r>
                      <a:rPr lang="en-US" sz="2200" b="1" i="1">
                        <a:latin typeface="Cambria Math"/>
                      </a:rPr>
                      <m:t>𝐀</m:t>
                    </m:r>
                    <m:r>
                      <a:rPr lang="en-US" sz="2200" i="1">
                        <a:latin typeface="Cambria Math"/>
                      </a:rPr>
                      <m:t>=</m:t>
                    </m:r>
                    <m:acc>
                      <m:accPr>
                        <m:chr m:val="̂"/>
                        <m:ctrlPr>
                          <a:rPr lang="en-US" sz="2200" i="1">
                            <a:latin typeface="Cambria Math"/>
                          </a:rPr>
                        </m:ctrlPr>
                      </m:accPr>
                      <m:e>
                        <m:r>
                          <m:rPr>
                            <m:sty m:val="p"/>
                          </m:rPr>
                          <a:rPr lang="en-US" sz="2200">
                            <a:latin typeface="Cambria Math"/>
                          </a:rPr>
                          <m:t>x</m:t>
                        </m:r>
                      </m:e>
                    </m:acc>
                    <m:sSup>
                      <m:sSupPr>
                        <m:ctrlPr>
                          <a:rPr lang="en-US" sz="2200" i="1">
                            <a:latin typeface="Cambria Math"/>
                          </a:rPr>
                        </m:ctrlPr>
                      </m:sSupPr>
                      <m:e>
                        <m:r>
                          <a:rPr lang="en-US" sz="2200" i="1">
                            <a:latin typeface="Cambria Math"/>
                          </a:rPr>
                          <m:t> </m:t>
                        </m:r>
                        <m:r>
                          <a:rPr lang="en-US" sz="2200" i="1">
                            <a:latin typeface="Cambria Math"/>
                          </a:rPr>
                          <m:t>𝑧𝑦</m:t>
                        </m:r>
                      </m:e>
                      <m:sup>
                        <m:r>
                          <a:rPr lang="en-US" sz="2200" i="1">
                            <a:latin typeface="Cambria Math"/>
                          </a:rPr>
                          <m:t>3</m:t>
                        </m:r>
                      </m:sup>
                    </m:sSup>
                    <m:r>
                      <a:rPr lang="en-US" sz="2200" i="1">
                        <a:latin typeface="Cambria Math"/>
                      </a:rPr>
                      <m:t>+</m:t>
                    </m:r>
                    <m:acc>
                      <m:accPr>
                        <m:chr m:val="̂"/>
                        <m:ctrlPr>
                          <a:rPr lang="en-US" sz="2200" i="1">
                            <a:latin typeface="Cambria Math"/>
                          </a:rPr>
                        </m:ctrlPr>
                      </m:accPr>
                      <m:e>
                        <m:r>
                          <m:rPr>
                            <m:sty m:val="p"/>
                          </m:rPr>
                          <a:rPr lang="en-US" sz="2200">
                            <a:latin typeface="Cambria Math"/>
                          </a:rPr>
                          <m:t>y</m:t>
                        </m:r>
                      </m:e>
                    </m:acc>
                    <m:r>
                      <a:rPr lang="en-US" sz="2200" i="1">
                        <a:latin typeface="Cambria Math"/>
                      </a:rPr>
                      <m:t> 2</m:t>
                    </m:r>
                    <m:r>
                      <a:rPr lang="en-US" sz="2200" i="1">
                        <a:latin typeface="Cambria Math"/>
                      </a:rPr>
                      <m:t>𝑦</m:t>
                    </m:r>
                    <m:func>
                      <m:funcPr>
                        <m:ctrlPr>
                          <a:rPr lang="en-US" sz="2200" i="1">
                            <a:latin typeface="Cambria Math"/>
                          </a:rPr>
                        </m:ctrlPr>
                      </m:funcPr>
                      <m:fName>
                        <m:r>
                          <m:rPr>
                            <m:sty m:val="p"/>
                          </m:rPr>
                          <a:rPr lang="en-US" sz="2200">
                            <a:latin typeface="Cambria Math"/>
                          </a:rPr>
                          <m:t>sin</m:t>
                        </m:r>
                      </m:fName>
                      <m:e>
                        <m:r>
                          <a:rPr lang="en-US" sz="2200" i="1">
                            <a:latin typeface="Cambria Math"/>
                          </a:rPr>
                          <m:t>(</m:t>
                        </m:r>
                        <m:r>
                          <a:rPr lang="en-US" sz="2200" i="1">
                            <a:latin typeface="Cambria Math"/>
                          </a:rPr>
                          <m:t>𝑥𝑦</m:t>
                        </m:r>
                        <m:r>
                          <a:rPr lang="en-US" sz="2200" i="1">
                            <a:latin typeface="Cambria Math"/>
                          </a:rPr>
                          <m:t>)</m:t>
                        </m:r>
                      </m:e>
                    </m:func>
                    <m:r>
                      <a:rPr lang="en-US" sz="2200" i="1">
                        <a:latin typeface="Cambria Math"/>
                      </a:rPr>
                      <m:t>+</m:t>
                    </m:r>
                    <m:acc>
                      <m:accPr>
                        <m:chr m:val="̂"/>
                        <m:ctrlPr>
                          <a:rPr lang="en-US" sz="2200" i="1">
                            <a:latin typeface="Cambria Math"/>
                          </a:rPr>
                        </m:ctrlPr>
                      </m:accPr>
                      <m:e>
                        <m:r>
                          <m:rPr>
                            <m:sty m:val="p"/>
                          </m:rPr>
                          <a:rPr lang="en-US" sz="2200">
                            <a:latin typeface="Cambria Math"/>
                          </a:rPr>
                          <m:t>z</m:t>
                        </m:r>
                      </m:e>
                    </m:acc>
                    <m:r>
                      <a:rPr lang="en-US" sz="2200" i="1">
                        <a:latin typeface="Cambria Math"/>
                      </a:rPr>
                      <m:t> 3</m:t>
                    </m:r>
                    <m:sSup>
                      <m:sSupPr>
                        <m:ctrlPr>
                          <a:rPr lang="en-US" sz="2200" i="1">
                            <a:latin typeface="Cambria Math"/>
                          </a:rPr>
                        </m:ctrlPr>
                      </m:sSupPr>
                      <m:e>
                        <m:r>
                          <a:rPr lang="en-US" sz="2200" i="1">
                            <a:latin typeface="Cambria Math"/>
                          </a:rPr>
                          <m:t>𝑥</m:t>
                        </m:r>
                      </m:e>
                      <m:sup>
                        <m:r>
                          <a:rPr lang="en-US" sz="2200" i="1">
                            <a:latin typeface="Cambria Math"/>
                          </a:rPr>
                          <m:t>2</m:t>
                        </m:r>
                      </m:sup>
                    </m:sSup>
                    <m:func>
                      <m:funcPr>
                        <m:ctrlPr>
                          <a:rPr lang="en-US" sz="2200" i="1">
                            <a:latin typeface="Cambria Math"/>
                          </a:rPr>
                        </m:ctrlPr>
                      </m:funcPr>
                      <m:fName>
                        <m:r>
                          <m:rPr>
                            <m:sty m:val="p"/>
                          </m:rPr>
                          <a:rPr lang="en-US" sz="2200">
                            <a:latin typeface="Cambria Math"/>
                          </a:rPr>
                          <m:t>ln</m:t>
                        </m:r>
                      </m:fName>
                      <m:e>
                        <m:r>
                          <a:rPr lang="en-US" sz="2200" i="1">
                            <a:latin typeface="Cambria Math"/>
                          </a:rPr>
                          <m:t>𝑧</m:t>
                        </m:r>
                      </m:e>
                    </m:func>
                  </m:oMath>
                </a14:m>
                <a:r>
                  <a:rPr lang="en-US" sz="2200" dirty="0">
                    <a:latin typeface="Times New Roman" panose="02020603050405020304" pitchFamily="18" charset="0"/>
                    <a:cs typeface="Times New Roman" panose="02020603050405020304" pitchFamily="18" charset="0"/>
                  </a:rPr>
                  <a:t>	  </a:t>
                </a:r>
              </a:p>
              <a:p>
                <a:pPr marL="0" indent="0">
                  <a:buNone/>
                </a:pPr>
                <a:r>
                  <a:rPr lang="en-US" sz="2200" b="1" dirty="0" smtClean="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b)</a:t>
                </a:r>
                <a14:m>
                  <m:oMath xmlns:m="http://schemas.openxmlformats.org/officeDocument/2006/math">
                    <m:r>
                      <a:rPr lang="en-US" sz="2200" i="1">
                        <a:latin typeface="Cambria Math"/>
                      </a:rPr>
                      <m:t> </m:t>
                    </m:r>
                    <m:r>
                      <a:rPr lang="en-US" sz="2200" b="1" i="1">
                        <a:latin typeface="Cambria Math"/>
                      </a:rPr>
                      <m:t>𝐀</m:t>
                    </m:r>
                    <m:r>
                      <a:rPr lang="en-US" sz="2200" i="1">
                        <a:latin typeface="Cambria Math"/>
                      </a:rPr>
                      <m:t>=</m:t>
                    </m:r>
                    <m:acc>
                      <m:accPr>
                        <m:chr m:val="̂"/>
                        <m:ctrlPr>
                          <a:rPr lang="en-US" sz="2200" i="1">
                            <a:latin typeface="Cambria Math"/>
                          </a:rPr>
                        </m:ctrlPr>
                      </m:accPr>
                      <m:e>
                        <m:r>
                          <m:rPr>
                            <m:sty m:val="p"/>
                          </m:rPr>
                          <a:rPr lang="en-US" sz="2200">
                            <a:latin typeface="Cambria Math"/>
                          </a:rPr>
                          <m:t>r</m:t>
                        </m:r>
                      </m:e>
                    </m:acc>
                    <m:f>
                      <m:fPr>
                        <m:ctrlPr>
                          <a:rPr lang="en-US" sz="2200" i="1">
                            <a:latin typeface="Cambria Math"/>
                          </a:rPr>
                        </m:ctrlPr>
                      </m:fPr>
                      <m:num>
                        <m:func>
                          <m:funcPr>
                            <m:ctrlPr>
                              <a:rPr lang="en-US" sz="2200" i="1">
                                <a:latin typeface="Cambria Math"/>
                              </a:rPr>
                            </m:ctrlPr>
                          </m:funcPr>
                          <m:fName>
                            <m:r>
                              <m:rPr>
                                <m:sty m:val="p"/>
                              </m:rPr>
                              <a:rPr lang="en-US" sz="2200">
                                <a:latin typeface="Cambria Math"/>
                              </a:rPr>
                              <m:t>sin</m:t>
                            </m:r>
                          </m:fName>
                          <m:e>
                            <m:r>
                              <m:rPr>
                                <m:sty m:val="p"/>
                              </m:rPr>
                              <a:rPr lang="en-US" sz="2200">
                                <a:latin typeface="Cambria Math"/>
                              </a:rPr>
                              <m:t>ϕ</m:t>
                            </m:r>
                          </m:e>
                        </m:func>
                      </m:num>
                      <m:den>
                        <m:r>
                          <a:rPr lang="en-US" sz="2200" i="1">
                            <a:latin typeface="Cambria Math"/>
                          </a:rPr>
                          <m:t>𝑟</m:t>
                        </m:r>
                      </m:den>
                    </m:f>
                    <m:r>
                      <a:rPr lang="en-US" sz="2200" i="1">
                        <a:latin typeface="Cambria Math"/>
                      </a:rPr>
                      <m:t>+</m:t>
                    </m:r>
                    <m:acc>
                      <m:accPr>
                        <m:chr m:val="̂"/>
                        <m:ctrlPr>
                          <a:rPr lang="en-US" sz="2200" i="1">
                            <a:latin typeface="Cambria Math"/>
                          </a:rPr>
                        </m:ctrlPr>
                      </m:accPr>
                      <m:e>
                        <m:r>
                          <m:rPr>
                            <m:sty m:val="p"/>
                          </m:rPr>
                          <a:rPr lang="en-US" sz="2200">
                            <a:latin typeface="Cambria Math"/>
                          </a:rPr>
                          <m:t>ϕ</m:t>
                        </m:r>
                      </m:e>
                    </m:acc>
                    <m:r>
                      <a:rPr lang="en-US" sz="2200" i="1">
                        <a:latin typeface="Cambria Math"/>
                      </a:rPr>
                      <m:t> </m:t>
                    </m:r>
                    <m:f>
                      <m:fPr>
                        <m:ctrlPr>
                          <a:rPr lang="en-US" sz="2200" i="1">
                            <a:latin typeface="Cambria Math"/>
                          </a:rPr>
                        </m:ctrlPr>
                      </m:fPr>
                      <m:num>
                        <m:func>
                          <m:funcPr>
                            <m:ctrlPr>
                              <a:rPr lang="en-US" sz="2200" i="1">
                                <a:latin typeface="Cambria Math"/>
                              </a:rPr>
                            </m:ctrlPr>
                          </m:funcPr>
                          <m:fName>
                            <m:r>
                              <m:rPr>
                                <m:sty m:val="p"/>
                              </m:rPr>
                              <a:rPr lang="en-US" sz="2200">
                                <a:latin typeface="Cambria Math"/>
                              </a:rPr>
                              <m:t>cos</m:t>
                            </m:r>
                          </m:fName>
                          <m:e>
                            <m:r>
                              <m:rPr>
                                <m:sty m:val="p"/>
                              </m:rPr>
                              <a:rPr lang="en-US" sz="2200">
                                <a:latin typeface="Cambria Math"/>
                              </a:rPr>
                              <m:t>ϕ</m:t>
                            </m:r>
                          </m:e>
                        </m:func>
                      </m:num>
                      <m:den>
                        <m:sSup>
                          <m:sSupPr>
                            <m:ctrlPr>
                              <a:rPr lang="en-US" sz="2200" i="1">
                                <a:latin typeface="Cambria Math"/>
                              </a:rPr>
                            </m:ctrlPr>
                          </m:sSupPr>
                          <m:e>
                            <m:r>
                              <a:rPr lang="en-US" sz="2200" i="1">
                                <a:latin typeface="Cambria Math"/>
                              </a:rPr>
                              <m:t>𝑟</m:t>
                            </m:r>
                          </m:e>
                          <m:sup>
                            <m:r>
                              <a:rPr lang="en-US" sz="2200" i="1">
                                <a:latin typeface="Cambria Math"/>
                              </a:rPr>
                              <m:t>2</m:t>
                            </m:r>
                          </m:sup>
                        </m:sSup>
                      </m:den>
                    </m:f>
                  </m:oMath>
                </a14:m>
                <a:endParaRPr lang="en-US" sz="22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(c)</a:t>
                </a:r>
                <a14:m>
                  <m:oMath xmlns:m="http://schemas.openxmlformats.org/officeDocument/2006/math">
                    <m:r>
                      <a:rPr lang="en-US" sz="2200" i="1">
                        <a:latin typeface="Cambria Math"/>
                      </a:rPr>
                      <m:t> </m:t>
                    </m:r>
                    <m:r>
                      <a:rPr lang="en-US" sz="2200" b="1" i="1">
                        <a:latin typeface="Cambria Math"/>
                      </a:rPr>
                      <m:t>𝐀</m:t>
                    </m:r>
                    <m:r>
                      <a:rPr lang="en-US" sz="2200" i="1">
                        <a:latin typeface="Cambria Math"/>
                      </a:rPr>
                      <m:t>=</m:t>
                    </m:r>
                    <m:acc>
                      <m:accPr>
                        <m:chr m:val="̂"/>
                        <m:ctrlPr>
                          <a:rPr lang="en-US" sz="2200" i="1">
                            <a:latin typeface="Cambria Math"/>
                          </a:rPr>
                        </m:ctrlPr>
                      </m:accPr>
                      <m:e>
                        <m:r>
                          <m:rPr>
                            <m:sty m:val="p"/>
                          </m:rPr>
                          <a:rPr lang="en-US" sz="2200">
                            <a:latin typeface="Cambria Math"/>
                          </a:rPr>
                          <m:t>R</m:t>
                        </m:r>
                      </m:e>
                    </m:acc>
                    <m:func>
                      <m:funcPr>
                        <m:ctrlPr>
                          <a:rPr lang="en-US" sz="2200" i="1">
                            <a:latin typeface="Cambria Math"/>
                          </a:rPr>
                        </m:ctrlPr>
                      </m:funcPr>
                      <m:fName>
                        <m:r>
                          <m:rPr>
                            <m:sty m:val="p"/>
                          </m:rPr>
                          <a:rPr lang="en-US" sz="2200">
                            <a:latin typeface="Cambria Math"/>
                          </a:rPr>
                          <m:t>cos</m:t>
                        </m:r>
                      </m:fName>
                      <m:e>
                        <m:r>
                          <a:rPr lang="en-US" sz="2200" i="1">
                            <a:latin typeface="Cambria Math"/>
                          </a:rPr>
                          <m:t>𝜃</m:t>
                        </m:r>
                      </m:e>
                    </m:func>
                    <m:r>
                      <a:rPr lang="en-US" sz="2200" i="1">
                        <a:latin typeface="Cambria Math"/>
                      </a:rPr>
                      <m:t>+</m:t>
                    </m:r>
                    <m:acc>
                      <m:accPr>
                        <m:chr m:val="̂"/>
                        <m:ctrlPr>
                          <a:rPr lang="en-US" sz="2200" i="1">
                            <a:latin typeface="Cambria Math"/>
                          </a:rPr>
                        </m:ctrlPr>
                      </m:accPr>
                      <m:e>
                        <m:r>
                          <a:rPr lang="en-US" sz="2200" i="1">
                            <a:latin typeface="Cambria Math"/>
                          </a:rPr>
                          <m:t>𝜃</m:t>
                        </m:r>
                      </m:e>
                    </m:acc>
                    <m:d>
                      <m:dPr>
                        <m:ctrlPr>
                          <a:rPr lang="en-US" sz="2200" i="1">
                            <a:latin typeface="Cambria Math"/>
                          </a:rPr>
                        </m:ctrlPr>
                      </m:dPr>
                      <m:e>
                        <m:r>
                          <a:rPr lang="en-US" sz="2200" i="1">
                            <a:latin typeface="Cambria Math"/>
                          </a:rPr>
                          <m:t>𝑅</m:t>
                        </m:r>
                        <m:r>
                          <a:rPr lang="en-US" sz="2200" i="1">
                            <a:latin typeface="Cambria Math"/>
                          </a:rPr>
                          <m:t>−</m:t>
                        </m:r>
                        <m:func>
                          <m:funcPr>
                            <m:ctrlPr>
                              <a:rPr lang="en-US" sz="2200" i="1">
                                <a:latin typeface="Cambria Math"/>
                              </a:rPr>
                            </m:ctrlPr>
                          </m:funcPr>
                          <m:fName>
                            <m:r>
                              <m:rPr>
                                <m:sty m:val="p"/>
                              </m:rPr>
                              <a:rPr lang="en-US" sz="2200">
                                <a:latin typeface="Cambria Math"/>
                              </a:rPr>
                              <m:t>sin</m:t>
                            </m:r>
                          </m:fName>
                          <m:e>
                            <m:r>
                              <a:rPr lang="en-US" sz="2200" i="1">
                                <a:latin typeface="Cambria Math"/>
                              </a:rPr>
                              <m:t>𝜃</m:t>
                            </m:r>
                          </m:e>
                        </m:func>
                      </m:e>
                    </m:d>
                  </m:oMath>
                </a14:m>
                <a:r>
                  <a:rPr lang="en-US" sz="2200" dirty="0">
                    <a:latin typeface="Times New Roman" panose="02020603050405020304" pitchFamily="18" charset="0"/>
                    <a:cs typeface="Times New Roman" panose="02020603050405020304" pitchFamily="18" charset="0"/>
                  </a:rPr>
                  <a:t>          </a:t>
                </a:r>
              </a:p>
              <a:p>
                <a:pPr marL="0" indent="0">
                  <a:buNone/>
                </a:pPr>
                <a:r>
                  <a:rPr lang="en-US" sz="2200" b="1" dirty="0">
                    <a:latin typeface="Times New Roman" panose="02020603050405020304" pitchFamily="18" charset="0"/>
                    <a:cs typeface="Times New Roman" panose="02020603050405020304" pitchFamily="18" charset="0"/>
                  </a:rPr>
                  <a:t>2</a:t>
                </a:r>
                <a:r>
                  <a:rPr lang="en-US" sz="2200"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Test whether</a:t>
                </a:r>
                <a14:m>
                  <m:oMath xmlns:m="http://schemas.openxmlformats.org/officeDocument/2006/math">
                    <m:r>
                      <a:rPr lang="en-US" sz="2200" i="1">
                        <a:latin typeface="Cambria Math"/>
                      </a:rPr>
                      <m:t> </m:t>
                    </m:r>
                    <m:r>
                      <a:rPr lang="en-US" sz="2200" b="1" i="1">
                        <a:latin typeface="Cambria Math"/>
                      </a:rPr>
                      <m:t>𝐀</m:t>
                    </m:r>
                    <m:r>
                      <a:rPr lang="en-US" sz="2200" i="1">
                        <a:latin typeface="Cambria Math"/>
                      </a:rPr>
                      <m:t>=</m:t>
                    </m:r>
                    <m:acc>
                      <m:accPr>
                        <m:chr m:val="̂"/>
                        <m:ctrlPr>
                          <a:rPr lang="en-US" sz="2200" i="1">
                            <a:latin typeface="Cambria Math"/>
                          </a:rPr>
                        </m:ctrlPr>
                      </m:accPr>
                      <m:e>
                        <m:r>
                          <m:rPr>
                            <m:sty m:val="p"/>
                          </m:rPr>
                          <a:rPr lang="en-US" sz="2200">
                            <a:latin typeface="Cambria Math"/>
                          </a:rPr>
                          <m:t>x</m:t>
                        </m:r>
                      </m:e>
                    </m:acc>
                    <m:r>
                      <a:rPr lang="en-US" sz="2200" i="1">
                        <a:latin typeface="Cambria Math"/>
                      </a:rPr>
                      <m:t> </m:t>
                    </m:r>
                    <m:d>
                      <m:dPr>
                        <m:ctrlPr>
                          <a:rPr lang="en-US" sz="2200" i="1">
                            <a:latin typeface="Cambria Math"/>
                          </a:rPr>
                        </m:ctrlPr>
                      </m:dPr>
                      <m:e>
                        <m:func>
                          <m:funcPr>
                            <m:ctrlPr>
                              <a:rPr lang="en-US" sz="2200" i="1">
                                <a:latin typeface="Cambria Math"/>
                              </a:rPr>
                            </m:ctrlPr>
                          </m:funcPr>
                          <m:fName>
                            <m:r>
                              <m:rPr>
                                <m:sty m:val="p"/>
                              </m:rPr>
                              <a:rPr lang="en-US" sz="2200">
                                <a:latin typeface="Cambria Math"/>
                              </a:rPr>
                              <m:t>sin</m:t>
                            </m:r>
                          </m:fName>
                          <m:e>
                            <m:r>
                              <a:rPr lang="en-US" sz="2200" i="1">
                                <a:latin typeface="Cambria Math"/>
                              </a:rPr>
                              <m:t>𝑦</m:t>
                            </m:r>
                          </m:e>
                        </m:func>
                        <m:r>
                          <a:rPr lang="en-US" sz="2200" i="1">
                            <a:latin typeface="Cambria Math"/>
                          </a:rPr>
                          <m:t>+1</m:t>
                        </m:r>
                      </m:e>
                    </m:d>
                    <m:r>
                      <a:rPr lang="en-US" sz="2200" i="1">
                        <a:latin typeface="Cambria Math"/>
                      </a:rPr>
                      <m:t>+</m:t>
                    </m:r>
                    <m:acc>
                      <m:accPr>
                        <m:chr m:val="̂"/>
                        <m:ctrlPr>
                          <a:rPr lang="en-US" sz="2200" i="1">
                            <a:latin typeface="Cambria Math"/>
                          </a:rPr>
                        </m:ctrlPr>
                      </m:accPr>
                      <m:e>
                        <m:r>
                          <m:rPr>
                            <m:sty m:val="p"/>
                          </m:rPr>
                          <a:rPr lang="en-US" sz="2200">
                            <a:latin typeface="Cambria Math"/>
                          </a:rPr>
                          <m:t>y</m:t>
                        </m:r>
                      </m:e>
                    </m:acc>
                    <m:r>
                      <a:rPr lang="en-US" sz="2200" i="1">
                        <a:latin typeface="Cambria Math"/>
                      </a:rPr>
                      <m:t> </m:t>
                    </m:r>
                    <m:d>
                      <m:dPr>
                        <m:ctrlPr>
                          <a:rPr lang="en-US" sz="2200" i="1">
                            <a:latin typeface="Cambria Math"/>
                          </a:rPr>
                        </m:ctrlPr>
                      </m:dPr>
                      <m:e>
                        <m:r>
                          <a:rPr lang="en-US" sz="2200" i="1">
                            <a:latin typeface="Cambria Math"/>
                          </a:rPr>
                          <m:t>2</m:t>
                        </m:r>
                        <m:r>
                          <a:rPr lang="en-US" sz="2200" i="1">
                            <a:latin typeface="Cambria Math"/>
                          </a:rPr>
                          <m:t>𝑦𝑧</m:t>
                        </m:r>
                        <m:r>
                          <a:rPr lang="en-US" sz="2200" i="1">
                            <a:latin typeface="Cambria Math"/>
                          </a:rPr>
                          <m:t>+</m:t>
                        </m:r>
                        <m:r>
                          <a:rPr lang="en-US" sz="2200" i="1">
                            <a:latin typeface="Cambria Math"/>
                          </a:rPr>
                          <m:t>𝑥</m:t>
                        </m:r>
                        <m:func>
                          <m:funcPr>
                            <m:ctrlPr>
                              <a:rPr lang="en-US" sz="2200" i="1">
                                <a:latin typeface="Cambria Math"/>
                              </a:rPr>
                            </m:ctrlPr>
                          </m:funcPr>
                          <m:fName>
                            <m:r>
                              <m:rPr>
                                <m:sty m:val="p"/>
                              </m:rPr>
                              <a:rPr lang="en-US" sz="2200">
                                <a:latin typeface="Cambria Math"/>
                              </a:rPr>
                              <m:t>cos</m:t>
                            </m:r>
                          </m:fName>
                          <m:e>
                            <m:r>
                              <a:rPr lang="en-US" sz="2200" i="1">
                                <a:latin typeface="Cambria Math"/>
                              </a:rPr>
                              <m:t>𝑦</m:t>
                            </m:r>
                          </m:e>
                        </m:func>
                        <m:r>
                          <a:rPr lang="en-US" sz="2200" i="1">
                            <a:latin typeface="Cambria Math"/>
                          </a:rPr>
                          <m:t> </m:t>
                        </m:r>
                      </m:e>
                    </m:d>
                    <m:r>
                      <a:rPr lang="en-US" sz="2200" i="1">
                        <a:latin typeface="Cambria Math"/>
                      </a:rPr>
                      <m:t>+</m:t>
                    </m:r>
                    <m:acc>
                      <m:accPr>
                        <m:chr m:val="̂"/>
                        <m:ctrlPr>
                          <a:rPr lang="en-US" sz="2200" i="1">
                            <a:latin typeface="Cambria Math"/>
                          </a:rPr>
                        </m:ctrlPr>
                      </m:accPr>
                      <m:e>
                        <m:r>
                          <m:rPr>
                            <m:sty m:val="p"/>
                          </m:rPr>
                          <a:rPr lang="en-US" sz="2200">
                            <a:latin typeface="Cambria Math"/>
                          </a:rPr>
                          <m:t>z</m:t>
                        </m:r>
                      </m:e>
                    </m:acc>
                    <m:r>
                      <a:rPr lang="en-US" sz="2200" i="1">
                        <a:latin typeface="Cambria Math"/>
                      </a:rPr>
                      <m:t> </m:t>
                    </m:r>
                    <m:d>
                      <m:dPr>
                        <m:ctrlPr>
                          <a:rPr lang="en-US" sz="2200" i="1">
                            <a:latin typeface="Cambria Math"/>
                          </a:rPr>
                        </m:ctrlPr>
                      </m:dPr>
                      <m:e>
                        <m:sSup>
                          <m:sSupPr>
                            <m:ctrlPr>
                              <a:rPr lang="en-US" sz="2200" i="1">
                                <a:latin typeface="Cambria Math"/>
                              </a:rPr>
                            </m:ctrlPr>
                          </m:sSupPr>
                          <m:e>
                            <m:r>
                              <a:rPr lang="en-US" sz="2200" i="1">
                                <a:latin typeface="Cambria Math"/>
                              </a:rPr>
                              <m:t>𝑦</m:t>
                            </m:r>
                          </m:e>
                          <m:sup>
                            <m:r>
                              <a:rPr lang="en-US" sz="2200" i="1">
                                <a:latin typeface="Cambria Math"/>
                              </a:rPr>
                              <m:t>2</m:t>
                            </m:r>
                          </m:sup>
                        </m:sSup>
                        <m:r>
                          <a:rPr lang="en-US" sz="2200" i="1">
                            <a:latin typeface="Cambria Math"/>
                          </a:rPr>
                          <m:t>−3</m:t>
                        </m:r>
                      </m:e>
                    </m:d>
                  </m:oMath>
                </a14:m>
                <a:r>
                  <a:rPr lang="en-US" sz="2200" dirty="0">
                    <a:latin typeface="Times New Roman" panose="02020603050405020304" pitchFamily="18" charset="0"/>
                    <a:cs typeface="Times New Roman" panose="02020603050405020304" pitchFamily="18" charset="0"/>
                  </a:rPr>
                  <a:t> is a conservative force field. If conservative, find the scalar potential</a:t>
                </a:r>
                <a14:m>
                  <m:oMath xmlns:m="http://schemas.openxmlformats.org/officeDocument/2006/math">
                    <m:r>
                      <a:rPr lang="en-US" sz="2200" i="1">
                        <a:latin typeface="Cambria Math"/>
                      </a:rPr>
                      <m:t> </m:t>
                    </m:r>
                    <m:r>
                      <a:rPr lang="en-US" sz="2200" i="1">
                        <a:latin typeface="Cambria Math"/>
                      </a:rPr>
                      <m:t>𝑇</m:t>
                    </m:r>
                  </m:oMath>
                </a14:m>
                <a:r>
                  <a:rPr lang="en-US" sz="2200" dirty="0">
                    <a:latin typeface="Times New Roman" panose="02020603050405020304" pitchFamily="18" charset="0"/>
                    <a:cs typeface="Times New Roman" panose="02020603050405020304" pitchFamily="18" charset="0"/>
                  </a:rPr>
                  <a:t>such that</a:t>
                </a:r>
                <a14:m>
                  <m:oMath xmlns:m="http://schemas.openxmlformats.org/officeDocument/2006/math">
                    <m:r>
                      <a:rPr lang="en-US" sz="2200" b="1">
                        <a:latin typeface="Cambria Math"/>
                      </a:rPr>
                      <m:t> </m:t>
                    </m:r>
                    <m:r>
                      <a:rPr lang="en-US" sz="2200" b="1" i="1">
                        <a:latin typeface="Cambria Math"/>
                      </a:rPr>
                      <m:t>𝐀</m:t>
                    </m:r>
                    <m:r>
                      <a:rPr lang="en-US" sz="2200" b="1">
                        <a:latin typeface="Cambria Math"/>
                      </a:rPr>
                      <m:t>=</m:t>
                    </m:r>
                    <m:r>
                      <a:rPr lang="en-US" sz="2200" b="1" i="1">
                        <a:latin typeface="Cambria Math"/>
                      </a:rPr>
                      <m:t>𝛁</m:t>
                    </m:r>
                    <m:r>
                      <a:rPr lang="en-US" sz="2200" b="1">
                        <a:latin typeface="Cambria Math"/>
                      </a:rPr>
                      <m:t> </m:t>
                    </m:r>
                    <m:r>
                      <m:rPr>
                        <m:sty m:val="p"/>
                      </m:rPr>
                      <a:rPr lang="en-US" sz="2200">
                        <a:latin typeface="Cambria Math"/>
                      </a:rPr>
                      <m:t>T</m:t>
                    </m:r>
                  </m:oMath>
                </a14:m>
                <a:r>
                  <a:rPr lang="en-US" sz="2200" dirty="0">
                    <a:latin typeface="Times New Roman" panose="02020603050405020304" pitchFamily="18" charset="0"/>
                    <a:cs typeface="Times New Roman" panose="02020603050405020304" pitchFamily="18" charset="0"/>
                  </a:rPr>
                  <a:t>. Hence find the work done in moving an object in this field from </a:t>
                </a:r>
                <a14:m>
                  <m:oMath xmlns:m="http://schemas.openxmlformats.org/officeDocument/2006/math">
                    <m:d>
                      <m:dPr>
                        <m:ctrlPr>
                          <a:rPr lang="en-US" sz="2200" i="1">
                            <a:latin typeface="Cambria Math"/>
                          </a:rPr>
                        </m:ctrlPr>
                      </m:dPr>
                      <m:e>
                        <m:r>
                          <a:rPr lang="en-US" sz="2200" i="1">
                            <a:latin typeface="Cambria Math"/>
                          </a:rPr>
                          <m:t>1, −1, 5</m:t>
                        </m:r>
                      </m:e>
                    </m:d>
                  </m:oMath>
                </a14:m>
                <a:r>
                  <a:rPr lang="en-US" sz="2200" dirty="0">
                    <a:latin typeface="Times New Roman" panose="02020603050405020304" pitchFamily="18" charset="0"/>
                    <a:cs typeface="Times New Roman" panose="02020603050405020304" pitchFamily="18" charset="0"/>
                  </a:rPr>
                  <a:t> to </a:t>
                </a:r>
                <a14:m>
                  <m:oMath xmlns:m="http://schemas.openxmlformats.org/officeDocument/2006/math">
                    <m:d>
                      <m:dPr>
                        <m:ctrlPr>
                          <a:rPr lang="en-US" sz="2200" i="1">
                            <a:latin typeface="Cambria Math"/>
                          </a:rPr>
                        </m:ctrlPr>
                      </m:dPr>
                      <m:e>
                        <m:r>
                          <a:rPr lang="en-US" sz="2200" i="1">
                            <a:latin typeface="Cambria Math"/>
                          </a:rPr>
                          <m:t>2,</m:t>
                        </m:r>
                        <m:f>
                          <m:fPr>
                            <m:ctrlPr>
                              <a:rPr lang="en-US" sz="2200" i="1">
                                <a:latin typeface="Cambria Math"/>
                              </a:rPr>
                            </m:ctrlPr>
                          </m:fPr>
                          <m:num>
                            <m:r>
                              <a:rPr lang="en-US" sz="2200" i="1">
                                <a:latin typeface="Cambria Math"/>
                              </a:rPr>
                              <m:t>𝜋</m:t>
                            </m:r>
                          </m:num>
                          <m:den>
                            <m:r>
                              <a:rPr lang="en-US" sz="2200" i="1">
                                <a:latin typeface="Cambria Math"/>
                              </a:rPr>
                              <m:t>2</m:t>
                            </m:r>
                          </m:den>
                        </m:f>
                        <m:r>
                          <a:rPr lang="en-US" sz="2200" i="1">
                            <a:latin typeface="Cambria Math"/>
                          </a:rPr>
                          <m:t>, 1</m:t>
                        </m:r>
                      </m:e>
                    </m:d>
                    <m:r>
                      <a:rPr lang="en-US" sz="2200" i="1">
                        <a:latin typeface="Cambria Math"/>
                      </a:rPr>
                      <m:t>∙</m:t>
                    </m:r>
                  </m:oMath>
                </a14:m>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b="1" dirty="0" smtClean="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b) </a:t>
                </a:r>
                <a:r>
                  <a:rPr lang="en-US" sz="2200" dirty="0">
                    <a:latin typeface="Times New Roman" panose="02020603050405020304" pitchFamily="18" charset="0"/>
                    <a:cs typeface="Times New Roman" panose="02020603050405020304" pitchFamily="18" charset="0"/>
                  </a:rPr>
                  <a:t>Test whether</a:t>
                </a:r>
                <a14:m>
                  <m:oMath xmlns:m="http://schemas.openxmlformats.org/officeDocument/2006/math">
                    <m:r>
                      <a:rPr lang="en-US" sz="2200" i="1">
                        <a:latin typeface="Cambria Math"/>
                      </a:rPr>
                      <m:t> </m:t>
                    </m:r>
                    <m:r>
                      <a:rPr lang="en-US" sz="2200" b="1" i="1">
                        <a:latin typeface="Cambria Math"/>
                      </a:rPr>
                      <m:t>𝐀</m:t>
                    </m:r>
                    <m:r>
                      <a:rPr lang="en-US" sz="2200" i="1">
                        <a:latin typeface="Cambria Math"/>
                      </a:rPr>
                      <m:t>=</m:t>
                    </m:r>
                    <m:acc>
                      <m:accPr>
                        <m:chr m:val="̂"/>
                        <m:ctrlPr>
                          <a:rPr lang="en-US" sz="2200" i="1">
                            <a:latin typeface="Cambria Math"/>
                          </a:rPr>
                        </m:ctrlPr>
                      </m:accPr>
                      <m:e>
                        <m:r>
                          <m:rPr>
                            <m:sty m:val="p"/>
                          </m:rPr>
                          <a:rPr lang="en-US" sz="2200">
                            <a:latin typeface="Cambria Math"/>
                          </a:rPr>
                          <m:t>r</m:t>
                        </m:r>
                      </m:e>
                    </m:acc>
                    <m:r>
                      <a:rPr lang="en-US" sz="2200" i="1">
                        <a:latin typeface="Cambria Math"/>
                      </a:rPr>
                      <m:t> </m:t>
                    </m:r>
                    <m:d>
                      <m:dPr>
                        <m:ctrlPr>
                          <a:rPr lang="en-US" sz="2200" i="1">
                            <a:latin typeface="Cambria Math"/>
                          </a:rPr>
                        </m:ctrlPr>
                      </m:dPr>
                      <m:e>
                        <m:r>
                          <a:rPr lang="en-US" sz="2200" i="1">
                            <a:latin typeface="Cambria Math"/>
                          </a:rPr>
                          <m:t>2</m:t>
                        </m:r>
                        <m:r>
                          <a:rPr lang="en-US" sz="2200" i="1">
                            <a:latin typeface="Cambria Math"/>
                          </a:rPr>
                          <m:t>𝑟𝑧</m:t>
                        </m:r>
                        <m:r>
                          <a:rPr lang="en-US" sz="2200" i="1">
                            <a:latin typeface="Cambria Math"/>
                          </a:rPr>
                          <m:t>−</m:t>
                        </m:r>
                        <m:func>
                          <m:funcPr>
                            <m:ctrlPr>
                              <a:rPr lang="en-US" sz="2200" i="1">
                                <a:latin typeface="Cambria Math"/>
                              </a:rPr>
                            </m:ctrlPr>
                          </m:funcPr>
                          <m:fName>
                            <m:r>
                              <m:rPr>
                                <m:sty m:val="p"/>
                              </m:rPr>
                              <a:rPr lang="en-US" sz="2200">
                                <a:latin typeface="Cambria Math"/>
                              </a:rPr>
                              <m:t>cos</m:t>
                            </m:r>
                          </m:fName>
                          <m:e>
                            <m:r>
                              <m:rPr>
                                <m:sty m:val="p"/>
                              </m:rPr>
                              <a:rPr lang="en-US" sz="2200">
                                <a:latin typeface="Cambria Math"/>
                              </a:rPr>
                              <m:t>ϕ</m:t>
                            </m:r>
                          </m:e>
                        </m:func>
                      </m:e>
                    </m:d>
                    <m:r>
                      <a:rPr lang="en-US" sz="2200" i="1">
                        <a:latin typeface="Cambria Math"/>
                      </a:rPr>
                      <m:t>+</m:t>
                    </m:r>
                    <m:acc>
                      <m:accPr>
                        <m:chr m:val="̂"/>
                        <m:ctrlPr>
                          <a:rPr lang="en-US" sz="2200" i="1">
                            <a:latin typeface="Cambria Math"/>
                          </a:rPr>
                        </m:ctrlPr>
                      </m:accPr>
                      <m:e>
                        <m:r>
                          <m:rPr>
                            <m:sty m:val="p"/>
                          </m:rPr>
                          <a:rPr lang="en-US" sz="2200">
                            <a:latin typeface="Cambria Math"/>
                          </a:rPr>
                          <m:t>ϕ</m:t>
                        </m:r>
                      </m:e>
                    </m:acc>
                    <m:r>
                      <a:rPr lang="en-US" sz="2200" i="1">
                        <a:latin typeface="Cambria Math"/>
                      </a:rPr>
                      <m:t> </m:t>
                    </m:r>
                    <m:d>
                      <m:dPr>
                        <m:ctrlPr>
                          <a:rPr lang="en-US" sz="2200" i="1">
                            <a:latin typeface="Cambria Math"/>
                          </a:rPr>
                        </m:ctrlPr>
                      </m:dPr>
                      <m:e>
                        <m:func>
                          <m:funcPr>
                            <m:ctrlPr>
                              <a:rPr lang="en-US" sz="2200" i="1">
                                <a:latin typeface="Cambria Math"/>
                              </a:rPr>
                            </m:ctrlPr>
                          </m:funcPr>
                          <m:fName>
                            <m:r>
                              <m:rPr>
                                <m:sty m:val="p"/>
                              </m:rPr>
                              <a:rPr lang="en-US" sz="2200">
                                <a:latin typeface="Cambria Math"/>
                              </a:rPr>
                              <m:t>sin</m:t>
                            </m:r>
                          </m:fName>
                          <m:e>
                            <m:r>
                              <m:rPr>
                                <m:sty m:val="p"/>
                              </m:rPr>
                              <a:rPr lang="en-US" sz="2200">
                                <a:latin typeface="Cambria Math"/>
                              </a:rPr>
                              <m:t>ϕ</m:t>
                            </m:r>
                          </m:e>
                        </m:func>
                      </m:e>
                    </m:d>
                    <m:r>
                      <a:rPr lang="en-US" sz="2200" i="1">
                        <a:latin typeface="Cambria Math"/>
                      </a:rPr>
                      <m:t>+</m:t>
                    </m:r>
                    <m:acc>
                      <m:accPr>
                        <m:chr m:val="̂"/>
                        <m:ctrlPr>
                          <a:rPr lang="en-US" sz="2200" i="1">
                            <a:latin typeface="Cambria Math"/>
                          </a:rPr>
                        </m:ctrlPr>
                      </m:accPr>
                      <m:e>
                        <m:r>
                          <m:rPr>
                            <m:sty m:val="p"/>
                          </m:rPr>
                          <a:rPr lang="en-US" sz="2200">
                            <a:latin typeface="Cambria Math"/>
                          </a:rPr>
                          <m:t>z</m:t>
                        </m:r>
                      </m:e>
                    </m:acc>
                    <m:r>
                      <a:rPr lang="en-US" sz="2200" i="1">
                        <a:latin typeface="Cambria Math"/>
                      </a:rPr>
                      <m:t> </m:t>
                    </m:r>
                    <m:d>
                      <m:dPr>
                        <m:ctrlPr>
                          <a:rPr lang="en-US" sz="2200" i="1">
                            <a:latin typeface="Cambria Math"/>
                          </a:rPr>
                        </m:ctrlPr>
                      </m:dPr>
                      <m:e>
                        <m:sSup>
                          <m:sSupPr>
                            <m:ctrlPr>
                              <a:rPr lang="en-US" sz="2200" i="1">
                                <a:latin typeface="Cambria Math"/>
                              </a:rPr>
                            </m:ctrlPr>
                          </m:sSupPr>
                          <m:e>
                            <m:r>
                              <a:rPr lang="en-US" sz="2200" i="1">
                                <a:latin typeface="Cambria Math"/>
                              </a:rPr>
                              <m:t>𝑟</m:t>
                            </m:r>
                          </m:e>
                          <m:sup>
                            <m:r>
                              <a:rPr lang="en-US" sz="2200" i="1">
                                <a:latin typeface="Cambria Math"/>
                              </a:rPr>
                              <m:t>2</m:t>
                            </m:r>
                          </m:sup>
                        </m:sSup>
                      </m:e>
                    </m:d>
                  </m:oMath>
                </a14:m>
                <a:r>
                  <a:rPr lang="en-US" sz="2200" dirty="0">
                    <a:latin typeface="Times New Roman" panose="02020603050405020304" pitchFamily="18" charset="0"/>
                    <a:cs typeface="Times New Roman" panose="02020603050405020304" pitchFamily="18" charset="0"/>
                  </a:rPr>
                  <a:t>is a conservative force field. If conservative, find the scalar potential</a:t>
                </a:r>
                <a14:m>
                  <m:oMath xmlns:m="http://schemas.openxmlformats.org/officeDocument/2006/math">
                    <m:r>
                      <a:rPr lang="en-US" sz="2200" i="1">
                        <a:latin typeface="Cambria Math"/>
                      </a:rPr>
                      <m:t> </m:t>
                    </m:r>
                    <m:r>
                      <a:rPr lang="en-US" sz="2200" i="1">
                        <a:latin typeface="Cambria Math"/>
                      </a:rPr>
                      <m:t>𝑇</m:t>
                    </m:r>
                  </m:oMath>
                </a14:m>
                <a:r>
                  <a:rPr lang="en-US" sz="2200" dirty="0">
                    <a:latin typeface="Times New Roman" panose="02020603050405020304" pitchFamily="18" charset="0"/>
                    <a:cs typeface="Times New Roman" panose="02020603050405020304" pitchFamily="18" charset="0"/>
                  </a:rPr>
                  <a:t>such that</a:t>
                </a:r>
                <a14:m>
                  <m:oMath xmlns:m="http://schemas.openxmlformats.org/officeDocument/2006/math">
                    <m:r>
                      <a:rPr lang="en-US" sz="2200" b="1">
                        <a:latin typeface="Cambria Math"/>
                      </a:rPr>
                      <m:t> </m:t>
                    </m:r>
                    <m:r>
                      <a:rPr lang="en-US" sz="2200" b="1" i="1">
                        <a:latin typeface="Cambria Math"/>
                      </a:rPr>
                      <m:t>𝐀</m:t>
                    </m:r>
                    <m:r>
                      <a:rPr lang="en-US" sz="2200" b="1">
                        <a:latin typeface="Cambria Math"/>
                      </a:rPr>
                      <m:t>=</m:t>
                    </m:r>
                    <m:r>
                      <a:rPr lang="en-US" sz="2200" b="1" i="1">
                        <a:latin typeface="Cambria Math"/>
                      </a:rPr>
                      <m:t>𝛁</m:t>
                    </m:r>
                    <m:r>
                      <a:rPr lang="en-US" sz="2200" b="1">
                        <a:latin typeface="Cambria Math"/>
                      </a:rPr>
                      <m:t> </m:t>
                    </m:r>
                    <m:r>
                      <m:rPr>
                        <m:sty m:val="p"/>
                      </m:rPr>
                      <a:rPr lang="en-US" sz="2200">
                        <a:latin typeface="Cambria Math"/>
                      </a:rPr>
                      <m:t>T</m:t>
                    </m:r>
                  </m:oMath>
                </a14:m>
                <a:r>
                  <a:rPr lang="en-US" sz="2200" dirty="0">
                    <a:latin typeface="Times New Roman" panose="02020603050405020304" pitchFamily="18" charset="0"/>
                    <a:cs typeface="Times New Roman" panose="02020603050405020304" pitchFamily="18" charset="0"/>
                  </a:rPr>
                  <a:t>. Hence find the work done in moving an object in this field from </a:t>
                </a:r>
                <a14:m>
                  <m:oMath xmlns:m="http://schemas.openxmlformats.org/officeDocument/2006/math">
                    <m:d>
                      <m:dPr>
                        <m:ctrlPr>
                          <a:rPr lang="en-US" sz="2200" i="1">
                            <a:latin typeface="Cambria Math"/>
                          </a:rPr>
                        </m:ctrlPr>
                      </m:dPr>
                      <m:e>
                        <m:r>
                          <a:rPr lang="en-US" sz="2200" i="1">
                            <a:latin typeface="Cambria Math"/>
                          </a:rPr>
                          <m:t>1, 0, −1</m:t>
                        </m:r>
                      </m:e>
                    </m:d>
                  </m:oMath>
                </a14:m>
                <a:r>
                  <a:rPr lang="en-US" sz="2200" dirty="0">
                    <a:latin typeface="Times New Roman" panose="02020603050405020304" pitchFamily="18" charset="0"/>
                    <a:cs typeface="Times New Roman" panose="02020603050405020304" pitchFamily="18" charset="0"/>
                  </a:rPr>
                  <a:t> to </a:t>
                </a:r>
                <a14:m>
                  <m:oMath xmlns:m="http://schemas.openxmlformats.org/officeDocument/2006/math">
                    <m:d>
                      <m:dPr>
                        <m:ctrlPr>
                          <a:rPr lang="en-US" sz="2200" i="1">
                            <a:latin typeface="Cambria Math"/>
                          </a:rPr>
                        </m:ctrlPr>
                      </m:dPr>
                      <m:e>
                        <m:r>
                          <a:rPr lang="en-US" sz="2200" i="1">
                            <a:latin typeface="Cambria Math"/>
                          </a:rPr>
                          <m:t>1, </m:t>
                        </m:r>
                        <m:r>
                          <a:rPr lang="en-US" sz="2200" i="1">
                            <a:latin typeface="Cambria Math"/>
                          </a:rPr>
                          <m:t>𝜋</m:t>
                        </m:r>
                        <m:r>
                          <a:rPr lang="en-US" sz="2200" i="1">
                            <a:latin typeface="Cambria Math"/>
                          </a:rPr>
                          <m:t>, 0</m:t>
                        </m:r>
                      </m:e>
                    </m:d>
                    <m:r>
                      <a:rPr lang="en-US" sz="2200" i="1">
                        <a:latin typeface="Cambria Math"/>
                      </a:rPr>
                      <m:t>∙</m:t>
                    </m:r>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6103"/>
                <a:ext cx="10774680" cy="4700860"/>
              </a:xfrm>
              <a:blipFill>
                <a:blip r:embed="rId2"/>
                <a:stretch>
                  <a:fillRect l="-736" t="-1556"/>
                </a:stretch>
              </a:blipFill>
            </p:spPr>
            <p:txBody>
              <a:bodyPr/>
              <a:lstStyle/>
              <a:p>
                <a:r>
                  <a:rPr lang="en-US">
                    <a:noFill/>
                  </a:rPr>
                  <a:t> </a:t>
                </a:r>
              </a:p>
            </p:txBody>
          </p:sp>
        </mc:Fallback>
      </mc:AlternateContent>
    </p:spTree>
    <p:extLst>
      <p:ext uri="{BB962C8B-B14F-4D97-AF65-F5344CB8AC3E}">
        <p14:creationId xmlns:p14="http://schemas.microsoft.com/office/powerpoint/2010/main" val="2703694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fontScale="90000"/>
          </a:bodyPr>
          <a:lstStyle/>
          <a:p>
            <a:r>
              <a:rPr lang="en-US" b="1" dirty="0" smtClean="0">
                <a:solidFill>
                  <a:srgbClr val="C00000"/>
                </a:solidFill>
              </a:rPr>
              <a:t>Sample MCQ</a:t>
            </a:r>
            <a:endParaRPr lang="en-US" b="1" dirty="0">
              <a:solidFill>
                <a:srgbClr val="C000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68946"/>
                <a:ext cx="10515600" cy="5108017"/>
              </a:xfrm>
            </p:spPr>
            <p:txBody>
              <a:bodyPr>
                <a:normAutofit/>
              </a:bodyPr>
              <a:lstStyle/>
              <a:p>
                <a:r>
                  <a:rPr lang="en-US" sz="2000" dirty="0" smtClean="0"/>
                  <a:t>Which of the following is true for the vector</a:t>
                </a:r>
                <a:r>
                  <a:rPr lang="en-US" sz="2000" b="1" dirty="0"/>
                  <a:t> </a:t>
                </a:r>
                <a14:m>
                  <m:oMath xmlns:m="http://schemas.openxmlformats.org/officeDocument/2006/math">
                    <m:r>
                      <a:rPr lang="en-US" sz="2000" i="1"/>
                      <m:t>=</m:t>
                    </m:r>
                    <m:acc>
                      <m:accPr>
                        <m:chr m:val="̂"/>
                        <m:ctrlPr>
                          <a:rPr lang="en-US" sz="2000" i="1"/>
                        </m:ctrlPr>
                      </m:accPr>
                      <m:e>
                        <m:r>
                          <m:rPr>
                            <m:sty m:val="p"/>
                          </m:rPr>
                          <a:rPr lang="en-US" sz="2000"/>
                          <m:t>x</m:t>
                        </m:r>
                      </m:e>
                    </m:acc>
                    <m:r>
                      <a:rPr lang="en-US" sz="2000" b="0" i="1" smtClean="0">
                        <a:latin typeface="Cambria Math"/>
                      </a:rPr>
                      <m:t> </m:t>
                    </m:r>
                    <m:sSup>
                      <m:sSupPr>
                        <m:ctrlPr>
                          <a:rPr lang="en-US" sz="2000" i="1"/>
                        </m:ctrlPr>
                      </m:sSupPr>
                      <m:e>
                        <m:r>
                          <a:rPr lang="en-US" sz="2000" i="1"/>
                          <m:t>𝑦</m:t>
                        </m:r>
                      </m:e>
                      <m:sup>
                        <m:r>
                          <a:rPr lang="en-US" sz="2000" i="1"/>
                          <m:t>2</m:t>
                        </m:r>
                      </m:sup>
                    </m:sSup>
                    <m:r>
                      <a:rPr lang="en-US" sz="2000" i="1"/>
                      <m:t>+</m:t>
                    </m:r>
                    <m:acc>
                      <m:accPr>
                        <m:chr m:val="̂"/>
                        <m:ctrlPr>
                          <a:rPr lang="en-US" sz="2000" i="1"/>
                        </m:ctrlPr>
                      </m:accPr>
                      <m:e>
                        <m:r>
                          <m:rPr>
                            <m:sty m:val="p"/>
                          </m:rPr>
                          <a:rPr lang="en-US" sz="2000"/>
                          <m:t>y</m:t>
                        </m:r>
                      </m:e>
                    </m:acc>
                    <m:r>
                      <a:rPr lang="en-US" sz="2000" i="1"/>
                      <m:t> 2</m:t>
                    </m:r>
                    <m:r>
                      <a:rPr lang="en-US" sz="2000" i="1"/>
                      <m:t>𝑥𝑦</m:t>
                    </m:r>
                  </m:oMath>
                </a14:m>
                <a:r>
                  <a:rPr lang="en-US" sz="2000" dirty="0"/>
                  <a:t> </a:t>
                </a:r>
                <a:r>
                  <a:rPr lang="en-US" sz="2000" dirty="0" smtClean="0"/>
                  <a:t>?</a:t>
                </a:r>
              </a:p>
              <a:p>
                <a:pPr marL="457200" indent="-457200">
                  <a:buAutoNum type="alphaLcParenR"/>
                </a:pPr>
                <a:r>
                  <a:rPr lang="en-US" sz="2000" dirty="0" smtClean="0"/>
                  <a:t>The </a:t>
                </a:r>
                <a:r>
                  <a:rPr lang="en-US" sz="2000" dirty="0"/>
                  <a:t>vector is </a:t>
                </a:r>
                <a:r>
                  <a:rPr lang="en-US" sz="2000" dirty="0" err="1" smtClean="0"/>
                  <a:t>solenoidal</a:t>
                </a:r>
                <a:r>
                  <a:rPr lang="en-US" sz="2000" dirty="0" smtClean="0"/>
                  <a:t>   b) </a:t>
                </a:r>
                <a:r>
                  <a:rPr lang="en-US" sz="2000" dirty="0"/>
                  <a:t>The vector is </a:t>
                </a:r>
                <a:r>
                  <a:rPr lang="en-US" sz="2000" dirty="0" smtClean="0"/>
                  <a:t>conservative  c) None  d) Both</a:t>
                </a:r>
              </a:p>
              <a:p>
                <a:r>
                  <a:rPr lang="en-US" sz="2000" dirty="0"/>
                  <a:t>Which of the following is the condition for a vector field </a:t>
                </a:r>
                <a14:m>
                  <m:oMath xmlns:m="http://schemas.openxmlformats.org/officeDocument/2006/math">
                    <m:r>
                      <a:rPr lang="en-US" sz="2000" b="1" i="1"/>
                      <m:t>𝐀</m:t>
                    </m:r>
                  </m:oMath>
                </a14:m>
                <a:r>
                  <a:rPr lang="en-US" sz="2000" dirty="0"/>
                  <a:t> to be </a:t>
                </a:r>
                <a:r>
                  <a:rPr lang="en-US" sz="2000" dirty="0" err="1"/>
                  <a:t>solenoidal</a:t>
                </a:r>
                <a:r>
                  <a:rPr lang="en-US" sz="2000" dirty="0"/>
                  <a:t> </a:t>
                </a:r>
                <a:r>
                  <a:rPr lang="en-US" sz="2000" dirty="0" smtClean="0"/>
                  <a:t>?</a:t>
                </a:r>
              </a:p>
              <a:p>
                <a:pPr marL="0" indent="0">
                  <a:buNone/>
                </a:pPr>
                <a:r>
                  <a:rPr lang="en-US" sz="2000" dirty="0" smtClean="0"/>
                  <a:t>a) </a:t>
                </a:r>
                <a14:m>
                  <m:oMath xmlns:m="http://schemas.openxmlformats.org/officeDocument/2006/math">
                    <m:r>
                      <a:rPr lang="en-US" sz="2000" b="1" i="1"/>
                      <m:t>𝛁</m:t>
                    </m:r>
                    <m:r>
                      <a:rPr lang="en-US" sz="2000" i="1"/>
                      <m:t>×</m:t>
                    </m:r>
                    <m:r>
                      <a:rPr lang="en-US" sz="2000" b="1" i="1"/>
                      <m:t>𝐀</m:t>
                    </m:r>
                    <m:r>
                      <a:rPr lang="en-US" sz="2000" i="1"/>
                      <m:t>=0</m:t>
                    </m:r>
                  </m:oMath>
                </a14:m>
                <a:r>
                  <a:rPr lang="en-US" sz="2000" dirty="0" smtClean="0"/>
                  <a:t>     b) </a:t>
                </a:r>
                <a14:m>
                  <m:oMath xmlns:m="http://schemas.openxmlformats.org/officeDocument/2006/math">
                    <m:r>
                      <a:rPr lang="en-US" sz="2000" b="1" i="1"/>
                      <m:t>𝛁</m:t>
                    </m:r>
                    <m:r>
                      <a:rPr lang="en-US" sz="2000" i="1"/>
                      <m:t>×</m:t>
                    </m:r>
                    <m:r>
                      <a:rPr lang="en-US" sz="2000" b="1" i="1"/>
                      <m:t>𝐀</m:t>
                    </m:r>
                    <m:r>
                      <a:rPr lang="en-US" sz="2000" b="0" i="1" smtClean="0">
                        <a:latin typeface="Cambria Math"/>
                      </a:rPr>
                      <m:t>&gt;</m:t>
                    </m:r>
                    <m:r>
                      <a:rPr lang="en-US" sz="2000" i="1"/>
                      <m:t>0</m:t>
                    </m:r>
                  </m:oMath>
                </a14:m>
                <a:r>
                  <a:rPr lang="en-US" sz="2000" dirty="0" smtClean="0"/>
                  <a:t>      c)    </a:t>
                </a:r>
                <a14:m>
                  <m:oMath xmlns:m="http://schemas.openxmlformats.org/officeDocument/2006/math">
                    <m:r>
                      <a:rPr lang="en-US" sz="2000" b="1" i="1"/>
                      <m:t>𝛁</m:t>
                    </m:r>
                    <m:r>
                      <a:rPr lang="en-US" sz="2000" b="0" i="1" smtClean="0">
                        <a:latin typeface="Cambria Math"/>
                      </a:rPr>
                      <m:t>.</m:t>
                    </m:r>
                    <m:r>
                      <a:rPr lang="en-US" sz="2000" b="1" i="1"/>
                      <m:t>𝐀</m:t>
                    </m:r>
                    <m:r>
                      <a:rPr lang="en-US" sz="2000" b="0" i="1" smtClean="0">
                        <a:latin typeface="Cambria Math"/>
                      </a:rPr>
                      <m:t>&lt;</m:t>
                    </m:r>
                    <m:r>
                      <a:rPr lang="en-US" sz="2000" i="1"/>
                      <m:t>0</m:t>
                    </m:r>
                  </m:oMath>
                </a14:m>
                <a:r>
                  <a:rPr lang="en-US" sz="2000" dirty="0" smtClean="0"/>
                  <a:t>      d) </a:t>
                </a:r>
                <a14:m>
                  <m:oMath xmlns:m="http://schemas.openxmlformats.org/officeDocument/2006/math">
                    <m:r>
                      <a:rPr lang="en-US" sz="2000" b="1" i="1"/>
                      <m:t>𝛁</m:t>
                    </m:r>
                    <m:r>
                      <a:rPr lang="en-US" sz="2000" b="0" i="1" smtClean="0">
                        <a:latin typeface="Cambria Math"/>
                      </a:rPr>
                      <m:t>.</m:t>
                    </m:r>
                    <m:r>
                      <a:rPr lang="en-US" sz="2000" b="1" i="1"/>
                      <m:t>𝐀</m:t>
                    </m:r>
                    <m:r>
                      <a:rPr lang="en-US" sz="2000" i="1"/>
                      <m:t>=0</m:t>
                    </m:r>
                  </m:oMath>
                </a14:m>
                <a:endParaRPr lang="en-US" sz="2000" dirty="0" smtClean="0"/>
              </a:p>
              <a:p>
                <a:r>
                  <a:rPr lang="en-US" sz="2000" dirty="0"/>
                  <a:t>Which of the following is the condition for a vector field </a:t>
                </a:r>
                <a14:m>
                  <m:oMath xmlns:m="http://schemas.openxmlformats.org/officeDocument/2006/math">
                    <m:r>
                      <a:rPr lang="en-US" sz="2000" b="1" i="1">
                        <a:latin typeface="Cambria Math"/>
                      </a:rPr>
                      <m:t>𝐀</m:t>
                    </m:r>
                  </m:oMath>
                </a14:m>
                <a:r>
                  <a:rPr lang="en-US" sz="2000" dirty="0"/>
                  <a:t> to be </a:t>
                </a:r>
                <a:r>
                  <a:rPr lang="en-US" sz="2000" dirty="0" smtClean="0"/>
                  <a:t>conservative </a:t>
                </a:r>
                <a:r>
                  <a:rPr lang="en-US" sz="2000" dirty="0"/>
                  <a:t>?</a:t>
                </a:r>
              </a:p>
              <a:p>
                <a:pPr marL="0" indent="0">
                  <a:buNone/>
                </a:pPr>
                <a:r>
                  <a:rPr lang="en-US" sz="2000" dirty="0"/>
                  <a:t>a) </a:t>
                </a:r>
                <a14:m>
                  <m:oMath xmlns:m="http://schemas.openxmlformats.org/officeDocument/2006/math">
                    <m:r>
                      <a:rPr lang="en-US" sz="2000" b="1" i="1">
                        <a:latin typeface="Cambria Math"/>
                      </a:rPr>
                      <m:t>𝛁</m:t>
                    </m:r>
                    <m:r>
                      <a:rPr lang="en-US" sz="2000" i="1">
                        <a:latin typeface="Cambria Math"/>
                      </a:rPr>
                      <m:t>×</m:t>
                    </m:r>
                    <m:r>
                      <a:rPr lang="en-US" sz="2000" b="1" i="1">
                        <a:latin typeface="Cambria Math"/>
                      </a:rPr>
                      <m:t>𝐀</m:t>
                    </m:r>
                    <m:r>
                      <a:rPr lang="en-US" sz="2000" i="1">
                        <a:latin typeface="Cambria Math"/>
                      </a:rPr>
                      <m:t>=0</m:t>
                    </m:r>
                  </m:oMath>
                </a14:m>
                <a:r>
                  <a:rPr lang="en-US" sz="2000" dirty="0"/>
                  <a:t>     b) </a:t>
                </a:r>
                <a14:m>
                  <m:oMath xmlns:m="http://schemas.openxmlformats.org/officeDocument/2006/math">
                    <m:r>
                      <a:rPr lang="en-US" sz="2000" b="1" i="1">
                        <a:latin typeface="Cambria Math"/>
                      </a:rPr>
                      <m:t>𝛁</m:t>
                    </m:r>
                    <m:r>
                      <a:rPr lang="en-US" sz="2000" i="1">
                        <a:latin typeface="Cambria Math"/>
                      </a:rPr>
                      <m:t>×</m:t>
                    </m:r>
                    <m:r>
                      <a:rPr lang="en-US" sz="2000" b="1" i="1">
                        <a:latin typeface="Cambria Math"/>
                      </a:rPr>
                      <m:t>𝐀</m:t>
                    </m:r>
                    <m:r>
                      <a:rPr lang="en-US" sz="2000" i="1">
                        <a:latin typeface="Cambria Math"/>
                      </a:rPr>
                      <m:t>&gt;</m:t>
                    </m:r>
                    <m:r>
                      <a:rPr lang="en-US" sz="2000" i="1">
                        <a:latin typeface="Cambria Math"/>
                      </a:rPr>
                      <m:t>0</m:t>
                    </m:r>
                  </m:oMath>
                </a14:m>
                <a:r>
                  <a:rPr lang="en-US" sz="2000" dirty="0"/>
                  <a:t>      c)    </a:t>
                </a:r>
                <a14:m>
                  <m:oMath xmlns:m="http://schemas.openxmlformats.org/officeDocument/2006/math">
                    <m:r>
                      <a:rPr lang="en-US" sz="2000" b="1" i="1">
                        <a:latin typeface="Cambria Math"/>
                      </a:rPr>
                      <m:t>𝛁</m:t>
                    </m:r>
                    <m:r>
                      <a:rPr lang="en-US" sz="2000" i="1">
                        <a:latin typeface="Cambria Math"/>
                      </a:rPr>
                      <m:t>.</m:t>
                    </m:r>
                    <m:r>
                      <a:rPr lang="en-US" sz="2000" b="1" i="1">
                        <a:latin typeface="Cambria Math"/>
                      </a:rPr>
                      <m:t>𝐀</m:t>
                    </m:r>
                    <m:r>
                      <a:rPr lang="en-US" sz="2000" i="1">
                        <a:latin typeface="Cambria Math"/>
                      </a:rPr>
                      <m:t>&lt;</m:t>
                    </m:r>
                    <m:r>
                      <a:rPr lang="en-US" sz="2000" i="1">
                        <a:latin typeface="Cambria Math"/>
                      </a:rPr>
                      <m:t>0</m:t>
                    </m:r>
                  </m:oMath>
                </a14:m>
                <a:r>
                  <a:rPr lang="en-US" sz="2000" dirty="0"/>
                  <a:t>      d) </a:t>
                </a:r>
                <a14:m>
                  <m:oMath xmlns:m="http://schemas.openxmlformats.org/officeDocument/2006/math">
                    <m:r>
                      <a:rPr lang="en-US" sz="2000" b="1" i="1">
                        <a:latin typeface="Cambria Math"/>
                      </a:rPr>
                      <m:t>𝛁</m:t>
                    </m:r>
                    <m:r>
                      <a:rPr lang="en-US" sz="2000" i="1">
                        <a:latin typeface="Cambria Math"/>
                      </a:rPr>
                      <m:t>.</m:t>
                    </m:r>
                    <m:r>
                      <a:rPr lang="en-US" sz="2000" b="1" i="1">
                        <a:latin typeface="Cambria Math"/>
                      </a:rPr>
                      <m:t>𝐀</m:t>
                    </m:r>
                    <m:r>
                      <a:rPr lang="en-US" sz="2000" i="1">
                        <a:latin typeface="Cambria Math"/>
                      </a:rPr>
                      <m:t>=0</m:t>
                    </m:r>
                  </m:oMath>
                </a14:m>
                <a:endParaRPr lang="en-US" sz="2000" dirty="0"/>
              </a:p>
              <a:p>
                <a:r>
                  <a:rPr lang="en-US" sz="2000" dirty="0"/>
                  <a:t>Which of the following is true for the vector</a:t>
                </a:r>
                <a:r>
                  <a:rPr lang="en-US" sz="2000" b="1" dirty="0"/>
                  <a:t> </a:t>
                </a:r>
                <a14:m>
                  <m:oMath xmlns:m="http://schemas.openxmlformats.org/officeDocument/2006/math">
                    <m:r>
                      <a:rPr lang="en-US" sz="2000" i="1"/>
                      <m:t>=</m:t>
                    </m:r>
                    <m:acc>
                      <m:accPr>
                        <m:chr m:val="̂"/>
                        <m:ctrlPr>
                          <a:rPr lang="en-US" sz="2000" i="1"/>
                        </m:ctrlPr>
                      </m:accPr>
                      <m:e>
                        <m:r>
                          <m:rPr>
                            <m:sty m:val="p"/>
                          </m:rPr>
                          <a:rPr lang="en-US" sz="2000"/>
                          <m:t>x</m:t>
                        </m:r>
                      </m:e>
                    </m:acc>
                    <m:r>
                      <a:rPr lang="en-US" sz="2000" i="1"/>
                      <m:t> </m:t>
                    </m:r>
                    <m:sSup>
                      <m:sSupPr>
                        <m:ctrlPr>
                          <a:rPr lang="en-US" sz="2000" i="1"/>
                        </m:ctrlPr>
                      </m:sSupPr>
                      <m:e>
                        <m:r>
                          <a:rPr lang="en-US" sz="2000" i="1"/>
                          <m:t>𝑥</m:t>
                        </m:r>
                      </m:e>
                      <m:sup>
                        <m:r>
                          <a:rPr lang="en-US" sz="2000" i="1"/>
                          <m:t>2</m:t>
                        </m:r>
                      </m:sup>
                    </m:sSup>
                    <m:r>
                      <a:rPr lang="en-US" sz="2000" i="1"/>
                      <m:t>−</m:t>
                    </m:r>
                    <m:acc>
                      <m:accPr>
                        <m:chr m:val="̂"/>
                        <m:ctrlPr>
                          <a:rPr lang="en-US" sz="2000" i="1"/>
                        </m:ctrlPr>
                      </m:accPr>
                      <m:e>
                        <m:r>
                          <m:rPr>
                            <m:sty m:val="p"/>
                          </m:rPr>
                          <a:rPr lang="en-US" sz="2000"/>
                          <m:t>y</m:t>
                        </m:r>
                      </m:e>
                    </m:acc>
                    <m:r>
                      <a:rPr lang="en-US" sz="2000" i="1"/>
                      <m:t> 4</m:t>
                    </m:r>
                    <m:r>
                      <a:rPr lang="en-US" sz="2000" i="1"/>
                      <m:t>𝑥𝑦</m:t>
                    </m:r>
                    <m:r>
                      <a:rPr lang="en-US" sz="2000" i="1"/>
                      <m:t>+</m:t>
                    </m:r>
                    <m:acc>
                      <m:accPr>
                        <m:chr m:val="̂"/>
                        <m:ctrlPr>
                          <a:rPr lang="en-US" sz="2000" i="1"/>
                        </m:ctrlPr>
                      </m:accPr>
                      <m:e>
                        <m:r>
                          <m:rPr>
                            <m:sty m:val="p"/>
                          </m:rPr>
                          <a:rPr lang="en-US" sz="2000"/>
                          <m:t>z</m:t>
                        </m:r>
                      </m:e>
                    </m:acc>
                    <m:r>
                      <a:rPr lang="en-US" sz="2000" i="1"/>
                      <m:t> 2</m:t>
                    </m:r>
                    <m:r>
                      <a:rPr lang="en-US" sz="2000" i="1"/>
                      <m:t>𝑥𝑧</m:t>
                    </m:r>
                  </m:oMath>
                </a14:m>
                <a:r>
                  <a:rPr lang="en-US" sz="2000" dirty="0"/>
                  <a:t> </a:t>
                </a:r>
                <a:r>
                  <a:rPr lang="en-US" sz="2000" dirty="0" smtClean="0"/>
                  <a:t>? </a:t>
                </a:r>
              </a:p>
              <a:p>
                <a:pPr marL="0" indent="0">
                  <a:buNone/>
                </a:pPr>
                <a:r>
                  <a:rPr lang="en-US" sz="2000" dirty="0" smtClean="0"/>
                  <a:t>a) </a:t>
                </a:r>
                <a:r>
                  <a:rPr lang="en-US" sz="2000" dirty="0"/>
                  <a:t>The vector is </a:t>
                </a:r>
                <a:r>
                  <a:rPr lang="en-US" sz="2000" dirty="0" err="1" smtClean="0"/>
                  <a:t>solenoidal</a:t>
                </a:r>
                <a:r>
                  <a:rPr lang="en-US" sz="2000" dirty="0" smtClean="0"/>
                  <a:t>   b) </a:t>
                </a:r>
                <a:r>
                  <a:rPr lang="en-US" sz="2000" dirty="0"/>
                  <a:t>The vector is </a:t>
                </a:r>
                <a:r>
                  <a:rPr lang="en-US" sz="2000" dirty="0" smtClean="0"/>
                  <a:t>conservative   c)   both    d)  none</a:t>
                </a: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68946"/>
                <a:ext cx="10515600" cy="5108017"/>
              </a:xfrm>
              <a:blipFill rotWithShape="1">
                <a:blip r:embed="rId2"/>
                <a:stretch>
                  <a:fillRect l="-638" t="-1074"/>
                </a:stretch>
              </a:blipFill>
            </p:spPr>
            <p:txBody>
              <a:bodyPr/>
              <a:lstStyle/>
              <a:p>
                <a:r>
                  <a:rPr lang="en-US">
                    <a:noFill/>
                  </a:rPr>
                  <a:t> </a:t>
                </a:r>
              </a:p>
            </p:txBody>
          </p:sp>
        </mc:Fallback>
      </mc:AlternateContent>
    </p:spTree>
    <p:extLst>
      <p:ext uri="{BB962C8B-B14F-4D97-AF65-F5344CB8AC3E}">
        <p14:creationId xmlns:p14="http://schemas.microsoft.com/office/powerpoint/2010/main" val="305695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lstStyle/>
          <a:p>
            <a:r>
              <a:rPr lang="en-US" b="1" dirty="0" smtClean="0">
                <a:solidFill>
                  <a:srgbClr val="C00000"/>
                </a:solidFill>
              </a:rPr>
              <a:t>Outcome</a:t>
            </a:r>
            <a:endParaRPr lang="en-US" b="1" dirty="0">
              <a:solidFill>
                <a:srgbClr val="C00000"/>
              </a:solidFill>
            </a:endParaRPr>
          </a:p>
        </p:txBody>
      </p:sp>
      <p:sp>
        <p:nvSpPr>
          <p:cNvPr id="3" name="Content Placeholder 2"/>
          <p:cNvSpPr>
            <a:spLocks noGrp="1"/>
          </p:cNvSpPr>
          <p:nvPr>
            <p:ph idx="1"/>
          </p:nvPr>
        </p:nvSpPr>
        <p:spPr>
          <a:xfrm>
            <a:off x="838200" y="1326524"/>
            <a:ext cx="10515600" cy="4850439"/>
          </a:xfrm>
        </p:spPr>
        <p:txBody>
          <a:bodyPr/>
          <a:lstStyle/>
          <a:p>
            <a:pPr marL="0" indent="0">
              <a:buNone/>
            </a:pPr>
            <a:r>
              <a:rPr lang="en-US" dirty="0" smtClean="0"/>
              <a:t>After this lecture student will know</a:t>
            </a:r>
          </a:p>
          <a:p>
            <a:r>
              <a:rPr lang="en-US" dirty="0" smtClean="0"/>
              <a:t>How to calculate divergence and curl</a:t>
            </a:r>
          </a:p>
          <a:p>
            <a:r>
              <a:rPr lang="en-US" dirty="0" smtClean="0"/>
              <a:t>How to identify whether a vector is </a:t>
            </a:r>
            <a:r>
              <a:rPr lang="en-US" dirty="0" err="1" smtClean="0"/>
              <a:t>solenoidal</a:t>
            </a:r>
            <a:r>
              <a:rPr lang="en-US" dirty="0" smtClean="0"/>
              <a:t> or not</a:t>
            </a:r>
          </a:p>
          <a:p>
            <a:r>
              <a:rPr lang="en-US" dirty="0"/>
              <a:t>How to identify whether a vector </a:t>
            </a:r>
            <a:r>
              <a:rPr lang="en-US" dirty="0" smtClean="0"/>
              <a:t>field is conservative </a:t>
            </a:r>
            <a:r>
              <a:rPr lang="en-US" dirty="0"/>
              <a:t>or not</a:t>
            </a:r>
          </a:p>
          <a:p>
            <a:endParaRPr lang="en-US" dirty="0"/>
          </a:p>
        </p:txBody>
      </p:sp>
    </p:spTree>
    <p:extLst>
      <p:ext uri="{BB962C8B-B14F-4D97-AF65-F5344CB8AC3E}">
        <p14:creationId xmlns:p14="http://schemas.microsoft.com/office/powerpoint/2010/main" val="164857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b="1" dirty="0" smtClean="0">
                <a:solidFill>
                  <a:srgbClr val="C00000"/>
                </a:solidFill>
              </a:rPr>
              <a:t>Next class</a:t>
            </a:r>
            <a:endParaRPr lang="en-US" b="1" dirty="0">
              <a:solidFill>
                <a:srgbClr val="C00000"/>
              </a:solidFill>
            </a:endParaRPr>
          </a:p>
        </p:txBody>
      </p:sp>
      <p:sp>
        <p:nvSpPr>
          <p:cNvPr id="3" name="Content Placeholder 2"/>
          <p:cNvSpPr>
            <a:spLocks noGrp="1"/>
          </p:cNvSpPr>
          <p:nvPr>
            <p:ph idx="1"/>
          </p:nvPr>
        </p:nvSpPr>
        <p:spPr>
          <a:xfrm>
            <a:off x="838200" y="1481070"/>
            <a:ext cx="10515600" cy="4695893"/>
          </a:xfrm>
        </p:spPr>
        <p:txBody>
          <a:bodyPr/>
          <a:lstStyle/>
          <a:p>
            <a:r>
              <a:rPr lang="en-US" dirty="0" smtClean="0"/>
              <a:t>Gauss Divergence theorem</a:t>
            </a:r>
            <a:endParaRPr lang="en-US" dirty="0"/>
          </a:p>
        </p:txBody>
      </p:sp>
    </p:spTree>
    <p:extLst>
      <p:ext uri="{BB962C8B-B14F-4D97-AF65-F5344CB8AC3E}">
        <p14:creationId xmlns:p14="http://schemas.microsoft.com/office/powerpoint/2010/main" val="3291419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b="1" dirty="0" smtClean="0">
                <a:solidFill>
                  <a:srgbClr val="C00000"/>
                </a:solidFill>
              </a:rPr>
              <a:t>Objective</a:t>
            </a:r>
            <a:endParaRPr lang="en-US" b="1" dirty="0">
              <a:solidFill>
                <a:srgbClr val="C00000"/>
              </a:solidFill>
            </a:endParaRPr>
          </a:p>
        </p:txBody>
      </p:sp>
      <p:sp>
        <p:nvSpPr>
          <p:cNvPr id="3" name="Content Placeholder 2"/>
          <p:cNvSpPr>
            <a:spLocks noGrp="1"/>
          </p:cNvSpPr>
          <p:nvPr>
            <p:ph idx="1"/>
          </p:nvPr>
        </p:nvSpPr>
        <p:spPr/>
        <p:txBody>
          <a:bodyPr/>
          <a:lstStyle/>
          <a:p>
            <a:r>
              <a:rPr lang="en-US" dirty="0" smtClean="0"/>
              <a:t>To discuss about divergence</a:t>
            </a:r>
          </a:p>
          <a:p>
            <a:r>
              <a:rPr lang="en-US" dirty="0" smtClean="0"/>
              <a:t>To discuss about curl</a:t>
            </a:r>
            <a:endParaRPr lang="en-US" dirty="0"/>
          </a:p>
        </p:txBody>
      </p:sp>
    </p:spTree>
    <p:extLst>
      <p:ext uri="{BB962C8B-B14F-4D97-AF65-F5344CB8AC3E}">
        <p14:creationId xmlns:p14="http://schemas.microsoft.com/office/powerpoint/2010/main" val="242899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 divergence </a:t>
            </a:r>
            <a:r>
              <a:rPr lang="en-US" sz="3600" b="1" dirty="0" smtClean="0">
                <a:solidFill>
                  <a:srgbClr val="7030A0"/>
                </a:solidFill>
                <a:latin typeface="Times New Roman" panose="02020603050405020304" pitchFamily="18" charset="0"/>
                <a:cs typeface="Times New Roman" panose="02020603050405020304" pitchFamily="18" charset="0"/>
              </a:rPr>
              <a:t>of </a:t>
            </a:r>
            <a:r>
              <a:rPr lang="en-US" sz="3600" b="1" dirty="0">
                <a:solidFill>
                  <a:srgbClr val="7030A0"/>
                </a:solidFill>
                <a:latin typeface="Times New Roman" panose="02020603050405020304" pitchFamily="18" charset="0"/>
                <a:cs typeface="Times New Roman" panose="02020603050405020304" pitchFamily="18" charset="0"/>
              </a:rPr>
              <a:t>a vector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79724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divergence of a vector field is relatively easy to understand intuitively. Imagine that the vector field </a:t>
                </a:r>
                <a:r>
                  <a:rPr lang="en-US" sz="2400" b="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pictured below gives the velocity of some fluid flow. It appears that the fluid is exploding outward from the origin</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1" i="1">
                          <a:latin typeface="Cambria Math"/>
                        </a:rPr>
                        <m:t>𝛁</m:t>
                      </m:r>
                      <m:r>
                        <a:rPr lang="en-US" sz="2400" i="1">
                          <a:latin typeface="Cambria Math"/>
                        </a:rPr>
                        <m:t>∙</m:t>
                      </m:r>
                      <m:r>
                        <a:rPr lang="en-US" sz="2400" b="1" i="1">
                          <a:latin typeface="Cambria Math"/>
                        </a:rPr>
                        <m:t>𝐀</m:t>
                      </m:r>
                      <m:r>
                        <a:rPr lang="en-US" sz="2400" i="1">
                          <a:latin typeface="Cambria Math"/>
                        </a:rPr>
                        <m:t>&gt;0</m:t>
                      </m:r>
                    </m:oMath>
                  </m:oMathPara>
                </a14:m>
                <a:endParaRPr lang="en-US" dirty="0"/>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797244"/>
              </a:xfrm>
              <a:blipFill>
                <a:blip r:embed="rId2"/>
                <a:stretch>
                  <a:fillRect l="-903" t="-1779" b="-5083"/>
                </a:stretch>
              </a:blipFill>
            </p:spPr>
            <p:txBody>
              <a:bodyPr/>
              <a:lstStyle/>
              <a:p>
                <a:r>
                  <a:rPr lang="en-US">
                    <a:noFill/>
                  </a:rPr>
                  <a:t> </a:t>
                </a:r>
              </a:p>
            </p:txBody>
          </p:sp>
        </mc:Fallback>
      </mc:AlternateContent>
      <p:pic>
        <p:nvPicPr>
          <p:cNvPr id="4" name="Picture 3" descr="Untitled.png"/>
          <p:cNvPicPr/>
          <p:nvPr/>
        </p:nvPicPr>
        <p:blipFill>
          <a:blip r:embed="rId3"/>
          <a:stretch>
            <a:fillRect/>
          </a:stretch>
        </p:blipFill>
        <p:spPr>
          <a:xfrm>
            <a:off x="4048397" y="2733177"/>
            <a:ext cx="3488872" cy="3132046"/>
          </a:xfrm>
          <a:prstGeom prst="rect">
            <a:avLst/>
          </a:prstGeom>
        </p:spPr>
      </p:pic>
    </p:spTree>
    <p:extLst>
      <p:ext uri="{BB962C8B-B14F-4D97-AF65-F5344CB8AC3E}">
        <p14:creationId xmlns:p14="http://schemas.microsoft.com/office/powerpoint/2010/main" val="15277693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 divergence </a:t>
            </a:r>
            <a:r>
              <a:rPr lang="en-US" sz="3600" b="1" dirty="0" smtClean="0">
                <a:solidFill>
                  <a:srgbClr val="7030A0"/>
                </a:solidFill>
                <a:latin typeface="Times New Roman" panose="02020603050405020304" pitchFamily="18" charset="0"/>
                <a:cs typeface="Times New Roman" panose="02020603050405020304" pitchFamily="18" charset="0"/>
              </a:rPr>
              <a:t>of </a:t>
            </a:r>
            <a:r>
              <a:rPr lang="en-US" sz="3600" b="1" dirty="0">
                <a:solidFill>
                  <a:srgbClr val="7030A0"/>
                </a:solidFill>
                <a:latin typeface="Times New Roman" panose="02020603050405020304" pitchFamily="18" charset="0"/>
                <a:cs typeface="Times New Roman" panose="02020603050405020304" pitchFamily="18" charset="0"/>
              </a:rPr>
              <a:t>a vector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400" dirty="0" smtClean="0">
                    <a:latin typeface="Times New Roman" panose="02020603050405020304" pitchFamily="18" charset="0"/>
                    <a:cs typeface="Times New Roman" panose="02020603050405020304" pitchFamily="18" charset="0"/>
                  </a:rPr>
                  <a:t>In contrast, the below vector field represents fluid flowing so that it compresses as it moves toward the origin. Since this compression of fluid is the opposite of expansion, the divergence of this vector field is negative.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i="1" dirty="0" smtClean="0"/>
              </a:p>
              <a:p>
                <a:pPr marL="0" indent="0">
                  <a:buNone/>
                </a:pPr>
                <a14:m>
                  <m:oMathPara xmlns:m="http://schemas.openxmlformats.org/officeDocument/2006/math">
                    <m:oMathParaPr>
                      <m:jc m:val="centerGroup"/>
                    </m:oMathParaPr>
                    <m:oMath xmlns:m="http://schemas.openxmlformats.org/officeDocument/2006/math">
                      <m:r>
                        <a:rPr lang="en-US" sz="2000" b="1" i="1">
                          <a:latin typeface="Cambria Math"/>
                        </a:rPr>
                        <m:t>𝛁</m:t>
                      </m:r>
                      <m:r>
                        <a:rPr lang="en-US" sz="2000" i="1">
                          <a:latin typeface="Cambria Math"/>
                        </a:rPr>
                        <m:t>∙</m:t>
                      </m:r>
                      <m:r>
                        <a:rPr lang="en-US" sz="2000" b="1" i="1">
                          <a:latin typeface="Cambria Math"/>
                        </a:rPr>
                        <m:t>𝐀</m:t>
                      </m:r>
                      <m:r>
                        <a:rPr lang="en-US" sz="2000" b="0" i="1" smtClean="0">
                          <a:latin typeface="Cambria Math" panose="02040503050406030204" pitchFamily="18" charset="0"/>
                        </a:rPr>
                        <m:t>&lt;</m:t>
                      </m:r>
                      <m:r>
                        <a:rPr lang="en-US" sz="2000" i="1">
                          <a:latin typeface="Cambria Math"/>
                        </a:rPr>
                        <m:t>0</m:t>
                      </m:r>
                    </m:oMath>
                  </m:oMathPara>
                </a14:m>
                <a:endParaRPr lang="en-US" dirty="0"/>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1887" r="-113" b="-10108"/>
                </a:stretch>
              </a:blipFill>
            </p:spPr>
            <p:txBody>
              <a:bodyPr/>
              <a:lstStyle/>
              <a:p>
                <a:r>
                  <a:rPr lang="en-US">
                    <a:noFill/>
                  </a:rPr>
                  <a:t> </a:t>
                </a:r>
              </a:p>
            </p:txBody>
          </p:sp>
        </mc:Fallback>
      </mc:AlternateContent>
      <p:pic>
        <p:nvPicPr>
          <p:cNvPr id="5" name="Picture 4" descr="Untitled.png"/>
          <p:cNvPicPr/>
          <p:nvPr/>
        </p:nvPicPr>
        <p:blipFill>
          <a:blip r:embed="rId3"/>
          <a:stretch>
            <a:fillRect/>
          </a:stretch>
        </p:blipFill>
        <p:spPr>
          <a:xfrm>
            <a:off x="3814355" y="2631483"/>
            <a:ext cx="3605348" cy="3299053"/>
          </a:xfrm>
          <a:prstGeom prst="rect">
            <a:avLst/>
          </a:prstGeom>
        </p:spPr>
      </p:pic>
    </p:spTree>
    <p:extLst>
      <p:ext uri="{BB962C8B-B14F-4D97-AF65-F5344CB8AC3E}">
        <p14:creationId xmlns:p14="http://schemas.microsoft.com/office/powerpoint/2010/main" val="1837485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 divergence </a:t>
            </a:r>
            <a:r>
              <a:rPr lang="en-US" sz="3600" b="1" dirty="0" smtClean="0">
                <a:solidFill>
                  <a:srgbClr val="7030A0"/>
                </a:solidFill>
                <a:latin typeface="Times New Roman" panose="02020603050405020304" pitchFamily="18" charset="0"/>
                <a:cs typeface="Times New Roman" panose="02020603050405020304" pitchFamily="18" charset="0"/>
              </a:rPr>
              <a:t>of </a:t>
            </a:r>
            <a:r>
              <a:rPr lang="en-US" sz="3600" b="1" dirty="0">
                <a:solidFill>
                  <a:srgbClr val="7030A0"/>
                </a:solidFill>
                <a:latin typeface="Times New Roman" panose="02020603050405020304" pitchFamily="18" charset="0"/>
                <a:cs typeface="Times New Roman" panose="02020603050405020304" pitchFamily="18" charset="0"/>
              </a:rPr>
              <a:t>a vector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Lastly, a </a:t>
                </a:r>
                <a:r>
                  <a:rPr lang="en-US" sz="2400" b="1" dirty="0">
                    <a:latin typeface="Times New Roman" panose="02020603050405020304" pitchFamily="18" charset="0"/>
                    <a:cs typeface="Times New Roman" panose="02020603050405020304" pitchFamily="18" charset="0"/>
                  </a:rPr>
                  <a:t>solenoidal vector field</a:t>
                </a:r>
                <a:r>
                  <a:rPr lang="en-US" sz="2400" dirty="0">
                    <a:latin typeface="Times New Roman" panose="02020603050405020304" pitchFamily="18" charset="0"/>
                    <a:cs typeface="Times New Roman" panose="02020603050405020304" pitchFamily="18" charset="0"/>
                  </a:rPr>
                  <a:t> (also known as an </a:t>
                </a:r>
                <a:r>
                  <a:rPr lang="en-US" sz="2400" b="1" dirty="0">
                    <a:latin typeface="Times New Roman" panose="02020603050405020304" pitchFamily="18" charset="0"/>
                    <a:cs typeface="Times New Roman" panose="02020603050405020304" pitchFamily="18" charset="0"/>
                  </a:rPr>
                  <a:t>incompressible vector field</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divergence-free vector field</a:t>
                </a:r>
                <a:r>
                  <a:rPr lang="en-US" sz="2400" dirty="0">
                    <a:latin typeface="Times New Roman" panose="02020603050405020304" pitchFamily="18" charset="0"/>
                    <a:cs typeface="Times New Roman" panose="02020603050405020304" pitchFamily="18" charset="0"/>
                  </a:rPr>
                  <a:t>) is a vector field </a:t>
                </a:r>
                <a14:m>
                  <m:oMath xmlns:m="http://schemas.openxmlformats.org/officeDocument/2006/math">
                    <m:r>
                      <a:rPr lang="en-US" sz="2400" b="1" i="1">
                        <a:latin typeface="Cambria Math"/>
                      </a:rPr>
                      <m:t>𝑨</m:t>
                    </m:r>
                  </m:oMath>
                </a14:m>
                <a:r>
                  <a:rPr lang="en-US" sz="2400" dirty="0">
                    <a:latin typeface="Times New Roman" panose="02020603050405020304" pitchFamily="18" charset="0"/>
                    <a:cs typeface="Times New Roman" panose="02020603050405020304" pitchFamily="18" charset="0"/>
                  </a:rPr>
                  <a:t> with divergence zero at all points in the field. That is </a:t>
                </a:r>
                <a:br>
                  <a:rPr lang="en-US" sz="2400" dirty="0">
                    <a:latin typeface="Times New Roman" panose="02020603050405020304" pitchFamily="18"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2400" b="1" i="1">
                          <a:latin typeface="Cambria Math"/>
                        </a:rPr>
                        <m:t>𝛁</m:t>
                      </m:r>
                      <m:r>
                        <a:rPr lang="en-US" sz="2400" i="1">
                          <a:latin typeface="Cambria Math"/>
                        </a:rPr>
                        <m:t>∙</m:t>
                      </m:r>
                      <m:r>
                        <a:rPr lang="en-US" sz="2400" b="1" i="1">
                          <a:latin typeface="Cambria Math"/>
                        </a:rPr>
                        <m:t>𝐀</m:t>
                      </m:r>
                      <m:r>
                        <a:rPr lang="en-US" sz="2400" b="1">
                          <a:latin typeface="Cambria Math"/>
                        </a:rPr>
                        <m:t>=</m:t>
                      </m:r>
                      <m:r>
                        <a:rPr lang="en-US" sz="2400" b="1" i="1">
                          <a:latin typeface="Cambria Math"/>
                        </a:rPr>
                        <m:t>𝟎</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i="1" dirty="0" smtClean="0"/>
              </a:p>
              <a:p>
                <a:pPr marL="0" indent="0">
                  <a:buNone/>
                </a:pPr>
                <a:endParaRPr lang="en-US" dirty="0"/>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1887" r="-621"/>
                </a:stretch>
              </a:blipFill>
            </p:spPr>
            <p:txBody>
              <a:bodyPr/>
              <a:lstStyle/>
              <a:p>
                <a:r>
                  <a:rPr lang="en-US">
                    <a:noFill/>
                  </a:rPr>
                  <a:t> </a:t>
                </a:r>
              </a:p>
            </p:txBody>
          </p:sp>
        </mc:Fallback>
      </mc:AlternateContent>
      <p:pic>
        <p:nvPicPr>
          <p:cNvPr id="6" name="Picture 5" descr="coordinate-systems-and-transformations-and-vector-calculus-31-638.jpg"/>
          <p:cNvPicPr/>
          <p:nvPr/>
        </p:nvPicPr>
        <p:blipFill>
          <a:blip r:embed="rId3"/>
          <a:stretch>
            <a:fillRect/>
          </a:stretch>
        </p:blipFill>
        <p:spPr>
          <a:xfrm>
            <a:off x="3370220" y="3218409"/>
            <a:ext cx="4872445" cy="3365274"/>
          </a:xfrm>
          <a:prstGeom prst="rect">
            <a:avLst/>
          </a:prstGeom>
        </p:spPr>
      </p:pic>
    </p:spTree>
    <p:extLst>
      <p:ext uri="{BB962C8B-B14F-4D97-AF65-F5344CB8AC3E}">
        <p14:creationId xmlns:p14="http://schemas.microsoft.com/office/powerpoint/2010/main" val="3531599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a:t>
            </a:r>
            <a:r>
              <a:rPr lang="en-US" sz="3600" b="1" dirty="0">
                <a:solidFill>
                  <a:srgbClr val="7030A0"/>
                </a:solidFill>
                <a:latin typeface="Times New Roman" panose="02020603050405020304" pitchFamily="18" charset="0"/>
                <a:cs typeface="Times New Roman" panose="02020603050405020304" pitchFamily="18" charset="0"/>
              </a:rPr>
              <a:t>The </a:t>
            </a:r>
            <a:r>
              <a:rPr lang="en-US" sz="3600" b="1" dirty="0" smtClean="0">
                <a:solidFill>
                  <a:srgbClr val="7030A0"/>
                </a:solidFill>
                <a:latin typeface="Times New Roman" panose="02020603050405020304" pitchFamily="18" charset="0"/>
                <a:cs typeface="Times New Roman" panose="02020603050405020304" pitchFamily="18" charset="0"/>
              </a:rPr>
              <a:t>curl of </a:t>
            </a:r>
            <a:r>
              <a:rPr lang="en-US" sz="3600" b="1" dirty="0">
                <a:solidFill>
                  <a:srgbClr val="7030A0"/>
                </a:solidFill>
                <a:latin typeface="Times New Roman" panose="02020603050405020304" pitchFamily="18" charset="0"/>
                <a:cs typeface="Times New Roman" panose="02020603050405020304" pitchFamily="18" charset="0"/>
              </a:rPr>
              <a:t>a vector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curl of a vector field captures the idea of how a flow may rotate. </a:t>
                </a: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i="1" dirty="0" smtClean="0"/>
              </a:p>
              <a:p>
                <a:pPr marL="0" indent="0">
                  <a:buNone/>
                </a:pPr>
                <a:endParaRPr lang="en-US" dirty="0"/>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dirty="0" smtClean="0"/>
              </a:p>
              <a:p>
                <a:pPr marL="0" indent="0">
                  <a:buNone/>
                </a:pPr>
                <a:r>
                  <a:rPr lang="en-US" sz="2400" dirty="0" smtClean="0">
                    <a:latin typeface="Times New Roman" panose="02020603050405020304" pitchFamily="18" charset="0"/>
                    <a:cs typeface="Times New Roman" panose="02020603050405020304" pitchFamily="18" charset="0"/>
                  </a:rPr>
                  <a:t>If </a:t>
                </a:r>
                <a14:m>
                  <m:oMath xmlns:m="http://schemas.openxmlformats.org/officeDocument/2006/math">
                    <m:r>
                      <m:rPr>
                        <m:sty m:val="p"/>
                      </m:rPr>
                      <a:rPr lang="en-US" sz="2400">
                        <a:latin typeface="Cambria Math"/>
                      </a:rPr>
                      <m:t>curl</m:t>
                    </m:r>
                    <m:r>
                      <a:rPr lang="en-US" sz="2400" b="1" i="1">
                        <a:latin typeface="Cambria Math"/>
                      </a:rPr>
                      <m:t>𝐀</m:t>
                    </m:r>
                    <m:r>
                      <a:rPr lang="en-US" sz="2400" i="1">
                        <a:latin typeface="Cambria Math"/>
                      </a:rPr>
                      <m:t>=0</m:t>
                    </m:r>
                  </m:oMath>
                </a14:m>
                <a:r>
                  <a:rPr lang="en-US" sz="2400" dirty="0">
                    <a:latin typeface="Times New Roman" panose="02020603050405020304" pitchFamily="18" charset="0"/>
                    <a:cs typeface="Times New Roman" panose="02020603050405020304" pitchFamily="18" charset="0"/>
                  </a:rPr>
                  <a:t> then </a:t>
                </a:r>
                <a14:m>
                  <m:oMath xmlns:m="http://schemas.openxmlformats.org/officeDocument/2006/math">
                    <m:r>
                      <a:rPr lang="en-US" sz="2400" b="1" i="1">
                        <a:latin typeface="Cambria Math"/>
                      </a:rPr>
                      <m:t>𝐀</m:t>
                    </m:r>
                    <m:r>
                      <a:rPr lang="en-US" sz="2400" b="1">
                        <a:latin typeface="Cambria Math"/>
                      </a:rPr>
                      <m:t> </m:t>
                    </m:r>
                  </m:oMath>
                </a14:m>
                <a:r>
                  <a:rPr lang="en-US" sz="2400" dirty="0">
                    <a:latin typeface="Times New Roman" panose="02020603050405020304" pitchFamily="18" charset="0"/>
                    <a:cs typeface="Times New Roman" panose="02020603050405020304" pitchFamily="18" charset="0"/>
                  </a:rPr>
                  <a:t>is called </a:t>
                </a:r>
                <a:r>
                  <a:rPr lang="en-US" sz="2400" b="1" dirty="0">
                    <a:solidFill>
                      <a:srgbClr val="7030A0"/>
                    </a:solidFill>
                    <a:latin typeface="Times New Roman" panose="02020603050405020304" pitchFamily="18" charset="0"/>
                    <a:cs typeface="Times New Roman" panose="02020603050405020304" pitchFamily="18" charset="0"/>
                  </a:rPr>
                  <a:t>conservative or </a:t>
                </a:r>
                <a:r>
                  <a:rPr lang="en-US" sz="2400" b="1" dirty="0" err="1" smtClean="0">
                    <a:solidFill>
                      <a:srgbClr val="7030A0"/>
                    </a:solidFill>
                    <a:latin typeface="Times New Roman" panose="02020603050405020304" pitchFamily="18" charset="0"/>
                    <a:cs typeface="Times New Roman" panose="02020603050405020304" pitchFamily="18" charset="0"/>
                  </a:rPr>
                  <a:t>irrotational</a:t>
                </a:r>
                <a:r>
                  <a:rPr lang="en-US" sz="2400" dirty="0">
                    <a:latin typeface="Times New Roman" panose="02020603050405020304" pitchFamily="18" charset="0"/>
                    <a:cs typeface="Times New Roman" panose="02020603050405020304" pitchFamily="18" charset="0"/>
                  </a:rPr>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1887"/>
                </a:stretch>
              </a:blipFill>
            </p:spPr>
            <p:txBody>
              <a:bodyPr/>
              <a:lstStyle/>
              <a:p>
                <a:r>
                  <a:rPr lang="en-US">
                    <a:noFill/>
                  </a:rPr>
                  <a:t> </a:t>
                </a:r>
              </a:p>
            </p:txBody>
          </p:sp>
        </mc:Fallback>
      </mc:AlternateContent>
      <p:pic>
        <p:nvPicPr>
          <p:cNvPr id="5" name="Picture 4" descr="C:\Users\AIUB\Desktop\Uniform_curl.JPG"/>
          <p:cNvPicPr/>
          <p:nvPr/>
        </p:nvPicPr>
        <p:blipFill>
          <a:blip r:embed="rId3"/>
          <a:srcRect/>
          <a:stretch>
            <a:fillRect/>
          </a:stretch>
        </p:blipFill>
        <p:spPr bwMode="auto">
          <a:xfrm>
            <a:off x="4310744" y="2366962"/>
            <a:ext cx="2815544" cy="2609987"/>
          </a:xfrm>
          <a:prstGeom prst="rect">
            <a:avLst/>
          </a:prstGeom>
          <a:noFill/>
          <a:ln w="9525">
            <a:noFill/>
            <a:miter lim="800000"/>
            <a:headEnd/>
            <a:tailEnd/>
          </a:ln>
        </p:spPr>
      </p:pic>
    </p:spTree>
    <p:extLst>
      <p:ext uri="{BB962C8B-B14F-4D97-AF65-F5344CB8AC3E}">
        <p14:creationId xmlns:p14="http://schemas.microsoft.com/office/powerpoint/2010/main" val="2520885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7"/>
            <a:ext cx="10515600" cy="1090740"/>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Formula for divergence </a:t>
            </a:r>
            <a:r>
              <a:rPr lang="en-US" sz="3600" b="1" dirty="0" smtClean="0">
                <a:solidFill>
                  <a:srgbClr val="7030A0"/>
                </a:solidFill>
                <a:latin typeface="Times New Roman" panose="02020603050405020304" pitchFamily="18" charset="0"/>
                <a:cs typeface="Times New Roman" panose="02020603050405020304" pitchFamily="18" charset="0"/>
              </a:rPr>
              <a:t>and curl</a:t>
            </a:r>
            <a:endParaRPr lang="en-US" sz="36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Let</a:t>
                </a:r>
                <a:r>
                  <a:rPr lang="en-US" sz="2400" dirty="0" smtClean="0">
                    <a:latin typeface="Times New Roman" panose="02020603050405020304" pitchFamily="18" charset="0"/>
                    <a:cs typeface="Times New Roman" panose="02020603050405020304" pitchFamily="18" charset="0"/>
                  </a:rPr>
                  <a:t>, </a:t>
                </a:r>
                <a14:m>
                  <m:oMath xmlns:m="http://schemas.openxmlformats.org/officeDocument/2006/math">
                    <m:r>
                      <a:rPr lang="en-US" sz="2400" i="1">
                        <a:latin typeface="Cambria Math"/>
                      </a:rPr>
                      <m:t> </m:t>
                    </m:r>
                    <m:r>
                      <a:rPr lang="en-US" sz="2400" b="1" i="1">
                        <a:latin typeface="Cambria Math"/>
                      </a:rPr>
                      <m:t>𝐀</m:t>
                    </m:r>
                    <m:r>
                      <a:rPr lang="en-US" sz="2400" i="1">
                        <a:latin typeface="Cambria Math"/>
                      </a:rPr>
                      <m:t>=</m:t>
                    </m:r>
                    <m:sSub>
                      <m:sSubPr>
                        <m:ctrlPr>
                          <a:rPr lang="en-US" sz="2400" i="1">
                            <a:latin typeface="Cambria Math"/>
                          </a:rPr>
                        </m:ctrlPr>
                      </m:sSubPr>
                      <m:e>
                        <m:acc>
                          <m:accPr>
                            <m:chr m:val="̂"/>
                            <m:ctrlPr>
                              <a:rPr lang="en-US" sz="2400" i="1">
                                <a:latin typeface="Cambria Math"/>
                              </a:rPr>
                            </m:ctrlPr>
                          </m:accPr>
                          <m:e>
                            <m:r>
                              <m:rPr>
                                <m:sty m:val="p"/>
                              </m:rPr>
                              <a:rPr lang="en-US" sz="2400">
                                <a:latin typeface="Cambria Math"/>
                              </a:rPr>
                              <m:t>u</m:t>
                            </m:r>
                          </m:e>
                        </m:acc>
                      </m:e>
                      <m:sub>
                        <m:r>
                          <a:rPr lang="en-US" sz="2400">
                            <a:latin typeface="Cambria Math"/>
                          </a:rPr>
                          <m:t>1 </m:t>
                        </m:r>
                      </m:sub>
                    </m:sSub>
                    <m:sSub>
                      <m:sSubPr>
                        <m:ctrlPr>
                          <a:rPr lang="en-US" sz="2400" i="1">
                            <a:latin typeface="Cambria Math"/>
                          </a:rPr>
                        </m:ctrlPr>
                      </m:sSubPr>
                      <m:e>
                        <m:r>
                          <a:rPr lang="en-US" sz="2400" i="1">
                            <a:latin typeface="Cambria Math"/>
                          </a:rPr>
                          <m:t>𝐴</m:t>
                        </m:r>
                      </m:e>
                      <m:sub>
                        <m:r>
                          <a:rPr lang="en-US" sz="2400" i="1">
                            <a:latin typeface="Cambria Math"/>
                          </a:rPr>
                          <m:t>1</m:t>
                        </m:r>
                      </m:sub>
                    </m:sSub>
                    <m:d>
                      <m:dPr>
                        <m:ctrlPr>
                          <a:rPr lang="en-US" sz="2400" i="1">
                            <a:latin typeface="Cambria Math"/>
                          </a:rPr>
                        </m:ctrlPr>
                      </m:dPr>
                      <m:e>
                        <m:sSub>
                          <m:sSubPr>
                            <m:ctrlPr>
                              <a:rPr lang="en-US" sz="2400" i="1">
                                <a:latin typeface="Cambria Math"/>
                              </a:rPr>
                            </m:ctrlPr>
                          </m:sSubPr>
                          <m:e>
                            <m:r>
                              <a:rPr lang="en-US" sz="2400" i="1">
                                <a:latin typeface="Cambria Math"/>
                              </a:rPr>
                              <m:t>𝑢</m:t>
                            </m:r>
                          </m:e>
                          <m:sub>
                            <m:r>
                              <a:rPr lang="en-US" sz="2400" i="1">
                                <a:latin typeface="Cambria Math"/>
                              </a:rPr>
                              <m:t>1</m:t>
                            </m:r>
                          </m:sub>
                        </m:sSub>
                        <m:sSub>
                          <m:sSubPr>
                            <m:ctrlPr>
                              <a:rPr lang="en-US" sz="2400" i="1">
                                <a:latin typeface="Cambria Math"/>
                              </a:rPr>
                            </m:ctrlPr>
                          </m:sSubPr>
                          <m:e>
                            <m:r>
                              <a:rPr lang="en-US" sz="2400" i="1">
                                <a:latin typeface="Cambria Math"/>
                              </a:rPr>
                              <m:t>, </m:t>
                            </m:r>
                            <m:r>
                              <a:rPr lang="en-US" sz="2400" i="1">
                                <a:latin typeface="Cambria Math"/>
                              </a:rPr>
                              <m:t>𝑢</m:t>
                            </m:r>
                          </m:e>
                          <m:sub>
                            <m:r>
                              <a:rPr lang="en-US" sz="2400" i="1">
                                <a:latin typeface="Cambria Math"/>
                              </a:rPr>
                              <m:t>2</m:t>
                            </m:r>
                          </m:sub>
                        </m:sSub>
                        <m:sSub>
                          <m:sSubPr>
                            <m:ctrlPr>
                              <a:rPr lang="en-US" sz="2400" i="1">
                                <a:latin typeface="Cambria Math"/>
                              </a:rPr>
                            </m:ctrlPr>
                          </m:sSubPr>
                          <m:e>
                            <m:r>
                              <a:rPr lang="en-US" sz="2400" i="1">
                                <a:latin typeface="Cambria Math"/>
                              </a:rPr>
                              <m:t>, </m:t>
                            </m:r>
                            <m:r>
                              <a:rPr lang="en-US" sz="2400" i="1">
                                <a:latin typeface="Cambria Math"/>
                              </a:rPr>
                              <m:t>𝑢</m:t>
                            </m:r>
                          </m:e>
                          <m:sub>
                            <m:r>
                              <a:rPr lang="en-US" sz="2400" i="1">
                                <a:latin typeface="Cambria Math"/>
                              </a:rPr>
                              <m:t>3</m:t>
                            </m:r>
                          </m:sub>
                        </m:sSub>
                      </m:e>
                    </m:d>
                    <m:r>
                      <a:rPr lang="en-US" sz="2400" i="1">
                        <a:latin typeface="Cambria Math"/>
                      </a:rPr>
                      <m:t>+</m:t>
                    </m:r>
                    <m:sSub>
                      <m:sSubPr>
                        <m:ctrlPr>
                          <a:rPr lang="en-US" sz="2400" i="1">
                            <a:latin typeface="Cambria Math"/>
                          </a:rPr>
                        </m:ctrlPr>
                      </m:sSubPr>
                      <m:e>
                        <m:acc>
                          <m:accPr>
                            <m:chr m:val="̂"/>
                            <m:ctrlPr>
                              <a:rPr lang="en-US" sz="2400" i="1">
                                <a:latin typeface="Cambria Math"/>
                              </a:rPr>
                            </m:ctrlPr>
                          </m:accPr>
                          <m:e>
                            <m:r>
                              <m:rPr>
                                <m:sty m:val="p"/>
                              </m:rPr>
                              <a:rPr lang="en-US" sz="2400">
                                <a:latin typeface="Cambria Math"/>
                              </a:rPr>
                              <m:t>u</m:t>
                            </m:r>
                          </m:e>
                        </m:acc>
                      </m:e>
                      <m:sub>
                        <m:r>
                          <a:rPr lang="en-US" sz="2400">
                            <a:latin typeface="Cambria Math"/>
                          </a:rPr>
                          <m:t>2 </m:t>
                        </m:r>
                      </m:sub>
                    </m:sSub>
                    <m:sSub>
                      <m:sSubPr>
                        <m:ctrlPr>
                          <a:rPr lang="en-US" sz="2400" i="1">
                            <a:latin typeface="Cambria Math"/>
                          </a:rPr>
                        </m:ctrlPr>
                      </m:sSubPr>
                      <m:e>
                        <m:r>
                          <a:rPr lang="en-US" sz="2400" i="1">
                            <a:latin typeface="Cambria Math"/>
                          </a:rPr>
                          <m:t>𝐴</m:t>
                        </m:r>
                      </m:e>
                      <m:sub>
                        <m:r>
                          <a:rPr lang="en-US" sz="2400" i="1">
                            <a:latin typeface="Cambria Math"/>
                          </a:rPr>
                          <m:t>2</m:t>
                        </m:r>
                      </m:sub>
                    </m:sSub>
                    <m:sSub>
                      <m:sSubPr>
                        <m:ctrlPr>
                          <a:rPr lang="en-US" sz="2400" i="1">
                            <a:latin typeface="Cambria Math"/>
                          </a:rPr>
                        </m:ctrlPr>
                      </m:sSubPr>
                      <m:e>
                        <m:d>
                          <m:dPr>
                            <m:ctrlPr>
                              <a:rPr lang="en-US" sz="2400" i="1">
                                <a:latin typeface="Cambria Math"/>
                              </a:rPr>
                            </m:ctrlPr>
                          </m:dPr>
                          <m:e>
                            <m:sSub>
                              <m:sSubPr>
                                <m:ctrlPr>
                                  <a:rPr lang="en-US" sz="2400" i="1">
                                    <a:latin typeface="Cambria Math"/>
                                  </a:rPr>
                                </m:ctrlPr>
                              </m:sSubPr>
                              <m:e>
                                <m:r>
                                  <a:rPr lang="en-US" sz="2400" i="1">
                                    <a:latin typeface="Cambria Math"/>
                                  </a:rPr>
                                  <m:t>𝑢</m:t>
                                </m:r>
                              </m:e>
                              <m:sub>
                                <m:r>
                                  <a:rPr lang="en-US" sz="2400" i="1">
                                    <a:latin typeface="Cambria Math"/>
                                  </a:rPr>
                                  <m:t>1</m:t>
                                </m:r>
                              </m:sub>
                            </m:sSub>
                            <m:sSub>
                              <m:sSubPr>
                                <m:ctrlPr>
                                  <a:rPr lang="en-US" sz="2400" i="1">
                                    <a:latin typeface="Cambria Math"/>
                                  </a:rPr>
                                </m:ctrlPr>
                              </m:sSubPr>
                              <m:e>
                                <m:r>
                                  <a:rPr lang="en-US" sz="2400" i="1">
                                    <a:latin typeface="Cambria Math"/>
                                  </a:rPr>
                                  <m:t>, </m:t>
                                </m:r>
                                <m:r>
                                  <a:rPr lang="en-US" sz="2400" i="1">
                                    <a:latin typeface="Cambria Math"/>
                                  </a:rPr>
                                  <m:t>𝑢</m:t>
                                </m:r>
                              </m:e>
                              <m:sub>
                                <m:r>
                                  <a:rPr lang="en-US" sz="2400" i="1">
                                    <a:latin typeface="Cambria Math"/>
                                  </a:rPr>
                                  <m:t>2</m:t>
                                </m:r>
                              </m:sub>
                            </m:sSub>
                            <m:sSub>
                              <m:sSubPr>
                                <m:ctrlPr>
                                  <a:rPr lang="en-US" sz="2400" i="1">
                                    <a:latin typeface="Cambria Math"/>
                                  </a:rPr>
                                </m:ctrlPr>
                              </m:sSubPr>
                              <m:e>
                                <m:r>
                                  <a:rPr lang="en-US" sz="2400" i="1">
                                    <a:latin typeface="Cambria Math"/>
                                  </a:rPr>
                                  <m:t>, </m:t>
                                </m:r>
                                <m:r>
                                  <a:rPr lang="en-US" sz="2400" i="1">
                                    <a:latin typeface="Cambria Math"/>
                                  </a:rPr>
                                  <m:t>𝑢</m:t>
                                </m:r>
                              </m:e>
                              <m:sub>
                                <m:r>
                                  <a:rPr lang="en-US" sz="2400" i="1">
                                    <a:latin typeface="Cambria Math"/>
                                  </a:rPr>
                                  <m:t>3</m:t>
                                </m:r>
                              </m:sub>
                            </m:sSub>
                          </m:e>
                        </m:d>
                        <m:r>
                          <a:rPr lang="en-US" sz="2400" i="1">
                            <a:latin typeface="Cambria Math"/>
                          </a:rPr>
                          <m:t>+</m:t>
                        </m:r>
                        <m:sSub>
                          <m:sSubPr>
                            <m:ctrlPr>
                              <a:rPr lang="en-US" sz="2400" i="1">
                                <a:latin typeface="Cambria Math"/>
                              </a:rPr>
                            </m:ctrlPr>
                          </m:sSubPr>
                          <m:e>
                            <m:acc>
                              <m:accPr>
                                <m:chr m:val="̂"/>
                                <m:ctrlPr>
                                  <a:rPr lang="en-US" sz="2400" i="1">
                                    <a:latin typeface="Cambria Math"/>
                                  </a:rPr>
                                </m:ctrlPr>
                              </m:accPr>
                              <m:e>
                                <m:r>
                                  <m:rPr>
                                    <m:sty m:val="p"/>
                                  </m:rPr>
                                  <a:rPr lang="en-US" sz="2400">
                                    <a:latin typeface="Cambria Math"/>
                                  </a:rPr>
                                  <m:t>u</m:t>
                                </m:r>
                              </m:e>
                            </m:acc>
                          </m:e>
                          <m:sub>
                            <m:r>
                              <a:rPr lang="en-US" sz="2400">
                                <a:latin typeface="Cambria Math"/>
                              </a:rPr>
                              <m:t>3</m:t>
                            </m:r>
                          </m:sub>
                        </m:sSub>
                        <m:r>
                          <a:rPr lang="en-US" sz="2400" i="1">
                            <a:latin typeface="Cambria Math"/>
                          </a:rPr>
                          <m:t> </m:t>
                        </m:r>
                        <m:r>
                          <a:rPr lang="en-US" sz="2400" i="1">
                            <a:latin typeface="Cambria Math"/>
                          </a:rPr>
                          <m:t>𝐴</m:t>
                        </m:r>
                      </m:e>
                      <m:sub>
                        <m:r>
                          <a:rPr lang="en-US" sz="2400" i="1">
                            <a:latin typeface="Cambria Math"/>
                          </a:rPr>
                          <m:t>3</m:t>
                        </m:r>
                      </m:sub>
                    </m:sSub>
                    <m:d>
                      <m:dPr>
                        <m:ctrlPr>
                          <a:rPr lang="en-US" sz="2400" i="1">
                            <a:latin typeface="Cambria Math"/>
                          </a:rPr>
                        </m:ctrlPr>
                      </m:dPr>
                      <m:e>
                        <m:sSub>
                          <m:sSubPr>
                            <m:ctrlPr>
                              <a:rPr lang="en-US" sz="2400" i="1">
                                <a:latin typeface="Cambria Math"/>
                              </a:rPr>
                            </m:ctrlPr>
                          </m:sSubPr>
                          <m:e>
                            <m:r>
                              <a:rPr lang="en-US" sz="2400" i="1">
                                <a:latin typeface="Cambria Math"/>
                              </a:rPr>
                              <m:t>𝑢</m:t>
                            </m:r>
                          </m:e>
                          <m:sub>
                            <m:r>
                              <a:rPr lang="en-US" sz="2400" i="1">
                                <a:latin typeface="Cambria Math"/>
                              </a:rPr>
                              <m:t>1</m:t>
                            </m:r>
                          </m:sub>
                        </m:sSub>
                        <m:sSub>
                          <m:sSubPr>
                            <m:ctrlPr>
                              <a:rPr lang="en-US" sz="2400" i="1">
                                <a:latin typeface="Cambria Math"/>
                              </a:rPr>
                            </m:ctrlPr>
                          </m:sSubPr>
                          <m:e>
                            <m:r>
                              <a:rPr lang="en-US" sz="2400" i="1">
                                <a:latin typeface="Cambria Math"/>
                              </a:rPr>
                              <m:t>, </m:t>
                            </m:r>
                            <m:r>
                              <a:rPr lang="en-US" sz="2400" i="1">
                                <a:latin typeface="Cambria Math"/>
                              </a:rPr>
                              <m:t>𝑢</m:t>
                            </m:r>
                          </m:e>
                          <m:sub>
                            <m:r>
                              <a:rPr lang="en-US" sz="2400" i="1">
                                <a:latin typeface="Cambria Math"/>
                              </a:rPr>
                              <m:t>2</m:t>
                            </m:r>
                          </m:sub>
                        </m:sSub>
                        <m:sSub>
                          <m:sSubPr>
                            <m:ctrlPr>
                              <a:rPr lang="en-US" sz="2400" i="1">
                                <a:latin typeface="Cambria Math"/>
                              </a:rPr>
                            </m:ctrlPr>
                          </m:sSubPr>
                          <m:e>
                            <m:r>
                              <a:rPr lang="en-US" sz="2400" i="1">
                                <a:latin typeface="Cambria Math"/>
                              </a:rPr>
                              <m:t>, </m:t>
                            </m:r>
                            <m:r>
                              <a:rPr lang="en-US" sz="2400" i="1">
                                <a:latin typeface="Cambria Math"/>
                              </a:rPr>
                              <m:t>𝑢</m:t>
                            </m:r>
                          </m:e>
                          <m:sub>
                            <m:r>
                              <a:rPr lang="en-US" sz="2400" i="1">
                                <a:latin typeface="Cambria Math"/>
                              </a:rPr>
                              <m:t>3</m:t>
                            </m:r>
                          </m:sub>
                        </m:sSub>
                      </m:e>
                    </m:d>
                  </m:oMath>
                </a14:m>
                <a:r>
                  <a:rPr lang="en-US" sz="2400" dirty="0">
                    <a:latin typeface="Times New Roman" panose="02020603050405020304" pitchFamily="18" charset="0"/>
                    <a:cs typeface="Times New Roman" panose="02020603050405020304" pitchFamily="18" charset="0"/>
                  </a:rPr>
                  <a:t> is a vector.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divergence and the curl is given </a:t>
                </a:r>
                <a:r>
                  <a:rPr lang="en-US" sz="2400" dirty="0" smtClean="0">
                    <a:latin typeface="Times New Roman" panose="02020603050405020304" pitchFamily="18" charset="0"/>
                    <a:cs typeface="Times New Roman" panose="02020603050405020304" pitchFamily="18" charset="0"/>
                  </a:rPr>
                  <a:t>by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m:rPr>
                          <m:sty m:val="p"/>
                        </m:rPr>
                        <a:rPr lang="en-US" sz="2400">
                          <a:latin typeface="Cambria Math"/>
                        </a:rPr>
                        <m:t>div</m:t>
                      </m:r>
                      <m:r>
                        <a:rPr lang="en-US" sz="2400" b="1" i="1">
                          <a:latin typeface="Cambria Math"/>
                        </a:rPr>
                        <m:t>𝐀</m:t>
                      </m:r>
                      <m:r>
                        <a:rPr lang="en-US" sz="2400" i="1">
                          <a:latin typeface="Cambria Math"/>
                        </a:rPr>
                        <m:t>=</m:t>
                      </m:r>
                      <m:r>
                        <a:rPr lang="en-US" sz="2400" b="1" i="1">
                          <a:latin typeface="Cambria Math"/>
                        </a:rPr>
                        <m:t>𝛁</m:t>
                      </m:r>
                      <m:r>
                        <a:rPr lang="en-US" sz="2400" i="1">
                          <a:latin typeface="Cambria Math"/>
                        </a:rPr>
                        <m:t>∙</m:t>
                      </m:r>
                      <m:r>
                        <a:rPr lang="en-US" sz="2400" b="1" i="1">
                          <a:latin typeface="Cambria Math"/>
                        </a:rPr>
                        <m:t>𝐀</m:t>
                      </m:r>
                      <m:r>
                        <a:rPr lang="en-US" sz="2400" i="1">
                          <a:latin typeface="Cambria Math"/>
                        </a:rPr>
                        <m:t>=</m:t>
                      </m:r>
                      <m:f>
                        <m:fPr>
                          <m:ctrlPr>
                            <a:rPr lang="en-US" sz="2400" i="1">
                              <a:latin typeface="Cambria Math"/>
                            </a:rPr>
                          </m:ctrlPr>
                        </m:fPr>
                        <m:num>
                          <m:r>
                            <a:rPr lang="en-US" sz="2400" i="1">
                              <a:latin typeface="Cambria Math"/>
                            </a:rPr>
                            <m:t>1</m:t>
                          </m:r>
                        </m:num>
                        <m:den>
                          <m:sSub>
                            <m:sSubPr>
                              <m:ctrlPr>
                                <a:rPr lang="en-US" sz="2400" i="1">
                                  <a:latin typeface="Cambria Math"/>
                                </a:rPr>
                              </m:ctrlPr>
                            </m:sSubPr>
                            <m:e>
                              <m:r>
                                <a:rPr lang="en-US" sz="2400" i="1">
                                  <a:latin typeface="Cambria Math"/>
                                </a:rPr>
                                <m:t>h</m:t>
                              </m:r>
                            </m:e>
                            <m:sub>
                              <m:r>
                                <a:rPr lang="en-US" sz="2400" i="1">
                                  <a:latin typeface="Cambria Math"/>
                                </a:rPr>
                                <m:t>1</m:t>
                              </m:r>
                            </m:sub>
                          </m:sSub>
                          <m:sSub>
                            <m:sSubPr>
                              <m:ctrlPr>
                                <a:rPr lang="en-US" sz="2400" i="1">
                                  <a:latin typeface="Cambria Math"/>
                                </a:rPr>
                              </m:ctrlPr>
                            </m:sSubPr>
                            <m:e>
                              <m:r>
                                <a:rPr lang="en-US" sz="2400" i="1">
                                  <a:latin typeface="Cambria Math"/>
                                </a:rPr>
                                <m:t>h</m:t>
                              </m:r>
                            </m:e>
                            <m:sub>
                              <m:r>
                                <a:rPr lang="en-US" sz="2400" i="1">
                                  <a:latin typeface="Cambria Math"/>
                                </a:rPr>
                                <m:t>2</m:t>
                              </m:r>
                            </m:sub>
                          </m:sSub>
                          <m:sSub>
                            <m:sSubPr>
                              <m:ctrlPr>
                                <a:rPr lang="en-US" sz="2400" i="1">
                                  <a:latin typeface="Cambria Math"/>
                                </a:rPr>
                              </m:ctrlPr>
                            </m:sSubPr>
                            <m:e>
                              <m:r>
                                <a:rPr lang="en-US" sz="2400" i="1">
                                  <a:latin typeface="Cambria Math"/>
                                </a:rPr>
                                <m:t>h</m:t>
                              </m:r>
                            </m:e>
                            <m:sub>
                              <m:r>
                                <a:rPr lang="en-US" sz="2400" i="1">
                                  <a:latin typeface="Cambria Math"/>
                                </a:rPr>
                                <m:t>3</m:t>
                              </m:r>
                            </m:sub>
                          </m:sSub>
                        </m:den>
                      </m:f>
                      <m:d>
                        <m:dPr>
                          <m:begChr m:val="["/>
                          <m:endChr m:val="]"/>
                          <m:ctrlPr>
                            <a:rPr lang="en-US" sz="2400" i="1">
                              <a:latin typeface="Cambria Math"/>
                            </a:rPr>
                          </m:ctrlPr>
                        </m:dPr>
                        <m:e>
                          <m:f>
                            <m:fPr>
                              <m:ctrlPr>
                                <a:rPr lang="en-US" sz="2400" i="1">
                                  <a:latin typeface="Cambria Math"/>
                                </a:rPr>
                              </m:ctrlPr>
                            </m:fPr>
                            <m:num>
                              <m:r>
                                <a:rPr lang="en-US" sz="2400" i="1">
                                  <a:latin typeface="Cambria Math"/>
                                </a:rPr>
                                <m:t>𝜕</m:t>
                              </m:r>
                            </m:num>
                            <m:den>
                              <m:r>
                                <a:rPr lang="en-US" sz="2400" i="1">
                                  <a:latin typeface="Cambria Math"/>
                                </a:rPr>
                                <m:t>𝜕</m:t>
                              </m:r>
                              <m:sSub>
                                <m:sSubPr>
                                  <m:ctrlPr>
                                    <a:rPr lang="en-US" sz="2400" i="1">
                                      <a:latin typeface="Cambria Math"/>
                                    </a:rPr>
                                  </m:ctrlPr>
                                </m:sSubPr>
                                <m:e>
                                  <m:r>
                                    <a:rPr lang="en-US" sz="2400" i="1">
                                      <a:latin typeface="Cambria Math"/>
                                    </a:rPr>
                                    <m:t>𝑢</m:t>
                                  </m:r>
                                </m:e>
                                <m:sub>
                                  <m:r>
                                    <a:rPr lang="en-US" sz="2400" i="1">
                                      <a:latin typeface="Cambria Math"/>
                                    </a:rPr>
                                    <m:t>1</m:t>
                                  </m:r>
                                </m:sub>
                              </m:sSub>
                            </m:den>
                          </m:f>
                          <m:d>
                            <m:dPr>
                              <m:ctrlPr>
                                <a:rPr lang="en-US" sz="2400" i="1">
                                  <a:latin typeface="Cambria Math"/>
                                </a:rPr>
                              </m:ctrlPr>
                            </m:dPr>
                            <m:e>
                              <m:sSub>
                                <m:sSubPr>
                                  <m:ctrlPr>
                                    <a:rPr lang="en-US" sz="2400" i="1">
                                      <a:latin typeface="Cambria Math"/>
                                    </a:rPr>
                                  </m:ctrlPr>
                                </m:sSubPr>
                                <m:e>
                                  <m:r>
                                    <a:rPr lang="en-US" sz="2400" i="1">
                                      <a:latin typeface="Cambria Math"/>
                                    </a:rPr>
                                    <m:t>𝐴</m:t>
                                  </m:r>
                                </m:e>
                                <m:sub>
                                  <m:r>
                                    <a:rPr lang="en-US" sz="2400" i="1">
                                      <a:latin typeface="Cambria Math"/>
                                    </a:rPr>
                                    <m:t>1</m:t>
                                  </m:r>
                                </m:sub>
                              </m:sSub>
                              <m:sSub>
                                <m:sSubPr>
                                  <m:ctrlPr>
                                    <a:rPr lang="en-US" sz="2400" i="1">
                                      <a:latin typeface="Cambria Math"/>
                                    </a:rPr>
                                  </m:ctrlPr>
                                </m:sSubPr>
                                <m:e>
                                  <m:r>
                                    <a:rPr lang="en-US" sz="2400" i="1">
                                      <a:latin typeface="Cambria Math"/>
                                    </a:rPr>
                                    <m:t>h</m:t>
                                  </m:r>
                                </m:e>
                                <m:sub>
                                  <m:r>
                                    <a:rPr lang="en-US" sz="2400" i="1">
                                      <a:latin typeface="Cambria Math"/>
                                    </a:rPr>
                                    <m:t>2</m:t>
                                  </m:r>
                                </m:sub>
                              </m:sSub>
                              <m:sSub>
                                <m:sSubPr>
                                  <m:ctrlPr>
                                    <a:rPr lang="en-US" sz="2400" i="1">
                                      <a:latin typeface="Cambria Math"/>
                                    </a:rPr>
                                  </m:ctrlPr>
                                </m:sSubPr>
                                <m:e>
                                  <m:r>
                                    <a:rPr lang="en-US" sz="2400" i="1">
                                      <a:latin typeface="Cambria Math"/>
                                    </a:rPr>
                                    <m:t>h</m:t>
                                  </m:r>
                                </m:e>
                                <m:sub>
                                  <m:r>
                                    <a:rPr lang="en-US" sz="2400" i="1">
                                      <a:latin typeface="Cambria Math"/>
                                    </a:rPr>
                                    <m:t>3</m:t>
                                  </m:r>
                                </m:sub>
                              </m:sSub>
                            </m:e>
                          </m:d>
                          <m:r>
                            <a:rPr lang="en-US" sz="2400" i="1">
                              <a:latin typeface="Cambria Math"/>
                            </a:rPr>
                            <m:t>+</m:t>
                          </m:r>
                          <m:f>
                            <m:fPr>
                              <m:ctrlPr>
                                <a:rPr lang="en-US" sz="2400" i="1">
                                  <a:latin typeface="Cambria Math"/>
                                </a:rPr>
                              </m:ctrlPr>
                            </m:fPr>
                            <m:num>
                              <m:r>
                                <a:rPr lang="en-US" sz="2400" i="1">
                                  <a:latin typeface="Cambria Math"/>
                                </a:rPr>
                                <m:t>𝜕</m:t>
                              </m:r>
                            </m:num>
                            <m:den>
                              <m:r>
                                <a:rPr lang="en-US" sz="2400" i="1">
                                  <a:latin typeface="Cambria Math"/>
                                </a:rPr>
                                <m:t>𝜕</m:t>
                              </m:r>
                              <m:sSub>
                                <m:sSubPr>
                                  <m:ctrlPr>
                                    <a:rPr lang="en-US" sz="2400" i="1">
                                      <a:latin typeface="Cambria Math"/>
                                    </a:rPr>
                                  </m:ctrlPr>
                                </m:sSubPr>
                                <m:e>
                                  <m:r>
                                    <a:rPr lang="en-US" sz="2400" i="1">
                                      <a:latin typeface="Cambria Math"/>
                                    </a:rPr>
                                    <m:t>𝑢</m:t>
                                  </m:r>
                                </m:e>
                                <m:sub>
                                  <m:r>
                                    <a:rPr lang="en-US" sz="2400" i="1">
                                      <a:latin typeface="Cambria Math"/>
                                    </a:rPr>
                                    <m:t>2</m:t>
                                  </m:r>
                                </m:sub>
                              </m:sSub>
                            </m:den>
                          </m:f>
                          <m:d>
                            <m:dPr>
                              <m:ctrlPr>
                                <a:rPr lang="en-US" sz="2400" i="1">
                                  <a:latin typeface="Cambria Math"/>
                                </a:rPr>
                              </m:ctrlPr>
                            </m:dPr>
                            <m:e>
                              <m:sSub>
                                <m:sSubPr>
                                  <m:ctrlPr>
                                    <a:rPr lang="en-US" sz="2400" i="1">
                                      <a:latin typeface="Cambria Math"/>
                                    </a:rPr>
                                  </m:ctrlPr>
                                </m:sSubPr>
                                <m:e>
                                  <m:r>
                                    <a:rPr lang="en-US" sz="2400" i="1">
                                      <a:latin typeface="Cambria Math"/>
                                    </a:rPr>
                                    <m:t>h</m:t>
                                  </m:r>
                                </m:e>
                                <m:sub>
                                  <m:r>
                                    <a:rPr lang="en-US" sz="2400" i="1">
                                      <a:latin typeface="Cambria Math"/>
                                    </a:rPr>
                                    <m:t>1</m:t>
                                  </m:r>
                                </m:sub>
                              </m:sSub>
                              <m:sSub>
                                <m:sSubPr>
                                  <m:ctrlPr>
                                    <a:rPr lang="en-US" sz="2400" i="1">
                                      <a:latin typeface="Cambria Math"/>
                                    </a:rPr>
                                  </m:ctrlPr>
                                </m:sSubPr>
                                <m:e>
                                  <m:r>
                                    <a:rPr lang="en-US" sz="2400" i="1">
                                      <a:latin typeface="Cambria Math"/>
                                    </a:rPr>
                                    <m:t>𝐴</m:t>
                                  </m:r>
                                </m:e>
                                <m:sub>
                                  <m:r>
                                    <a:rPr lang="en-US" sz="2400" i="1">
                                      <a:latin typeface="Cambria Math"/>
                                    </a:rPr>
                                    <m:t>2</m:t>
                                  </m:r>
                                </m:sub>
                              </m:sSub>
                              <m:sSub>
                                <m:sSubPr>
                                  <m:ctrlPr>
                                    <a:rPr lang="en-US" sz="2400" i="1">
                                      <a:latin typeface="Cambria Math"/>
                                    </a:rPr>
                                  </m:ctrlPr>
                                </m:sSubPr>
                                <m:e>
                                  <m:r>
                                    <a:rPr lang="en-US" sz="2400" i="1">
                                      <a:latin typeface="Cambria Math"/>
                                    </a:rPr>
                                    <m:t>h</m:t>
                                  </m:r>
                                </m:e>
                                <m:sub>
                                  <m:r>
                                    <a:rPr lang="en-US" sz="2400" i="1">
                                      <a:latin typeface="Cambria Math"/>
                                    </a:rPr>
                                    <m:t>3</m:t>
                                  </m:r>
                                </m:sub>
                              </m:sSub>
                            </m:e>
                          </m:d>
                          <m:r>
                            <a:rPr lang="en-US" sz="2400" i="1">
                              <a:latin typeface="Cambria Math"/>
                            </a:rPr>
                            <m:t>+</m:t>
                          </m:r>
                          <m:f>
                            <m:fPr>
                              <m:ctrlPr>
                                <a:rPr lang="en-US" sz="2400" i="1">
                                  <a:latin typeface="Cambria Math"/>
                                </a:rPr>
                              </m:ctrlPr>
                            </m:fPr>
                            <m:num>
                              <m:r>
                                <a:rPr lang="en-US" sz="2400" i="1">
                                  <a:latin typeface="Cambria Math"/>
                                </a:rPr>
                                <m:t>𝜕</m:t>
                              </m:r>
                            </m:num>
                            <m:den>
                              <m:r>
                                <a:rPr lang="en-US" sz="2400" i="1">
                                  <a:latin typeface="Cambria Math"/>
                                </a:rPr>
                                <m:t>𝜕</m:t>
                              </m:r>
                              <m:sSub>
                                <m:sSubPr>
                                  <m:ctrlPr>
                                    <a:rPr lang="en-US" sz="2400" i="1">
                                      <a:latin typeface="Cambria Math"/>
                                    </a:rPr>
                                  </m:ctrlPr>
                                </m:sSubPr>
                                <m:e>
                                  <m:r>
                                    <a:rPr lang="en-US" sz="2400" i="1">
                                      <a:latin typeface="Cambria Math"/>
                                    </a:rPr>
                                    <m:t>𝑢</m:t>
                                  </m:r>
                                </m:e>
                                <m:sub>
                                  <m:r>
                                    <a:rPr lang="en-US" sz="2400" i="1">
                                      <a:latin typeface="Cambria Math"/>
                                    </a:rPr>
                                    <m:t>3</m:t>
                                  </m:r>
                                </m:sub>
                              </m:sSub>
                            </m:den>
                          </m:f>
                          <m:d>
                            <m:dPr>
                              <m:ctrlPr>
                                <a:rPr lang="en-US" sz="2400" i="1">
                                  <a:latin typeface="Cambria Math"/>
                                </a:rPr>
                              </m:ctrlPr>
                            </m:dPr>
                            <m:e>
                              <m:sSub>
                                <m:sSubPr>
                                  <m:ctrlPr>
                                    <a:rPr lang="en-US" sz="2400" i="1">
                                      <a:latin typeface="Cambria Math"/>
                                    </a:rPr>
                                  </m:ctrlPr>
                                </m:sSubPr>
                                <m:e>
                                  <m:r>
                                    <a:rPr lang="en-US" sz="2400" i="1">
                                      <a:latin typeface="Cambria Math"/>
                                    </a:rPr>
                                    <m:t>h</m:t>
                                  </m:r>
                                </m:e>
                                <m:sub>
                                  <m:r>
                                    <a:rPr lang="en-US" sz="2400" i="1">
                                      <a:latin typeface="Cambria Math"/>
                                    </a:rPr>
                                    <m:t>1</m:t>
                                  </m:r>
                                </m:sub>
                              </m:sSub>
                              <m:sSub>
                                <m:sSubPr>
                                  <m:ctrlPr>
                                    <a:rPr lang="en-US" sz="2400" i="1">
                                      <a:latin typeface="Cambria Math"/>
                                    </a:rPr>
                                  </m:ctrlPr>
                                </m:sSubPr>
                                <m:e>
                                  <m:r>
                                    <a:rPr lang="en-US" sz="2400" i="1">
                                      <a:latin typeface="Cambria Math"/>
                                    </a:rPr>
                                    <m:t>h</m:t>
                                  </m:r>
                                </m:e>
                                <m:sub>
                                  <m:r>
                                    <a:rPr lang="en-US" sz="2400" i="1">
                                      <a:latin typeface="Cambria Math"/>
                                    </a:rPr>
                                    <m:t>2</m:t>
                                  </m:r>
                                </m:sub>
                              </m:sSub>
                              <m:sSub>
                                <m:sSubPr>
                                  <m:ctrlPr>
                                    <a:rPr lang="en-US" sz="2400" i="1">
                                      <a:latin typeface="Cambria Math"/>
                                    </a:rPr>
                                  </m:ctrlPr>
                                </m:sSubPr>
                                <m:e>
                                  <m:r>
                                    <a:rPr lang="en-US" sz="2400" i="1">
                                      <a:latin typeface="Cambria Math"/>
                                    </a:rPr>
                                    <m:t>𝐴</m:t>
                                  </m:r>
                                </m:e>
                                <m:sub>
                                  <m:r>
                                    <a:rPr lang="en-US" sz="2400" i="1">
                                      <a:latin typeface="Cambria Math"/>
                                    </a:rPr>
                                    <m:t>3</m:t>
                                  </m:r>
                                </m:sub>
                              </m:sSub>
                            </m:e>
                          </m:d>
                        </m:e>
                      </m:d>
                      <m:r>
                        <a:rPr lang="en-US" sz="2400" i="1">
                          <a:latin typeface="Cambria Math"/>
                        </a:rPr>
                        <m:t>∙</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p>
              <a:p>
                <a:pPr marL="0" indent="0">
                  <a:buNone/>
                </a:pPr>
                <a14:m>
                  <m:oMathPara xmlns:m="http://schemas.openxmlformats.org/officeDocument/2006/math">
                    <m:oMathParaPr>
                      <m:jc m:val="left"/>
                    </m:oMathParaPr>
                    <m:oMath xmlns:m="http://schemas.openxmlformats.org/officeDocument/2006/math">
                      <m:r>
                        <m:rPr>
                          <m:sty m:val="p"/>
                        </m:rPr>
                        <a:rPr lang="en-US" sz="2400">
                          <a:latin typeface="Cambria Math"/>
                        </a:rPr>
                        <m:t>curl</m:t>
                      </m:r>
                      <m:r>
                        <a:rPr lang="en-US" sz="2400" b="1" i="1">
                          <a:latin typeface="Cambria Math"/>
                        </a:rPr>
                        <m:t>𝐀</m:t>
                      </m:r>
                      <m:r>
                        <a:rPr lang="en-US" sz="2400" i="1">
                          <a:latin typeface="Cambria Math"/>
                        </a:rPr>
                        <m:t>=</m:t>
                      </m:r>
                      <m:r>
                        <a:rPr lang="en-US" sz="2400" b="1" i="1">
                          <a:latin typeface="Cambria Math"/>
                        </a:rPr>
                        <m:t>𝛁</m:t>
                      </m:r>
                      <m:r>
                        <a:rPr lang="en-US" sz="2400" i="1">
                          <a:latin typeface="Cambria Math"/>
                        </a:rPr>
                        <m:t>×</m:t>
                      </m:r>
                      <m:r>
                        <a:rPr lang="en-US" sz="2400" b="1" i="1">
                          <a:latin typeface="Cambria Math"/>
                        </a:rPr>
                        <m:t>𝐀</m:t>
                      </m:r>
                      <m:r>
                        <a:rPr lang="en-US" sz="2400" i="1">
                          <a:latin typeface="Cambria Math"/>
                        </a:rPr>
                        <m:t>=</m:t>
                      </m:r>
                      <m:f>
                        <m:fPr>
                          <m:ctrlPr>
                            <a:rPr lang="en-US" sz="2400" i="1">
                              <a:latin typeface="Cambria Math"/>
                            </a:rPr>
                          </m:ctrlPr>
                        </m:fPr>
                        <m:num>
                          <m:r>
                            <a:rPr lang="en-US" sz="2400" i="1">
                              <a:latin typeface="Cambria Math"/>
                            </a:rPr>
                            <m:t>1</m:t>
                          </m:r>
                        </m:num>
                        <m:den>
                          <m:sSub>
                            <m:sSubPr>
                              <m:ctrlPr>
                                <a:rPr lang="en-US" sz="2400" i="1">
                                  <a:latin typeface="Cambria Math"/>
                                </a:rPr>
                              </m:ctrlPr>
                            </m:sSubPr>
                            <m:e>
                              <m:r>
                                <a:rPr lang="en-US" sz="2400" i="1">
                                  <a:latin typeface="Cambria Math"/>
                                </a:rPr>
                                <m:t>h</m:t>
                              </m:r>
                            </m:e>
                            <m:sub>
                              <m:r>
                                <a:rPr lang="en-US" sz="2400" i="1">
                                  <a:latin typeface="Cambria Math"/>
                                </a:rPr>
                                <m:t>1</m:t>
                              </m:r>
                            </m:sub>
                          </m:sSub>
                          <m:sSub>
                            <m:sSubPr>
                              <m:ctrlPr>
                                <a:rPr lang="en-US" sz="2400" i="1">
                                  <a:latin typeface="Cambria Math"/>
                                </a:rPr>
                              </m:ctrlPr>
                            </m:sSubPr>
                            <m:e>
                              <m:r>
                                <a:rPr lang="en-US" sz="2400" i="1">
                                  <a:latin typeface="Cambria Math"/>
                                </a:rPr>
                                <m:t>h</m:t>
                              </m:r>
                            </m:e>
                            <m:sub>
                              <m:r>
                                <a:rPr lang="en-US" sz="2400" i="1">
                                  <a:latin typeface="Cambria Math"/>
                                </a:rPr>
                                <m:t>2</m:t>
                              </m:r>
                            </m:sub>
                          </m:sSub>
                          <m:sSub>
                            <m:sSubPr>
                              <m:ctrlPr>
                                <a:rPr lang="en-US" sz="2400" i="1">
                                  <a:latin typeface="Cambria Math"/>
                                </a:rPr>
                              </m:ctrlPr>
                            </m:sSubPr>
                            <m:e>
                              <m:r>
                                <a:rPr lang="en-US" sz="2400" i="1">
                                  <a:latin typeface="Cambria Math"/>
                                </a:rPr>
                                <m:t>h</m:t>
                              </m:r>
                            </m:e>
                            <m:sub>
                              <m:r>
                                <a:rPr lang="en-US" sz="2400" i="1">
                                  <a:latin typeface="Cambria Math"/>
                                </a:rPr>
                                <m:t>3</m:t>
                              </m:r>
                            </m:sub>
                          </m:sSub>
                        </m:den>
                      </m:f>
                      <m:d>
                        <m:dPr>
                          <m:begChr m:val="|"/>
                          <m:endChr m:val="|"/>
                          <m:ctrlPr>
                            <a:rPr lang="en-US" sz="2400" i="1">
                              <a:latin typeface="Cambria Math"/>
                            </a:rPr>
                          </m:ctrlPr>
                        </m:dPr>
                        <m:e>
                          <m:m>
                            <m:mPr>
                              <m:mcs>
                                <m:mc>
                                  <m:mcPr>
                                    <m:count m:val="3"/>
                                    <m:mcJc m:val="center"/>
                                  </m:mcPr>
                                </m:mc>
                              </m:mcs>
                              <m:ctrlPr>
                                <a:rPr lang="en-US" sz="2400" i="1">
                                  <a:latin typeface="Cambria Math"/>
                                </a:rPr>
                              </m:ctrlPr>
                            </m:mPr>
                            <m:mr>
                              <m:e>
                                <m:sSub>
                                  <m:sSubPr>
                                    <m:ctrlPr>
                                      <a:rPr lang="en-US" sz="2400" i="1">
                                        <a:latin typeface="Cambria Math"/>
                                      </a:rPr>
                                    </m:ctrlPr>
                                  </m:sSubPr>
                                  <m:e>
                                    <m:sSub>
                                      <m:sSubPr>
                                        <m:ctrlPr>
                                          <a:rPr lang="en-US" sz="2400" i="1">
                                            <a:latin typeface="Cambria Math"/>
                                          </a:rPr>
                                        </m:ctrlPr>
                                      </m:sSubPr>
                                      <m:e>
                                        <m:acc>
                                          <m:accPr>
                                            <m:chr m:val="̂"/>
                                            <m:ctrlPr>
                                              <a:rPr lang="en-US" sz="2400" i="1">
                                                <a:latin typeface="Cambria Math"/>
                                              </a:rPr>
                                            </m:ctrlPr>
                                          </m:accPr>
                                          <m:e>
                                            <m:r>
                                              <m:rPr>
                                                <m:sty m:val="p"/>
                                              </m:rPr>
                                              <a:rPr lang="en-US" sz="2400">
                                                <a:latin typeface="Cambria Math"/>
                                              </a:rPr>
                                              <m:t>u</m:t>
                                            </m:r>
                                          </m:e>
                                        </m:acc>
                                      </m:e>
                                      <m:sub>
                                        <m:r>
                                          <a:rPr lang="en-US" sz="2400">
                                            <a:latin typeface="Cambria Math"/>
                                          </a:rPr>
                                          <m:t>1</m:t>
                                        </m:r>
                                      </m:sub>
                                    </m:sSub>
                                    <m:r>
                                      <a:rPr lang="en-US" sz="2400" i="1">
                                        <a:latin typeface="Cambria Math"/>
                                      </a:rPr>
                                      <m:t>h</m:t>
                                    </m:r>
                                  </m:e>
                                  <m:sub>
                                    <m:r>
                                      <a:rPr lang="en-US" sz="2400" i="1">
                                        <a:latin typeface="Cambria Math"/>
                                      </a:rPr>
                                      <m:t>1</m:t>
                                    </m:r>
                                  </m:sub>
                                </m:sSub>
                              </m:e>
                              <m:e>
                                <m:sSub>
                                  <m:sSubPr>
                                    <m:ctrlPr>
                                      <a:rPr lang="en-US" sz="2400" i="1">
                                        <a:latin typeface="Cambria Math"/>
                                      </a:rPr>
                                    </m:ctrlPr>
                                  </m:sSubPr>
                                  <m:e>
                                    <m:acc>
                                      <m:accPr>
                                        <m:chr m:val="̂"/>
                                        <m:ctrlPr>
                                          <a:rPr lang="en-US" sz="2400" i="1">
                                            <a:latin typeface="Cambria Math"/>
                                          </a:rPr>
                                        </m:ctrlPr>
                                      </m:accPr>
                                      <m:e>
                                        <m:r>
                                          <m:rPr>
                                            <m:sty m:val="p"/>
                                          </m:rPr>
                                          <a:rPr lang="en-US" sz="2400">
                                            <a:latin typeface="Cambria Math"/>
                                          </a:rPr>
                                          <m:t>u</m:t>
                                        </m:r>
                                      </m:e>
                                    </m:acc>
                                  </m:e>
                                  <m:sub>
                                    <m:r>
                                      <a:rPr lang="en-US" sz="2400">
                                        <a:latin typeface="Cambria Math"/>
                                      </a:rPr>
                                      <m:t>2</m:t>
                                    </m:r>
                                  </m:sub>
                                </m:sSub>
                                <m:sSub>
                                  <m:sSubPr>
                                    <m:ctrlPr>
                                      <a:rPr lang="en-US" sz="2400" i="1">
                                        <a:latin typeface="Cambria Math"/>
                                      </a:rPr>
                                    </m:ctrlPr>
                                  </m:sSubPr>
                                  <m:e>
                                    <m:r>
                                      <a:rPr lang="en-US" sz="2400" i="1">
                                        <a:latin typeface="Cambria Math"/>
                                      </a:rPr>
                                      <m:t>h</m:t>
                                    </m:r>
                                  </m:e>
                                  <m:sub>
                                    <m:r>
                                      <a:rPr lang="en-US" sz="2400" i="1">
                                        <a:latin typeface="Cambria Math"/>
                                      </a:rPr>
                                      <m:t>2</m:t>
                                    </m:r>
                                  </m:sub>
                                </m:sSub>
                              </m:e>
                              <m:e>
                                <m:sSub>
                                  <m:sSubPr>
                                    <m:ctrlPr>
                                      <a:rPr lang="en-US" sz="2400" i="1">
                                        <a:latin typeface="Cambria Math"/>
                                      </a:rPr>
                                    </m:ctrlPr>
                                  </m:sSubPr>
                                  <m:e>
                                    <m:acc>
                                      <m:accPr>
                                        <m:chr m:val="̂"/>
                                        <m:ctrlPr>
                                          <a:rPr lang="en-US" sz="2400" i="1">
                                            <a:latin typeface="Cambria Math"/>
                                          </a:rPr>
                                        </m:ctrlPr>
                                      </m:accPr>
                                      <m:e>
                                        <m:r>
                                          <a:rPr lang="en-US" sz="2400" i="1">
                                            <a:latin typeface="Cambria Math"/>
                                          </a:rPr>
                                          <m:t>𝑢</m:t>
                                        </m:r>
                                      </m:e>
                                    </m:acc>
                                  </m:e>
                                  <m:sub>
                                    <m:r>
                                      <a:rPr lang="en-US" sz="2400">
                                        <a:latin typeface="Cambria Math"/>
                                      </a:rPr>
                                      <m:t>3</m:t>
                                    </m:r>
                                  </m:sub>
                                </m:sSub>
                                <m:sSub>
                                  <m:sSubPr>
                                    <m:ctrlPr>
                                      <a:rPr lang="en-US" sz="2400" i="1">
                                        <a:latin typeface="Cambria Math"/>
                                      </a:rPr>
                                    </m:ctrlPr>
                                  </m:sSubPr>
                                  <m:e>
                                    <m:r>
                                      <a:rPr lang="en-US" sz="2400" i="1">
                                        <a:latin typeface="Cambria Math"/>
                                      </a:rPr>
                                      <m:t>h</m:t>
                                    </m:r>
                                  </m:e>
                                  <m:sub>
                                    <m:r>
                                      <a:rPr lang="en-US" sz="2400" i="1">
                                        <a:latin typeface="Cambria Math"/>
                                      </a:rPr>
                                      <m:t>3</m:t>
                                    </m:r>
                                  </m:sub>
                                </m:sSub>
                              </m:e>
                            </m:mr>
                            <m:mr>
                              <m:e>
                                <m:f>
                                  <m:fPr>
                                    <m:ctrlPr>
                                      <a:rPr lang="en-US" sz="2400" i="1">
                                        <a:latin typeface="Cambria Math"/>
                                      </a:rPr>
                                    </m:ctrlPr>
                                  </m:fPr>
                                  <m:num>
                                    <m:r>
                                      <a:rPr lang="en-US" sz="2400" i="1">
                                        <a:latin typeface="Cambria Math"/>
                                      </a:rPr>
                                      <m:t>𝜕</m:t>
                                    </m:r>
                                  </m:num>
                                  <m:den>
                                    <m:r>
                                      <a:rPr lang="en-US" sz="2400" i="1">
                                        <a:latin typeface="Cambria Math"/>
                                      </a:rPr>
                                      <m:t>𝜕</m:t>
                                    </m:r>
                                    <m:sSub>
                                      <m:sSubPr>
                                        <m:ctrlPr>
                                          <a:rPr lang="en-US" sz="2400" i="1">
                                            <a:latin typeface="Cambria Math"/>
                                          </a:rPr>
                                        </m:ctrlPr>
                                      </m:sSubPr>
                                      <m:e>
                                        <m:r>
                                          <a:rPr lang="en-US" sz="2400" i="1">
                                            <a:latin typeface="Cambria Math"/>
                                          </a:rPr>
                                          <m:t>𝑢</m:t>
                                        </m:r>
                                      </m:e>
                                      <m:sub>
                                        <m:r>
                                          <a:rPr lang="en-US" sz="2400" i="1">
                                            <a:latin typeface="Cambria Math"/>
                                          </a:rPr>
                                          <m:t>1</m:t>
                                        </m:r>
                                      </m:sub>
                                    </m:sSub>
                                  </m:den>
                                </m:f>
                              </m:e>
                              <m:e>
                                <m:f>
                                  <m:fPr>
                                    <m:ctrlPr>
                                      <a:rPr lang="en-US" sz="2400" i="1">
                                        <a:latin typeface="Cambria Math"/>
                                      </a:rPr>
                                    </m:ctrlPr>
                                  </m:fPr>
                                  <m:num>
                                    <m:r>
                                      <a:rPr lang="en-US" sz="2400" i="1">
                                        <a:latin typeface="Cambria Math"/>
                                      </a:rPr>
                                      <m:t>𝜕</m:t>
                                    </m:r>
                                  </m:num>
                                  <m:den>
                                    <m:r>
                                      <a:rPr lang="en-US" sz="2400" i="1">
                                        <a:latin typeface="Cambria Math"/>
                                      </a:rPr>
                                      <m:t>𝜕</m:t>
                                    </m:r>
                                    <m:sSub>
                                      <m:sSubPr>
                                        <m:ctrlPr>
                                          <a:rPr lang="en-US" sz="2400" i="1">
                                            <a:latin typeface="Cambria Math"/>
                                          </a:rPr>
                                        </m:ctrlPr>
                                      </m:sSubPr>
                                      <m:e>
                                        <m:r>
                                          <a:rPr lang="en-US" sz="2400" i="1">
                                            <a:latin typeface="Cambria Math"/>
                                          </a:rPr>
                                          <m:t>𝑢</m:t>
                                        </m:r>
                                      </m:e>
                                      <m:sub>
                                        <m:r>
                                          <a:rPr lang="en-US" sz="2400" i="1">
                                            <a:latin typeface="Cambria Math"/>
                                          </a:rPr>
                                          <m:t>2</m:t>
                                        </m:r>
                                      </m:sub>
                                    </m:sSub>
                                  </m:den>
                                </m:f>
                              </m:e>
                              <m:e>
                                <m:f>
                                  <m:fPr>
                                    <m:ctrlPr>
                                      <a:rPr lang="en-US" sz="2400" i="1">
                                        <a:latin typeface="Cambria Math"/>
                                      </a:rPr>
                                    </m:ctrlPr>
                                  </m:fPr>
                                  <m:num>
                                    <m:r>
                                      <a:rPr lang="en-US" sz="2400" i="1">
                                        <a:latin typeface="Cambria Math"/>
                                      </a:rPr>
                                      <m:t>𝜕</m:t>
                                    </m:r>
                                  </m:num>
                                  <m:den>
                                    <m:r>
                                      <a:rPr lang="en-US" sz="2400" i="1">
                                        <a:latin typeface="Cambria Math"/>
                                      </a:rPr>
                                      <m:t>𝜕</m:t>
                                    </m:r>
                                    <m:sSub>
                                      <m:sSubPr>
                                        <m:ctrlPr>
                                          <a:rPr lang="en-US" sz="2400" i="1">
                                            <a:latin typeface="Cambria Math"/>
                                          </a:rPr>
                                        </m:ctrlPr>
                                      </m:sSubPr>
                                      <m:e>
                                        <m:r>
                                          <a:rPr lang="en-US" sz="2400" i="1">
                                            <a:latin typeface="Cambria Math"/>
                                          </a:rPr>
                                          <m:t>𝑢</m:t>
                                        </m:r>
                                      </m:e>
                                      <m:sub>
                                        <m:r>
                                          <a:rPr lang="en-US" sz="2400" i="1">
                                            <a:latin typeface="Cambria Math"/>
                                          </a:rPr>
                                          <m:t>3</m:t>
                                        </m:r>
                                      </m:sub>
                                    </m:sSub>
                                  </m:den>
                                </m:f>
                              </m:e>
                            </m:mr>
                            <m:mr>
                              <m:e>
                                <m:sSub>
                                  <m:sSubPr>
                                    <m:ctrlPr>
                                      <a:rPr lang="en-US" sz="2400" i="1">
                                        <a:latin typeface="Cambria Math"/>
                                      </a:rPr>
                                    </m:ctrlPr>
                                  </m:sSubPr>
                                  <m:e>
                                    <m:r>
                                      <a:rPr lang="en-US" sz="2400" i="1">
                                        <a:latin typeface="Cambria Math"/>
                                      </a:rPr>
                                      <m:t>h</m:t>
                                    </m:r>
                                  </m:e>
                                  <m:sub>
                                    <m:r>
                                      <a:rPr lang="en-US" sz="2400" i="1">
                                        <a:latin typeface="Cambria Math"/>
                                      </a:rPr>
                                      <m:t>1</m:t>
                                    </m:r>
                                  </m:sub>
                                </m:sSub>
                                <m:sSub>
                                  <m:sSubPr>
                                    <m:ctrlPr>
                                      <a:rPr lang="en-US" sz="2400" i="1">
                                        <a:latin typeface="Cambria Math"/>
                                      </a:rPr>
                                    </m:ctrlPr>
                                  </m:sSubPr>
                                  <m:e>
                                    <m:r>
                                      <a:rPr lang="en-US" sz="2400" i="1">
                                        <a:latin typeface="Cambria Math"/>
                                      </a:rPr>
                                      <m:t>𝐴</m:t>
                                    </m:r>
                                  </m:e>
                                  <m:sub>
                                    <m:r>
                                      <a:rPr lang="en-US" sz="2400" i="1">
                                        <a:latin typeface="Cambria Math"/>
                                      </a:rPr>
                                      <m:t>1</m:t>
                                    </m:r>
                                  </m:sub>
                                </m:sSub>
                              </m:e>
                              <m:e>
                                <m:sSub>
                                  <m:sSubPr>
                                    <m:ctrlPr>
                                      <a:rPr lang="en-US" sz="2400" i="1">
                                        <a:latin typeface="Cambria Math"/>
                                      </a:rPr>
                                    </m:ctrlPr>
                                  </m:sSubPr>
                                  <m:e>
                                    <m:r>
                                      <a:rPr lang="en-US" sz="2400" i="1">
                                        <a:latin typeface="Cambria Math"/>
                                      </a:rPr>
                                      <m:t>h</m:t>
                                    </m:r>
                                  </m:e>
                                  <m:sub>
                                    <m:r>
                                      <a:rPr lang="en-US" sz="2400" i="1">
                                        <a:latin typeface="Cambria Math"/>
                                      </a:rPr>
                                      <m:t>2</m:t>
                                    </m:r>
                                  </m:sub>
                                </m:sSub>
                                <m:sSub>
                                  <m:sSubPr>
                                    <m:ctrlPr>
                                      <a:rPr lang="en-US" sz="2400" i="1">
                                        <a:latin typeface="Cambria Math"/>
                                      </a:rPr>
                                    </m:ctrlPr>
                                  </m:sSubPr>
                                  <m:e>
                                    <m:r>
                                      <a:rPr lang="en-US" sz="2400" i="1">
                                        <a:latin typeface="Cambria Math"/>
                                      </a:rPr>
                                      <m:t>𝐴</m:t>
                                    </m:r>
                                  </m:e>
                                  <m:sub>
                                    <m:r>
                                      <a:rPr lang="en-US" sz="2400" i="1">
                                        <a:latin typeface="Cambria Math"/>
                                      </a:rPr>
                                      <m:t>2</m:t>
                                    </m:r>
                                  </m:sub>
                                </m:sSub>
                              </m:e>
                              <m:e>
                                <m:sSub>
                                  <m:sSubPr>
                                    <m:ctrlPr>
                                      <a:rPr lang="en-US" sz="2400" i="1">
                                        <a:latin typeface="Cambria Math"/>
                                      </a:rPr>
                                    </m:ctrlPr>
                                  </m:sSubPr>
                                  <m:e>
                                    <m:r>
                                      <a:rPr lang="en-US" sz="2400" i="1">
                                        <a:latin typeface="Cambria Math"/>
                                      </a:rPr>
                                      <m:t>h</m:t>
                                    </m:r>
                                  </m:e>
                                  <m:sub>
                                    <m:r>
                                      <a:rPr lang="en-US" sz="2400" i="1">
                                        <a:latin typeface="Cambria Math"/>
                                      </a:rPr>
                                      <m:t>3</m:t>
                                    </m:r>
                                  </m:sub>
                                </m:sSub>
                                <m:sSub>
                                  <m:sSubPr>
                                    <m:ctrlPr>
                                      <a:rPr lang="en-US" sz="2400" i="1">
                                        <a:latin typeface="Cambria Math"/>
                                      </a:rPr>
                                    </m:ctrlPr>
                                  </m:sSubPr>
                                  <m:e>
                                    <m:r>
                                      <a:rPr lang="en-US" sz="2400" i="1">
                                        <a:latin typeface="Cambria Math"/>
                                      </a:rPr>
                                      <m:t>𝐴</m:t>
                                    </m:r>
                                  </m:e>
                                  <m:sub>
                                    <m:r>
                                      <a:rPr lang="en-US" sz="2400" i="1">
                                        <a:latin typeface="Cambria Math"/>
                                      </a:rPr>
                                      <m:t>3</m:t>
                                    </m:r>
                                  </m:sub>
                                </m:sSub>
                              </m:e>
                            </m:mr>
                          </m:m>
                        </m:e>
                      </m:d>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1887"/>
                </a:stretch>
              </a:blipFill>
            </p:spPr>
            <p:txBody>
              <a:bodyPr/>
              <a:lstStyle/>
              <a:p>
                <a:r>
                  <a:rPr lang="en-US">
                    <a:noFill/>
                  </a:rPr>
                  <a:t> </a:t>
                </a:r>
              </a:p>
            </p:txBody>
          </p:sp>
        </mc:Fallback>
      </mc:AlternateContent>
    </p:spTree>
    <p:extLst>
      <p:ext uri="{BB962C8B-B14F-4D97-AF65-F5344CB8AC3E}">
        <p14:creationId xmlns:p14="http://schemas.microsoft.com/office/powerpoint/2010/main" val="35932872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Example of divergence and curl</a:t>
            </a:r>
            <a:endParaRPr lang="en-US" sz="36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400" b="1" dirty="0" smtClean="0">
                    <a:solidFill>
                      <a:srgbClr val="7030A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Determine divergence and </a:t>
                </a:r>
                <a:r>
                  <a:rPr lang="en-US" sz="2400" dirty="0" smtClean="0">
                    <a:latin typeface="Times New Roman" panose="02020603050405020304" pitchFamily="18" charset="0"/>
                    <a:cs typeface="Times New Roman" panose="02020603050405020304" pitchFamily="18" charset="0"/>
                  </a:rPr>
                  <a:t>curl of the vector </a:t>
                </a:r>
                <a14:m>
                  <m:oMath xmlns:m="http://schemas.openxmlformats.org/officeDocument/2006/math">
                    <m:r>
                      <a:rPr lang="en-US" sz="2400" b="1" i="1">
                        <a:latin typeface="Cambria Math" panose="02040503050406030204" pitchFamily="18" charset="0"/>
                      </a:rPr>
                      <m:t>𝐀</m:t>
                    </m:r>
                    <m:r>
                      <a:rPr lang="en-US" sz="2400" i="1">
                        <a:latin typeface="Cambria Math" panose="02040503050406030204" pitchFamily="18" charset="0"/>
                      </a:rPr>
                      <m:t>=</m:t>
                    </m:r>
                    <m:acc>
                      <m:accPr>
                        <m:chr m:val="̂"/>
                        <m:ctrlPr>
                          <a:rPr lang="en-US" sz="2400" i="1">
                            <a:latin typeface="Cambria Math"/>
                          </a:rPr>
                        </m:ctrlPr>
                      </m:accPr>
                      <m:e>
                        <m:r>
                          <m:rPr>
                            <m:sty m:val="p"/>
                          </m:rPr>
                          <a:rPr lang="en-US" sz="2400">
                            <a:latin typeface="Cambria Math" panose="02040503050406030204" pitchFamily="18" charset="0"/>
                          </a:rPr>
                          <m:t>x</m:t>
                        </m:r>
                      </m:e>
                    </m:acc>
                    <m:sSup>
                      <m:sSupPr>
                        <m:ctrlPr>
                          <a:rPr lang="en-US" sz="2400" i="1">
                            <a:latin typeface="Cambria Math"/>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acc>
                      <m:accPr>
                        <m:chr m:val="̂"/>
                        <m:ctrlPr>
                          <a:rPr lang="en-US" sz="2400" i="1">
                            <a:latin typeface="Cambria Math"/>
                          </a:rPr>
                        </m:ctrlPr>
                      </m:accPr>
                      <m:e>
                        <m:r>
                          <m:rPr>
                            <m:sty m:val="p"/>
                          </m:rPr>
                          <a:rPr lang="en-US" sz="2400">
                            <a:latin typeface="Cambria Math" panose="02040503050406030204" pitchFamily="18" charset="0"/>
                          </a:rPr>
                          <m:t>y</m:t>
                        </m:r>
                      </m:e>
                    </m:acc>
                    <m:r>
                      <a:rPr lang="en-US" sz="2400" i="1">
                        <a:latin typeface="Cambria Math" panose="02040503050406030204" pitchFamily="18" charset="0"/>
                      </a:rPr>
                      <m:t> 2</m:t>
                    </m:r>
                    <m:r>
                      <a:rPr lang="en-US" sz="2400" i="1">
                        <a:latin typeface="Cambria Math" panose="02040503050406030204" pitchFamily="18" charset="0"/>
                      </a:rPr>
                      <m:t>𝑥𝑦</m:t>
                    </m:r>
                  </m:oMath>
                </a14:m>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Also check whether the vector </a:t>
                </a:r>
                <a:r>
                  <a:rPr lang="en-US" sz="2400" dirty="0">
                    <a:latin typeface="Times New Roman" panose="02020603050405020304" pitchFamily="18" charset="0"/>
                    <a:cs typeface="Times New Roman" panose="02020603050405020304" pitchFamily="18" charset="0"/>
                  </a:rPr>
                  <a:t>fields solenoidal, conservative or both</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a:solidFill>
                      <a:srgbClr val="7030A0"/>
                    </a:solidFill>
                    <a:latin typeface="Times New Roman" panose="02020603050405020304" pitchFamily="18" charset="0"/>
                    <a:cs typeface="Times New Roman" panose="02020603050405020304" pitchFamily="18" charset="0"/>
                  </a:rPr>
                  <a:t>Solution</a:t>
                </a:r>
                <a:r>
                  <a:rPr lang="en-US" sz="2400" b="1" dirty="0" smtClean="0">
                    <a:solidFill>
                      <a:srgbClr val="7030A0"/>
                    </a:solidFill>
                    <a:latin typeface="Times New Roman" panose="02020603050405020304" pitchFamily="18" charset="0"/>
                    <a:cs typeface="Times New Roman" panose="02020603050405020304" pitchFamily="18" charset="0"/>
                  </a:rPr>
                  <a:t>:</a:t>
                </a:r>
                <a:endParaRPr lang="en-US" sz="2400" dirty="0" smtClean="0"/>
              </a:p>
              <a:p>
                <a:pPr marL="0" indent="0">
                  <a:buNone/>
                </a:pPr>
                <a14:m>
                  <m:oMathPara xmlns:m="http://schemas.openxmlformats.org/officeDocument/2006/math">
                    <m:oMathParaPr>
                      <m:jc m:val="centerGroup"/>
                    </m:oMathParaPr>
                    <m:oMath xmlns:m="http://schemas.openxmlformats.org/officeDocument/2006/math">
                      <m:r>
                        <m:rPr>
                          <m:sty m:val="p"/>
                        </m:rPr>
                        <a:rPr lang="en-US" sz="2400">
                          <a:latin typeface="Cambria Math"/>
                        </a:rPr>
                        <m:t>div</m:t>
                      </m:r>
                      <m:r>
                        <a:rPr lang="en-US" sz="2400" b="1" i="1">
                          <a:latin typeface="Cambria Math"/>
                        </a:rPr>
                        <m:t>𝐀</m:t>
                      </m:r>
                      <m:r>
                        <a:rPr lang="en-US" sz="2400" i="1">
                          <a:latin typeface="Cambria Math"/>
                        </a:rPr>
                        <m:t>=</m:t>
                      </m:r>
                      <m:r>
                        <a:rPr lang="en-US" sz="2400" b="1" i="1">
                          <a:latin typeface="Cambria Math"/>
                        </a:rPr>
                        <m:t>𝛁</m:t>
                      </m:r>
                      <m:r>
                        <a:rPr lang="en-US" sz="2400" i="1">
                          <a:latin typeface="Cambria Math"/>
                        </a:rPr>
                        <m:t>∙</m:t>
                      </m:r>
                      <m:r>
                        <a:rPr lang="en-US" sz="2400" b="1" i="1">
                          <a:latin typeface="Cambria Math"/>
                        </a:rPr>
                        <m:t>𝐀</m:t>
                      </m:r>
                      <m:r>
                        <a:rPr lang="en-US" sz="2400" i="1">
                          <a:latin typeface="Cambria Math"/>
                        </a:rPr>
                        <m:t>=</m:t>
                      </m:r>
                      <m:d>
                        <m:dPr>
                          <m:begChr m:val="["/>
                          <m:endChr m:val="]"/>
                          <m:ctrlPr>
                            <a:rPr lang="en-US" sz="2400" i="1">
                              <a:latin typeface="Cambria Math"/>
                            </a:rPr>
                          </m:ctrlPr>
                        </m:dPr>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𝑥</m:t>
                              </m:r>
                            </m:den>
                          </m:f>
                          <m:d>
                            <m:dPr>
                              <m:ctrlPr>
                                <a:rPr lang="en-US" sz="2400" i="1">
                                  <a:latin typeface="Cambria Math"/>
                                </a:rPr>
                              </m:ctrlPr>
                            </m:dPr>
                            <m:e>
                              <m:sSup>
                                <m:sSupPr>
                                  <m:ctrlPr>
                                    <a:rPr lang="en-US" sz="2400" i="1">
                                      <a:latin typeface="Cambria Math"/>
                                    </a:rPr>
                                  </m:ctrlPr>
                                </m:sSupPr>
                                <m:e>
                                  <m:r>
                                    <a:rPr lang="en-US" sz="2400" i="1">
                                      <a:latin typeface="Cambria Math"/>
                                    </a:rPr>
                                    <m:t>𝑥</m:t>
                                  </m:r>
                                </m:e>
                                <m:sup>
                                  <m:r>
                                    <a:rPr lang="en-US" sz="2400" i="1">
                                      <a:latin typeface="Cambria Math"/>
                                    </a:rPr>
                                    <m:t>2</m:t>
                                  </m:r>
                                </m:sup>
                              </m:sSup>
                            </m:e>
                          </m:d>
                          <m:r>
                            <a:rPr lang="en-US" sz="2400" i="1">
                              <a:latin typeface="Cambria Math"/>
                            </a:rPr>
                            <m:t>+</m:t>
                          </m:r>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𝑦</m:t>
                              </m:r>
                            </m:den>
                          </m:f>
                          <m:d>
                            <m:dPr>
                              <m:ctrlPr>
                                <a:rPr lang="en-US" sz="2400" i="1">
                                  <a:latin typeface="Cambria Math"/>
                                </a:rPr>
                              </m:ctrlPr>
                            </m:dPr>
                            <m:e>
                              <m:r>
                                <a:rPr lang="en-US" sz="2400" i="1">
                                  <a:latin typeface="Cambria Math"/>
                                </a:rPr>
                                <m:t>2</m:t>
                              </m:r>
                              <m:r>
                                <a:rPr lang="en-US" sz="2400" i="1">
                                  <a:latin typeface="Cambria Math"/>
                                </a:rPr>
                                <m:t>𝑥𝑦</m:t>
                              </m:r>
                            </m:e>
                          </m:d>
                        </m:e>
                      </m:d>
                      <m:r>
                        <a:rPr lang="en-US" sz="2400" i="1">
                          <a:latin typeface="Cambria Math"/>
                        </a:rPr>
                        <m:t>=2</m:t>
                      </m:r>
                      <m:r>
                        <a:rPr lang="en-US" sz="2400" i="1">
                          <a:latin typeface="Cambria Math"/>
                        </a:rPr>
                        <m:t>𝑥</m:t>
                      </m:r>
                      <m:r>
                        <a:rPr lang="en-US" sz="2400" i="1">
                          <a:latin typeface="Cambria Math"/>
                        </a:rPr>
                        <m:t>+2</m:t>
                      </m:r>
                      <m:r>
                        <a:rPr lang="en-US" sz="2400" i="1">
                          <a:latin typeface="Cambria Math"/>
                        </a:rPr>
                        <m:t>𝑥</m:t>
                      </m:r>
                      <m:r>
                        <a:rPr lang="en-US" sz="2400" i="1">
                          <a:latin typeface="Cambria Math"/>
                        </a:rPr>
                        <m:t>=4</m:t>
                      </m:r>
                      <m:r>
                        <a:rPr lang="en-US" sz="2400" i="1">
                          <a:latin typeface="Cambria Math"/>
                        </a:rPr>
                        <m:t>𝑥</m:t>
                      </m:r>
                      <m:r>
                        <a:rPr lang="en-US" sz="2400" i="1">
                          <a:latin typeface="Cambria Math"/>
                        </a:rPr>
                        <m:t>.</m:t>
                      </m:r>
                    </m:oMath>
                  </m:oMathPara>
                </a14:m>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400">
                        <a:latin typeface="Cambria Math"/>
                      </a:rPr>
                      <m:t>curl</m:t>
                    </m:r>
                    <m:r>
                      <a:rPr lang="en-US" sz="2400" b="1" i="1">
                        <a:latin typeface="Cambria Math"/>
                      </a:rPr>
                      <m:t>𝐀</m:t>
                    </m:r>
                    <m:r>
                      <a:rPr lang="en-US" sz="2400" i="1">
                        <a:latin typeface="Cambria Math"/>
                      </a:rPr>
                      <m:t>=</m:t>
                    </m:r>
                    <m:r>
                      <a:rPr lang="en-US" sz="2400" b="1" i="1">
                        <a:latin typeface="Cambria Math"/>
                      </a:rPr>
                      <m:t>𝛁</m:t>
                    </m:r>
                    <m:r>
                      <a:rPr lang="en-US" sz="2400" i="1">
                        <a:latin typeface="Cambria Math"/>
                      </a:rPr>
                      <m:t>×</m:t>
                    </m:r>
                    <m:r>
                      <a:rPr lang="en-US" sz="2400" b="1" i="1">
                        <a:latin typeface="Cambria Math"/>
                      </a:rPr>
                      <m:t>𝐀</m:t>
                    </m:r>
                    <m:r>
                      <a:rPr lang="en-US" sz="2400" i="1">
                        <a:latin typeface="Cambria Math"/>
                      </a:rPr>
                      <m:t>=</m:t>
                    </m:r>
                    <m:d>
                      <m:dPr>
                        <m:begChr m:val="|"/>
                        <m:endChr m:val="|"/>
                        <m:ctrlPr>
                          <a:rPr lang="en-US" sz="2400" i="1">
                            <a:latin typeface="Cambria Math"/>
                          </a:rPr>
                        </m:ctrlPr>
                      </m:dPr>
                      <m:e>
                        <m:m>
                          <m:mPr>
                            <m:mcs>
                              <m:mc>
                                <m:mcPr>
                                  <m:count m:val="3"/>
                                  <m:mcJc m:val="center"/>
                                </m:mcPr>
                              </m:mc>
                            </m:mcs>
                            <m:ctrlPr>
                              <a:rPr lang="en-US" sz="2400" i="1">
                                <a:latin typeface="Cambria Math"/>
                              </a:rPr>
                            </m:ctrlPr>
                          </m:mPr>
                          <m:mr>
                            <m:e>
                              <m:acc>
                                <m:accPr>
                                  <m:chr m:val="̂"/>
                                  <m:ctrlPr>
                                    <a:rPr lang="en-US" sz="2400" i="1">
                                      <a:latin typeface="Cambria Math"/>
                                    </a:rPr>
                                  </m:ctrlPr>
                                </m:accPr>
                                <m:e>
                                  <m:r>
                                    <m:rPr>
                                      <m:sty m:val="p"/>
                                    </m:rPr>
                                    <a:rPr lang="en-US" sz="2400">
                                      <a:latin typeface="Cambria Math"/>
                                    </a:rPr>
                                    <m:t>x</m:t>
                                  </m:r>
                                </m:e>
                              </m:acc>
                            </m:e>
                            <m:e>
                              <m:acc>
                                <m:accPr>
                                  <m:chr m:val="̂"/>
                                  <m:ctrlPr>
                                    <a:rPr lang="en-US" sz="2400" i="1">
                                      <a:latin typeface="Cambria Math"/>
                                    </a:rPr>
                                  </m:ctrlPr>
                                </m:accPr>
                                <m:e>
                                  <m:r>
                                    <m:rPr>
                                      <m:sty m:val="p"/>
                                    </m:rPr>
                                    <a:rPr lang="en-US" sz="2400">
                                      <a:latin typeface="Cambria Math"/>
                                    </a:rPr>
                                    <m:t>y</m:t>
                                  </m:r>
                                </m:e>
                              </m:acc>
                            </m:e>
                            <m:e>
                              <m:acc>
                                <m:accPr>
                                  <m:chr m:val="̂"/>
                                  <m:ctrlPr>
                                    <a:rPr lang="en-US" sz="2400" i="1">
                                      <a:latin typeface="Cambria Math"/>
                                    </a:rPr>
                                  </m:ctrlPr>
                                </m:accPr>
                                <m:e>
                                  <m:r>
                                    <m:rPr>
                                      <m:sty m:val="p"/>
                                    </m:rPr>
                                    <a:rPr lang="en-US" sz="2400">
                                      <a:latin typeface="Cambria Math"/>
                                    </a:rPr>
                                    <m:t>z</m:t>
                                  </m:r>
                                </m:e>
                              </m:acc>
                            </m:e>
                          </m:mr>
                          <m:mr>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𝑥</m:t>
                                  </m:r>
                                </m:den>
                              </m:f>
                            </m:e>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𝑦</m:t>
                                  </m:r>
                                </m:den>
                              </m:f>
                            </m:e>
                            <m:e>
                              <m:f>
                                <m:fPr>
                                  <m:ctrlPr>
                                    <a:rPr lang="en-US" sz="2400" i="1">
                                      <a:latin typeface="Cambria Math"/>
                                    </a:rPr>
                                  </m:ctrlPr>
                                </m:fPr>
                                <m:num>
                                  <m:r>
                                    <a:rPr lang="en-US" sz="2400" i="1">
                                      <a:latin typeface="Cambria Math"/>
                                    </a:rPr>
                                    <m:t>𝜕</m:t>
                                  </m:r>
                                </m:num>
                                <m:den>
                                  <m:r>
                                    <a:rPr lang="en-US" sz="2400" i="1">
                                      <a:latin typeface="Cambria Math"/>
                                    </a:rPr>
                                    <m:t>𝜕</m:t>
                                  </m:r>
                                  <m:r>
                                    <a:rPr lang="en-US" sz="2400" i="1">
                                      <a:latin typeface="Cambria Math"/>
                                    </a:rPr>
                                    <m:t>𝑧</m:t>
                                  </m:r>
                                </m:den>
                              </m:f>
                            </m:e>
                          </m:mr>
                          <m:mr>
                            <m:e>
                              <m:sSup>
                                <m:sSupPr>
                                  <m:ctrlPr>
                                    <a:rPr lang="en-US" sz="2400" i="1">
                                      <a:latin typeface="Cambria Math"/>
                                    </a:rPr>
                                  </m:ctrlPr>
                                </m:sSupPr>
                                <m:e>
                                  <m:r>
                                    <a:rPr lang="en-US" sz="2400" i="1">
                                      <a:latin typeface="Cambria Math"/>
                                    </a:rPr>
                                    <m:t>𝑥</m:t>
                                  </m:r>
                                </m:e>
                                <m:sup>
                                  <m:r>
                                    <a:rPr lang="en-US" sz="2400" i="1">
                                      <a:latin typeface="Cambria Math"/>
                                    </a:rPr>
                                    <m:t>2</m:t>
                                  </m:r>
                                </m:sup>
                              </m:sSup>
                            </m:e>
                            <m:e>
                              <m:r>
                                <a:rPr lang="en-US" sz="2400" i="1">
                                  <a:latin typeface="Cambria Math"/>
                                </a:rPr>
                                <m:t>2</m:t>
                              </m:r>
                              <m:r>
                                <a:rPr lang="en-US" sz="2400" i="1">
                                  <a:latin typeface="Cambria Math"/>
                                </a:rPr>
                                <m:t>𝑥𝑦</m:t>
                              </m:r>
                            </m:e>
                            <m:e>
                              <m:r>
                                <a:rPr lang="en-US" sz="2400" i="1">
                                  <a:latin typeface="Cambria Math"/>
                                </a:rPr>
                                <m:t>0</m:t>
                              </m:r>
                            </m:e>
                          </m:mr>
                        </m:m>
                      </m:e>
                    </m:d>
                    <m:r>
                      <a:rPr lang="en-US" sz="2400" i="1">
                        <a:latin typeface="Cambria Math"/>
                      </a:rPr>
                      <m:t>=</m:t>
                    </m:r>
                    <m:acc>
                      <m:accPr>
                        <m:chr m:val="̂"/>
                        <m:ctrlPr>
                          <a:rPr lang="en-US" sz="2400" i="1">
                            <a:latin typeface="Cambria Math"/>
                          </a:rPr>
                        </m:ctrlPr>
                      </m:accPr>
                      <m:e>
                        <m:r>
                          <m:rPr>
                            <m:sty m:val="p"/>
                          </m:rPr>
                          <a:rPr lang="en-US" sz="2400">
                            <a:latin typeface="Cambria Math"/>
                          </a:rPr>
                          <m:t>z</m:t>
                        </m:r>
                      </m:e>
                    </m:acc>
                    <m:r>
                      <a:rPr lang="en-US" sz="2400" i="1">
                        <a:latin typeface="Cambria Math"/>
                      </a:rPr>
                      <m:t> 2</m:t>
                    </m:r>
                    <m:r>
                      <a:rPr lang="en-US" sz="2400" i="1">
                        <a:latin typeface="Cambria Math"/>
                      </a:rPr>
                      <m:t>𝑦</m:t>
                    </m:r>
                    <m:r>
                      <a:rPr lang="en-US" sz="2400" i="1">
                        <a:latin typeface="Cambria Math"/>
                      </a:rPr>
                      <m:t>.</m:t>
                    </m:r>
                  </m:oMath>
                </a14:m>
                <a:endParaRPr lang="en-US" sz="24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400" i="1">
                        <a:latin typeface="Cambria Math"/>
                      </a:rPr>
                      <m:t>∴</m:t>
                    </m:r>
                    <m:r>
                      <a:rPr lang="en-US" sz="2400" b="1" i="1">
                        <a:latin typeface="Cambria Math"/>
                      </a:rPr>
                      <m:t>𝐀</m:t>
                    </m:r>
                    <m:r>
                      <a:rPr lang="en-US" sz="2400" b="1">
                        <a:latin typeface="Cambria Math"/>
                      </a:rPr>
                      <m:t> </m:t>
                    </m:r>
                  </m:oMath>
                </a14:m>
                <a:r>
                  <a:rPr lang="en-US" sz="2400" dirty="0">
                    <a:latin typeface="Times New Roman" panose="02020603050405020304" pitchFamily="18" charset="0"/>
                    <a:cs typeface="Times New Roman" panose="02020603050405020304" pitchFamily="18" charset="0"/>
                  </a:rPr>
                  <a:t>is not solenoidal or conservative.</a:t>
                </a: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903" t="-1887"/>
                </a:stretch>
              </a:blipFill>
            </p:spPr>
            <p:txBody>
              <a:bodyPr/>
              <a:lstStyle/>
              <a:p>
                <a:r>
                  <a:rPr lang="en-US">
                    <a:noFill/>
                  </a:rPr>
                  <a:t> </a:t>
                </a:r>
              </a:p>
            </p:txBody>
          </p:sp>
        </mc:Fallback>
      </mc:AlternateContent>
    </p:spTree>
    <p:extLst>
      <p:ext uri="{BB962C8B-B14F-4D97-AF65-F5344CB8AC3E}">
        <p14:creationId xmlns:p14="http://schemas.microsoft.com/office/powerpoint/2010/main" val="337275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6"/>
            <a:ext cx="10515600" cy="1325563"/>
          </a:xfrm>
        </p:spPr>
        <p:txBody>
          <a:bodyPr>
            <a:normAutofit/>
          </a:bodyPr>
          <a:lstStyle/>
          <a:p>
            <a:pPr lvl="0"/>
            <a:r>
              <a:rPr lang="en-US" sz="3600" b="1" dirty="0" smtClean="0">
                <a:solidFill>
                  <a:srgbClr val="7030A0"/>
                </a:solidFill>
                <a:latin typeface="Times New Roman" panose="02020603050405020304" pitchFamily="18" charset="0"/>
                <a:cs typeface="Times New Roman" panose="02020603050405020304" pitchFamily="18" charset="0"/>
              </a:rPr>
              <a:t> Example of divergence and curl</a:t>
            </a:r>
            <a:endParaRPr lang="en-US" sz="36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5686" y="1407613"/>
                <a:ext cx="10800806" cy="4522924"/>
              </a:xfrm>
            </p:spPr>
            <p:txBody>
              <a:bodyPr>
                <a:noAutofit/>
              </a:bodyPr>
              <a:lstStyle/>
              <a:p>
                <a:pPr marL="0" indent="0">
                  <a:buNone/>
                </a:pPr>
                <a:r>
                  <a:rPr lang="en-US" sz="2000" b="1" dirty="0" smtClean="0">
                    <a:solidFill>
                      <a:srgbClr val="7030A0"/>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Determine divergence and </a:t>
                </a:r>
                <a:r>
                  <a:rPr lang="en-US" sz="2000" dirty="0" smtClean="0">
                    <a:latin typeface="Times New Roman" panose="02020603050405020304" pitchFamily="18" charset="0"/>
                    <a:cs typeface="Times New Roman" panose="02020603050405020304" pitchFamily="18" charset="0"/>
                  </a:rPr>
                  <a:t>curl of the vector </a:t>
                </a:r>
                <a14:m>
                  <m:oMath xmlns:m="http://schemas.openxmlformats.org/officeDocument/2006/math">
                    <m:r>
                      <a:rPr lang="en-US" sz="2000" b="1" i="1">
                        <a:latin typeface="Cambria Math" panose="02040503050406030204" pitchFamily="18" charset="0"/>
                      </a:rPr>
                      <m:t>𝐀</m:t>
                    </m:r>
                    <m:r>
                      <a:rPr lang="en-US" sz="2000" i="1">
                        <a:latin typeface="Cambria Math" panose="02040503050406030204" pitchFamily="18" charset="0"/>
                      </a:rPr>
                      <m:t>=</m:t>
                    </m:r>
                    <m:acc>
                      <m:accPr>
                        <m:chr m:val="̂"/>
                        <m:ctrlPr>
                          <a:rPr lang="en-US" sz="2000" i="1">
                            <a:latin typeface="Cambria Math"/>
                          </a:rPr>
                        </m:ctrlPr>
                      </m:accPr>
                      <m:e>
                        <m:r>
                          <m:rPr>
                            <m:sty m:val="p"/>
                          </m:rPr>
                          <a:rPr lang="en-US" sz="2000">
                            <a:latin typeface="Cambria Math" panose="02040503050406030204" pitchFamily="18" charset="0"/>
                          </a:rPr>
                          <m:t>r</m:t>
                        </m:r>
                      </m:e>
                    </m:acc>
                    <m:f>
                      <m:fPr>
                        <m:ctrlPr>
                          <a:rPr lang="en-US" sz="2000" i="1">
                            <a:latin typeface="Cambria Math"/>
                          </a:rPr>
                        </m:ctrlPr>
                      </m:fPr>
                      <m:num>
                        <m:func>
                          <m:funcPr>
                            <m:ctrlPr>
                              <a:rPr lang="en-US" sz="2000" i="1">
                                <a:latin typeface="Cambria Math"/>
                              </a:rPr>
                            </m:ctrlPr>
                          </m:funcPr>
                          <m:fName>
                            <m:r>
                              <m:rPr>
                                <m:sty m:val="p"/>
                              </m:rPr>
                              <a:rPr lang="en-US" sz="2000">
                                <a:latin typeface="Cambria Math" panose="02040503050406030204" pitchFamily="18" charset="0"/>
                              </a:rPr>
                              <m:t>sin</m:t>
                            </m:r>
                          </m:fName>
                          <m:e>
                            <m:r>
                              <m:rPr>
                                <m:sty m:val="p"/>
                              </m:rPr>
                              <a:rPr lang="en-US" sz="2000">
                                <a:latin typeface="Cambria Math" panose="02040503050406030204" pitchFamily="18" charset="0"/>
                              </a:rPr>
                              <m:t>ϕ</m:t>
                            </m:r>
                          </m:e>
                        </m:func>
                      </m:num>
                      <m:den>
                        <m:sSup>
                          <m:sSupPr>
                            <m:ctrlPr>
                              <a:rPr lang="en-US" sz="2000" i="1">
                                <a:latin typeface="Cambria Math"/>
                              </a:rPr>
                            </m:ctrlPr>
                          </m:sSupPr>
                          <m:e>
                            <m:r>
                              <a:rPr lang="en-US" sz="2000" i="1">
                                <a:latin typeface="Cambria Math" panose="02040503050406030204" pitchFamily="18" charset="0"/>
                              </a:rPr>
                              <m:t>𝑟</m:t>
                            </m:r>
                          </m:e>
                          <m:sup>
                            <m:r>
                              <a:rPr lang="en-US" sz="2000" i="1">
                                <a:latin typeface="Cambria Math" panose="02040503050406030204" pitchFamily="18" charset="0"/>
                              </a:rPr>
                              <m:t>2</m:t>
                            </m:r>
                          </m:sup>
                        </m:sSup>
                      </m:den>
                    </m:f>
                    <m:r>
                      <a:rPr lang="en-US" sz="2000" i="1">
                        <a:latin typeface="Cambria Math" panose="02040503050406030204" pitchFamily="18" charset="0"/>
                      </a:rPr>
                      <m:t>+</m:t>
                    </m:r>
                    <m:acc>
                      <m:accPr>
                        <m:chr m:val="̂"/>
                        <m:ctrlPr>
                          <a:rPr lang="en-US" sz="2000" i="1">
                            <a:latin typeface="Cambria Math"/>
                          </a:rPr>
                        </m:ctrlPr>
                      </m:accPr>
                      <m:e>
                        <m:r>
                          <m:rPr>
                            <m:sty m:val="p"/>
                          </m:rPr>
                          <a:rPr lang="en-US" sz="2000">
                            <a:latin typeface="Cambria Math" panose="02040503050406030204" pitchFamily="18" charset="0"/>
                          </a:rPr>
                          <m:t>ϕ</m:t>
                        </m:r>
                      </m:e>
                    </m:acc>
                    <m:f>
                      <m:fPr>
                        <m:ctrlPr>
                          <a:rPr lang="en-US" sz="2000" i="1">
                            <a:latin typeface="Cambria Math"/>
                          </a:rPr>
                        </m:ctrlPr>
                      </m:fPr>
                      <m:num>
                        <m:func>
                          <m:funcPr>
                            <m:ctrlPr>
                              <a:rPr lang="en-US" sz="2000" i="1">
                                <a:latin typeface="Cambria Math"/>
                              </a:rPr>
                            </m:ctrlPr>
                          </m:funcPr>
                          <m:fName>
                            <m:r>
                              <m:rPr>
                                <m:sty m:val="p"/>
                              </m:rPr>
                              <a:rPr lang="en-US" sz="2000">
                                <a:latin typeface="Cambria Math" panose="02040503050406030204" pitchFamily="18" charset="0"/>
                              </a:rPr>
                              <m:t>cos</m:t>
                            </m:r>
                          </m:fName>
                          <m:e>
                            <m:r>
                              <m:rPr>
                                <m:sty m:val="p"/>
                              </m:rPr>
                              <a:rPr lang="en-US" sz="2000">
                                <a:latin typeface="Cambria Math" panose="02040503050406030204" pitchFamily="18" charset="0"/>
                              </a:rPr>
                              <m:t>ϕ</m:t>
                            </m:r>
                          </m:e>
                        </m:func>
                      </m:num>
                      <m:den>
                        <m:sSup>
                          <m:sSupPr>
                            <m:ctrlPr>
                              <a:rPr lang="en-US" sz="2000" i="1">
                                <a:latin typeface="Cambria Math"/>
                              </a:rPr>
                            </m:ctrlPr>
                          </m:sSupPr>
                          <m:e>
                            <m:r>
                              <a:rPr lang="en-US" sz="2000" i="1">
                                <a:latin typeface="Cambria Math" panose="02040503050406030204" pitchFamily="18" charset="0"/>
                              </a:rPr>
                              <m:t>𝑟</m:t>
                            </m:r>
                          </m:e>
                          <m:sup>
                            <m:r>
                              <a:rPr lang="en-US" sz="2000" i="1">
                                <a:latin typeface="Cambria Math" panose="02040503050406030204" pitchFamily="18" charset="0"/>
                              </a:rPr>
                              <m:t>2</m:t>
                            </m:r>
                          </m:sup>
                        </m:sSup>
                      </m:den>
                    </m:f>
                  </m:oMath>
                </a14:m>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Also check whether the vector </a:t>
                </a:r>
                <a:r>
                  <a:rPr lang="en-US" sz="2000" dirty="0">
                    <a:latin typeface="Times New Roman" panose="02020603050405020304" pitchFamily="18" charset="0"/>
                    <a:cs typeface="Times New Roman" panose="02020603050405020304" pitchFamily="18" charset="0"/>
                  </a:rPr>
                  <a:t>fields solenoidal, conservative or both</a:t>
                </a:r>
                <a:r>
                  <a:rPr lang="en-US" sz="2000" dirty="0" smtClean="0">
                    <a:latin typeface="Times New Roman" panose="02020603050405020304" pitchFamily="18" charset="0"/>
                    <a:cs typeface="Times New Roman" panose="02020603050405020304" pitchFamily="18" charset="0"/>
                  </a:rPr>
                  <a:t>.</a:t>
                </a:r>
                <a:endParaRPr lang="en-US" sz="2000" b="1" dirty="0" smtClean="0">
                  <a:solidFill>
                    <a:srgbClr val="7030A0"/>
                  </a:solidFill>
                  <a:latin typeface="Times New Roman" panose="02020603050405020304" pitchFamily="18" charset="0"/>
                  <a:cs typeface="Times New Roman" panose="02020603050405020304" pitchFamily="18" charset="0"/>
                </a:endParaRPr>
              </a:p>
              <a:p>
                <a:pPr marL="0" indent="0">
                  <a:buNone/>
                </a:pPr>
                <a:r>
                  <a:rPr lang="en-US" sz="2000" b="1" dirty="0" smtClean="0">
                    <a:solidFill>
                      <a:srgbClr val="7030A0"/>
                    </a:solidFill>
                    <a:latin typeface="Times New Roman" panose="02020603050405020304" pitchFamily="18" charset="0"/>
                    <a:cs typeface="Times New Roman" panose="02020603050405020304" pitchFamily="18" charset="0"/>
                  </a:rPr>
                  <a:t>Solution:</a:t>
                </a:r>
              </a:p>
              <a:p>
                <a:pPr marL="0" indent="0">
                  <a:buNone/>
                </a:pPr>
                <a14:m>
                  <m:oMathPara xmlns:m="http://schemas.openxmlformats.org/officeDocument/2006/math">
                    <m:oMathParaPr>
                      <m:jc m:val="left"/>
                    </m:oMathParaPr>
                    <m:oMath xmlns:m="http://schemas.openxmlformats.org/officeDocument/2006/math">
                      <m:r>
                        <m:rPr>
                          <m:sty m:val="p"/>
                        </m:rPr>
                        <a:rPr lang="en-US" sz="2000">
                          <a:latin typeface="Cambria Math"/>
                        </a:rPr>
                        <m:t>div</m:t>
                      </m:r>
                      <m:r>
                        <a:rPr lang="en-US" sz="2000" b="1" i="1">
                          <a:latin typeface="Cambria Math"/>
                        </a:rPr>
                        <m:t>𝐀</m:t>
                      </m:r>
                      <m:r>
                        <a:rPr lang="en-US" sz="2000" i="1">
                          <a:latin typeface="Cambria Math"/>
                        </a:rPr>
                        <m:t>=</m:t>
                      </m:r>
                      <m:r>
                        <a:rPr lang="en-US" sz="2000" b="1" i="1">
                          <a:latin typeface="Cambria Math"/>
                        </a:rPr>
                        <m:t>𝛁</m:t>
                      </m:r>
                      <m:r>
                        <a:rPr lang="en-US" sz="2000" i="1">
                          <a:latin typeface="Cambria Math"/>
                        </a:rPr>
                        <m:t>∙</m:t>
                      </m:r>
                      <m:r>
                        <a:rPr lang="en-US" sz="2000" b="1" i="1">
                          <a:latin typeface="Cambria Math"/>
                        </a:rPr>
                        <m:t>𝐀</m:t>
                      </m:r>
                      <m:r>
                        <a:rPr lang="en-US" sz="2000" i="1">
                          <a:latin typeface="Cambria Math"/>
                        </a:rPr>
                        <m:t>=</m:t>
                      </m:r>
                      <m:f>
                        <m:fPr>
                          <m:ctrlPr>
                            <a:rPr lang="en-US" sz="2000" i="1">
                              <a:latin typeface="Cambria Math"/>
                            </a:rPr>
                          </m:ctrlPr>
                        </m:fPr>
                        <m:num>
                          <m:r>
                            <a:rPr lang="en-US" sz="2000" i="1">
                              <a:latin typeface="Cambria Math"/>
                            </a:rPr>
                            <m:t>1</m:t>
                          </m:r>
                        </m:num>
                        <m:den>
                          <m:sSub>
                            <m:sSubPr>
                              <m:ctrlPr>
                                <a:rPr lang="en-US" sz="2000" i="1">
                                  <a:latin typeface="Cambria Math"/>
                                </a:rPr>
                              </m:ctrlPr>
                            </m:sSubPr>
                            <m:e>
                              <m:r>
                                <a:rPr lang="en-US" sz="2000" i="1">
                                  <a:latin typeface="Cambria Math"/>
                                </a:rPr>
                                <m:t>h</m:t>
                              </m:r>
                            </m:e>
                            <m:sub>
                              <m:r>
                                <a:rPr lang="en-US" sz="2000" i="1">
                                  <a:latin typeface="Cambria Math"/>
                                </a:rPr>
                                <m:t>1</m:t>
                              </m:r>
                            </m:sub>
                          </m:sSub>
                          <m:sSub>
                            <m:sSubPr>
                              <m:ctrlPr>
                                <a:rPr lang="en-US" sz="2000" i="1">
                                  <a:latin typeface="Cambria Math"/>
                                </a:rPr>
                              </m:ctrlPr>
                            </m:sSubPr>
                            <m:e>
                              <m:r>
                                <a:rPr lang="en-US" sz="2000" i="1">
                                  <a:latin typeface="Cambria Math"/>
                                </a:rPr>
                                <m:t>h</m:t>
                              </m:r>
                            </m:e>
                            <m:sub>
                              <m:r>
                                <a:rPr lang="en-US" sz="2000" i="1">
                                  <a:latin typeface="Cambria Math"/>
                                </a:rPr>
                                <m:t>2</m:t>
                              </m:r>
                            </m:sub>
                          </m:sSub>
                          <m:sSub>
                            <m:sSubPr>
                              <m:ctrlPr>
                                <a:rPr lang="en-US" sz="2000" i="1">
                                  <a:latin typeface="Cambria Math"/>
                                </a:rPr>
                              </m:ctrlPr>
                            </m:sSubPr>
                            <m:e>
                              <m:r>
                                <a:rPr lang="en-US" sz="2000" i="1">
                                  <a:latin typeface="Cambria Math"/>
                                </a:rPr>
                                <m:t>h</m:t>
                              </m:r>
                            </m:e>
                            <m:sub>
                              <m:r>
                                <a:rPr lang="en-US" sz="2000" i="1">
                                  <a:latin typeface="Cambria Math"/>
                                </a:rPr>
                                <m:t>3</m:t>
                              </m:r>
                            </m:sub>
                          </m:sSub>
                        </m:den>
                      </m:f>
                      <m:d>
                        <m:dPr>
                          <m:begChr m:val="["/>
                          <m:endChr m:val="]"/>
                          <m:ctrlPr>
                            <a:rPr lang="en-US" sz="2000" i="1">
                              <a:latin typeface="Cambria Math"/>
                            </a:rPr>
                          </m:ctrlPr>
                        </m:dPr>
                        <m:e>
                          <m:f>
                            <m:fPr>
                              <m:ctrlPr>
                                <a:rPr lang="en-US" sz="2000" i="1">
                                  <a:latin typeface="Cambria Math"/>
                                </a:rPr>
                              </m:ctrlPr>
                            </m:fPr>
                            <m:num>
                              <m:r>
                                <a:rPr lang="en-US" sz="2000" i="1">
                                  <a:latin typeface="Cambria Math"/>
                                </a:rPr>
                                <m:t>𝜕</m:t>
                              </m:r>
                            </m:num>
                            <m:den>
                              <m:r>
                                <a:rPr lang="en-US" sz="2000" i="1">
                                  <a:latin typeface="Cambria Math"/>
                                </a:rPr>
                                <m:t>𝜕</m:t>
                              </m:r>
                              <m:sSub>
                                <m:sSubPr>
                                  <m:ctrlPr>
                                    <a:rPr lang="en-US" sz="2000" i="1">
                                      <a:latin typeface="Cambria Math"/>
                                    </a:rPr>
                                  </m:ctrlPr>
                                </m:sSubPr>
                                <m:e>
                                  <m:r>
                                    <a:rPr lang="en-US" sz="2000" i="1">
                                      <a:latin typeface="Cambria Math"/>
                                    </a:rPr>
                                    <m:t>𝑢</m:t>
                                  </m:r>
                                </m:e>
                                <m:sub>
                                  <m:r>
                                    <a:rPr lang="en-US" sz="2000" i="1">
                                      <a:latin typeface="Cambria Math"/>
                                    </a:rPr>
                                    <m:t>1</m:t>
                                  </m:r>
                                </m:sub>
                              </m:sSub>
                            </m:den>
                          </m:f>
                          <m:d>
                            <m:dPr>
                              <m:ctrlPr>
                                <a:rPr lang="en-US" sz="2000" i="1">
                                  <a:latin typeface="Cambria Math"/>
                                </a:rPr>
                              </m:ctrlPr>
                            </m:dPr>
                            <m:e>
                              <m:sSub>
                                <m:sSubPr>
                                  <m:ctrlPr>
                                    <a:rPr lang="en-US" sz="2000" i="1">
                                      <a:latin typeface="Cambria Math"/>
                                    </a:rPr>
                                  </m:ctrlPr>
                                </m:sSubPr>
                                <m:e>
                                  <m:r>
                                    <a:rPr lang="en-US" sz="2000" i="1">
                                      <a:latin typeface="Cambria Math"/>
                                    </a:rPr>
                                    <m:t>𝐴</m:t>
                                  </m:r>
                                </m:e>
                                <m:sub>
                                  <m:r>
                                    <a:rPr lang="en-US" sz="2000" i="1">
                                      <a:latin typeface="Cambria Math"/>
                                    </a:rPr>
                                    <m:t>1</m:t>
                                  </m:r>
                                </m:sub>
                              </m:sSub>
                              <m:sSub>
                                <m:sSubPr>
                                  <m:ctrlPr>
                                    <a:rPr lang="en-US" sz="2000" i="1">
                                      <a:latin typeface="Cambria Math"/>
                                    </a:rPr>
                                  </m:ctrlPr>
                                </m:sSubPr>
                                <m:e>
                                  <m:r>
                                    <a:rPr lang="en-US" sz="2000" i="1">
                                      <a:latin typeface="Cambria Math"/>
                                    </a:rPr>
                                    <m:t>h</m:t>
                                  </m:r>
                                </m:e>
                                <m:sub>
                                  <m:r>
                                    <a:rPr lang="en-US" sz="2000" i="1">
                                      <a:latin typeface="Cambria Math"/>
                                    </a:rPr>
                                    <m:t>2</m:t>
                                  </m:r>
                                </m:sub>
                              </m:sSub>
                              <m:sSub>
                                <m:sSubPr>
                                  <m:ctrlPr>
                                    <a:rPr lang="en-US" sz="2000" i="1">
                                      <a:latin typeface="Cambria Math"/>
                                    </a:rPr>
                                  </m:ctrlPr>
                                </m:sSubPr>
                                <m:e>
                                  <m:r>
                                    <a:rPr lang="en-US" sz="2000" i="1">
                                      <a:latin typeface="Cambria Math"/>
                                    </a:rPr>
                                    <m:t>h</m:t>
                                  </m:r>
                                </m:e>
                                <m:sub>
                                  <m:r>
                                    <a:rPr lang="en-US" sz="2000" i="1">
                                      <a:latin typeface="Cambria Math"/>
                                    </a:rPr>
                                    <m:t>3</m:t>
                                  </m:r>
                                </m:sub>
                              </m:sSub>
                            </m:e>
                          </m:d>
                          <m:r>
                            <a:rPr lang="en-US" sz="2000" i="1">
                              <a:latin typeface="Cambria Math"/>
                            </a:rPr>
                            <m:t>+</m:t>
                          </m:r>
                          <m:f>
                            <m:fPr>
                              <m:ctrlPr>
                                <a:rPr lang="en-US" sz="2000" i="1">
                                  <a:latin typeface="Cambria Math"/>
                                </a:rPr>
                              </m:ctrlPr>
                            </m:fPr>
                            <m:num>
                              <m:r>
                                <a:rPr lang="en-US" sz="2000" i="1">
                                  <a:latin typeface="Cambria Math"/>
                                </a:rPr>
                                <m:t>𝜕</m:t>
                              </m:r>
                            </m:num>
                            <m:den>
                              <m:r>
                                <a:rPr lang="en-US" sz="2000" i="1">
                                  <a:latin typeface="Cambria Math"/>
                                </a:rPr>
                                <m:t>𝜕</m:t>
                              </m:r>
                              <m:sSub>
                                <m:sSubPr>
                                  <m:ctrlPr>
                                    <a:rPr lang="en-US" sz="2000" i="1">
                                      <a:latin typeface="Cambria Math"/>
                                    </a:rPr>
                                  </m:ctrlPr>
                                </m:sSubPr>
                                <m:e>
                                  <m:r>
                                    <a:rPr lang="en-US" sz="2000" i="1">
                                      <a:latin typeface="Cambria Math"/>
                                    </a:rPr>
                                    <m:t>𝑢</m:t>
                                  </m:r>
                                </m:e>
                                <m:sub>
                                  <m:r>
                                    <a:rPr lang="en-US" sz="2000" i="1">
                                      <a:latin typeface="Cambria Math"/>
                                    </a:rPr>
                                    <m:t>2</m:t>
                                  </m:r>
                                </m:sub>
                              </m:sSub>
                            </m:den>
                          </m:f>
                          <m:d>
                            <m:dPr>
                              <m:ctrlPr>
                                <a:rPr lang="en-US" sz="2000" i="1">
                                  <a:latin typeface="Cambria Math"/>
                                </a:rPr>
                              </m:ctrlPr>
                            </m:dPr>
                            <m:e>
                              <m:sSub>
                                <m:sSubPr>
                                  <m:ctrlPr>
                                    <a:rPr lang="en-US" sz="2000" i="1">
                                      <a:latin typeface="Cambria Math"/>
                                    </a:rPr>
                                  </m:ctrlPr>
                                </m:sSubPr>
                                <m:e>
                                  <m:r>
                                    <a:rPr lang="en-US" sz="2000" i="1">
                                      <a:latin typeface="Cambria Math"/>
                                    </a:rPr>
                                    <m:t>h</m:t>
                                  </m:r>
                                </m:e>
                                <m:sub>
                                  <m:r>
                                    <a:rPr lang="en-US" sz="2000" i="1">
                                      <a:latin typeface="Cambria Math"/>
                                    </a:rPr>
                                    <m:t>1</m:t>
                                  </m:r>
                                </m:sub>
                              </m:sSub>
                              <m:sSub>
                                <m:sSubPr>
                                  <m:ctrlPr>
                                    <a:rPr lang="en-US" sz="2000" i="1">
                                      <a:latin typeface="Cambria Math"/>
                                    </a:rPr>
                                  </m:ctrlPr>
                                </m:sSubPr>
                                <m:e>
                                  <m:r>
                                    <a:rPr lang="en-US" sz="2000" i="1">
                                      <a:latin typeface="Cambria Math"/>
                                    </a:rPr>
                                    <m:t>𝐴</m:t>
                                  </m:r>
                                </m:e>
                                <m:sub>
                                  <m:r>
                                    <a:rPr lang="en-US" sz="2000" i="1">
                                      <a:latin typeface="Cambria Math"/>
                                    </a:rPr>
                                    <m:t>2</m:t>
                                  </m:r>
                                </m:sub>
                              </m:sSub>
                              <m:sSub>
                                <m:sSubPr>
                                  <m:ctrlPr>
                                    <a:rPr lang="en-US" sz="2000" i="1">
                                      <a:latin typeface="Cambria Math"/>
                                    </a:rPr>
                                  </m:ctrlPr>
                                </m:sSubPr>
                                <m:e>
                                  <m:r>
                                    <a:rPr lang="en-US" sz="2000" i="1">
                                      <a:latin typeface="Cambria Math"/>
                                    </a:rPr>
                                    <m:t>h</m:t>
                                  </m:r>
                                </m:e>
                                <m:sub>
                                  <m:r>
                                    <a:rPr lang="en-US" sz="2000" i="1">
                                      <a:latin typeface="Cambria Math"/>
                                    </a:rPr>
                                    <m:t>3</m:t>
                                  </m:r>
                                </m:sub>
                              </m:sSub>
                            </m:e>
                          </m:d>
                          <m:r>
                            <a:rPr lang="en-US" sz="2000" i="1">
                              <a:latin typeface="Cambria Math"/>
                            </a:rPr>
                            <m:t>+</m:t>
                          </m:r>
                          <m:f>
                            <m:fPr>
                              <m:ctrlPr>
                                <a:rPr lang="en-US" sz="2000" i="1">
                                  <a:latin typeface="Cambria Math"/>
                                </a:rPr>
                              </m:ctrlPr>
                            </m:fPr>
                            <m:num>
                              <m:r>
                                <a:rPr lang="en-US" sz="2000" i="1">
                                  <a:latin typeface="Cambria Math"/>
                                </a:rPr>
                                <m:t>𝜕</m:t>
                              </m:r>
                            </m:num>
                            <m:den>
                              <m:r>
                                <a:rPr lang="en-US" sz="2000" i="1">
                                  <a:latin typeface="Cambria Math"/>
                                </a:rPr>
                                <m:t>𝜕</m:t>
                              </m:r>
                              <m:sSub>
                                <m:sSubPr>
                                  <m:ctrlPr>
                                    <a:rPr lang="en-US" sz="2000" i="1">
                                      <a:latin typeface="Cambria Math"/>
                                    </a:rPr>
                                  </m:ctrlPr>
                                </m:sSubPr>
                                <m:e>
                                  <m:r>
                                    <a:rPr lang="en-US" sz="2000" i="1">
                                      <a:latin typeface="Cambria Math"/>
                                    </a:rPr>
                                    <m:t>𝑢</m:t>
                                  </m:r>
                                </m:e>
                                <m:sub>
                                  <m:r>
                                    <a:rPr lang="en-US" sz="2000" i="1">
                                      <a:latin typeface="Cambria Math"/>
                                    </a:rPr>
                                    <m:t>3</m:t>
                                  </m:r>
                                </m:sub>
                              </m:sSub>
                            </m:den>
                          </m:f>
                          <m:d>
                            <m:dPr>
                              <m:ctrlPr>
                                <a:rPr lang="en-US" sz="2000" i="1">
                                  <a:latin typeface="Cambria Math"/>
                                </a:rPr>
                              </m:ctrlPr>
                            </m:dPr>
                            <m:e>
                              <m:sSub>
                                <m:sSubPr>
                                  <m:ctrlPr>
                                    <a:rPr lang="en-US" sz="2000" i="1">
                                      <a:latin typeface="Cambria Math"/>
                                    </a:rPr>
                                  </m:ctrlPr>
                                </m:sSubPr>
                                <m:e>
                                  <m:r>
                                    <a:rPr lang="en-US" sz="2000" i="1">
                                      <a:latin typeface="Cambria Math"/>
                                    </a:rPr>
                                    <m:t>h</m:t>
                                  </m:r>
                                </m:e>
                                <m:sub>
                                  <m:r>
                                    <a:rPr lang="en-US" sz="2000" i="1">
                                      <a:latin typeface="Cambria Math"/>
                                    </a:rPr>
                                    <m:t>1</m:t>
                                  </m:r>
                                </m:sub>
                              </m:sSub>
                              <m:sSub>
                                <m:sSubPr>
                                  <m:ctrlPr>
                                    <a:rPr lang="en-US" sz="2000" i="1">
                                      <a:latin typeface="Cambria Math"/>
                                    </a:rPr>
                                  </m:ctrlPr>
                                </m:sSubPr>
                                <m:e>
                                  <m:r>
                                    <a:rPr lang="en-US" sz="2000" i="1">
                                      <a:latin typeface="Cambria Math"/>
                                    </a:rPr>
                                    <m:t>h</m:t>
                                  </m:r>
                                </m:e>
                                <m:sub>
                                  <m:r>
                                    <a:rPr lang="en-US" sz="2000" i="1">
                                      <a:latin typeface="Cambria Math"/>
                                    </a:rPr>
                                    <m:t>2</m:t>
                                  </m:r>
                                </m:sub>
                              </m:sSub>
                              <m:sSub>
                                <m:sSubPr>
                                  <m:ctrlPr>
                                    <a:rPr lang="en-US" sz="2000" i="1">
                                      <a:latin typeface="Cambria Math"/>
                                    </a:rPr>
                                  </m:ctrlPr>
                                </m:sSubPr>
                                <m:e>
                                  <m:r>
                                    <a:rPr lang="en-US" sz="2000" i="1">
                                      <a:latin typeface="Cambria Math"/>
                                    </a:rPr>
                                    <m:t>𝐴</m:t>
                                  </m:r>
                                </m:e>
                                <m:sub>
                                  <m:r>
                                    <a:rPr lang="en-US" sz="2000" i="1">
                                      <a:latin typeface="Cambria Math"/>
                                    </a:rPr>
                                    <m:t>3</m:t>
                                  </m:r>
                                </m:sub>
                              </m:sSub>
                            </m:e>
                          </m:d>
                        </m:e>
                      </m:d>
                    </m:oMath>
                  </m:oMathPara>
                </a14:m>
                <a:endParaRPr lang="en-US" sz="20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f>
                        <m:fPr>
                          <m:ctrlPr>
                            <a:rPr lang="en-US" sz="2000" i="1">
                              <a:latin typeface="Cambria Math"/>
                            </a:rPr>
                          </m:ctrlPr>
                        </m:fPr>
                        <m:num>
                          <m:r>
                            <a:rPr lang="en-US" sz="2000" i="1">
                              <a:latin typeface="Cambria Math"/>
                            </a:rPr>
                            <m:t>1</m:t>
                          </m:r>
                        </m:num>
                        <m:den>
                          <m:r>
                            <a:rPr lang="en-US" sz="2000" i="1">
                              <a:latin typeface="Cambria Math"/>
                            </a:rPr>
                            <m:t>𝑟</m:t>
                          </m:r>
                        </m:den>
                      </m:f>
                      <m:d>
                        <m:dPr>
                          <m:begChr m:val="["/>
                          <m:endChr m:val="]"/>
                          <m:ctrlPr>
                            <a:rPr lang="en-US" sz="2000" i="1">
                              <a:latin typeface="Cambria Math"/>
                            </a:rPr>
                          </m:ctrlPr>
                        </m:dPr>
                        <m:e>
                          <m:f>
                            <m:fPr>
                              <m:ctrlPr>
                                <a:rPr lang="en-US" sz="2000" i="1">
                                  <a:latin typeface="Cambria Math"/>
                                </a:rPr>
                              </m:ctrlPr>
                            </m:fPr>
                            <m:num>
                              <m:r>
                                <a:rPr lang="en-US" sz="2000" i="1">
                                  <a:latin typeface="Cambria Math"/>
                                </a:rPr>
                                <m:t>𝜕</m:t>
                              </m:r>
                            </m:num>
                            <m:den>
                              <m:r>
                                <a:rPr lang="en-US" sz="2000" i="1">
                                  <a:latin typeface="Cambria Math"/>
                                </a:rPr>
                                <m:t>𝜕</m:t>
                              </m:r>
                              <m:r>
                                <a:rPr lang="en-US" sz="2000" i="1">
                                  <a:latin typeface="Cambria Math"/>
                                </a:rPr>
                                <m:t>𝑟</m:t>
                              </m:r>
                            </m:den>
                          </m:f>
                          <m:d>
                            <m:dPr>
                              <m:ctrlPr>
                                <a:rPr lang="en-US" sz="2000" i="1">
                                  <a:latin typeface="Cambria Math"/>
                                </a:rPr>
                              </m:ctrlPr>
                            </m:dPr>
                            <m:e>
                              <m:f>
                                <m:fPr>
                                  <m:ctrlPr>
                                    <a:rPr lang="en-US" sz="2000" i="1">
                                      <a:latin typeface="Cambria Math"/>
                                    </a:rPr>
                                  </m:ctrlPr>
                                </m:fPr>
                                <m:num>
                                  <m:func>
                                    <m:funcPr>
                                      <m:ctrlPr>
                                        <a:rPr lang="en-US" sz="2000" i="1">
                                          <a:latin typeface="Cambria Math"/>
                                        </a:rPr>
                                      </m:ctrlPr>
                                    </m:funcPr>
                                    <m:fName>
                                      <m:r>
                                        <m:rPr>
                                          <m:sty m:val="p"/>
                                        </m:rPr>
                                        <a:rPr lang="en-US" sz="2000">
                                          <a:latin typeface="Cambria Math"/>
                                        </a:rPr>
                                        <m:t>sin</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2</m:t>
                                      </m:r>
                                    </m:sup>
                                  </m:sSup>
                                </m:den>
                              </m:f>
                              <m:r>
                                <a:rPr lang="en-US" sz="2000" i="1">
                                  <a:latin typeface="Cambria Math"/>
                                </a:rPr>
                                <m:t> </m:t>
                              </m:r>
                              <m:r>
                                <a:rPr lang="en-US" sz="2000" i="1">
                                  <a:latin typeface="Cambria Math"/>
                                </a:rPr>
                                <m:t>𝑟</m:t>
                              </m:r>
                            </m:e>
                          </m:d>
                          <m:r>
                            <a:rPr lang="en-US" sz="2000" i="1">
                              <a:latin typeface="Cambria Math"/>
                            </a:rPr>
                            <m:t>+</m:t>
                          </m:r>
                          <m:f>
                            <m:fPr>
                              <m:ctrlPr>
                                <a:rPr lang="en-US" sz="2000" i="1">
                                  <a:latin typeface="Cambria Math"/>
                                </a:rPr>
                              </m:ctrlPr>
                            </m:fPr>
                            <m:num>
                              <m:r>
                                <a:rPr lang="en-US" sz="2000" i="1">
                                  <a:latin typeface="Cambria Math"/>
                                </a:rPr>
                                <m:t>𝜕</m:t>
                              </m:r>
                            </m:num>
                            <m:den>
                              <m:r>
                                <a:rPr lang="en-US" sz="2000" i="1">
                                  <a:latin typeface="Cambria Math"/>
                                </a:rPr>
                                <m:t>𝜕</m:t>
                              </m:r>
                              <m:r>
                                <m:rPr>
                                  <m:sty m:val="p"/>
                                </m:rPr>
                                <a:rPr lang="en-US" sz="2000">
                                  <a:latin typeface="Cambria Math"/>
                                </a:rPr>
                                <m:t>ϕ</m:t>
                              </m:r>
                            </m:den>
                          </m:f>
                          <m:d>
                            <m:dPr>
                              <m:ctrlPr>
                                <a:rPr lang="en-US" sz="2000" i="1">
                                  <a:latin typeface="Cambria Math"/>
                                </a:rPr>
                              </m:ctrlPr>
                            </m:dPr>
                            <m:e>
                              <m:f>
                                <m:fPr>
                                  <m:ctrlPr>
                                    <a:rPr lang="en-US" sz="2000" i="1">
                                      <a:latin typeface="Cambria Math"/>
                                    </a:rPr>
                                  </m:ctrlPr>
                                </m:fPr>
                                <m:num>
                                  <m:func>
                                    <m:funcPr>
                                      <m:ctrlPr>
                                        <a:rPr lang="en-US" sz="2000" i="1">
                                          <a:latin typeface="Cambria Math"/>
                                        </a:rPr>
                                      </m:ctrlPr>
                                    </m:funcPr>
                                    <m:fName>
                                      <m:r>
                                        <m:rPr>
                                          <m:sty m:val="p"/>
                                        </m:rPr>
                                        <a:rPr lang="en-US" sz="2000">
                                          <a:latin typeface="Cambria Math"/>
                                        </a:rPr>
                                        <m:t>cos</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2</m:t>
                                      </m:r>
                                    </m:sup>
                                  </m:sSup>
                                </m:den>
                              </m:f>
                            </m:e>
                          </m:d>
                          <m:r>
                            <a:rPr lang="en-US" sz="2000" i="1">
                              <a:latin typeface="Cambria Math"/>
                            </a:rPr>
                            <m:t>+</m:t>
                          </m:r>
                          <m:f>
                            <m:fPr>
                              <m:ctrlPr>
                                <a:rPr lang="en-US" sz="2000" i="1">
                                  <a:latin typeface="Cambria Math"/>
                                </a:rPr>
                              </m:ctrlPr>
                            </m:fPr>
                            <m:num>
                              <m:r>
                                <a:rPr lang="en-US" sz="2000" i="1">
                                  <a:latin typeface="Cambria Math"/>
                                </a:rPr>
                                <m:t>𝜕</m:t>
                              </m:r>
                            </m:num>
                            <m:den>
                              <m:r>
                                <a:rPr lang="en-US" sz="2000" i="1">
                                  <a:latin typeface="Cambria Math"/>
                                </a:rPr>
                                <m:t>𝜕</m:t>
                              </m:r>
                              <m:r>
                                <a:rPr lang="en-US" sz="2000" i="1">
                                  <a:latin typeface="Cambria Math"/>
                                </a:rPr>
                                <m:t>𝑧</m:t>
                              </m:r>
                            </m:den>
                          </m:f>
                          <m:d>
                            <m:dPr>
                              <m:ctrlPr>
                                <a:rPr lang="en-US" sz="2000" i="1">
                                  <a:latin typeface="Cambria Math"/>
                                </a:rPr>
                              </m:ctrlPr>
                            </m:dPr>
                            <m:e>
                              <m:r>
                                <a:rPr lang="en-US" sz="2000" i="1">
                                  <a:latin typeface="Cambria Math"/>
                                </a:rPr>
                                <m:t>0∙</m:t>
                              </m:r>
                              <m:r>
                                <a:rPr lang="en-US" sz="2000" i="1">
                                  <a:latin typeface="Cambria Math"/>
                                </a:rPr>
                                <m:t>𝑟</m:t>
                              </m:r>
                            </m:e>
                          </m:d>
                        </m:e>
                      </m:d>
                      <m:r>
                        <a:rPr lang="en-US" sz="2000" i="1">
                          <a:latin typeface="Cambria Math"/>
                        </a:rPr>
                        <m:t>=−</m:t>
                      </m:r>
                      <m:f>
                        <m:fPr>
                          <m:ctrlPr>
                            <a:rPr lang="en-US" sz="2000" i="1">
                              <a:latin typeface="Cambria Math"/>
                            </a:rPr>
                          </m:ctrlPr>
                        </m:fPr>
                        <m:num>
                          <m:func>
                            <m:funcPr>
                              <m:ctrlPr>
                                <a:rPr lang="en-US" sz="2000" i="1">
                                  <a:latin typeface="Cambria Math"/>
                                </a:rPr>
                              </m:ctrlPr>
                            </m:funcPr>
                            <m:fName>
                              <m:r>
                                <m:rPr>
                                  <m:sty m:val="p"/>
                                </m:rPr>
                                <a:rPr lang="en-US" sz="2000">
                                  <a:latin typeface="Cambria Math"/>
                                </a:rPr>
                                <m:t>sin</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3</m:t>
                              </m:r>
                            </m:sup>
                          </m:sSup>
                        </m:den>
                      </m:f>
                      <m:r>
                        <a:rPr lang="en-US" sz="2000" i="1">
                          <a:latin typeface="Cambria Math"/>
                        </a:rPr>
                        <m:t>−</m:t>
                      </m:r>
                      <m:f>
                        <m:fPr>
                          <m:ctrlPr>
                            <a:rPr lang="en-US" sz="2000" i="1">
                              <a:latin typeface="Cambria Math"/>
                            </a:rPr>
                          </m:ctrlPr>
                        </m:fPr>
                        <m:num>
                          <m:func>
                            <m:funcPr>
                              <m:ctrlPr>
                                <a:rPr lang="en-US" sz="2000" i="1">
                                  <a:latin typeface="Cambria Math"/>
                                </a:rPr>
                              </m:ctrlPr>
                            </m:funcPr>
                            <m:fName>
                              <m:r>
                                <m:rPr>
                                  <m:sty m:val="p"/>
                                </m:rPr>
                                <a:rPr lang="en-US" sz="2000">
                                  <a:latin typeface="Cambria Math"/>
                                </a:rPr>
                                <m:t>sin</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3</m:t>
                              </m:r>
                            </m:sup>
                          </m:sSup>
                        </m:den>
                      </m:f>
                      <m:r>
                        <a:rPr lang="en-US" sz="2000" i="1">
                          <a:latin typeface="Cambria Math"/>
                        </a:rPr>
                        <m:t>=−</m:t>
                      </m:r>
                      <m:f>
                        <m:fPr>
                          <m:ctrlPr>
                            <a:rPr lang="en-US" sz="2000" i="1">
                              <a:latin typeface="Cambria Math"/>
                            </a:rPr>
                          </m:ctrlPr>
                        </m:fPr>
                        <m:num>
                          <m:func>
                            <m:funcPr>
                              <m:ctrlPr>
                                <a:rPr lang="en-US" sz="2000" i="1">
                                  <a:latin typeface="Cambria Math"/>
                                </a:rPr>
                              </m:ctrlPr>
                            </m:funcPr>
                            <m:fName>
                              <m:r>
                                <a:rPr lang="en-US" sz="2000">
                                  <a:latin typeface="Cambria Math"/>
                                </a:rPr>
                                <m:t>2</m:t>
                              </m:r>
                              <m:r>
                                <m:rPr>
                                  <m:sty m:val="p"/>
                                </m:rPr>
                                <a:rPr lang="en-US" sz="2000">
                                  <a:latin typeface="Cambria Math"/>
                                </a:rPr>
                                <m:t>sin</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3</m:t>
                              </m:r>
                            </m:sup>
                          </m:sSup>
                        </m:den>
                      </m:f>
                      <m:r>
                        <a:rPr lang="en-US" sz="2000" i="1">
                          <a:latin typeface="Cambria Math"/>
                        </a:rPr>
                        <m:t>.</m:t>
                      </m:r>
                    </m:oMath>
                  </m:oMathPara>
                </a14:m>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p>
              <a:p>
                <a:pPr marL="0" indent="0">
                  <a:buNone/>
                </a:pPr>
                <a14:m>
                  <m:oMathPara xmlns:m="http://schemas.openxmlformats.org/officeDocument/2006/math">
                    <m:oMathParaPr>
                      <m:jc m:val="left"/>
                    </m:oMathParaPr>
                    <m:oMath xmlns:m="http://schemas.openxmlformats.org/officeDocument/2006/math">
                      <m:r>
                        <m:rPr>
                          <m:sty m:val="p"/>
                        </m:rPr>
                        <a:rPr lang="en-US" sz="2000">
                          <a:latin typeface="Cambria Math"/>
                        </a:rPr>
                        <m:t>curl</m:t>
                      </m:r>
                      <m:r>
                        <a:rPr lang="en-US" sz="2000" b="1" i="1">
                          <a:latin typeface="Cambria Math"/>
                        </a:rPr>
                        <m:t>𝐀</m:t>
                      </m:r>
                      <m:r>
                        <a:rPr lang="en-US" sz="2000" i="1">
                          <a:latin typeface="Cambria Math"/>
                        </a:rPr>
                        <m:t>=</m:t>
                      </m:r>
                      <m:r>
                        <a:rPr lang="en-US" sz="2000" b="1" i="1">
                          <a:latin typeface="Cambria Math"/>
                        </a:rPr>
                        <m:t>𝛁</m:t>
                      </m:r>
                      <m:r>
                        <a:rPr lang="en-US" sz="2000" i="1">
                          <a:latin typeface="Cambria Math"/>
                        </a:rPr>
                        <m:t>×</m:t>
                      </m:r>
                      <m:r>
                        <a:rPr lang="en-US" sz="2000" b="1" i="1">
                          <a:latin typeface="Cambria Math"/>
                        </a:rPr>
                        <m:t>𝐀</m:t>
                      </m:r>
                      <m:r>
                        <a:rPr lang="en-US" sz="2000" b="1">
                          <a:latin typeface="Cambria Math"/>
                        </a:rPr>
                        <m:t>=</m:t>
                      </m:r>
                      <m:f>
                        <m:fPr>
                          <m:ctrlPr>
                            <a:rPr lang="en-US" sz="2000" i="1">
                              <a:latin typeface="Cambria Math"/>
                            </a:rPr>
                          </m:ctrlPr>
                        </m:fPr>
                        <m:num>
                          <m:r>
                            <a:rPr lang="en-US" sz="2000" i="1">
                              <a:latin typeface="Cambria Math"/>
                            </a:rPr>
                            <m:t>1</m:t>
                          </m:r>
                        </m:num>
                        <m:den>
                          <m:sSub>
                            <m:sSubPr>
                              <m:ctrlPr>
                                <a:rPr lang="en-US" sz="2000" i="1">
                                  <a:latin typeface="Cambria Math"/>
                                </a:rPr>
                              </m:ctrlPr>
                            </m:sSubPr>
                            <m:e>
                              <m:r>
                                <a:rPr lang="en-US" sz="2000" i="1">
                                  <a:latin typeface="Cambria Math"/>
                                </a:rPr>
                                <m:t>h</m:t>
                              </m:r>
                            </m:e>
                            <m:sub>
                              <m:r>
                                <a:rPr lang="en-US" sz="2000" i="1">
                                  <a:latin typeface="Cambria Math"/>
                                </a:rPr>
                                <m:t>1</m:t>
                              </m:r>
                            </m:sub>
                          </m:sSub>
                          <m:sSub>
                            <m:sSubPr>
                              <m:ctrlPr>
                                <a:rPr lang="en-US" sz="2000" i="1">
                                  <a:latin typeface="Cambria Math"/>
                                </a:rPr>
                              </m:ctrlPr>
                            </m:sSubPr>
                            <m:e>
                              <m:r>
                                <a:rPr lang="en-US" sz="2000" i="1">
                                  <a:latin typeface="Cambria Math"/>
                                </a:rPr>
                                <m:t>h</m:t>
                              </m:r>
                            </m:e>
                            <m:sub>
                              <m:r>
                                <a:rPr lang="en-US" sz="2000" i="1">
                                  <a:latin typeface="Cambria Math"/>
                                </a:rPr>
                                <m:t>2</m:t>
                              </m:r>
                            </m:sub>
                          </m:sSub>
                          <m:sSub>
                            <m:sSubPr>
                              <m:ctrlPr>
                                <a:rPr lang="en-US" sz="2000" i="1">
                                  <a:latin typeface="Cambria Math"/>
                                </a:rPr>
                              </m:ctrlPr>
                            </m:sSubPr>
                            <m:e>
                              <m:r>
                                <a:rPr lang="en-US" sz="2000" i="1">
                                  <a:latin typeface="Cambria Math"/>
                                </a:rPr>
                                <m:t>h</m:t>
                              </m:r>
                            </m:e>
                            <m:sub>
                              <m:r>
                                <a:rPr lang="en-US" sz="2000" i="1">
                                  <a:latin typeface="Cambria Math"/>
                                </a:rPr>
                                <m:t>3</m:t>
                              </m:r>
                            </m:sub>
                          </m:sSub>
                        </m:den>
                      </m:f>
                      <m:d>
                        <m:dPr>
                          <m:begChr m:val="|"/>
                          <m:endChr m:val="|"/>
                          <m:ctrlPr>
                            <a:rPr lang="en-US" sz="2000" i="1">
                              <a:latin typeface="Cambria Math"/>
                            </a:rPr>
                          </m:ctrlPr>
                        </m:dPr>
                        <m:e>
                          <m:m>
                            <m:mPr>
                              <m:mcs>
                                <m:mc>
                                  <m:mcPr>
                                    <m:count m:val="3"/>
                                    <m:mcJc m:val="center"/>
                                  </m:mcPr>
                                </m:mc>
                              </m:mcs>
                              <m:ctrlPr>
                                <a:rPr lang="en-US" sz="2000" i="1">
                                  <a:latin typeface="Cambria Math"/>
                                </a:rPr>
                              </m:ctrlPr>
                            </m:mPr>
                            <m:mr>
                              <m:e>
                                <m:sSub>
                                  <m:sSubPr>
                                    <m:ctrlPr>
                                      <a:rPr lang="en-US" sz="2000" i="1">
                                        <a:latin typeface="Cambria Math"/>
                                      </a:rPr>
                                    </m:ctrlPr>
                                  </m:sSubPr>
                                  <m:e>
                                    <m:sSub>
                                      <m:sSubPr>
                                        <m:ctrlPr>
                                          <a:rPr lang="en-US" sz="2000" i="1">
                                            <a:latin typeface="Cambria Math"/>
                                          </a:rPr>
                                        </m:ctrlPr>
                                      </m:sSubPr>
                                      <m:e>
                                        <m:acc>
                                          <m:accPr>
                                            <m:chr m:val="̂"/>
                                            <m:ctrlPr>
                                              <a:rPr lang="en-US" sz="2000" i="1">
                                                <a:latin typeface="Cambria Math"/>
                                              </a:rPr>
                                            </m:ctrlPr>
                                          </m:accPr>
                                          <m:e>
                                            <m:r>
                                              <m:rPr>
                                                <m:sty m:val="p"/>
                                              </m:rPr>
                                              <a:rPr lang="en-US" sz="2000">
                                                <a:latin typeface="Cambria Math"/>
                                              </a:rPr>
                                              <m:t>u</m:t>
                                            </m:r>
                                          </m:e>
                                        </m:acc>
                                      </m:e>
                                      <m:sub>
                                        <m:r>
                                          <a:rPr lang="en-US" sz="2000">
                                            <a:latin typeface="Cambria Math"/>
                                          </a:rPr>
                                          <m:t>1</m:t>
                                        </m:r>
                                      </m:sub>
                                    </m:sSub>
                                    <m:r>
                                      <a:rPr lang="en-US" sz="2000" i="1">
                                        <a:latin typeface="Cambria Math"/>
                                      </a:rPr>
                                      <m:t>h</m:t>
                                    </m:r>
                                  </m:e>
                                  <m:sub>
                                    <m:r>
                                      <a:rPr lang="en-US" sz="2000" i="1">
                                        <a:latin typeface="Cambria Math"/>
                                      </a:rPr>
                                      <m:t>1</m:t>
                                    </m:r>
                                  </m:sub>
                                </m:sSub>
                              </m:e>
                              <m:e>
                                <m:sSub>
                                  <m:sSubPr>
                                    <m:ctrlPr>
                                      <a:rPr lang="en-US" sz="2000" i="1">
                                        <a:latin typeface="Cambria Math"/>
                                      </a:rPr>
                                    </m:ctrlPr>
                                  </m:sSubPr>
                                  <m:e>
                                    <m:acc>
                                      <m:accPr>
                                        <m:chr m:val="̂"/>
                                        <m:ctrlPr>
                                          <a:rPr lang="en-US" sz="2000" i="1">
                                            <a:latin typeface="Cambria Math"/>
                                          </a:rPr>
                                        </m:ctrlPr>
                                      </m:accPr>
                                      <m:e>
                                        <m:r>
                                          <m:rPr>
                                            <m:sty m:val="p"/>
                                          </m:rPr>
                                          <a:rPr lang="en-US" sz="2000">
                                            <a:latin typeface="Cambria Math"/>
                                          </a:rPr>
                                          <m:t>u</m:t>
                                        </m:r>
                                      </m:e>
                                    </m:acc>
                                  </m:e>
                                  <m:sub>
                                    <m:r>
                                      <a:rPr lang="en-US" sz="2000">
                                        <a:latin typeface="Cambria Math"/>
                                      </a:rPr>
                                      <m:t>2</m:t>
                                    </m:r>
                                  </m:sub>
                                </m:sSub>
                                <m:sSub>
                                  <m:sSubPr>
                                    <m:ctrlPr>
                                      <a:rPr lang="en-US" sz="2000" i="1">
                                        <a:latin typeface="Cambria Math"/>
                                      </a:rPr>
                                    </m:ctrlPr>
                                  </m:sSubPr>
                                  <m:e>
                                    <m:r>
                                      <a:rPr lang="en-US" sz="2000" i="1">
                                        <a:latin typeface="Cambria Math"/>
                                      </a:rPr>
                                      <m:t>h</m:t>
                                    </m:r>
                                  </m:e>
                                  <m:sub>
                                    <m:r>
                                      <a:rPr lang="en-US" sz="2000" i="1">
                                        <a:latin typeface="Cambria Math"/>
                                      </a:rPr>
                                      <m:t>2</m:t>
                                    </m:r>
                                  </m:sub>
                                </m:sSub>
                              </m:e>
                              <m:e>
                                <m:sSub>
                                  <m:sSubPr>
                                    <m:ctrlPr>
                                      <a:rPr lang="en-US" sz="2000" i="1">
                                        <a:latin typeface="Cambria Math"/>
                                      </a:rPr>
                                    </m:ctrlPr>
                                  </m:sSubPr>
                                  <m:e>
                                    <m:acc>
                                      <m:accPr>
                                        <m:chr m:val="̂"/>
                                        <m:ctrlPr>
                                          <a:rPr lang="en-US" sz="2000" i="1">
                                            <a:latin typeface="Cambria Math"/>
                                          </a:rPr>
                                        </m:ctrlPr>
                                      </m:accPr>
                                      <m:e>
                                        <m:r>
                                          <m:rPr>
                                            <m:sty m:val="p"/>
                                          </m:rPr>
                                          <a:rPr lang="en-US" sz="2000">
                                            <a:latin typeface="Cambria Math"/>
                                          </a:rPr>
                                          <m:t>u</m:t>
                                        </m:r>
                                      </m:e>
                                    </m:acc>
                                  </m:e>
                                  <m:sub>
                                    <m:r>
                                      <a:rPr lang="en-US" sz="2000">
                                        <a:latin typeface="Cambria Math"/>
                                      </a:rPr>
                                      <m:t>3</m:t>
                                    </m:r>
                                  </m:sub>
                                </m:sSub>
                                <m:sSub>
                                  <m:sSubPr>
                                    <m:ctrlPr>
                                      <a:rPr lang="en-US" sz="2000" i="1">
                                        <a:latin typeface="Cambria Math"/>
                                      </a:rPr>
                                    </m:ctrlPr>
                                  </m:sSubPr>
                                  <m:e>
                                    <m:r>
                                      <a:rPr lang="en-US" sz="2000" i="1">
                                        <a:latin typeface="Cambria Math"/>
                                      </a:rPr>
                                      <m:t>h</m:t>
                                    </m:r>
                                  </m:e>
                                  <m:sub>
                                    <m:r>
                                      <a:rPr lang="en-US" sz="2000" i="1">
                                        <a:latin typeface="Cambria Math"/>
                                      </a:rPr>
                                      <m:t>3</m:t>
                                    </m:r>
                                  </m:sub>
                                </m:sSub>
                              </m:e>
                            </m:mr>
                            <m:mr>
                              <m:e>
                                <m:f>
                                  <m:fPr>
                                    <m:ctrlPr>
                                      <a:rPr lang="en-US" sz="2000" i="1">
                                        <a:latin typeface="Cambria Math"/>
                                      </a:rPr>
                                    </m:ctrlPr>
                                  </m:fPr>
                                  <m:num>
                                    <m:r>
                                      <a:rPr lang="en-US" sz="2000" i="1">
                                        <a:latin typeface="Cambria Math"/>
                                      </a:rPr>
                                      <m:t>𝜕</m:t>
                                    </m:r>
                                  </m:num>
                                  <m:den>
                                    <m:r>
                                      <a:rPr lang="en-US" sz="2000" i="1">
                                        <a:latin typeface="Cambria Math"/>
                                      </a:rPr>
                                      <m:t>𝜕</m:t>
                                    </m:r>
                                    <m:sSub>
                                      <m:sSubPr>
                                        <m:ctrlPr>
                                          <a:rPr lang="en-US" sz="2000" i="1">
                                            <a:latin typeface="Cambria Math"/>
                                          </a:rPr>
                                        </m:ctrlPr>
                                      </m:sSubPr>
                                      <m:e>
                                        <m:r>
                                          <a:rPr lang="en-US" sz="2000" i="1">
                                            <a:latin typeface="Cambria Math"/>
                                          </a:rPr>
                                          <m:t>𝑢</m:t>
                                        </m:r>
                                      </m:e>
                                      <m:sub>
                                        <m:r>
                                          <a:rPr lang="en-US" sz="2000" i="1">
                                            <a:latin typeface="Cambria Math"/>
                                          </a:rPr>
                                          <m:t>1</m:t>
                                        </m:r>
                                      </m:sub>
                                    </m:sSub>
                                  </m:den>
                                </m:f>
                              </m:e>
                              <m:e>
                                <m:f>
                                  <m:fPr>
                                    <m:ctrlPr>
                                      <a:rPr lang="en-US" sz="2000" i="1">
                                        <a:latin typeface="Cambria Math"/>
                                      </a:rPr>
                                    </m:ctrlPr>
                                  </m:fPr>
                                  <m:num>
                                    <m:r>
                                      <a:rPr lang="en-US" sz="2000" i="1">
                                        <a:latin typeface="Cambria Math"/>
                                      </a:rPr>
                                      <m:t>𝜕</m:t>
                                    </m:r>
                                  </m:num>
                                  <m:den>
                                    <m:r>
                                      <a:rPr lang="en-US" sz="2000" i="1">
                                        <a:latin typeface="Cambria Math"/>
                                      </a:rPr>
                                      <m:t>𝜕</m:t>
                                    </m:r>
                                    <m:sSub>
                                      <m:sSubPr>
                                        <m:ctrlPr>
                                          <a:rPr lang="en-US" sz="2000" i="1">
                                            <a:latin typeface="Cambria Math"/>
                                          </a:rPr>
                                        </m:ctrlPr>
                                      </m:sSubPr>
                                      <m:e>
                                        <m:r>
                                          <a:rPr lang="en-US" sz="2000" i="1">
                                            <a:latin typeface="Cambria Math"/>
                                          </a:rPr>
                                          <m:t>𝑢</m:t>
                                        </m:r>
                                      </m:e>
                                      <m:sub>
                                        <m:r>
                                          <a:rPr lang="en-US" sz="2000" i="1">
                                            <a:latin typeface="Cambria Math"/>
                                          </a:rPr>
                                          <m:t>2</m:t>
                                        </m:r>
                                      </m:sub>
                                    </m:sSub>
                                  </m:den>
                                </m:f>
                              </m:e>
                              <m:e>
                                <m:f>
                                  <m:fPr>
                                    <m:ctrlPr>
                                      <a:rPr lang="en-US" sz="2000" i="1">
                                        <a:latin typeface="Cambria Math"/>
                                      </a:rPr>
                                    </m:ctrlPr>
                                  </m:fPr>
                                  <m:num>
                                    <m:r>
                                      <a:rPr lang="en-US" sz="2000" i="1">
                                        <a:latin typeface="Cambria Math"/>
                                      </a:rPr>
                                      <m:t>𝜕</m:t>
                                    </m:r>
                                  </m:num>
                                  <m:den>
                                    <m:r>
                                      <a:rPr lang="en-US" sz="2000" i="1">
                                        <a:latin typeface="Cambria Math"/>
                                      </a:rPr>
                                      <m:t>𝜕</m:t>
                                    </m:r>
                                    <m:sSub>
                                      <m:sSubPr>
                                        <m:ctrlPr>
                                          <a:rPr lang="en-US" sz="2000" i="1">
                                            <a:latin typeface="Cambria Math"/>
                                          </a:rPr>
                                        </m:ctrlPr>
                                      </m:sSubPr>
                                      <m:e>
                                        <m:r>
                                          <a:rPr lang="en-US" sz="2000" i="1">
                                            <a:latin typeface="Cambria Math"/>
                                          </a:rPr>
                                          <m:t>𝑢</m:t>
                                        </m:r>
                                      </m:e>
                                      <m:sub>
                                        <m:r>
                                          <a:rPr lang="en-US" sz="2000" i="1">
                                            <a:latin typeface="Cambria Math"/>
                                          </a:rPr>
                                          <m:t>3</m:t>
                                        </m:r>
                                      </m:sub>
                                    </m:sSub>
                                  </m:den>
                                </m:f>
                              </m:e>
                            </m:mr>
                            <m:mr>
                              <m:e>
                                <m:sSub>
                                  <m:sSubPr>
                                    <m:ctrlPr>
                                      <a:rPr lang="en-US" sz="2000" i="1">
                                        <a:latin typeface="Cambria Math"/>
                                      </a:rPr>
                                    </m:ctrlPr>
                                  </m:sSubPr>
                                  <m:e>
                                    <m:r>
                                      <a:rPr lang="en-US" sz="2000" i="1">
                                        <a:latin typeface="Cambria Math"/>
                                      </a:rPr>
                                      <m:t>h</m:t>
                                    </m:r>
                                  </m:e>
                                  <m:sub>
                                    <m:r>
                                      <a:rPr lang="en-US" sz="2000" i="1">
                                        <a:latin typeface="Cambria Math"/>
                                      </a:rPr>
                                      <m:t>1</m:t>
                                    </m:r>
                                  </m:sub>
                                </m:sSub>
                                <m:sSub>
                                  <m:sSubPr>
                                    <m:ctrlPr>
                                      <a:rPr lang="en-US" sz="2000" i="1">
                                        <a:latin typeface="Cambria Math"/>
                                      </a:rPr>
                                    </m:ctrlPr>
                                  </m:sSubPr>
                                  <m:e>
                                    <m:r>
                                      <a:rPr lang="en-US" sz="2000" i="1">
                                        <a:latin typeface="Cambria Math"/>
                                      </a:rPr>
                                      <m:t>𝐴</m:t>
                                    </m:r>
                                  </m:e>
                                  <m:sub>
                                    <m:r>
                                      <a:rPr lang="en-US" sz="2000" i="1">
                                        <a:latin typeface="Cambria Math"/>
                                      </a:rPr>
                                      <m:t>1</m:t>
                                    </m:r>
                                  </m:sub>
                                </m:sSub>
                              </m:e>
                              <m:e>
                                <m:sSub>
                                  <m:sSubPr>
                                    <m:ctrlPr>
                                      <a:rPr lang="en-US" sz="2000" i="1">
                                        <a:latin typeface="Cambria Math"/>
                                      </a:rPr>
                                    </m:ctrlPr>
                                  </m:sSubPr>
                                  <m:e>
                                    <m:r>
                                      <a:rPr lang="en-US" sz="2000" i="1">
                                        <a:latin typeface="Cambria Math"/>
                                      </a:rPr>
                                      <m:t>h</m:t>
                                    </m:r>
                                  </m:e>
                                  <m:sub>
                                    <m:r>
                                      <a:rPr lang="en-US" sz="2000" i="1">
                                        <a:latin typeface="Cambria Math"/>
                                      </a:rPr>
                                      <m:t>2</m:t>
                                    </m:r>
                                  </m:sub>
                                </m:sSub>
                                <m:sSub>
                                  <m:sSubPr>
                                    <m:ctrlPr>
                                      <a:rPr lang="en-US" sz="2000" i="1">
                                        <a:latin typeface="Cambria Math"/>
                                      </a:rPr>
                                    </m:ctrlPr>
                                  </m:sSubPr>
                                  <m:e>
                                    <m:r>
                                      <a:rPr lang="en-US" sz="2000" i="1">
                                        <a:latin typeface="Cambria Math"/>
                                      </a:rPr>
                                      <m:t>𝐴</m:t>
                                    </m:r>
                                  </m:e>
                                  <m:sub>
                                    <m:r>
                                      <a:rPr lang="en-US" sz="2000" i="1">
                                        <a:latin typeface="Cambria Math"/>
                                      </a:rPr>
                                      <m:t>2</m:t>
                                    </m:r>
                                  </m:sub>
                                </m:sSub>
                              </m:e>
                              <m:e>
                                <m:sSub>
                                  <m:sSubPr>
                                    <m:ctrlPr>
                                      <a:rPr lang="en-US" sz="2000" i="1">
                                        <a:latin typeface="Cambria Math"/>
                                      </a:rPr>
                                    </m:ctrlPr>
                                  </m:sSubPr>
                                  <m:e>
                                    <m:r>
                                      <a:rPr lang="en-US" sz="2000" i="1">
                                        <a:latin typeface="Cambria Math"/>
                                      </a:rPr>
                                      <m:t>h</m:t>
                                    </m:r>
                                  </m:e>
                                  <m:sub>
                                    <m:r>
                                      <a:rPr lang="en-US" sz="2000" i="1">
                                        <a:latin typeface="Cambria Math"/>
                                      </a:rPr>
                                      <m:t>3</m:t>
                                    </m:r>
                                  </m:sub>
                                </m:sSub>
                                <m:sSub>
                                  <m:sSubPr>
                                    <m:ctrlPr>
                                      <a:rPr lang="en-US" sz="2000" i="1">
                                        <a:latin typeface="Cambria Math"/>
                                      </a:rPr>
                                    </m:ctrlPr>
                                  </m:sSubPr>
                                  <m:e>
                                    <m:r>
                                      <a:rPr lang="en-US" sz="2000" i="1">
                                        <a:latin typeface="Cambria Math"/>
                                      </a:rPr>
                                      <m:t>𝐴</m:t>
                                    </m:r>
                                  </m:e>
                                  <m:sub>
                                    <m:r>
                                      <a:rPr lang="en-US" sz="2000" i="1">
                                        <a:latin typeface="Cambria Math"/>
                                      </a:rPr>
                                      <m:t>3</m:t>
                                    </m:r>
                                  </m:sub>
                                </m:sSub>
                              </m:e>
                            </m:mr>
                          </m:m>
                        </m:e>
                      </m:d>
                      <m:r>
                        <a:rPr lang="en-US" sz="2000" i="1">
                          <a:latin typeface="Cambria Math"/>
                        </a:rPr>
                        <m:t>=</m:t>
                      </m:r>
                      <m:f>
                        <m:fPr>
                          <m:ctrlPr>
                            <a:rPr lang="en-US" sz="2000" i="1">
                              <a:latin typeface="Cambria Math"/>
                            </a:rPr>
                          </m:ctrlPr>
                        </m:fPr>
                        <m:num>
                          <m:r>
                            <a:rPr lang="en-US" sz="2000" i="1">
                              <a:latin typeface="Cambria Math"/>
                            </a:rPr>
                            <m:t>1</m:t>
                          </m:r>
                        </m:num>
                        <m:den>
                          <m:r>
                            <a:rPr lang="en-US" sz="2000" i="1">
                              <a:latin typeface="Cambria Math"/>
                            </a:rPr>
                            <m:t>𝑟</m:t>
                          </m:r>
                        </m:den>
                      </m:f>
                      <m:d>
                        <m:dPr>
                          <m:begChr m:val="|"/>
                          <m:endChr m:val="|"/>
                          <m:ctrlPr>
                            <a:rPr lang="en-US" sz="2000" i="1">
                              <a:latin typeface="Cambria Math"/>
                            </a:rPr>
                          </m:ctrlPr>
                        </m:dPr>
                        <m:e>
                          <m:m>
                            <m:mPr>
                              <m:mcs>
                                <m:mc>
                                  <m:mcPr>
                                    <m:count m:val="3"/>
                                    <m:mcJc m:val="center"/>
                                  </m:mcPr>
                                </m:mc>
                              </m:mcs>
                              <m:ctrlPr>
                                <a:rPr lang="en-US" sz="2000" i="1">
                                  <a:latin typeface="Cambria Math"/>
                                </a:rPr>
                              </m:ctrlPr>
                            </m:mPr>
                            <m:mr>
                              <m:e>
                                <m:acc>
                                  <m:accPr>
                                    <m:chr m:val="̂"/>
                                    <m:ctrlPr>
                                      <a:rPr lang="en-US" sz="2000" i="1">
                                        <a:latin typeface="Cambria Math"/>
                                      </a:rPr>
                                    </m:ctrlPr>
                                  </m:accPr>
                                  <m:e>
                                    <m:r>
                                      <m:rPr>
                                        <m:sty m:val="p"/>
                                      </m:rPr>
                                      <a:rPr lang="en-US" sz="2000">
                                        <a:latin typeface="Cambria Math"/>
                                      </a:rPr>
                                      <m:t>r</m:t>
                                    </m:r>
                                  </m:e>
                                </m:acc>
                              </m:e>
                              <m:e>
                                <m:acc>
                                  <m:accPr>
                                    <m:chr m:val="̂"/>
                                    <m:ctrlPr>
                                      <a:rPr lang="en-US" sz="2000" i="1">
                                        <a:latin typeface="Cambria Math"/>
                                      </a:rPr>
                                    </m:ctrlPr>
                                  </m:accPr>
                                  <m:e>
                                    <m:r>
                                      <m:rPr>
                                        <m:sty m:val="p"/>
                                      </m:rPr>
                                      <a:rPr lang="en-US" sz="2000">
                                        <a:latin typeface="Cambria Math"/>
                                      </a:rPr>
                                      <m:t>ϕ</m:t>
                                    </m:r>
                                  </m:e>
                                </m:acc>
                                <m:r>
                                  <a:rPr lang="en-US" sz="2000">
                                    <a:latin typeface="Cambria Math"/>
                                  </a:rPr>
                                  <m:t> </m:t>
                                </m:r>
                                <m:r>
                                  <m:rPr>
                                    <m:sty m:val="p"/>
                                  </m:rPr>
                                  <a:rPr lang="en-US" sz="2000">
                                    <a:latin typeface="Cambria Math"/>
                                  </a:rPr>
                                  <m:t>r</m:t>
                                </m:r>
                              </m:e>
                              <m:e>
                                <m:acc>
                                  <m:accPr>
                                    <m:chr m:val="̂"/>
                                    <m:ctrlPr>
                                      <a:rPr lang="en-US" sz="2000" i="1">
                                        <a:latin typeface="Cambria Math"/>
                                      </a:rPr>
                                    </m:ctrlPr>
                                  </m:accPr>
                                  <m:e>
                                    <m:r>
                                      <m:rPr>
                                        <m:sty m:val="p"/>
                                      </m:rPr>
                                      <a:rPr lang="en-US" sz="2000">
                                        <a:latin typeface="Cambria Math"/>
                                      </a:rPr>
                                      <m:t>z</m:t>
                                    </m:r>
                                  </m:e>
                                </m:acc>
                              </m:e>
                            </m:mr>
                            <m:mr>
                              <m:e>
                                <m:f>
                                  <m:fPr>
                                    <m:ctrlPr>
                                      <a:rPr lang="en-US" sz="2000" i="1">
                                        <a:latin typeface="Cambria Math"/>
                                      </a:rPr>
                                    </m:ctrlPr>
                                  </m:fPr>
                                  <m:num>
                                    <m:r>
                                      <a:rPr lang="en-US" sz="2000" i="1">
                                        <a:latin typeface="Cambria Math"/>
                                      </a:rPr>
                                      <m:t>𝜕</m:t>
                                    </m:r>
                                  </m:num>
                                  <m:den>
                                    <m:r>
                                      <a:rPr lang="en-US" sz="2000" i="1">
                                        <a:latin typeface="Cambria Math"/>
                                      </a:rPr>
                                      <m:t>𝜕</m:t>
                                    </m:r>
                                    <m:r>
                                      <a:rPr lang="en-US" sz="2000" i="1">
                                        <a:latin typeface="Cambria Math"/>
                                      </a:rPr>
                                      <m:t>𝑟</m:t>
                                    </m:r>
                                  </m:den>
                                </m:f>
                              </m:e>
                              <m:e>
                                <m:f>
                                  <m:fPr>
                                    <m:ctrlPr>
                                      <a:rPr lang="en-US" sz="2000" i="1">
                                        <a:latin typeface="Cambria Math"/>
                                      </a:rPr>
                                    </m:ctrlPr>
                                  </m:fPr>
                                  <m:num>
                                    <m:r>
                                      <a:rPr lang="en-US" sz="2000" i="1">
                                        <a:latin typeface="Cambria Math"/>
                                      </a:rPr>
                                      <m:t>𝜕</m:t>
                                    </m:r>
                                  </m:num>
                                  <m:den>
                                    <m:r>
                                      <a:rPr lang="en-US" sz="2000" i="1">
                                        <a:latin typeface="Cambria Math"/>
                                      </a:rPr>
                                      <m:t>𝜕</m:t>
                                    </m:r>
                                    <m:r>
                                      <m:rPr>
                                        <m:sty m:val="p"/>
                                      </m:rPr>
                                      <a:rPr lang="en-US" sz="2000">
                                        <a:latin typeface="Cambria Math"/>
                                      </a:rPr>
                                      <m:t>ϕ</m:t>
                                    </m:r>
                                  </m:den>
                                </m:f>
                              </m:e>
                              <m:e>
                                <m:f>
                                  <m:fPr>
                                    <m:ctrlPr>
                                      <a:rPr lang="en-US" sz="2000" i="1">
                                        <a:latin typeface="Cambria Math"/>
                                      </a:rPr>
                                    </m:ctrlPr>
                                  </m:fPr>
                                  <m:num>
                                    <m:r>
                                      <a:rPr lang="en-US" sz="2000" i="1">
                                        <a:latin typeface="Cambria Math"/>
                                      </a:rPr>
                                      <m:t>𝜕</m:t>
                                    </m:r>
                                  </m:num>
                                  <m:den>
                                    <m:r>
                                      <a:rPr lang="en-US" sz="2000" i="1">
                                        <a:latin typeface="Cambria Math"/>
                                      </a:rPr>
                                      <m:t>𝜕</m:t>
                                    </m:r>
                                    <m:r>
                                      <a:rPr lang="en-US" sz="2000" i="1">
                                        <a:latin typeface="Cambria Math"/>
                                      </a:rPr>
                                      <m:t>𝑧</m:t>
                                    </m:r>
                                  </m:den>
                                </m:f>
                              </m:e>
                            </m:mr>
                            <m:mr>
                              <m:e>
                                <m:f>
                                  <m:fPr>
                                    <m:ctrlPr>
                                      <a:rPr lang="en-US" sz="2000" i="1">
                                        <a:latin typeface="Cambria Math"/>
                                      </a:rPr>
                                    </m:ctrlPr>
                                  </m:fPr>
                                  <m:num>
                                    <m:func>
                                      <m:funcPr>
                                        <m:ctrlPr>
                                          <a:rPr lang="en-US" sz="2000" i="1">
                                            <a:latin typeface="Cambria Math"/>
                                          </a:rPr>
                                        </m:ctrlPr>
                                      </m:funcPr>
                                      <m:fName>
                                        <m:r>
                                          <m:rPr>
                                            <m:sty m:val="p"/>
                                          </m:rPr>
                                          <a:rPr lang="en-US" sz="2000">
                                            <a:latin typeface="Cambria Math"/>
                                          </a:rPr>
                                          <m:t>sin</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2</m:t>
                                        </m:r>
                                      </m:sup>
                                    </m:sSup>
                                  </m:den>
                                </m:f>
                              </m:e>
                              <m:e>
                                <m:f>
                                  <m:fPr>
                                    <m:ctrlPr>
                                      <a:rPr lang="en-US" sz="2000" i="1">
                                        <a:latin typeface="Cambria Math"/>
                                      </a:rPr>
                                    </m:ctrlPr>
                                  </m:fPr>
                                  <m:num>
                                    <m:func>
                                      <m:funcPr>
                                        <m:ctrlPr>
                                          <a:rPr lang="en-US" sz="2000" i="1">
                                            <a:latin typeface="Cambria Math"/>
                                          </a:rPr>
                                        </m:ctrlPr>
                                      </m:funcPr>
                                      <m:fName>
                                        <m:r>
                                          <m:rPr>
                                            <m:sty m:val="p"/>
                                          </m:rPr>
                                          <a:rPr lang="en-US" sz="2000">
                                            <a:latin typeface="Cambria Math"/>
                                          </a:rPr>
                                          <m:t>cos</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2</m:t>
                                        </m:r>
                                      </m:sup>
                                    </m:sSup>
                                  </m:den>
                                </m:f>
                                <m:r>
                                  <a:rPr lang="en-US" sz="2000" i="1">
                                    <a:latin typeface="Cambria Math"/>
                                  </a:rPr>
                                  <m:t>𝑟</m:t>
                                </m:r>
                              </m:e>
                              <m:e>
                                <m:r>
                                  <a:rPr lang="en-US" sz="2000" i="1">
                                    <a:latin typeface="Cambria Math"/>
                                  </a:rPr>
                                  <m:t>0</m:t>
                                </m:r>
                              </m:e>
                            </m:mr>
                          </m:m>
                        </m:e>
                      </m:d>
                      <m:r>
                        <a:rPr lang="en-US" sz="2000" i="1">
                          <a:latin typeface="Cambria Math"/>
                        </a:rPr>
                        <m:t>=−</m:t>
                      </m:r>
                      <m:acc>
                        <m:accPr>
                          <m:chr m:val="̂"/>
                          <m:ctrlPr>
                            <a:rPr lang="en-US" sz="2000" i="1">
                              <a:latin typeface="Cambria Math"/>
                            </a:rPr>
                          </m:ctrlPr>
                        </m:accPr>
                        <m:e>
                          <m:r>
                            <m:rPr>
                              <m:sty m:val="p"/>
                            </m:rPr>
                            <a:rPr lang="en-US" sz="2000">
                              <a:latin typeface="Cambria Math"/>
                            </a:rPr>
                            <m:t>z</m:t>
                          </m:r>
                        </m:e>
                      </m:acc>
                      <m:f>
                        <m:fPr>
                          <m:ctrlPr>
                            <a:rPr lang="en-US" sz="2000" i="1">
                              <a:latin typeface="Cambria Math"/>
                            </a:rPr>
                          </m:ctrlPr>
                        </m:fPr>
                        <m:num>
                          <m:func>
                            <m:funcPr>
                              <m:ctrlPr>
                                <a:rPr lang="en-US" sz="2000" i="1">
                                  <a:latin typeface="Cambria Math"/>
                                </a:rPr>
                              </m:ctrlPr>
                            </m:funcPr>
                            <m:fName>
                              <m:r>
                                <a:rPr lang="en-US" sz="2000">
                                  <a:latin typeface="Cambria Math"/>
                                </a:rPr>
                                <m:t>2</m:t>
                              </m:r>
                              <m:r>
                                <m:rPr>
                                  <m:sty m:val="p"/>
                                </m:rPr>
                                <a:rPr lang="en-US" sz="2000">
                                  <a:latin typeface="Cambria Math"/>
                                </a:rPr>
                                <m:t>cos</m:t>
                              </m:r>
                            </m:fName>
                            <m:e>
                              <m:r>
                                <m:rPr>
                                  <m:sty m:val="p"/>
                                </m:rPr>
                                <a:rPr lang="en-US" sz="2000">
                                  <a:latin typeface="Cambria Math"/>
                                </a:rPr>
                                <m:t>ϕ</m:t>
                              </m:r>
                            </m:e>
                          </m:func>
                        </m:num>
                        <m:den>
                          <m:sSup>
                            <m:sSupPr>
                              <m:ctrlPr>
                                <a:rPr lang="en-US" sz="2000" i="1">
                                  <a:latin typeface="Cambria Math"/>
                                </a:rPr>
                              </m:ctrlPr>
                            </m:sSupPr>
                            <m:e>
                              <m:r>
                                <a:rPr lang="en-US" sz="2000" i="1">
                                  <a:latin typeface="Cambria Math"/>
                                </a:rPr>
                                <m:t>𝑟</m:t>
                              </m:r>
                            </m:e>
                            <m:sup>
                              <m:r>
                                <a:rPr lang="en-US" sz="2000" i="1">
                                  <a:latin typeface="Cambria Math"/>
                                </a:rPr>
                                <m:t>2</m:t>
                              </m:r>
                            </m:sup>
                          </m:sSup>
                        </m:den>
                      </m:f>
                      <m:r>
                        <a:rPr lang="en-US" sz="2000" i="1">
                          <a:latin typeface="Cambria Math"/>
                        </a:rPr>
                        <m:t>.</m:t>
                      </m:r>
                    </m:oMath>
                  </m:oMathPara>
                </a14:m>
                <a:endParaRPr lang="en-US" sz="20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US" sz="2000" i="1">
                        <a:latin typeface="Cambria Math"/>
                      </a:rPr>
                      <m:t>∴</m:t>
                    </m:r>
                    <m:r>
                      <a:rPr lang="en-US" sz="2000" b="1" i="1">
                        <a:latin typeface="Cambria Math"/>
                      </a:rPr>
                      <m:t>𝐀</m:t>
                    </m:r>
                    <m:r>
                      <a:rPr lang="en-US" sz="2000" b="1">
                        <a:latin typeface="Cambria Math"/>
                      </a:rPr>
                      <m:t> </m:t>
                    </m:r>
                  </m:oMath>
                </a14:m>
                <a:r>
                  <a:rPr lang="en-US" sz="2000" dirty="0">
                    <a:latin typeface="Times New Roman" panose="02020603050405020304" pitchFamily="18" charset="0"/>
                    <a:cs typeface="Times New Roman" panose="02020603050405020304" pitchFamily="18" charset="0"/>
                  </a:rPr>
                  <a:t>is not solenoidal or conservative.</a:t>
                </a: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5686" y="1407613"/>
                <a:ext cx="10800806" cy="4522924"/>
              </a:xfrm>
              <a:blipFill>
                <a:blip r:embed="rId2"/>
                <a:stretch>
                  <a:fillRect l="-621" b="-7817"/>
                </a:stretch>
              </a:blipFill>
            </p:spPr>
            <p:txBody>
              <a:bodyPr/>
              <a:lstStyle/>
              <a:p>
                <a:r>
                  <a:rPr lang="en-US">
                    <a:noFill/>
                  </a:rPr>
                  <a:t> </a:t>
                </a:r>
              </a:p>
            </p:txBody>
          </p:sp>
        </mc:Fallback>
      </mc:AlternateContent>
    </p:spTree>
    <p:extLst>
      <p:ext uri="{BB962C8B-B14F-4D97-AF65-F5344CB8AC3E}">
        <p14:creationId xmlns:p14="http://schemas.microsoft.com/office/powerpoint/2010/main" val="29326559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D6DA4538EE4F4A8E7C75994C9597AD" ma:contentTypeVersion="2" ma:contentTypeDescription="Create a new document." ma:contentTypeScope="" ma:versionID="b4e97e83ef12a906b52f42ecacaa963a">
  <xsd:schema xmlns:xsd="http://www.w3.org/2001/XMLSchema" xmlns:xs="http://www.w3.org/2001/XMLSchema" xmlns:p="http://schemas.microsoft.com/office/2006/metadata/properties" xmlns:ns2="8d8ac22b-726a-4b60-8d94-65e173c2afbf" targetNamespace="http://schemas.microsoft.com/office/2006/metadata/properties" ma:root="true" ma:fieldsID="02f90148bcd8a064e1ed13364c4f5461" ns2:_="">
    <xsd:import namespace="8d8ac22b-726a-4b60-8d94-65e173c2afb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ac22b-726a-4b60-8d94-65e173c2a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603B5B-7D24-4F13-9B2D-A8819D96EF79}"/>
</file>

<file path=customXml/itemProps2.xml><?xml version="1.0" encoding="utf-8"?>
<ds:datastoreItem xmlns:ds="http://schemas.openxmlformats.org/officeDocument/2006/customXml" ds:itemID="{097E80F7-FAF9-4D55-A674-7B418923BA74}"/>
</file>

<file path=customXml/itemProps3.xml><?xml version="1.0" encoding="utf-8"?>
<ds:datastoreItem xmlns:ds="http://schemas.openxmlformats.org/officeDocument/2006/customXml" ds:itemID="{930DF9C3-3DEA-4926-B32A-F9062F52AE20}"/>
</file>

<file path=docProps/app.xml><?xml version="1.0" encoding="utf-8"?>
<Properties xmlns="http://schemas.openxmlformats.org/officeDocument/2006/extended-properties" xmlns:vt="http://schemas.openxmlformats.org/officeDocument/2006/docPropsVTypes">
  <TotalTime>217</TotalTime>
  <Words>1764</Words>
  <Application>Microsoft Office PowerPoint</Application>
  <PresentationFormat>Custom</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Lecture 8</vt:lpstr>
      <vt:lpstr>Objective</vt:lpstr>
      <vt:lpstr> The divergence of a vector function</vt:lpstr>
      <vt:lpstr> The divergence of a vector function</vt:lpstr>
      <vt:lpstr> The divergence of a vector function</vt:lpstr>
      <vt:lpstr> The curl of a vector function</vt:lpstr>
      <vt:lpstr>Formula for divergence and curl</vt:lpstr>
      <vt:lpstr> Example of divergence and curl</vt:lpstr>
      <vt:lpstr> Example of divergence and curl</vt:lpstr>
      <vt:lpstr> Example of divergence and curl</vt:lpstr>
      <vt:lpstr> Example of divergence and curl</vt:lpstr>
      <vt:lpstr> Example of divergence and curl (continued)</vt:lpstr>
      <vt:lpstr>Sample Exercise</vt:lpstr>
      <vt:lpstr>Sample MCQ</vt:lpstr>
      <vt:lpstr>Outcome</vt:lpstr>
      <vt:lpstr>Next class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Administrator</dc:creator>
  <cp:lastModifiedBy>Teacher</cp:lastModifiedBy>
  <cp:revision>52</cp:revision>
  <dcterms:created xsi:type="dcterms:W3CDTF">2020-05-09T06:37:32Z</dcterms:created>
  <dcterms:modified xsi:type="dcterms:W3CDTF">2020-05-10T09:00:14Z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0x0101002BD6DA4538EE4F4A8E7C75994C9597AD</vt:lpwstr>
  </property>
</Properties>
</file>