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11887200" cy="7772400"/>
  <p:notesSz cx="6858000" cy="11141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CC0000"/>
    <a:srgbClr val="F5F5F5"/>
    <a:srgbClr val="F0F0F0"/>
    <a:srgbClr val="E4E4E4"/>
    <a:srgbClr val="F7F7F7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7" autoAdjust="0"/>
  </p:normalViewPr>
  <p:slideViewPr>
    <p:cSldViewPr>
      <p:cViewPr>
        <p:scale>
          <a:sx n="120" d="100"/>
          <a:sy n="120" d="100"/>
        </p:scale>
        <p:origin x="-78" y="2796"/>
      </p:cViewPr>
      <p:guideLst>
        <p:guide orient="horz" pos="2448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2094" y="-102"/>
      </p:cViewPr>
      <p:guideLst>
        <p:guide orient="horz" pos="351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5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1"/>
            <a:ext cx="2971800" cy="5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algn="r"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573155"/>
            <a:ext cx="2971800" cy="6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10573155"/>
            <a:ext cx="2971800" cy="60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algn="r" defTabSz="903404">
              <a:defRPr sz="1200"/>
            </a:lvl1pPr>
          </a:lstStyle>
          <a:p>
            <a:pPr>
              <a:defRPr/>
            </a:pPr>
            <a:fld id="{F31ED5F4-9B33-4F59-9CEB-A3A21AF03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55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"/>
            <a:ext cx="2971800" cy="55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>
            <a:lvl1pPr algn="r"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4950" y="835025"/>
            <a:ext cx="6389688" cy="417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292131"/>
            <a:ext cx="5029200" cy="501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84260"/>
            <a:ext cx="2971800" cy="55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defTabSz="90340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10584260"/>
            <a:ext cx="2971800" cy="55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3" tIns="45197" rIns="90393" bIns="45197" numCol="1" anchor="b" anchorCtr="0" compatLnSpc="1">
            <a:prstTxWarp prst="textNoShape">
              <a:avLst/>
            </a:prstTxWarp>
          </a:bodyPr>
          <a:lstStyle>
            <a:lvl1pPr algn="r" defTabSz="903404">
              <a:defRPr sz="1200"/>
            </a:lvl1pPr>
          </a:lstStyle>
          <a:p>
            <a:pPr>
              <a:defRPr/>
            </a:pPr>
            <a:fld id="{07485F84-1539-4E31-BE88-BC157CE27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75" y="2413695"/>
            <a:ext cx="10102850" cy="16664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766" y="4404025"/>
            <a:ext cx="8321675" cy="198695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88B6-B110-4E29-AD5D-F6C3A0232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9AA1A-AA63-4C8E-9B53-75CE334A2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9313" y="691556"/>
            <a:ext cx="2525712" cy="62172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175" y="691556"/>
            <a:ext cx="7424738" cy="62172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92286-A9A6-4B2E-BBBA-751AFD546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FE836-EA98-46CD-93FF-75A2FE894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994376"/>
            <a:ext cx="10102850" cy="15433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3294162"/>
            <a:ext cx="10102850" cy="17002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A8110-EC3B-48F1-BF78-F8B35C6A0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178" y="2245025"/>
            <a:ext cx="4975225" cy="4663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3" y="2245025"/>
            <a:ext cx="4975225" cy="4663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FE60-B3E3-4B93-B13A-943CD77A4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12044"/>
            <a:ext cx="1069975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725" y="1739009"/>
            <a:ext cx="5253038" cy="725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25" y="2464297"/>
            <a:ext cx="5253038" cy="4478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853" y="1739009"/>
            <a:ext cx="5254625" cy="725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853" y="2464297"/>
            <a:ext cx="5254625" cy="4478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C9885-B9A3-423D-896A-E2EF7C8E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75C96-1A86-400A-BB74-B5EA4152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A3AE-A0B2-4EE5-B78E-2637DED17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08672"/>
            <a:ext cx="3911600" cy="13173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308672"/>
            <a:ext cx="6645275" cy="6633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725" y="1625997"/>
            <a:ext cx="391160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3929B-9819-4DAD-84B6-8A6E1C9B8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450" y="5441356"/>
            <a:ext cx="7132638" cy="640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450" y="694928"/>
            <a:ext cx="7132638" cy="46637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450" y="6082308"/>
            <a:ext cx="7132638" cy="912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F8D2F-DBB6-4FE7-9E46-BFC2E7510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175" y="691555"/>
            <a:ext cx="10102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735" tIns="52368" rIns="104735" bIns="52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175" y="2245025"/>
            <a:ext cx="10102850" cy="466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735" tIns="52368" rIns="104735" bIns="52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2175" y="7080847"/>
            <a:ext cx="2476500" cy="5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735" tIns="52368" rIns="104735" bIns="52368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0825" y="7080847"/>
            <a:ext cx="3765550" cy="5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735" tIns="52368" rIns="104735" bIns="52368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7080847"/>
            <a:ext cx="2476500" cy="5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735" tIns="52368" rIns="104735" bIns="52368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987F6349-A90A-469F-A6A5-5E3D4BF9E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2pPr>
      <a:lvl3pPr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3pPr>
      <a:lvl4pPr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4pPr>
      <a:lvl5pPr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5pPr>
      <a:lvl6pPr marL="457200"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6pPr>
      <a:lvl7pPr marL="914400"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7pPr>
      <a:lvl8pPr marL="1371600"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8pPr>
      <a:lvl9pPr marL="1828800" algn="ctr" defTabSz="104775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Times New Roman" pitchFamily="18" charset="0"/>
        </a:defRPr>
      </a:lvl9pPr>
    </p:titleStyle>
    <p:bodyStyle>
      <a:lvl1pPr marL="392113" indent="-392113" algn="l" defTabSz="1047750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50900" indent="-327025" algn="l" defTabSz="1047750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309688" indent="-261938" algn="l" defTabSz="104775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33563" indent="-261938" algn="l" defTabSz="1047750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55850" indent="-260350" algn="l" defTabSz="104775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13050" indent="-260350" algn="l" defTabSz="104775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70250" indent="-260350" algn="l" defTabSz="104775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27450" indent="-260350" algn="l" defTabSz="104775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84650" indent="-260350" algn="l" defTabSz="1047750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Line 208"/>
          <p:cNvSpPr>
            <a:spLocks noChangeShapeType="1"/>
          </p:cNvSpPr>
          <p:nvPr/>
        </p:nvSpPr>
        <p:spPr bwMode="auto">
          <a:xfrm>
            <a:off x="1363649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08" name="Straight Connector 207"/>
          <p:cNvCxnSpPr/>
          <p:nvPr/>
        </p:nvCxnSpPr>
        <p:spPr bwMode="auto">
          <a:xfrm>
            <a:off x="10526233" y="2667000"/>
            <a:ext cx="1288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>
            <a:off x="9444197" y="2924175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172"/>
          <p:cNvCxnSpPr>
            <a:cxnSpLocks noChangeShapeType="1"/>
          </p:cNvCxnSpPr>
          <p:nvPr/>
        </p:nvCxnSpPr>
        <p:spPr bwMode="auto">
          <a:xfrm>
            <a:off x="7964498" y="2895600"/>
            <a:ext cx="0" cy="590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" name="Straight Connector 194"/>
          <p:cNvCxnSpPr>
            <a:stCxn id="183" idx="0"/>
          </p:cNvCxnSpPr>
          <p:nvPr/>
        </p:nvCxnSpPr>
        <p:spPr bwMode="auto">
          <a:xfrm flipV="1">
            <a:off x="10867326" y="2667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>
            <a:stCxn id="85106" idx="2"/>
            <a:endCxn id="4213" idx="1"/>
          </p:cNvCxnSpPr>
          <p:nvPr/>
        </p:nvCxnSpPr>
        <p:spPr bwMode="auto">
          <a:xfrm>
            <a:off x="1504928" y="3979729"/>
            <a:ext cx="8268" cy="2944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7854570" y="5159991"/>
            <a:ext cx="6858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03" name="AutoShape 10"/>
          <p:cNvCxnSpPr>
            <a:cxnSpLocks noChangeShapeType="1"/>
            <a:endCxn id="85025" idx="0"/>
          </p:cNvCxnSpPr>
          <p:nvPr/>
        </p:nvCxnSpPr>
        <p:spPr bwMode="auto">
          <a:xfrm flipV="1">
            <a:off x="465446" y="3032985"/>
            <a:ext cx="2078990" cy="2274"/>
          </a:xfrm>
          <a:prstGeom prst="bentConnector4">
            <a:avLst>
              <a:gd name="adj1" fmla="val -635"/>
              <a:gd name="adj2" fmla="val 73473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1029771" y="2871789"/>
            <a:ext cx="0" cy="2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106" name="AutoShape 13"/>
          <p:cNvCxnSpPr>
            <a:cxnSpLocks noChangeShapeType="1"/>
            <a:stCxn id="85026" idx="0"/>
            <a:endCxn id="85028" idx="0"/>
          </p:cNvCxnSpPr>
          <p:nvPr/>
        </p:nvCxnSpPr>
        <p:spPr bwMode="auto">
          <a:xfrm rot="16200000" flipH="1">
            <a:off x="4466570" y="2010400"/>
            <a:ext cx="4466" cy="2070735"/>
          </a:xfrm>
          <a:prstGeom prst="bentConnector3">
            <a:avLst>
              <a:gd name="adj1" fmla="val -40522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07" name="AutoShape 16"/>
          <p:cNvCxnSpPr>
            <a:cxnSpLocks noChangeShapeType="1"/>
            <a:endCxn id="191" idx="0"/>
          </p:cNvCxnSpPr>
          <p:nvPr/>
        </p:nvCxnSpPr>
        <p:spPr bwMode="auto">
          <a:xfrm flipV="1">
            <a:off x="8309465" y="3048000"/>
            <a:ext cx="1851913" cy="12700"/>
          </a:xfrm>
          <a:prstGeom prst="bentConnector4">
            <a:avLst>
              <a:gd name="adj1" fmla="val -3245"/>
              <a:gd name="adj2" fmla="val 11314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109" name="Line 22"/>
          <p:cNvSpPr>
            <a:spLocks noChangeShapeType="1"/>
          </p:cNvSpPr>
          <p:nvPr/>
        </p:nvSpPr>
        <p:spPr bwMode="auto">
          <a:xfrm>
            <a:off x="4207691" y="2868167"/>
            <a:ext cx="0" cy="410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110" name="AutoShape 25"/>
          <p:cNvCxnSpPr>
            <a:cxnSpLocks noChangeShapeType="1"/>
            <a:stCxn id="85036" idx="0"/>
            <a:endCxn id="188" idx="0"/>
          </p:cNvCxnSpPr>
          <p:nvPr/>
        </p:nvCxnSpPr>
        <p:spPr bwMode="auto">
          <a:xfrm rot="5400000" flipH="1" flipV="1">
            <a:off x="6868487" y="2324736"/>
            <a:ext cx="1906" cy="1448435"/>
          </a:xfrm>
          <a:prstGeom prst="bentConnector3">
            <a:avLst>
              <a:gd name="adj1" fmla="val 80955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158430" y="3035259"/>
            <a:ext cx="620233" cy="326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 dirty="0" err="1"/>
              <a:t>Tanaman</a:t>
            </a:r>
            <a:endParaRPr lang="en-US" sz="800" dirty="0"/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2118986" y="3032985"/>
            <a:ext cx="850900" cy="4166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600" dirty="0" err="1"/>
              <a:t>Bagian</a:t>
            </a:r>
            <a:r>
              <a:rPr lang="en-US" sz="600" dirty="0"/>
              <a:t> </a:t>
            </a:r>
          </a:p>
          <a:p>
            <a:pPr algn="ctr" defTabSz="104775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600" dirty="0" err="1" smtClean="0"/>
              <a:t>Pembelian</a:t>
            </a:r>
            <a:r>
              <a:rPr lang="en-US" sz="600" dirty="0" smtClean="0"/>
              <a:t> </a:t>
            </a:r>
            <a:r>
              <a:rPr lang="en-US" sz="600" dirty="0" err="1" smtClean="0"/>
              <a:t>Bahan</a:t>
            </a:r>
            <a:r>
              <a:rPr lang="en-US" sz="600" dirty="0" smtClean="0"/>
              <a:t> Baku  &amp; </a:t>
            </a:r>
            <a:r>
              <a:rPr lang="en-US" sz="600" dirty="0" err="1" smtClean="0"/>
              <a:t>Pengelolaan</a:t>
            </a:r>
            <a:r>
              <a:rPr lang="en-US" sz="600" dirty="0" smtClean="0"/>
              <a:t> Plasma/KKPA</a:t>
            </a:r>
            <a:endParaRPr lang="en-US" sz="600" dirty="0"/>
          </a:p>
        </p:txBody>
      </p:sp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3084186" y="3043534"/>
            <a:ext cx="698500" cy="320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/>
              <a:t>Bagian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/>
              <a:t>Akuntansi</a:t>
            </a:r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3853806" y="3035259"/>
            <a:ext cx="698500" cy="320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/>
              <a:t>Bagian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/>
              <a:t>Pembiayaan</a:t>
            </a:r>
          </a:p>
        </p:txBody>
      </p:sp>
      <p:sp>
        <p:nvSpPr>
          <p:cNvPr id="85028" name="Text Box 36"/>
          <p:cNvSpPr txBox="1">
            <a:spLocks noChangeArrowheads="1"/>
          </p:cNvSpPr>
          <p:nvPr/>
        </p:nvSpPr>
        <p:spPr bwMode="auto">
          <a:xfrm>
            <a:off x="5199371" y="3048000"/>
            <a:ext cx="609600" cy="3123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700" dirty="0" err="1"/>
              <a:t>Bagian</a:t>
            </a:r>
            <a:r>
              <a:rPr lang="en-US" sz="800" dirty="0"/>
              <a:t>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 dirty="0" err="1"/>
              <a:t>Pemasaran</a:t>
            </a:r>
            <a:endParaRPr lang="en-US" sz="700" dirty="0"/>
          </a:p>
        </p:txBody>
      </p:sp>
      <p:sp>
        <p:nvSpPr>
          <p:cNvPr id="85029" name="Text Box 37"/>
          <p:cNvSpPr txBox="1">
            <a:spLocks noChangeArrowheads="1"/>
          </p:cNvSpPr>
          <p:nvPr/>
        </p:nvSpPr>
        <p:spPr bwMode="auto">
          <a:xfrm>
            <a:off x="8021648" y="3048000"/>
            <a:ext cx="508000" cy="332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/>
              <a:t>Bagian SDM</a:t>
            </a:r>
          </a:p>
        </p:txBody>
      </p:sp>
      <p:sp>
        <p:nvSpPr>
          <p:cNvPr id="85032" name="Text Box 40"/>
          <p:cNvSpPr txBox="1">
            <a:spLocks noChangeArrowheads="1"/>
          </p:cNvSpPr>
          <p:nvPr/>
        </p:nvSpPr>
        <p:spPr bwMode="auto">
          <a:xfrm>
            <a:off x="834517" y="3035259"/>
            <a:ext cx="486410" cy="326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/>
              <a:t>Bagian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/>
              <a:t>Teknik</a:t>
            </a:r>
          </a:p>
        </p:txBody>
      </p:sp>
      <p:sp>
        <p:nvSpPr>
          <p:cNvPr id="85035" name="Text Box 43"/>
          <p:cNvSpPr txBox="1">
            <a:spLocks noChangeArrowheads="1"/>
          </p:cNvSpPr>
          <p:nvPr/>
        </p:nvSpPr>
        <p:spPr bwMode="auto">
          <a:xfrm>
            <a:off x="9139345" y="3048000"/>
            <a:ext cx="658495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  <a:r>
              <a:rPr lang="en-US" sz="800" dirty="0" err="1"/>
              <a:t>Pengadaan</a:t>
            </a:r>
            <a:r>
              <a:rPr lang="en-US" sz="800" dirty="0"/>
              <a:t> </a:t>
            </a:r>
          </a:p>
        </p:txBody>
      </p:sp>
      <p:sp>
        <p:nvSpPr>
          <p:cNvPr id="85036" name="Text Box 44"/>
          <p:cNvSpPr txBox="1">
            <a:spLocks noChangeArrowheads="1"/>
          </p:cNvSpPr>
          <p:nvPr/>
        </p:nvSpPr>
        <p:spPr bwMode="auto">
          <a:xfrm>
            <a:off x="5897573" y="3049906"/>
            <a:ext cx="495300" cy="320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endParaRPr lang="en-US" sz="800" dirty="0"/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 dirty="0"/>
              <a:t>P2 TI</a:t>
            </a:r>
          </a:p>
        </p:txBody>
      </p:sp>
      <p:sp>
        <p:nvSpPr>
          <p:cNvPr id="85048" name="Text Box 56"/>
          <p:cNvSpPr txBox="1">
            <a:spLocks noChangeArrowheads="1"/>
          </p:cNvSpPr>
          <p:nvPr/>
        </p:nvSpPr>
        <p:spPr bwMode="auto">
          <a:xfrm>
            <a:off x="560696" y="4153887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Tandun</a:t>
            </a:r>
          </a:p>
        </p:txBody>
      </p:sp>
      <p:sp>
        <p:nvSpPr>
          <p:cNvPr id="85049" name="Text Box 57"/>
          <p:cNvSpPr txBox="1">
            <a:spLocks noChangeArrowheads="1"/>
          </p:cNvSpPr>
          <p:nvPr/>
        </p:nvSpPr>
        <p:spPr bwMode="auto">
          <a:xfrm>
            <a:off x="560696" y="4603986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Berlian</a:t>
            </a:r>
          </a:p>
        </p:txBody>
      </p:sp>
      <p:sp>
        <p:nvSpPr>
          <p:cNvPr id="85056" name="Text Box 64"/>
          <p:cNvSpPr txBox="1">
            <a:spLocks noChangeArrowheads="1"/>
          </p:cNvSpPr>
          <p:nvPr/>
        </p:nvSpPr>
        <p:spPr bwMode="auto">
          <a:xfrm>
            <a:off x="2795896" y="4153887"/>
            <a:ext cx="850900" cy="280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/>
              <a:t>Kebun Inti/KKPA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/>
              <a:t>Sei Galuh</a:t>
            </a:r>
          </a:p>
        </p:txBody>
      </p:sp>
      <p:sp>
        <p:nvSpPr>
          <p:cNvPr id="85058" name="Text Box 66"/>
          <p:cNvSpPr txBox="1">
            <a:spLocks noChangeArrowheads="1"/>
          </p:cNvSpPr>
          <p:nvPr/>
        </p:nvSpPr>
        <p:spPr bwMode="auto">
          <a:xfrm>
            <a:off x="2795896" y="5485982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Tanjung Medan</a:t>
            </a:r>
          </a:p>
        </p:txBody>
      </p:sp>
      <p:sp>
        <p:nvSpPr>
          <p:cNvPr id="85060" name="Text Box 68"/>
          <p:cNvSpPr txBox="1">
            <a:spLocks noChangeArrowheads="1"/>
          </p:cNvSpPr>
          <p:nvPr/>
        </p:nvSpPr>
        <p:spPr bwMode="auto">
          <a:xfrm>
            <a:off x="2795896" y="5052431"/>
            <a:ext cx="850900" cy="280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/>
              <a:t>Kebun Inti/KKPA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/>
              <a:t>Sei Pagar</a:t>
            </a:r>
          </a:p>
        </p:txBody>
      </p:sp>
      <p:sp>
        <p:nvSpPr>
          <p:cNvPr id="85065" name="Text Box 73"/>
          <p:cNvSpPr txBox="1">
            <a:spLocks noChangeArrowheads="1"/>
          </p:cNvSpPr>
          <p:nvPr/>
        </p:nvSpPr>
        <p:spPr bwMode="auto">
          <a:xfrm>
            <a:off x="4902678" y="4153887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Rokan</a:t>
            </a:r>
          </a:p>
        </p:txBody>
      </p:sp>
      <p:sp>
        <p:nvSpPr>
          <p:cNvPr id="85066" name="Text Box 74"/>
          <p:cNvSpPr txBox="1">
            <a:spLocks noChangeArrowheads="1"/>
          </p:cNvSpPr>
          <p:nvPr/>
        </p:nvSpPr>
        <p:spPr bwMode="auto">
          <a:xfrm>
            <a:off x="4902678" y="4603986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 Inti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Intan</a:t>
            </a:r>
          </a:p>
        </p:txBody>
      </p:sp>
      <p:sp>
        <p:nvSpPr>
          <p:cNvPr id="85067" name="Text Box 75"/>
          <p:cNvSpPr txBox="1">
            <a:spLocks noChangeArrowheads="1"/>
          </p:cNvSpPr>
          <p:nvPr/>
        </p:nvSpPr>
        <p:spPr bwMode="auto">
          <a:xfrm>
            <a:off x="4902678" y="5049121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Siasam</a:t>
            </a:r>
          </a:p>
        </p:txBody>
      </p:sp>
      <p:sp>
        <p:nvSpPr>
          <p:cNvPr id="4134" name="Line 100"/>
          <p:cNvSpPr>
            <a:spLocks noChangeShapeType="1"/>
          </p:cNvSpPr>
          <p:nvPr/>
        </p:nvSpPr>
        <p:spPr bwMode="auto">
          <a:xfrm>
            <a:off x="5862797" y="2600325"/>
            <a:ext cx="0" cy="9266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5" name="Line 102"/>
          <p:cNvSpPr>
            <a:spLocks noChangeShapeType="1"/>
          </p:cNvSpPr>
          <p:nvPr/>
        </p:nvSpPr>
        <p:spPr bwMode="auto">
          <a:xfrm>
            <a:off x="1509600" y="3529685"/>
            <a:ext cx="0" cy="23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104"/>
          <p:cNvSpPr>
            <a:spLocks noChangeShapeType="1"/>
          </p:cNvSpPr>
          <p:nvPr/>
        </p:nvSpPr>
        <p:spPr bwMode="auto">
          <a:xfrm>
            <a:off x="3752828" y="3527678"/>
            <a:ext cx="0" cy="23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7" name="Line 105"/>
          <p:cNvSpPr>
            <a:spLocks noChangeShapeType="1"/>
          </p:cNvSpPr>
          <p:nvPr/>
        </p:nvSpPr>
        <p:spPr bwMode="auto">
          <a:xfrm flipH="1">
            <a:off x="5869989" y="353173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8" name="Line 106"/>
          <p:cNvSpPr>
            <a:spLocks noChangeShapeType="1"/>
          </p:cNvSpPr>
          <p:nvPr/>
        </p:nvSpPr>
        <p:spPr bwMode="auto">
          <a:xfrm>
            <a:off x="8142118" y="3529382"/>
            <a:ext cx="0" cy="2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106" name="Text Box 114"/>
          <p:cNvSpPr txBox="1">
            <a:spLocks noChangeArrowheads="1"/>
          </p:cNvSpPr>
          <p:nvPr/>
        </p:nvSpPr>
        <p:spPr bwMode="auto">
          <a:xfrm>
            <a:off x="1047728" y="3630978"/>
            <a:ext cx="914400" cy="34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900"/>
              <a:t>SBU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900"/>
              <a:t>Tandun</a:t>
            </a:r>
          </a:p>
        </p:txBody>
      </p:sp>
      <p:sp>
        <p:nvSpPr>
          <p:cNvPr id="4145" name="Line 117"/>
          <p:cNvSpPr>
            <a:spLocks noChangeShapeType="1"/>
          </p:cNvSpPr>
          <p:nvPr/>
        </p:nvSpPr>
        <p:spPr bwMode="auto">
          <a:xfrm>
            <a:off x="1411596" y="431274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46" name="Line 118"/>
          <p:cNvSpPr>
            <a:spLocks noChangeShapeType="1"/>
          </p:cNvSpPr>
          <p:nvPr/>
        </p:nvSpPr>
        <p:spPr bwMode="auto">
          <a:xfrm>
            <a:off x="1411596" y="476284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111" name="Text Box 119"/>
          <p:cNvSpPr txBox="1">
            <a:spLocks noChangeArrowheads="1"/>
          </p:cNvSpPr>
          <p:nvPr/>
        </p:nvSpPr>
        <p:spPr bwMode="auto">
          <a:xfrm>
            <a:off x="1614796" y="4153887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Tandun</a:t>
            </a:r>
          </a:p>
        </p:txBody>
      </p:sp>
      <p:sp>
        <p:nvSpPr>
          <p:cNvPr id="85112" name="Text Box 120"/>
          <p:cNvSpPr txBox="1">
            <a:spLocks noChangeArrowheads="1"/>
          </p:cNvSpPr>
          <p:nvPr/>
        </p:nvSpPr>
        <p:spPr bwMode="auto">
          <a:xfrm>
            <a:off x="1589396" y="4617224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err="1"/>
              <a:t>Terantam</a:t>
            </a:r>
            <a:endParaRPr lang="en-US" sz="800" dirty="0"/>
          </a:p>
        </p:txBody>
      </p:sp>
      <p:sp>
        <p:nvSpPr>
          <p:cNvPr id="4149" name="Line 121"/>
          <p:cNvSpPr>
            <a:spLocks noChangeShapeType="1"/>
          </p:cNvSpPr>
          <p:nvPr/>
        </p:nvSpPr>
        <p:spPr bwMode="auto">
          <a:xfrm>
            <a:off x="3748396" y="3995029"/>
            <a:ext cx="0" cy="258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0" name="Line 122"/>
          <p:cNvSpPr>
            <a:spLocks noChangeShapeType="1"/>
          </p:cNvSpPr>
          <p:nvPr/>
        </p:nvSpPr>
        <p:spPr bwMode="auto">
          <a:xfrm>
            <a:off x="3659496" y="4312746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1" name="Line 123"/>
          <p:cNvSpPr>
            <a:spLocks noChangeShapeType="1"/>
          </p:cNvSpPr>
          <p:nvPr/>
        </p:nvSpPr>
        <p:spPr bwMode="auto">
          <a:xfrm>
            <a:off x="3659496" y="518646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2" name="Line 124"/>
          <p:cNvSpPr>
            <a:spLocks noChangeShapeType="1"/>
          </p:cNvSpPr>
          <p:nvPr/>
        </p:nvSpPr>
        <p:spPr bwMode="auto">
          <a:xfrm>
            <a:off x="3659496" y="562332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53" name="Line 125"/>
          <p:cNvSpPr>
            <a:spLocks noChangeShapeType="1"/>
          </p:cNvSpPr>
          <p:nvPr/>
        </p:nvSpPr>
        <p:spPr bwMode="auto">
          <a:xfrm>
            <a:off x="3532496" y="607342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118" name="Text Box 126"/>
          <p:cNvSpPr txBox="1">
            <a:spLocks noChangeArrowheads="1"/>
          </p:cNvSpPr>
          <p:nvPr/>
        </p:nvSpPr>
        <p:spPr bwMode="auto">
          <a:xfrm>
            <a:off x="2795896" y="5914568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 Inti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Tanah Putih</a:t>
            </a:r>
          </a:p>
        </p:txBody>
      </p:sp>
      <p:sp>
        <p:nvSpPr>
          <p:cNvPr id="85119" name="Text Box 127"/>
          <p:cNvSpPr txBox="1">
            <a:spLocks noChangeArrowheads="1"/>
          </p:cNvSpPr>
          <p:nvPr/>
        </p:nvSpPr>
        <p:spPr bwMode="auto">
          <a:xfrm>
            <a:off x="3824596" y="5067323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Pagar</a:t>
            </a:r>
          </a:p>
        </p:txBody>
      </p:sp>
      <p:sp>
        <p:nvSpPr>
          <p:cNvPr id="85121" name="Text Box 129"/>
          <p:cNvSpPr txBox="1">
            <a:spLocks noChangeArrowheads="1"/>
          </p:cNvSpPr>
          <p:nvPr/>
        </p:nvSpPr>
        <p:spPr bwMode="auto">
          <a:xfrm>
            <a:off x="3824596" y="5464470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Tanjung Medan</a:t>
            </a:r>
          </a:p>
        </p:txBody>
      </p:sp>
      <p:sp>
        <p:nvSpPr>
          <p:cNvPr id="85123" name="Text Box 131"/>
          <p:cNvSpPr txBox="1">
            <a:spLocks noChangeArrowheads="1"/>
          </p:cNvSpPr>
          <p:nvPr/>
        </p:nvSpPr>
        <p:spPr bwMode="auto">
          <a:xfrm>
            <a:off x="3278496" y="3637597"/>
            <a:ext cx="914400" cy="34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900"/>
              <a:t>SBU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900"/>
              <a:t>Sei Galuh</a:t>
            </a:r>
          </a:p>
        </p:txBody>
      </p:sp>
      <p:sp>
        <p:nvSpPr>
          <p:cNvPr id="4159" name="Line 133"/>
          <p:cNvSpPr>
            <a:spLocks noChangeShapeType="1"/>
          </p:cNvSpPr>
          <p:nvPr/>
        </p:nvSpPr>
        <p:spPr bwMode="auto">
          <a:xfrm>
            <a:off x="5744378" y="431274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0" name="Line 134"/>
          <p:cNvSpPr>
            <a:spLocks noChangeShapeType="1"/>
          </p:cNvSpPr>
          <p:nvPr/>
        </p:nvSpPr>
        <p:spPr bwMode="auto">
          <a:xfrm>
            <a:off x="5753578" y="477608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1" name="Line 135"/>
          <p:cNvSpPr>
            <a:spLocks noChangeShapeType="1"/>
          </p:cNvSpPr>
          <p:nvPr/>
        </p:nvSpPr>
        <p:spPr bwMode="auto">
          <a:xfrm>
            <a:off x="5753578" y="51864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2" name="Line 136"/>
          <p:cNvSpPr>
            <a:spLocks noChangeShapeType="1"/>
          </p:cNvSpPr>
          <p:nvPr/>
        </p:nvSpPr>
        <p:spPr bwMode="auto">
          <a:xfrm>
            <a:off x="5626578" y="56233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130" name="Text Box 138"/>
          <p:cNvSpPr txBox="1">
            <a:spLocks noChangeArrowheads="1"/>
          </p:cNvSpPr>
          <p:nvPr/>
        </p:nvSpPr>
        <p:spPr bwMode="auto">
          <a:xfrm>
            <a:off x="4915378" y="5477708"/>
            <a:ext cx="850900" cy="280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/>
              <a:t>Kebun Inti/KKPA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/>
              <a:t>Sei Tapung</a:t>
            </a:r>
          </a:p>
        </p:txBody>
      </p:sp>
      <p:sp>
        <p:nvSpPr>
          <p:cNvPr id="85132" name="Text Box 140"/>
          <p:cNvSpPr txBox="1">
            <a:spLocks noChangeArrowheads="1"/>
          </p:cNvSpPr>
          <p:nvPr/>
        </p:nvSpPr>
        <p:spPr bwMode="auto">
          <a:xfrm>
            <a:off x="5956778" y="4140649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Rokan</a:t>
            </a:r>
          </a:p>
        </p:txBody>
      </p:sp>
      <p:sp>
        <p:nvSpPr>
          <p:cNvPr id="85133" name="Text Box 141"/>
          <p:cNvSpPr txBox="1">
            <a:spLocks noChangeArrowheads="1"/>
          </p:cNvSpPr>
          <p:nvPr/>
        </p:nvSpPr>
        <p:spPr bwMode="auto">
          <a:xfrm>
            <a:off x="5956778" y="4590748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Intan</a:t>
            </a:r>
          </a:p>
        </p:txBody>
      </p:sp>
      <p:sp>
        <p:nvSpPr>
          <p:cNvPr id="85134" name="Text Box 142"/>
          <p:cNvSpPr txBox="1">
            <a:spLocks noChangeArrowheads="1"/>
          </p:cNvSpPr>
          <p:nvPr/>
        </p:nvSpPr>
        <p:spPr bwMode="auto">
          <a:xfrm>
            <a:off x="5956778" y="5035883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Tapung</a:t>
            </a:r>
          </a:p>
        </p:txBody>
      </p:sp>
      <p:sp>
        <p:nvSpPr>
          <p:cNvPr id="4168" name="Line 144"/>
          <p:cNvSpPr>
            <a:spLocks noChangeShapeType="1"/>
          </p:cNvSpPr>
          <p:nvPr/>
        </p:nvSpPr>
        <p:spPr bwMode="auto">
          <a:xfrm>
            <a:off x="8006970" y="428626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9" name="Line 145"/>
          <p:cNvSpPr>
            <a:spLocks noChangeShapeType="1"/>
          </p:cNvSpPr>
          <p:nvPr/>
        </p:nvSpPr>
        <p:spPr bwMode="auto">
          <a:xfrm>
            <a:off x="8006970" y="47363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1" name="Line 148"/>
          <p:cNvSpPr>
            <a:spLocks noChangeShapeType="1"/>
          </p:cNvSpPr>
          <p:nvPr/>
        </p:nvSpPr>
        <p:spPr bwMode="auto">
          <a:xfrm>
            <a:off x="7905370" y="563656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72" name="Line 149"/>
          <p:cNvSpPr>
            <a:spLocks noChangeShapeType="1"/>
          </p:cNvSpPr>
          <p:nvPr/>
        </p:nvSpPr>
        <p:spPr bwMode="auto">
          <a:xfrm>
            <a:off x="7905370" y="603371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143" name="Text Box 151"/>
          <p:cNvSpPr txBox="1">
            <a:spLocks noChangeArrowheads="1"/>
          </p:cNvSpPr>
          <p:nvPr/>
        </p:nvSpPr>
        <p:spPr bwMode="auto">
          <a:xfrm>
            <a:off x="7168770" y="4140649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 Inti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Lubuk Dalam</a:t>
            </a:r>
          </a:p>
        </p:txBody>
      </p:sp>
      <p:sp>
        <p:nvSpPr>
          <p:cNvPr id="85144" name="Text Box 152"/>
          <p:cNvSpPr txBox="1">
            <a:spLocks noChangeArrowheads="1"/>
          </p:cNvSpPr>
          <p:nvPr/>
        </p:nvSpPr>
        <p:spPr bwMode="auto">
          <a:xfrm>
            <a:off x="7168770" y="5040847"/>
            <a:ext cx="850900" cy="270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 dirty="0" err="1"/>
              <a:t>Kebun</a:t>
            </a:r>
            <a:r>
              <a:rPr lang="en-US" sz="700" dirty="0"/>
              <a:t> </a:t>
            </a:r>
            <a:r>
              <a:rPr lang="en-US" sz="700" dirty="0" err="1"/>
              <a:t>Inti</a:t>
            </a:r>
            <a:r>
              <a:rPr lang="en-US" sz="700" dirty="0"/>
              <a:t>/KKPA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Air </a:t>
            </a:r>
            <a:r>
              <a:rPr lang="en-US" sz="800" dirty="0" err="1"/>
              <a:t>Molek</a:t>
            </a:r>
            <a:r>
              <a:rPr lang="en-US" sz="800" dirty="0"/>
              <a:t> I</a:t>
            </a:r>
          </a:p>
        </p:txBody>
      </p:sp>
      <p:sp>
        <p:nvSpPr>
          <p:cNvPr id="85145" name="Text Box 153"/>
          <p:cNvSpPr txBox="1">
            <a:spLocks noChangeArrowheads="1"/>
          </p:cNvSpPr>
          <p:nvPr/>
        </p:nvSpPr>
        <p:spPr bwMode="auto">
          <a:xfrm>
            <a:off x="7168770" y="5477708"/>
            <a:ext cx="850900" cy="270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 dirty="0" err="1"/>
              <a:t>Kebun</a:t>
            </a:r>
            <a:r>
              <a:rPr lang="en-US" sz="700" dirty="0"/>
              <a:t> </a:t>
            </a:r>
            <a:r>
              <a:rPr lang="en-US" sz="700" dirty="0" err="1"/>
              <a:t>Inti</a:t>
            </a:r>
            <a:r>
              <a:rPr lang="en-US" sz="700" dirty="0"/>
              <a:t>/KKPA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Air </a:t>
            </a:r>
            <a:r>
              <a:rPr lang="en-US" sz="800" dirty="0" err="1"/>
              <a:t>Molek</a:t>
            </a:r>
            <a:r>
              <a:rPr lang="en-US" sz="800" dirty="0"/>
              <a:t> II</a:t>
            </a:r>
          </a:p>
        </p:txBody>
      </p:sp>
      <p:sp>
        <p:nvSpPr>
          <p:cNvPr id="85146" name="Text Box 154"/>
          <p:cNvSpPr txBox="1">
            <a:spLocks noChangeArrowheads="1"/>
          </p:cNvSpPr>
          <p:nvPr/>
        </p:nvSpPr>
        <p:spPr bwMode="auto">
          <a:xfrm>
            <a:off x="7168770" y="5891000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/>
              <a:t>PPKR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smtClean="0"/>
              <a:t>Bukit  </a:t>
            </a:r>
            <a:r>
              <a:rPr lang="en-US" sz="800" dirty="0" err="1"/>
              <a:t>Selasih</a:t>
            </a:r>
            <a:endParaRPr lang="en-US" sz="800" dirty="0"/>
          </a:p>
        </p:txBody>
      </p:sp>
      <p:sp>
        <p:nvSpPr>
          <p:cNvPr id="85147" name="Text Box 155"/>
          <p:cNvSpPr txBox="1">
            <a:spLocks noChangeArrowheads="1"/>
          </p:cNvSpPr>
          <p:nvPr/>
        </p:nvSpPr>
        <p:spPr bwMode="auto">
          <a:xfrm>
            <a:off x="7168770" y="4590748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 Inti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Buatan</a:t>
            </a:r>
          </a:p>
        </p:txBody>
      </p:sp>
      <p:sp>
        <p:nvSpPr>
          <p:cNvPr id="85149" name="Text Box 157"/>
          <p:cNvSpPr txBox="1">
            <a:spLocks noChangeArrowheads="1"/>
          </p:cNvSpPr>
          <p:nvPr/>
        </p:nvSpPr>
        <p:spPr bwMode="auto">
          <a:xfrm>
            <a:off x="8222870" y="4140649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err="1"/>
              <a:t>Lubuk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endParaRPr lang="en-US" sz="800" dirty="0"/>
          </a:p>
        </p:txBody>
      </p:sp>
      <p:sp>
        <p:nvSpPr>
          <p:cNvPr id="85150" name="Text Box 158"/>
          <p:cNvSpPr txBox="1">
            <a:spLocks noChangeArrowheads="1"/>
          </p:cNvSpPr>
          <p:nvPr/>
        </p:nvSpPr>
        <p:spPr bwMode="auto">
          <a:xfrm>
            <a:off x="8233503" y="4581819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Buatan</a:t>
            </a:r>
          </a:p>
        </p:txBody>
      </p:sp>
      <p:sp>
        <p:nvSpPr>
          <p:cNvPr id="4183" name="Line 160"/>
          <p:cNvSpPr>
            <a:spLocks noChangeShapeType="1"/>
          </p:cNvSpPr>
          <p:nvPr/>
        </p:nvSpPr>
        <p:spPr bwMode="auto">
          <a:xfrm>
            <a:off x="3748396" y="607458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5"/>
          <p:cNvGrpSpPr/>
          <p:nvPr/>
        </p:nvGrpSpPr>
        <p:grpSpPr>
          <a:xfrm>
            <a:off x="4589771" y="6428703"/>
            <a:ext cx="2302221" cy="964897"/>
            <a:chOff x="4267200" y="5948363"/>
            <a:chExt cx="2302221" cy="918985"/>
          </a:xfrm>
        </p:grpSpPr>
        <p:sp>
          <p:nvSpPr>
            <p:cNvPr id="4102" name="Rectangle 202"/>
            <p:cNvSpPr>
              <a:spLocks noChangeArrowheads="1"/>
            </p:cNvSpPr>
            <p:nvPr/>
          </p:nvSpPr>
          <p:spPr bwMode="auto">
            <a:xfrm>
              <a:off x="4276725" y="5994362"/>
              <a:ext cx="2209800" cy="8708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194"/>
            <p:cNvSpPr>
              <a:spLocks noChangeShapeType="1"/>
            </p:cNvSpPr>
            <p:nvPr/>
          </p:nvSpPr>
          <p:spPr bwMode="auto">
            <a:xfrm>
              <a:off x="4352925" y="62103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Line 195"/>
            <p:cNvSpPr>
              <a:spLocks noChangeShapeType="1"/>
            </p:cNvSpPr>
            <p:nvPr/>
          </p:nvSpPr>
          <p:spPr bwMode="auto">
            <a:xfrm>
              <a:off x="4362450" y="6296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Text Box 196"/>
            <p:cNvSpPr txBox="1">
              <a:spLocks noChangeArrowheads="1"/>
            </p:cNvSpPr>
            <p:nvPr/>
          </p:nvSpPr>
          <p:spPr bwMode="auto">
            <a:xfrm>
              <a:off x="4762500" y="6111875"/>
              <a:ext cx="753732" cy="177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/>
              <a:r>
                <a:rPr lang="en-US" sz="600" dirty="0"/>
                <a:t>: 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Garis</a:t>
              </a:r>
              <a:r>
                <a:rPr lang="en-US" sz="600" dirty="0" smtClean="0"/>
                <a:t> </a:t>
              </a:r>
              <a:r>
                <a:rPr lang="en-US" sz="600" dirty="0" err="1"/>
                <a:t>Komando</a:t>
              </a:r>
              <a:r>
                <a:rPr lang="en-US" sz="600" dirty="0"/>
                <a:t>:</a:t>
              </a:r>
            </a:p>
          </p:txBody>
        </p:sp>
        <p:sp>
          <p:nvSpPr>
            <p:cNvPr id="4202" name="Text Box 197"/>
            <p:cNvSpPr txBox="1">
              <a:spLocks noChangeArrowheads="1"/>
            </p:cNvSpPr>
            <p:nvPr/>
          </p:nvSpPr>
          <p:spPr bwMode="auto">
            <a:xfrm>
              <a:off x="4762500" y="6196013"/>
              <a:ext cx="753732" cy="177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/>
              <a:r>
                <a:rPr lang="en-US" sz="600" dirty="0"/>
                <a:t>: 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Garis</a:t>
              </a:r>
              <a:r>
                <a:rPr lang="en-US" sz="600" dirty="0" smtClean="0"/>
                <a:t> </a:t>
              </a:r>
              <a:r>
                <a:rPr lang="en-US" sz="600" dirty="0" err="1"/>
                <a:t>Kordinasi</a:t>
              </a:r>
              <a:r>
                <a:rPr lang="en-US" sz="600" dirty="0"/>
                <a:t>:</a:t>
              </a:r>
            </a:p>
          </p:txBody>
        </p:sp>
        <p:sp>
          <p:nvSpPr>
            <p:cNvPr id="4203" name="Line 198"/>
            <p:cNvSpPr>
              <a:spLocks noChangeShapeType="1"/>
            </p:cNvSpPr>
            <p:nvPr/>
          </p:nvSpPr>
          <p:spPr bwMode="auto">
            <a:xfrm>
              <a:off x="4381500" y="63817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Text Box 199"/>
            <p:cNvSpPr txBox="1">
              <a:spLocks noChangeArrowheads="1"/>
            </p:cNvSpPr>
            <p:nvPr/>
          </p:nvSpPr>
          <p:spPr bwMode="auto">
            <a:xfrm>
              <a:off x="4759325" y="6283325"/>
              <a:ext cx="830677" cy="177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/>
              <a:r>
                <a:rPr lang="en-US" sz="600" dirty="0"/>
                <a:t>: 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Garis</a:t>
              </a:r>
              <a:r>
                <a:rPr lang="en-US" sz="600" dirty="0" smtClean="0"/>
                <a:t> </a:t>
              </a:r>
              <a:r>
                <a:rPr lang="en-US" sz="600" dirty="0" err="1"/>
                <a:t>Pengawasan</a:t>
              </a:r>
              <a:r>
                <a:rPr lang="en-US" sz="600" dirty="0"/>
                <a:t>:</a:t>
              </a:r>
            </a:p>
          </p:txBody>
        </p:sp>
        <p:sp>
          <p:nvSpPr>
            <p:cNvPr id="4205" name="Text Box 200"/>
            <p:cNvSpPr txBox="1">
              <a:spLocks noChangeArrowheads="1"/>
            </p:cNvSpPr>
            <p:nvPr/>
          </p:nvSpPr>
          <p:spPr bwMode="auto">
            <a:xfrm>
              <a:off x="4276725" y="6380163"/>
              <a:ext cx="428322" cy="48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>
                <a:lnSpc>
                  <a:spcPct val="90000"/>
                </a:lnSpc>
                <a:buFontTx/>
                <a:buChar char="•"/>
              </a:pPr>
              <a:r>
                <a:rPr lang="en-US" sz="600" dirty="0"/>
                <a:t> SBU </a:t>
              </a:r>
            </a:p>
            <a:p>
              <a:pPr defTabSz="1047750">
                <a:lnSpc>
                  <a:spcPct val="90000"/>
                </a:lnSpc>
                <a:buFontTx/>
                <a:buChar char="•"/>
              </a:pPr>
              <a:r>
                <a:rPr lang="en-US" sz="600" dirty="0" smtClean="0"/>
                <a:t> P2TI</a:t>
              </a:r>
              <a:endParaRPr lang="en-US" sz="600" dirty="0"/>
            </a:p>
            <a:p>
              <a:pPr defTabSz="1047750">
                <a:lnSpc>
                  <a:spcPct val="90000"/>
                </a:lnSpc>
                <a:buFontTx/>
                <a:buChar char="•"/>
              </a:pPr>
              <a:r>
                <a:rPr lang="en-US" sz="600" dirty="0" smtClean="0"/>
                <a:t> </a:t>
              </a:r>
              <a:r>
                <a:rPr lang="en-US" sz="600" dirty="0"/>
                <a:t>SDM </a:t>
              </a:r>
            </a:p>
            <a:p>
              <a:pPr defTabSz="1047750">
                <a:lnSpc>
                  <a:spcPct val="90000"/>
                </a:lnSpc>
                <a:buFontTx/>
                <a:buChar char="•"/>
              </a:pPr>
              <a:r>
                <a:rPr lang="en-US" sz="600" dirty="0"/>
                <a:t> </a:t>
              </a:r>
              <a:r>
                <a:rPr lang="en-US" sz="600" dirty="0" smtClean="0"/>
                <a:t>PKBL</a:t>
              </a:r>
              <a:endParaRPr lang="en-US" sz="600" dirty="0"/>
            </a:p>
            <a:p>
              <a:pPr defTabSz="1047750">
                <a:lnSpc>
                  <a:spcPct val="90000"/>
                </a:lnSpc>
                <a:buFontTx/>
                <a:buChar char="•"/>
              </a:pPr>
              <a:r>
                <a:rPr lang="en-US" sz="600" dirty="0"/>
                <a:t> SPI</a:t>
              </a:r>
            </a:p>
          </p:txBody>
        </p:sp>
        <p:sp>
          <p:nvSpPr>
            <p:cNvPr id="4206" name="Text Box 201"/>
            <p:cNvSpPr txBox="1">
              <a:spLocks noChangeArrowheads="1"/>
            </p:cNvSpPr>
            <p:nvPr/>
          </p:nvSpPr>
          <p:spPr bwMode="auto">
            <a:xfrm>
              <a:off x="4760913" y="6380163"/>
              <a:ext cx="1808508" cy="487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>
                <a:lnSpc>
                  <a:spcPct val="90000"/>
                </a:lnSpc>
              </a:pPr>
              <a:r>
                <a:rPr lang="en-US" sz="600" dirty="0"/>
                <a:t>: </a:t>
              </a:r>
              <a:r>
                <a:rPr lang="en-US" sz="600" dirty="0" smtClean="0"/>
                <a:t> </a:t>
              </a:r>
              <a:r>
                <a:rPr lang="en-US" sz="600" i="1" dirty="0" smtClean="0"/>
                <a:t>Strategic </a:t>
              </a:r>
              <a:r>
                <a:rPr lang="en-US" sz="600" i="1" dirty="0" err="1" smtClean="0"/>
                <a:t>Bussiness</a:t>
              </a:r>
              <a:r>
                <a:rPr lang="en-US" sz="600" i="1" dirty="0" smtClean="0"/>
                <a:t> </a:t>
              </a:r>
              <a:r>
                <a:rPr lang="en-US" sz="600" i="1" dirty="0"/>
                <a:t>Unit</a:t>
              </a:r>
            </a:p>
            <a:p>
              <a:pPr defTabSz="1047750">
                <a:lnSpc>
                  <a:spcPct val="90000"/>
                </a:lnSpc>
              </a:pPr>
              <a:r>
                <a:rPr lang="en-US" sz="600" dirty="0" smtClean="0"/>
                <a:t>:  </a:t>
              </a:r>
              <a:r>
                <a:rPr lang="en-US" sz="600" dirty="0" err="1" smtClean="0"/>
                <a:t>Perencanaan</a:t>
              </a:r>
              <a:r>
                <a:rPr lang="en-US" sz="600" dirty="0" smtClean="0"/>
                <a:t>, </a:t>
              </a:r>
              <a:r>
                <a:rPr lang="en-US" sz="600" dirty="0" err="1" smtClean="0"/>
                <a:t>Pengkajian</a:t>
              </a:r>
              <a:r>
                <a:rPr lang="en-US" sz="600" dirty="0" smtClean="0"/>
                <a:t>, </a:t>
              </a:r>
              <a:r>
                <a:rPr lang="en-US" sz="600" dirty="0" err="1" smtClean="0"/>
                <a:t>dan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Teknologi</a:t>
              </a:r>
              <a:r>
                <a:rPr lang="en-US" sz="600" dirty="0" smtClean="0"/>
                <a:t> </a:t>
              </a:r>
              <a:r>
                <a:rPr lang="en-US" sz="600" dirty="0" err="1"/>
                <a:t>Informasi</a:t>
              </a:r>
              <a:endParaRPr lang="en-US" sz="600" dirty="0"/>
            </a:p>
            <a:p>
              <a:pPr defTabSz="1047750">
                <a:lnSpc>
                  <a:spcPct val="90000"/>
                </a:lnSpc>
              </a:pPr>
              <a:r>
                <a:rPr lang="en-US" sz="600" dirty="0" smtClean="0"/>
                <a:t>:  </a:t>
              </a:r>
              <a:r>
                <a:rPr lang="en-US" sz="600" dirty="0" err="1" smtClean="0"/>
                <a:t>Sumber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Daya</a:t>
              </a:r>
              <a:r>
                <a:rPr lang="en-US" sz="600" dirty="0" smtClean="0"/>
                <a:t> </a:t>
              </a:r>
              <a:r>
                <a:rPr lang="en-US" sz="600" dirty="0" err="1"/>
                <a:t>Manusia</a:t>
              </a:r>
              <a:r>
                <a:rPr lang="en-US" sz="600" dirty="0"/>
                <a:t> </a:t>
              </a:r>
            </a:p>
            <a:p>
              <a:pPr defTabSz="1047750">
                <a:lnSpc>
                  <a:spcPct val="90000"/>
                </a:lnSpc>
              </a:pPr>
              <a:r>
                <a:rPr lang="en-US" sz="600" dirty="0"/>
                <a:t>: </a:t>
              </a:r>
              <a:r>
                <a:rPr lang="en-US" sz="600" dirty="0" smtClean="0"/>
                <a:t> Program </a:t>
              </a:r>
              <a:r>
                <a:rPr lang="en-US" sz="600" dirty="0" err="1" smtClean="0"/>
                <a:t>Kemitraan</a:t>
              </a:r>
              <a:r>
                <a:rPr lang="en-US" sz="600" dirty="0" smtClean="0"/>
                <a:t> &amp; </a:t>
              </a:r>
              <a:r>
                <a:rPr lang="en-US" sz="600" dirty="0" err="1" smtClean="0"/>
                <a:t>Bina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Lingkungan</a:t>
              </a:r>
              <a:endParaRPr lang="en-US" sz="500" dirty="0"/>
            </a:p>
            <a:p>
              <a:pPr defTabSz="1047750">
                <a:lnSpc>
                  <a:spcPct val="90000"/>
                </a:lnSpc>
              </a:pPr>
              <a:r>
                <a:rPr lang="en-US" sz="600" dirty="0"/>
                <a:t>: </a:t>
              </a:r>
              <a:r>
                <a:rPr lang="en-US" sz="600" dirty="0" smtClean="0"/>
                <a:t> </a:t>
              </a:r>
              <a:r>
                <a:rPr lang="en-US" sz="600" dirty="0" err="1" smtClean="0"/>
                <a:t>Satuan</a:t>
              </a:r>
              <a:r>
                <a:rPr lang="en-US" sz="600" dirty="0" smtClean="0"/>
                <a:t> </a:t>
              </a:r>
              <a:r>
                <a:rPr lang="en-US" sz="600" dirty="0" err="1"/>
                <a:t>Pengawasan</a:t>
              </a:r>
              <a:r>
                <a:rPr lang="en-US" sz="600" dirty="0"/>
                <a:t> </a:t>
              </a:r>
              <a:r>
                <a:rPr lang="en-US" sz="600" dirty="0" smtClean="0"/>
                <a:t>Internal</a:t>
              </a:r>
              <a:endParaRPr lang="en-US" sz="600" dirty="0"/>
            </a:p>
          </p:txBody>
        </p:sp>
        <p:sp>
          <p:nvSpPr>
            <p:cNvPr id="4207" name="Rectangle 203"/>
            <p:cNvSpPr>
              <a:spLocks noChangeArrowheads="1"/>
            </p:cNvSpPr>
            <p:nvPr/>
          </p:nvSpPr>
          <p:spPr bwMode="auto">
            <a:xfrm>
              <a:off x="4276725" y="5981700"/>
              <a:ext cx="22098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Text Box 204"/>
            <p:cNvSpPr txBox="1">
              <a:spLocks noChangeArrowheads="1"/>
            </p:cNvSpPr>
            <p:nvPr/>
          </p:nvSpPr>
          <p:spPr bwMode="auto">
            <a:xfrm>
              <a:off x="4267200" y="5948363"/>
              <a:ext cx="671979" cy="188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47750"/>
              <a:r>
                <a:rPr lang="en-US" sz="700" b="1" i="1" dirty="0" err="1">
                  <a:solidFill>
                    <a:schemeClr val="bg1"/>
                  </a:solidFill>
                </a:rPr>
                <a:t>Keterangan</a:t>
              </a:r>
              <a:r>
                <a:rPr lang="en-US" sz="700" b="1" i="1" dirty="0">
                  <a:solidFill>
                    <a:schemeClr val="bg1"/>
                  </a:solidFill>
                </a:rPr>
                <a:t> :</a:t>
              </a:r>
            </a:p>
          </p:txBody>
        </p:sp>
      </p:grpSp>
      <p:sp>
        <p:nvSpPr>
          <p:cNvPr id="4209" name="Line 206"/>
          <p:cNvSpPr>
            <a:spLocks noChangeShapeType="1"/>
          </p:cNvSpPr>
          <p:nvPr/>
        </p:nvSpPr>
        <p:spPr bwMode="auto">
          <a:xfrm flipV="1">
            <a:off x="1355698" y="562289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3" name="Line 210"/>
          <p:cNvSpPr>
            <a:spLocks noChangeShapeType="1"/>
          </p:cNvSpPr>
          <p:nvPr/>
        </p:nvSpPr>
        <p:spPr bwMode="auto">
          <a:xfrm>
            <a:off x="1436996" y="6923981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203" name="Text Box 211"/>
          <p:cNvSpPr txBox="1">
            <a:spLocks noChangeArrowheads="1"/>
          </p:cNvSpPr>
          <p:nvPr/>
        </p:nvSpPr>
        <p:spPr bwMode="auto">
          <a:xfrm>
            <a:off x="505762" y="6695622"/>
            <a:ext cx="936625" cy="307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 smtClean="0"/>
              <a:t>Kebun</a:t>
            </a:r>
            <a:r>
              <a:rPr lang="en-US" sz="800" dirty="0" smtClean="0"/>
              <a:t> </a:t>
            </a:r>
            <a:r>
              <a:rPr lang="en-US" sz="800" dirty="0" err="1"/>
              <a:t>Inti</a:t>
            </a:r>
            <a:r>
              <a:rPr lang="en-US" sz="800" dirty="0"/>
              <a:t>/KKPA </a:t>
            </a:r>
            <a:r>
              <a:rPr lang="en-US" sz="800" dirty="0" err="1" smtClean="0"/>
              <a:t>Sei</a:t>
            </a:r>
            <a:r>
              <a:rPr lang="en-US" sz="800" dirty="0" smtClean="0"/>
              <a:t> </a:t>
            </a:r>
            <a:r>
              <a:rPr lang="en-US" sz="800" dirty="0" err="1" smtClean="0"/>
              <a:t>Batulangkah</a:t>
            </a:r>
            <a:endParaRPr lang="en-US" sz="800" dirty="0"/>
          </a:p>
        </p:txBody>
      </p:sp>
      <p:sp>
        <p:nvSpPr>
          <p:cNvPr id="4215" name="Line 212"/>
          <p:cNvSpPr>
            <a:spLocks noChangeShapeType="1"/>
          </p:cNvSpPr>
          <p:nvPr/>
        </p:nvSpPr>
        <p:spPr bwMode="auto">
          <a:xfrm>
            <a:off x="3653146" y="476946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205" name="Text Box 213"/>
          <p:cNvSpPr txBox="1">
            <a:spLocks noChangeArrowheads="1"/>
          </p:cNvSpPr>
          <p:nvPr/>
        </p:nvSpPr>
        <p:spPr bwMode="auto">
          <a:xfrm>
            <a:off x="3824596" y="4617224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Garo</a:t>
            </a:r>
          </a:p>
        </p:txBody>
      </p:sp>
      <p:sp>
        <p:nvSpPr>
          <p:cNvPr id="85206" name="Text Box 214"/>
          <p:cNvSpPr txBox="1">
            <a:spLocks noChangeArrowheads="1"/>
          </p:cNvSpPr>
          <p:nvPr/>
        </p:nvSpPr>
        <p:spPr bwMode="auto">
          <a:xfrm>
            <a:off x="2795896" y="4603986"/>
            <a:ext cx="850900" cy="2702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700"/>
              <a:t>Kebun Inti/KKPA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Garo</a:t>
            </a:r>
          </a:p>
        </p:txBody>
      </p:sp>
      <p:sp>
        <p:nvSpPr>
          <p:cNvPr id="4218" name="Rectangle 215"/>
          <p:cNvSpPr>
            <a:spLocks noChangeArrowheads="1"/>
          </p:cNvSpPr>
          <p:nvPr/>
        </p:nvSpPr>
        <p:spPr bwMode="auto">
          <a:xfrm>
            <a:off x="179696" y="1493008"/>
            <a:ext cx="11506200" cy="1191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 defTabSz="1047750"/>
            <a:endParaRPr lang="id-ID"/>
          </a:p>
        </p:txBody>
      </p:sp>
      <p:sp>
        <p:nvSpPr>
          <p:cNvPr id="85209" name="Text Box 217"/>
          <p:cNvSpPr txBox="1">
            <a:spLocks noChangeArrowheads="1"/>
          </p:cNvSpPr>
          <p:nvPr/>
        </p:nvSpPr>
        <p:spPr bwMode="auto">
          <a:xfrm>
            <a:off x="7113896" y="1186387"/>
            <a:ext cx="1524000" cy="241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/>
              <a:t>Dewan Komisaris</a:t>
            </a:r>
          </a:p>
        </p:txBody>
      </p:sp>
      <p:cxnSp>
        <p:nvCxnSpPr>
          <p:cNvPr id="4220" name="AutoShape 218"/>
          <p:cNvCxnSpPr>
            <a:cxnSpLocks noChangeShapeType="1"/>
            <a:stCxn id="85228" idx="0"/>
          </p:cNvCxnSpPr>
          <p:nvPr/>
        </p:nvCxnSpPr>
        <p:spPr bwMode="auto">
          <a:xfrm rot="16200000" flipH="1">
            <a:off x="5574925" y="-1653807"/>
            <a:ext cx="73760" cy="7824725"/>
          </a:xfrm>
          <a:prstGeom prst="bentConnector4">
            <a:avLst>
              <a:gd name="adj1" fmla="val -309924"/>
              <a:gd name="adj2" fmla="val 991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21" name="Line 219"/>
          <p:cNvSpPr>
            <a:spLocks noChangeShapeType="1"/>
          </p:cNvSpPr>
          <p:nvPr/>
        </p:nvSpPr>
        <p:spPr bwMode="auto">
          <a:xfrm>
            <a:off x="4204786" y="2000250"/>
            <a:ext cx="0" cy="2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2" name="Line 220"/>
          <p:cNvSpPr>
            <a:spLocks noChangeShapeType="1"/>
          </p:cNvSpPr>
          <p:nvPr/>
        </p:nvSpPr>
        <p:spPr bwMode="auto">
          <a:xfrm>
            <a:off x="6885296" y="1990725"/>
            <a:ext cx="0" cy="2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3" name="Line 222"/>
          <p:cNvSpPr>
            <a:spLocks noChangeShapeType="1"/>
          </p:cNvSpPr>
          <p:nvPr/>
        </p:nvSpPr>
        <p:spPr bwMode="auto">
          <a:xfrm>
            <a:off x="5970896" y="1045951"/>
            <a:ext cx="0" cy="950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4" name="Line 223"/>
          <p:cNvSpPr>
            <a:spLocks noChangeShapeType="1"/>
          </p:cNvSpPr>
          <p:nvPr/>
        </p:nvSpPr>
        <p:spPr bwMode="auto">
          <a:xfrm>
            <a:off x="5970896" y="134290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5" name="Line 224"/>
          <p:cNvSpPr>
            <a:spLocks noChangeShapeType="1"/>
          </p:cNvSpPr>
          <p:nvPr/>
        </p:nvSpPr>
        <p:spPr bwMode="auto">
          <a:xfrm>
            <a:off x="2286000" y="2362200"/>
            <a:ext cx="6809096" cy="343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7" name="Text Box 230"/>
          <p:cNvSpPr txBox="1">
            <a:spLocks noChangeArrowheads="1"/>
          </p:cNvSpPr>
          <p:nvPr/>
        </p:nvSpPr>
        <p:spPr bwMode="auto">
          <a:xfrm>
            <a:off x="697221" y="1453294"/>
            <a:ext cx="1034257" cy="25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47750"/>
            <a:r>
              <a:rPr lang="en-US" sz="1100" i="1"/>
              <a:t>Dewan Direksi</a:t>
            </a:r>
          </a:p>
        </p:txBody>
      </p:sp>
      <p:sp>
        <p:nvSpPr>
          <p:cNvPr id="4228" name="Line 231"/>
          <p:cNvSpPr>
            <a:spLocks noChangeShapeType="1"/>
          </p:cNvSpPr>
          <p:nvPr/>
        </p:nvSpPr>
        <p:spPr bwMode="auto">
          <a:xfrm flipH="1">
            <a:off x="9446411" y="2286000"/>
            <a:ext cx="23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9" name="Text Box 232"/>
          <p:cNvSpPr txBox="1">
            <a:spLocks noChangeArrowheads="1"/>
          </p:cNvSpPr>
          <p:nvPr/>
        </p:nvSpPr>
        <p:spPr bwMode="auto">
          <a:xfrm>
            <a:off x="596900" y="580718"/>
            <a:ext cx="10756900" cy="35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1047750"/>
            <a:r>
              <a:rPr lang="sv-SE" sz="1400" b="1" dirty="0"/>
              <a:t>STRUKTUR ORGANISASI PT PERKEBUNAN NUSANTARA </a:t>
            </a:r>
            <a:r>
              <a:rPr lang="sv-SE" sz="1400" b="1" dirty="0" smtClean="0"/>
              <a:t>V (PERSERO) </a:t>
            </a:r>
            <a:endParaRPr lang="en-US" sz="2800" dirty="0"/>
          </a:p>
        </p:txBody>
      </p:sp>
      <p:sp>
        <p:nvSpPr>
          <p:cNvPr id="85226" name="Text Box 234"/>
          <p:cNvSpPr txBox="1">
            <a:spLocks noChangeArrowheads="1"/>
          </p:cNvSpPr>
          <p:nvPr/>
        </p:nvSpPr>
        <p:spPr bwMode="auto">
          <a:xfrm>
            <a:off x="5216834" y="914400"/>
            <a:ext cx="1524000" cy="3170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000" dirty="0" err="1"/>
              <a:t>Rapat</a:t>
            </a:r>
            <a:r>
              <a:rPr lang="en-US" sz="1000" dirty="0"/>
              <a:t> </a:t>
            </a:r>
            <a:r>
              <a:rPr lang="en-US" sz="1000" dirty="0" err="1"/>
              <a:t>Umum</a:t>
            </a:r>
            <a:endParaRPr lang="en-US" sz="1000" dirty="0"/>
          </a:p>
          <a:p>
            <a:pPr algn="ctr" defTabSz="104775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1000" dirty="0" err="1"/>
              <a:t>Pemegang</a:t>
            </a:r>
            <a:r>
              <a:rPr lang="en-US" sz="1000" dirty="0"/>
              <a:t> </a:t>
            </a:r>
            <a:r>
              <a:rPr lang="en-US" sz="1000" dirty="0" err="1"/>
              <a:t>Saham</a:t>
            </a:r>
            <a:endParaRPr lang="en-US" sz="1000" dirty="0"/>
          </a:p>
        </p:txBody>
      </p:sp>
      <p:sp>
        <p:nvSpPr>
          <p:cNvPr id="4231" name="Line 235"/>
          <p:cNvSpPr>
            <a:spLocks noChangeShapeType="1"/>
          </p:cNvSpPr>
          <p:nvPr/>
        </p:nvSpPr>
        <p:spPr bwMode="auto">
          <a:xfrm flipH="1">
            <a:off x="1697666" y="2438400"/>
            <a:ext cx="0" cy="761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228" name="Text Box 236"/>
          <p:cNvSpPr txBox="1">
            <a:spLocks noChangeArrowheads="1"/>
          </p:cNvSpPr>
          <p:nvPr/>
        </p:nvSpPr>
        <p:spPr bwMode="auto">
          <a:xfrm>
            <a:off x="937443" y="2221675"/>
            <a:ext cx="1524000" cy="241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/>
              <a:t>Direktur Produksi</a:t>
            </a:r>
          </a:p>
        </p:txBody>
      </p:sp>
      <p:sp>
        <p:nvSpPr>
          <p:cNvPr id="4233" name="Line 237"/>
          <p:cNvSpPr>
            <a:spLocks noChangeShapeType="1"/>
          </p:cNvSpPr>
          <p:nvPr/>
        </p:nvSpPr>
        <p:spPr bwMode="auto">
          <a:xfrm>
            <a:off x="4207136" y="2409825"/>
            <a:ext cx="0" cy="465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230" name="Text Box 238"/>
          <p:cNvSpPr txBox="1">
            <a:spLocks noChangeArrowheads="1"/>
          </p:cNvSpPr>
          <p:nvPr/>
        </p:nvSpPr>
        <p:spPr bwMode="auto">
          <a:xfrm>
            <a:off x="3380096" y="2245425"/>
            <a:ext cx="1524000" cy="241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 dirty="0" err="1"/>
              <a:t>Direktur</a:t>
            </a:r>
            <a:r>
              <a:rPr lang="en-US" sz="1000" dirty="0"/>
              <a:t> </a:t>
            </a:r>
            <a:r>
              <a:rPr lang="en-US" sz="1000" dirty="0" err="1"/>
              <a:t>Keuangan</a:t>
            </a:r>
            <a:endParaRPr lang="en-US" sz="1000" dirty="0"/>
          </a:p>
        </p:txBody>
      </p:sp>
      <p:cxnSp>
        <p:nvCxnSpPr>
          <p:cNvPr id="4235" name="Straight Connector 169"/>
          <p:cNvCxnSpPr>
            <a:cxnSpLocks noChangeShapeType="1"/>
          </p:cNvCxnSpPr>
          <p:nvPr/>
        </p:nvCxnSpPr>
        <p:spPr bwMode="auto">
          <a:xfrm>
            <a:off x="11430000" y="17526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11230465" y="3048000"/>
            <a:ext cx="457200" cy="2913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700" dirty="0" err="1" smtClean="0"/>
              <a:t>Bagian</a:t>
            </a:r>
            <a:endParaRPr lang="en-US" sz="700" dirty="0"/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 dirty="0"/>
              <a:t>SPI</a:t>
            </a:r>
          </a:p>
        </p:txBody>
      </p:sp>
      <p:cxnSp>
        <p:nvCxnSpPr>
          <p:cNvPr id="4237" name="Straight Connector 172"/>
          <p:cNvCxnSpPr>
            <a:cxnSpLocks noChangeShapeType="1"/>
          </p:cNvCxnSpPr>
          <p:nvPr/>
        </p:nvCxnSpPr>
        <p:spPr bwMode="auto">
          <a:xfrm>
            <a:off x="6885296" y="2317899"/>
            <a:ext cx="0" cy="95870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" name="Text Box 227"/>
          <p:cNvSpPr txBox="1">
            <a:spLocks noChangeArrowheads="1"/>
          </p:cNvSpPr>
          <p:nvPr/>
        </p:nvSpPr>
        <p:spPr bwMode="auto">
          <a:xfrm>
            <a:off x="6047096" y="2133600"/>
            <a:ext cx="1524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 dirty="0" err="1"/>
              <a:t>Direktur</a:t>
            </a:r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Perencanaan</a:t>
            </a:r>
            <a:r>
              <a:rPr lang="en-US" sz="1000" dirty="0" smtClean="0"/>
              <a:t> &amp; </a:t>
            </a:r>
            <a:r>
              <a:rPr lang="en-US" sz="1000" dirty="0" err="1"/>
              <a:t>Pengembangan</a:t>
            </a:r>
            <a:endParaRPr lang="en-US" sz="1000" dirty="0"/>
          </a:p>
        </p:txBody>
      </p:sp>
      <p:sp>
        <p:nvSpPr>
          <p:cNvPr id="175" name="Text Box 47"/>
          <p:cNvSpPr txBox="1">
            <a:spLocks noChangeArrowheads="1"/>
          </p:cNvSpPr>
          <p:nvPr/>
        </p:nvSpPr>
        <p:spPr bwMode="auto">
          <a:xfrm>
            <a:off x="6457425" y="3040639"/>
            <a:ext cx="764123" cy="409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 dirty="0" err="1"/>
              <a:t>Pengembangan</a:t>
            </a:r>
            <a:endParaRPr lang="en-US" sz="700" dirty="0"/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700" dirty="0"/>
              <a:t> </a:t>
            </a:r>
            <a:r>
              <a:rPr lang="en-US" sz="700" dirty="0" smtClean="0"/>
              <a:t>Usaha</a:t>
            </a:r>
            <a:endParaRPr lang="en-US" sz="700" dirty="0"/>
          </a:p>
        </p:txBody>
      </p:sp>
      <p:sp>
        <p:nvSpPr>
          <p:cNvPr id="183" name="Text Box 46"/>
          <p:cNvSpPr txBox="1">
            <a:spLocks noChangeArrowheads="1"/>
          </p:cNvSpPr>
          <p:nvPr/>
        </p:nvSpPr>
        <p:spPr bwMode="auto">
          <a:xfrm>
            <a:off x="10562526" y="3048000"/>
            <a:ext cx="609600" cy="3925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lnSpc>
                <a:spcPts val="840"/>
              </a:lnSpc>
              <a:spcBef>
                <a:spcPts val="0"/>
              </a:spcBef>
              <a:defRPr/>
            </a:pPr>
            <a:r>
              <a:rPr lang="en-US" sz="700" dirty="0" err="1" smtClean="0"/>
              <a:t>Bagian</a:t>
            </a:r>
            <a:r>
              <a:rPr lang="en-US" sz="700" dirty="0" smtClean="0"/>
              <a:t> </a:t>
            </a:r>
            <a:endParaRPr lang="en-US" sz="700" dirty="0"/>
          </a:p>
          <a:p>
            <a:pPr algn="ctr" defTabSz="1047750">
              <a:lnSpc>
                <a:spcPts val="840"/>
              </a:lnSpc>
              <a:spcBef>
                <a:spcPts val="0"/>
              </a:spcBef>
              <a:defRPr/>
            </a:pPr>
            <a:r>
              <a:rPr lang="en-US" sz="700" dirty="0" err="1" smtClean="0"/>
              <a:t>Sekretaris</a:t>
            </a:r>
            <a:r>
              <a:rPr lang="en-US" sz="700" dirty="0" smtClean="0"/>
              <a:t> Perusahaan</a:t>
            </a:r>
            <a:endParaRPr lang="en-US" sz="700" dirty="0"/>
          </a:p>
        </p:txBody>
      </p:sp>
      <p:cxnSp>
        <p:nvCxnSpPr>
          <p:cNvPr id="4243" name="Straight Connector 194"/>
          <p:cNvCxnSpPr>
            <a:cxnSpLocks noChangeShapeType="1"/>
          </p:cNvCxnSpPr>
          <p:nvPr/>
        </p:nvCxnSpPr>
        <p:spPr bwMode="auto">
          <a:xfrm flipH="1">
            <a:off x="5855178" y="3798111"/>
            <a:ext cx="1589" cy="23017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44" name="Straight Connector 196"/>
          <p:cNvCxnSpPr>
            <a:cxnSpLocks noChangeShapeType="1"/>
          </p:cNvCxnSpPr>
          <p:nvPr/>
        </p:nvCxnSpPr>
        <p:spPr bwMode="auto">
          <a:xfrm>
            <a:off x="962962" y="5226182"/>
            <a:ext cx="533400" cy="165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9" name="Text Box 58"/>
          <p:cNvSpPr txBox="1">
            <a:spLocks noChangeArrowheads="1"/>
          </p:cNvSpPr>
          <p:nvPr/>
        </p:nvSpPr>
        <p:spPr bwMode="auto">
          <a:xfrm>
            <a:off x="560696" y="5040847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Terantam</a:t>
            </a:r>
          </a:p>
        </p:txBody>
      </p:sp>
      <p:sp>
        <p:nvSpPr>
          <p:cNvPr id="200" name="Text Box 110"/>
          <p:cNvSpPr txBox="1">
            <a:spLocks noChangeArrowheads="1"/>
          </p:cNvSpPr>
          <p:nvPr/>
        </p:nvSpPr>
        <p:spPr bwMode="auto">
          <a:xfrm>
            <a:off x="5411634" y="3637597"/>
            <a:ext cx="914400" cy="34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900"/>
              <a:t>SBU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900"/>
              <a:t>Sei Rokan</a:t>
            </a:r>
          </a:p>
        </p:txBody>
      </p:sp>
      <p:cxnSp>
        <p:nvCxnSpPr>
          <p:cNvPr id="4099" name="Straight Connector 155"/>
          <p:cNvCxnSpPr>
            <a:cxnSpLocks noChangeShapeType="1"/>
          </p:cNvCxnSpPr>
          <p:nvPr/>
        </p:nvCxnSpPr>
        <p:spPr bwMode="auto">
          <a:xfrm flipH="1">
            <a:off x="6057730" y="1752600"/>
            <a:ext cx="536943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1" name="Text Box 229"/>
          <p:cNvSpPr txBox="1">
            <a:spLocks noChangeArrowheads="1"/>
          </p:cNvSpPr>
          <p:nvPr/>
        </p:nvSpPr>
        <p:spPr bwMode="auto">
          <a:xfrm>
            <a:off x="5208896" y="1618771"/>
            <a:ext cx="1524000" cy="241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/>
              <a:t>Direktur Utama</a:t>
            </a:r>
          </a:p>
        </p:txBody>
      </p:sp>
      <p:sp>
        <p:nvSpPr>
          <p:cNvPr id="152" name="Text Box 165"/>
          <p:cNvSpPr txBox="1">
            <a:spLocks noChangeArrowheads="1"/>
          </p:cNvSpPr>
          <p:nvPr/>
        </p:nvSpPr>
        <p:spPr bwMode="auto">
          <a:xfrm>
            <a:off x="3824596" y="4160350"/>
            <a:ext cx="850900" cy="332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ts val="0"/>
              </a:spcBef>
              <a:defRPr/>
            </a:pPr>
            <a:r>
              <a:rPr lang="en-US" sz="800" dirty="0" smtClean="0"/>
              <a:t>PKS </a:t>
            </a:r>
          </a:p>
          <a:p>
            <a:pPr algn="ctr" defTabSz="1047750">
              <a:spcBef>
                <a:spcPts val="0"/>
              </a:spcBef>
              <a:defRPr/>
            </a:pPr>
            <a:r>
              <a:rPr lang="en-US" sz="800" dirty="0" err="1" smtClean="0"/>
              <a:t>Sei</a:t>
            </a:r>
            <a:r>
              <a:rPr lang="en-US" sz="800" dirty="0" smtClean="0"/>
              <a:t> </a:t>
            </a:r>
            <a:r>
              <a:rPr lang="en-US" sz="800" dirty="0" err="1"/>
              <a:t>Galuh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 bwMode="auto">
          <a:xfrm>
            <a:off x="7692645" y="6510288"/>
            <a:ext cx="4572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>
            <a:off x="5397978" y="6099903"/>
            <a:ext cx="4572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Text Box 164"/>
          <p:cNvSpPr txBox="1">
            <a:spLocks noChangeArrowheads="1"/>
          </p:cNvSpPr>
          <p:nvPr/>
        </p:nvSpPr>
        <p:spPr bwMode="auto">
          <a:xfrm>
            <a:off x="4921728" y="5941045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KebunPlasma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STA/SSI/SIN</a:t>
            </a:r>
          </a:p>
        </p:txBody>
      </p:sp>
      <p:sp>
        <p:nvSpPr>
          <p:cNvPr id="160" name="Text Box 166"/>
          <p:cNvSpPr txBox="1">
            <a:spLocks noChangeArrowheads="1"/>
          </p:cNvSpPr>
          <p:nvPr/>
        </p:nvSpPr>
        <p:spPr bwMode="auto">
          <a:xfrm>
            <a:off x="7168770" y="6351429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KebunPlasma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SBT/LDA</a:t>
            </a:r>
          </a:p>
        </p:txBody>
      </p:sp>
      <p:sp>
        <p:nvSpPr>
          <p:cNvPr id="182" name="Line 163"/>
          <p:cNvSpPr>
            <a:spLocks noChangeShapeType="1"/>
          </p:cNvSpPr>
          <p:nvPr/>
        </p:nvSpPr>
        <p:spPr bwMode="auto">
          <a:xfrm>
            <a:off x="3595996" y="6576479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Text Box 167"/>
          <p:cNvSpPr txBox="1">
            <a:spLocks noChangeArrowheads="1"/>
          </p:cNvSpPr>
          <p:nvPr/>
        </p:nvSpPr>
        <p:spPr bwMode="auto">
          <a:xfrm>
            <a:off x="2605396" y="6348120"/>
            <a:ext cx="1066799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KebunPlasma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smtClean="0"/>
              <a:t>SGO/SPA/TPU/SGH</a:t>
            </a:r>
            <a:endParaRPr lang="en-US" sz="800" dirty="0"/>
          </a:p>
        </p:txBody>
      </p:sp>
      <p:sp>
        <p:nvSpPr>
          <p:cNvPr id="146" name="Text Box 158"/>
          <p:cNvSpPr txBox="1">
            <a:spLocks noChangeArrowheads="1"/>
          </p:cNvSpPr>
          <p:nvPr/>
        </p:nvSpPr>
        <p:spPr bwMode="auto">
          <a:xfrm>
            <a:off x="8235570" y="5036227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smtClean="0"/>
              <a:t>Air </a:t>
            </a:r>
            <a:r>
              <a:rPr lang="en-US" sz="800" dirty="0" err="1" smtClean="0"/>
              <a:t>Molek</a:t>
            </a:r>
            <a:endParaRPr lang="en-US" sz="800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 flipH="1" flipV="1">
            <a:off x="8140320" y="3809694"/>
            <a:ext cx="1" cy="2700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Text Box 130"/>
          <p:cNvSpPr txBox="1">
            <a:spLocks noChangeArrowheads="1"/>
          </p:cNvSpPr>
          <p:nvPr/>
        </p:nvSpPr>
        <p:spPr bwMode="auto">
          <a:xfrm>
            <a:off x="3824596" y="5921335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/>
              <a:t>PKS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Tanah </a:t>
            </a:r>
            <a:r>
              <a:rPr lang="en-US" sz="800" dirty="0" err="1"/>
              <a:t>Putih</a:t>
            </a:r>
            <a:endParaRPr lang="en-US" sz="800" dirty="0"/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10531064" y="4244779"/>
            <a:ext cx="4572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10531064" y="4670378"/>
            <a:ext cx="4572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10531064" y="5176435"/>
            <a:ext cx="4572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 Box 183"/>
          <p:cNvSpPr txBox="1">
            <a:spLocks noChangeArrowheads="1"/>
          </p:cNvSpPr>
          <p:nvPr/>
        </p:nvSpPr>
        <p:spPr bwMode="auto">
          <a:xfrm>
            <a:off x="10623841" y="4075590"/>
            <a:ext cx="7620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Rumah</a:t>
            </a:r>
            <a:r>
              <a:rPr lang="en-US" sz="800" dirty="0"/>
              <a:t> </a:t>
            </a:r>
            <a:r>
              <a:rPr lang="en-US" sz="800" dirty="0" err="1"/>
              <a:t>Sakit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Nusa Lima</a:t>
            </a:r>
          </a:p>
        </p:txBody>
      </p:sp>
      <p:sp>
        <p:nvSpPr>
          <p:cNvPr id="169" name="Text Box 184"/>
          <p:cNvSpPr txBox="1">
            <a:spLocks noChangeArrowheads="1"/>
          </p:cNvSpPr>
          <p:nvPr/>
        </p:nvSpPr>
        <p:spPr bwMode="auto">
          <a:xfrm>
            <a:off x="10634474" y="4525689"/>
            <a:ext cx="7620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Rumah</a:t>
            </a:r>
            <a:r>
              <a:rPr lang="en-US" sz="800" dirty="0"/>
              <a:t> </a:t>
            </a:r>
            <a:r>
              <a:rPr lang="en-US" sz="800" dirty="0" err="1"/>
              <a:t>Sakit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err="1"/>
              <a:t>Tandun</a:t>
            </a:r>
            <a:endParaRPr lang="en-US" sz="800" dirty="0"/>
          </a:p>
        </p:txBody>
      </p:sp>
      <p:sp>
        <p:nvSpPr>
          <p:cNvPr id="172" name="Text Box 185"/>
          <p:cNvSpPr txBox="1">
            <a:spLocks noChangeArrowheads="1"/>
          </p:cNvSpPr>
          <p:nvPr/>
        </p:nvSpPr>
        <p:spPr bwMode="auto">
          <a:xfrm>
            <a:off x="10643373" y="4984414"/>
            <a:ext cx="7620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Rumah</a:t>
            </a:r>
            <a:r>
              <a:rPr lang="en-US" sz="800" dirty="0"/>
              <a:t> </a:t>
            </a:r>
            <a:r>
              <a:rPr lang="en-US" sz="800" dirty="0" err="1"/>
              <a:t>Sakit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/>
              <a:t>Sri </a:t>
            </a:r>
            <a:r>
              <a:rPr lang="en-US" sz="800" dirty="0" err="1"/>
              <a:t>Rokan</a:t>
            </a:r>
            <a:endParaRPr lang="en-US" sz="800" dirty="0"/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1515374" y="3531078"/>
            <a:ext cx="662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Text Box 111"/>
          <p:cNvSpPr txBox="1">
            <a:spLocks noChangeArrowheads="1"/>
          </p:cNvSpPr>
          <p:nvPr/>
        </p:nvSpPr>
        <p:spPr bwMode="auto">
          <a:xfrm>
            <a:off x="7671463" y="3637597"/>
            <a:ext cx="914400" cy="34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900"/>
              <a:t>SBU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900"/>
              <a:t>Lubuk Dalam</a:t>
            </a:r>
          </a:p>
        </p:txBody>
      </p:sp>
      <p:sp>
        <p:nvSpPr>
          <p:cNvPr id="197" name="Text Box 3"/>
          <p:cNvSpPr txBox="1">
            <a:spLocks noChangeArrowheads="1"/>
          </p:cNvSpPr>
          <p:nvPr/>
        </p:nvSpPr>
        <p:spPr bwMode="auto">
          <a:xfrm>
            <a:off x="9098170" y="270302"/>
            <a:ext cx="2408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r" eaLnBrk="1" hangingPunct="1">
              <a:spcAft>
                <a:spcPts val="0"/>
              </a:spcAft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Lampiran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SK  No.</a:t>
            </a:r>
            <a:r>
              <a:rPr lang="en-US" sz="1000" dirty="0" smtClean="0">
                <a:latin typeface="+mj-lt"/>
              </a:rPr>
              <a:t>5.10/SK/         /VI/2013</a:t>
            </a:r>
            <a:r>
              <a:rPr kumimoji="0" lang="sv-SE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sv-SE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Tanggal         </a:t>
            </a:r>
            <a:r>
              <a:rPr lang="sv-SE" sz="1000" dirty="0" smtClean="0">
                <a:latin typeface="+mj-lt"/>
              </a:rPr>
              <a:t>Juni  </a:t>
            </a:r>
            <a:r>
              <a:rPr kumimoji="0" lang="sv-SE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2013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2" name="Text Box 2"/>
          <p:cNvSpPr txBox="1">
            <a:spLocks noChangeArrowheads="1"/>
          </p:cNvSpPr>
          <p:nvPr/>
        </p:nvSpPr>
        <p:spPr bwMode="auto">
          <a:xfrm>
            <a:off x="9421833" y="6096000"/>
            <a:ext cx="106471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Direktur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lang="en-US" sz="1050" dirty="0" err="1" smtClean="0">
                <a:latin typeface="+mj-lt"/>
              </a:rPr>
              <a:t>U</a:t>
            </a:r>
            <a:r>
              <a:rPr kumimoji="0" lang="en-US" sz="105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tama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Fauzi</a:t>
            </a:r>
            <a:r>
              <a:rPr kumimoji="0" lang="en-US" sz="105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05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Yusuf</a:t>
            </a:r>
            <a:endParaRPr kumimoji="0" lang="en-US" sz="105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6" name="Straight Connector 195"/>
          <p:cNvCxnSpPr/>
          <p:nvPr/>
        </p:nvCxnSpPr>
        <p:spPr bwMode="auto">
          <a:xfrm flipV="1">
            <a:off x="8878898" y="2915758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 Box 42"/>
          <p:cNvSpPr txBox="1">
            <a:spLocks noChangeArrowheads="1"/>
          </p:cNvSpPr>
          <p:nvPr/>
        </p:nvSpPr>
        <p:spPr bwMode="auto">
          <a:xfrm>
            <a:off x="8586798" y="3048000"/>
            <a:ext cx="4953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/>
              <a:t>Bagian Umum</a:t>
            </a:r>
          </a:p>
        </p:txBody>
      </p:sp>
      <p:sp>
        <p:nvSpPr>
          <p:cNvPr id="177" name="Text Box 228"/>
          <p:cNvSpPr txBox="1">
            <a:spLocks noChangeArrowheads="1"/>
          </p:cNvSpPr>
          <p:nvPr/>
        </p:nvSpPr>
        <p:spPr bwMode="auto">
          <a:xfrm>
            <a:off x="8637896" y="2234244"/>
            <a:ext cx="1524000" cy="2415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1000" dirty="0" err="1"/>
              <a:t>Direktur</a:t>
            </a:r>
            <a:r>
              <a:rPr lang="en-US" sz="1000" dirty="0"/>
              <a:t> SDM/</a:t>
            </a:r>
            <a:r>
              <a:rPr lang="en-US" sz="1000" dirty="0" err="1"/>
              <a:t>Umum</a:t>
            </a:r>
            <a:endParaRPr lang="en-US" sz="1000" dirty="0"/>
          </a:p>
        </p:txBody>
      </p:sp>
      <p:sp>
        <p:nvSpPr>
          <p:cNvPr id="205" name="Line 22"/>
          <p:cNvSpPr>
            <a:spLocks noChangeShapeType="1"/>
          </p:cNvSpPr>
          <p:nvPr/>
        </p:nvSpPr>
        <p:spPr bwMode="auto">
          <a:xfrm>
            <a:off x="4875912" y="2873402"/>
            <a:ext cx="0" cy="410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Text Box 38"/>
          <p:cNvSpPr txBox="1">
            <a:spLocks noChangeArrowheads="1"/>
          </p:cNvSpPr>
          <p:nvPr/>
        </p:nvSpPr>
        <p:spPr bwMode="auto">
          <a:xfrm>
            <a:off x="4611360" y="3041874"/>
            <a:ext cx="49212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ts val="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  <a:endParaRPr lang="en-US" sz="800" dirty="0" smtClean="0"/>
          </a:p>
          <a:p>
            <a:pPr algn="ctr" defTabSz="1047750">
              <a:spcBef>
                <a:spcPts val="0"/>
              </a:spcBef>
              <a:defRPr/>
            </a:pPr>
            <a:r>
              <a:rPr lang="en-US" sz="800" dirty="0" smtClean="0"/>
              <a:t>PKBL</a:t>
            </a:r>
            <a:endParaRPr lang="en-US" sz="800" dirty="0"/>
          </a:p>
        </p:txBody>
      </p:sp>
      <p:cxnSp>
        <p:nvCxnSpPr>
          <p:cNvPr id="221" name="Elbow Connector 220"/>
          <p:cNvCxnSpPr/>
          <p:nvPr/>
        </p:nvCxnSpPr>
        <p:spPr bwMode="auto">
          <a:xfrm rot="10800000">
            <a:off x="7956700" y="3497411"/>
            <a:ext cx="1743021" cy="759527"/>
          </a:xfrm>
          <a:prstGeom prst="bentConnector3">
            <a:avLst>
              <a:gd name="adj1" fmla="val 5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/>
          <p:cNvCxnSpPr/>
          <p:nvPr/>
        </p:nvCxnSpPr>
        <p:spPr bwMode="auto">
          <a:xfrm>
            <a:off x="7278698" y="2891477"/>
            <a:ext cx="685800" cy="1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 Box 183"/>
          <p:cNvSpPr txBox="1">
            <a:spLocks noChangeArrowheads="1"/>
          </p:cNvSpPr>
          <p:nvPr/>
        </p:nvSpPr>
        <p:spPr bwMode="auto">
          <a:xfrm>
            <a:off x="9247496" y="4114800"/>
            <a:ext cx="86123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smtClean="0"/>
              <a:t>Unit Usaha </a:t>
            </a:r>
            <a:r>
              <a:rPr lang="en-US" sz="800" dirty="0" err="1" smtClean="0"/>
              <a:t>Peternakan</a:t>
            </a:r>
            <a:r>
              <a:rPr lang="en-US" sz="800" dirty="0" smtClean="0"/>
              <a:t> </a:t>
            </a:r>
            <a:r>
              <a:rPr lang="en-US" sz="800" dirty="0" err="1" smtClean="0"/>
              <a:t>Sapi</a:t>
            </a:r>
            <a:r>
              <a:rPr lang="en-US" sz="800" dirty="0" smtClean="0"/>
              <a:t>  </a:t>
            </a:r>
            <a:r>
              <a:rPr lang="en-US" sz="800" dirty="0" err="1" smtClean="0"/>
              <a:t>Berbasis</a:t>
            </a:r>
            <a:r>
              <a:rPr lang="en-US" sz="800" dirty="0" smtClean="0"/>
              <a:t> </a:t>
            </a:r>
            <a:r>
              <a:rPr lang="en-US" sz="800" dirty="0" err="1" smtClean="0"/>
              <a:t>Sistem</a:t>
            </a:r>
            <a:r>
              <a:rPr lang="en-US" sz="800" dirty="0" smtClean="0"/>
              <a:t> </a:t>
            </a:r>
            <a:r>
              <a:rPr lang="en-US" sz="800" dirty="0" err="1" smtClean="0"/>
              <a:t>Integrasi</a:t>
            </a:r>
            <a:r>
              <a:rPr lang="en-US" sz="800" dirty="0" smtClean="0"/>
              <a:t> </a:t>
            </a:r>
            <a:r>
              <a:rPr lang="en-US" sz="800" dirty="0" err="1" smtClean="0"/>
              <a:t>Sapi</a:t>
            </a:r>
            <a:r>
              <a:rPr lang="en-US" sz="800" dirty="0" smtClean="0"/>
              <a:t> </a:t>
            </a:r>
            <a:r>
              <a:rPr lang="en-US" sz="800" dirty="0" err="1" smtClean="0"/>
              <a:t>Kelapa</a:t>
            </a:r>
            <a:r>
              <a:rPr lang="en-US" sz="800" dirty="0" smtClean="0"/>
              <a:t> </a:t>
            </a:r>
            <a:r>
              <a:rPr lang="en-US" sz="800" dirty="0" err="1" smtClean="0"/>
              <a:t>Sawit</a:t>
            </a:r>
            <a:r>
              <a:rPr lang="en-US" sz="800" dirty="0" smtClean="0"/>
              <a:t> (SISKA) </a:t>
            </a:r>
            <a:endParaRPr lang="en-US" sz="800" dirty="0"/>
          </a:p>
        </p:txBody>
      </p:sp>
      <p:sp>
        <p:nvSpPr>
          <p:cNvPr id="188" name="Text Box 43"/>
          <p:cNvSpPr txBox="1">
            <a:spLocks noChangeArrowheads="1"/>
          </p:cNvSpPr>
          <p:nvPr/>
        </p:nvSpPr>
        <p:spPr bwMode="auto">
          <a:xfrm>
            <a:off x="7278698" y="3048000"/>
            <a:ext cx="62992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  <a:r>
              <a:rPr lang="en-US" sz="800" dirty="0" err="1" smtClean="0"/>
              <a:t>Pelelangan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91" name="Text Box 42"/>
          <p:cNvSpPr txBox="1">
            <a:spLocks noChangeArrowheads="1"/>
          </p:cNvSpPr>
          <p:nvPr/>
        </p:nvSpPr>
        <p:spPr bwMode="auto">
          <a:xfrm>
            <a:off x="9851815" y="3048000"/>
            <a:ext cx="619125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  <a:r>
              <a:rPr lang="en-US" sz="800" dirty="0" err="1" smtClean="0"/>
              <a:t>Kesehatan</a:t>
            </a:r>
            <a:endParaRPr lang="en-US" sz="800" dirty="0"/>
          </a:p>
        </p:txBody>
      </p:sp>
      <p:sp>
        <p:nvSpPr>
          <p:cNvPr id="154" name="Text Box 41"/>
          <p:cNvSpPr txBox="1">
            <a:spLocks noChangeArrowheads="1"/>
          </p:cNvSpPr>
          <p:nvPr/>
        </p:nvSpPr>
        <p:spPr bwMode="auto">
          <a:xfrm>
            <a:off x="1380319" y="3035259"/>
            <a:ext cx="685800" cy="320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spcBef>
                <a:spcPct val="50000"/>
              </a:spcBef>
              <a:defRPr/>
            </a:pPr>
            <a:r>
              <a:rPr lang="en-US" sz="800" dirty="0" err="1"/>
              <a:t>Bagian</a:t>
            </a:r>
            <a:r>
              <a:rPr lang="en-US" sz="800" dirty="0"/>
              <a:t> </a:t>
            </a:r>
          </a:p>
          <a:p>
            <a:pPr algn="ctr" defTabSz="1047750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sz="800" dirty="0" err="1"/>
              <a:t>Pengolahan</a:t>
            </a:r>
            <a:endParaRPr lang="en-US" sz="800" dirty="0"/>
          </a:p>
        </p:txBody>
      </p:sp>
      <p:sp>
        <p:nvSpPr>
          <p:cNvPr id="193" name="Line 208"/>
          <p:cNvSpPr>
            <a:spLocks noChangeShapeType="1"/>
          </p:cNvSpPr>
          <p:nvPr/>
        </p:nvSpPr>
        <p:spPr bwMode="auto">
          <a:xfrm>
            <a:off x="1363649" y="646109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Text Box 61"/>
          <p:cNvSpPr txBox="1">
            <a:spLocks noChangeArrowheads="1"/>
          </p:cNvSpPr>
          <p:nvPr/>
        </p:nvSpPr>
        <p:spPr bwMode="auto">
          <a:xfrm>
            <a:off x="560696" y="5886438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Sei Lindai</a:t>
            </a:r>
          </a:p>
        </p:txBody>
      </p:sp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560696" y="6310060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/>
              <a:t>Kebun</a:t>
            </a:r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/>
              <a:t>Tamora</a:t>
            </a:r>
          </a:p>
        </p:txBody>
      </p:sp>
      <p:sp>
        <p:nvSpPr>
          <p:cNvPr id="203" name="Text Box 59"/>
          <p:cNvSpPr txBox="1">
            <a:spLocks noChangeArrowheads="1"/>
          </p:cNvSpPr>
          <p:nvPr/>
        </p:nvSpPr>
        <p:spPr bwMode="auto">
          <a:xfrm>
            <a:off x="560696" y="5464470"/>
            <a:ext cx="850900" cy="283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defTabSz="104775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800" dirty="0" err="1"/>
              <a:t>Kebun</a:t>
            </a:r>
            <a:endParaRPr lang="en-US" sz="800" dirty="0"/>
          </a:p>
          <a:p>
            <a:pPr algn="ctr" defTabSz="104775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sz="800" dirty="0" err="1"/>
              <a:t>Sei</a:t>
            </a:r>
            <a:r>
              <a:rPr lang="en-US" sz="800" dirty="0"/>
              <a:t> </a:t>
            </a:r>
            <a:r>
              <a:rPr lang="en-US" sz="800" dirty="0" err="1"/>
              <a:t>Kencana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77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77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6955</TotalTime>
  <Words>286</Words>
  <Application>Microsoft Office PowerPoint</Application>
  <PresentationFormat>Custom</PresentationFormat>
  <Paragraphs>150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PT.Datascrip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PT.Datascrip</dc:creator>
  <cp:lastModifiedBy>miko</cp:lastModifiedBy>
  <cp:revision>185</cp:revision>
  <cp:lastPrinted>2000-02-14T20:05:23Z</cp:lastPrinted>
  <dcterms:created xsi:type="dcterms:W3CDTF">1999-02-26T23:33:52Z</dcterms:created>
  <dcterms:modified xsi:type="dcterms:W3CDTF">2013-06-11T11:20:23Z</dcterms:modified>
</cp:coreProperties>
</file>