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6" r:id="rId4"/>
    <p:sldId id="274" r:id="rId5"/>
    <p:sldId id="276" r:id="rId6"/>
    <p:sldId id="277" r:id="rId7"/>
    <p:sldId id="270" r:id="rId8"/>
    <p:sldId id="271" r:id="rId9"/>
    <p:sldId id="272" r:id="rId10"/>
    <p:sldId id="282" r:id="rId11"/>
    <p:sldId id="284" r:id="rId12"/>
    <p:sldId id="283" r:id="rId13"/>
    <p:sldId id="267" r:id="rId14"/>
    <p:sldId id="281" r:id="rId15"/>
    <p:sldId id="278" r:id="rId16"/>
    <p:sldId id="279" r:id="rId17"/>
    <p:sldId id="280"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724"/>
  </p:normalViewPr>
  <p:slideViewPr>
    <p:cSldViewPr snapToGrid="0" snapToObjects="1">
      <p:cViewPr varScale="1">
        <p:scale>
          <a:sx n="59" d="100"/>
          <a:sy n="59" d="100"/>
        </p:scale>
        <p:origin x="151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 Id="rId3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12C10-189D-4E19-9047-A0D7263C205D}" type="datetimeFigureOut">
              <a:rPr lang="en-US" smtClean="0"/>
              <a:t>9/17/2022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201BA-7D3D-49F1-B9A5-B9D6A0B62A5A}" type="slidenum">
              <a:rPr lang="en-US" smtClean="0"/>
              <a:t>‹#›</a:t>
            </a:fld>
            <a:endParaRPr lang="en-US"/>
          </a:p>
        </p:txBody>
      </p:sp>
    </p:spTree>
    <p:extLst>
      <p:ext uri="{BB962C8B-B14F-4D97-AF65-F5344CB8AC3E}">
        <p14:creationId xmlns:p14="http://schemas.microsoft.com/office/powerpoint/2010/main" val="26839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201BA-7D3D-49F1-B9A5-B9D6A0B62A5A}" type="slidenum">
              <a:rPr lang="en-US" smtClean="0"/>
              <a:t>6</a:t>
            </a:fld>
            <a:endParaRPr lang="en-US"/>
          </a:p>
        </p:txBody>
      </p:sp>
    </p:spTree>
    <p:extLst>
      <p:ext uri="{BB962C8B-B14F-4D97-AF65-F5344CB8AC3E}">
        <p14:creationId xmlns:p14="http://schemas.microsoft.com/office/powerpoint/2010/main" val="13020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9/17/2022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Complete Guideline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2108</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Department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TBA</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Database</a:t>
            </a:r>
          </a:p>
        </p:txBody>
      </p:sp>
    </p:spTree>
    <p:extLst>
      <p:ext uri="{BB962C8B-B14F-4D97-AF65-F5344CB8AC3E}">
        <p14:creationId xmlns:p14="http://schemas.microsoft.com/office/powerpoint/2010/main" val="700707328"/>
      </p:ext>
    </p:extLst>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9" name="Title 1"/>
          <p:cNvSpPr txBox="1">
            <a:spLocks/>
          </p:cNvSpPr>
          <p:nvPr/>
        </p:nvSpPr>
        <p:spPr>
          <a:xfrm>
            <a:off x="1055715" y="2335237"/>
            <a:ext cx="6553200" cy="3824757"/>
          </a:xfrm>
          <a:prstGeom prst="rect">
            <a:avLst/>
          </a:prstGeom>
          <a:noFill/>
        </p:spPr>
        <p:txBody>
          <a:bodyPr vert="horz" lIns="91440" tIns="45720" rIns="91440" bIns="45720" rtlCol="0" anchor="b" anchorCtr="0">
            <a:normAutofit/>
          </a:bodyPr>
          <a:lstStyle/>
          <a:p>
            <a:pPr marL="0" marR="0" lvl="0" indent="0" algn="ctr" defTabSz="914400" rtl="0" eaLnBrk="1" fontAlgn="auto" latinLnBrk="0" hangingPunct="1">
              <a:lnSpc>
                <a:spcPts val="4600"/>
              </a:lnSpc>
              <a:spcBef>
                <a:spcPct val="0"/>
              </a:spcBef>
              <a:spcAft>
                <a:spcPts val="0"/>
              </a:spcAft>
              <a:buClrTx/>
              <a:buSzTx/>
              <a:buFontTx/>
              <a:buNone/>
              <a:tabLst/>
              <a:defRPr/>
            </a:pPr>
            <a:r>
              <a:rPr kumimoji="0" lang="en-US" b="0" i="0" u="none" strike="noStrike" kern="1200" cap="none" spc="0" normalizeH="0" baseline="0" noProof="0" dirty="0">
                <a:ln>
                  <a:noFill/>
                </a:ln>
                <a:effectLst/>
                <a:uLnTx/>
                <a:uFillTx/>
                <a:latin typeface="+mj-lt"/>
                <a:ea typeface="+mj-ea"/>
                <a:cs typeface="+mj-cs"/>
              </a:rPr>
              <a:t>COURSE </a:t>
            </a:r>
            <a:r>
              <a:rPr lang="en-US" dirty="0">
                <a:latin typeface="+mj-lt"/>
                <a:ea typeface="+mj-ea"/>
                <a:cs typeface="+mj-cs"/>
              </a:rPr>
              <a:t>C</a:t>
            </a:r>
            <a:r>
              <a:rPr kumimoji="0" lang="en-US" b="0" i="0" u="none" strike="noStrike" kern="1200" cap="none" spc="0" normalizeH="0" baseline="0" noProof="0" dirty="0">
                <a:ln>
                  <a:noFill/>
                </a:ln>
                <a:effectLst/>
                <a:uLnTx/>
                <a:uFillTx/>
                <a:latin typeface="+mj-lt"/>
                <a:ea typeface="+mj-ea"/>
                <a:cs typeface="+mj-cs"/>
              </a:rPr>
              <a:t>ODE:CSC 2108</a:t>
            </a:r>
            <a:br>
              <a:rPr kumimoji="0" lang="en-US" sz="1600" b="0" i="0" u="none" strike="noStrike" kern="1200" cap="none" spc="0" normalizeH="0" baseline="0" noProof="0" dirty="0">
                <a:ln>
                  <a:noFill/>
                </a:ln>
                <a:effectLst/>
                <a:uLnTx/>
                <a:uFillTx/>
                <a:latin typeface="+mj-lt"/>
                <a:ea typeface="+mj-ea"/>
                <a:cs typeface="+mj-cs"/>
              </a:rPr>
            </a:br>
            <a:r>
              <a:rPr kumimoji="0" lang="en-US" sz="1600" b="0" i="0" u="none" strike="noStrike" kern="1200" cap="none" spc="0" normalizeH="0" baseline="0" noProof="0" dirty="0">
                <a:ln>
                  <a:noFill/>
                </a:ln>
                <a:effectLst/>
                <a:uLnTx/>
                <a:uFillTx/>
                <a:latin typeface="+mj-lt"/>
                <a:ea typeface="+mj-ea"/>
                <a:cs typeface="+mj-cs"/>
              </a:rPr>
              <a:t>COURSE NAME:</a:t>
            </a:r>
            <a:br>
              <a:rPr kumimoji="0" lang="en-US" sz="1600" b="0" i="0" u="none" strike="noStrike" kern="1200" cap="none" spc="0" normalizeH="0" baseline="0" noProof="0" dirty="0">
                <a:ln>
                  <a:noFill/>
                </a:ln>
                <a:effectLst/>
                <a:uLnTx/>
                <a:uFillTx/>
                <a:latin typeface="+mj-lt"/>
                <a:ea typeface="+mj-ea"/>
                <a:cs typeface="+mj-cs"/>
              </a:rPr>
            </a:br>
            <a:r>
              <a:rPr kumimoji="0" lang="en-US" sz="4800" b="0" i="0" u="none" strike="noStrike" kern="1200" cap="none" spc="0" normalizeH="0" baseline="0" noProof="0" dirty="0">
                <a:ln>
                  <a:noFill/>
                </a:ln>
                <a:effectLst/>
                <a:uLnTx/>
                <a:uFillTx/>
                <a:latin typeface="+mj-lt"/>
                <a:ea typeface="+mj-ea"/>
                <a:cs typeface="+mj-cs"/>
              </a:rPr>
              <a:t>INTRODUCTION TO DATABASE</a:t>
            </a:r>
            <a:br>
              <a:rPr kumimoji="0" lang="en-US" sz="4800" b="0" i="0" u="none" strike="noStrike" kern="1200" cap="none" spc="0" normalizeH="0" baseline="0" noProof="0" dirty="0">
                <a:ln>
                  <a:noFill/>
                </a:ln>
                <a:effectLst/>
                <a:uLnTx/>
                <a:uFillTx/>
                <a:latin typeface="+mj-lt"/>
                <a:ea typeface="+mj-ea"/>
                <a:cs typeface="+mj-cs"/>
              </a:rPr>
            </a:br>
            <a:r>
              <a:rPr kumimoji="0" lang="en-US" sz="1600" b="0" i="0" u="none" strike="noStrike" kern="1200" cap="none" spc="0" normalizeH="0" baseline="0" noProof="0" dirty="0">
                <a:ln>
                  <a:noFill/>
                </a:ln>
                <a:effectLst/>
                <a:uLnTx/>
                <a:uFillTx/>
                <a:latin typeface="+mj-lt"/>
                <a:ea typeface="+mj-ea"/>
                <a:cs typeface="+mj-cs"/>
              </a:rPr>
              <a:t>COURSE TEACHER: Syed Nafiul Shefat</a:t>
            </a:r>
            <a:br>
              <a:rPr kumimoji="0" lang="en-US" sz="1600" b="0" i="0" u="none" strike="noStrike" kern="1200" cap="none" spc="0" normalizeH="0" baseline="0" noProof="0" dirty="0">
                <a:ln>
                  <a:noFill/>
                </a:ln>
                <a:effectLst/>
                <a:uLnTx/>
                <a:uFillTx/>
                <a:latin typeface="+mj-lt"/>
                <a:ea typeface="+mj-ea"/>
                <a:cs typeface="+mj-cs"/>
              </a:rPr>
            </a:br>
            <a:endParaRPr kumimoji="0" lang="en-US" sz="1600" b="0"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 Hours</a:t>
            </a:r>
            <a:endParaRPr lang="x-none" dirty="0"/>
          </a:p>
        </p:txBody>
      </p:sp>
      <p:sp>
        <p:nvSpPr>
          <p:cNvPr id="6" name="Rectangle 5"/>
          <p:cNvSpPr/>
          <p:nvPr/>
        </p:nvSpPr>
        <p:spPr>
          <a:xfrm>
            <a:off x="421341" y="2264898"/>
            <a:ext cx="4572000" cy="830997"/>
          </a:xfrm>
          <a:prstGeom prst="rect">
            <a:avLst/>
          </a:prstGeom>
        </p:spPr>
        <p:txBody>
          <a:bodyPr>
            <a:spAutoFit/>
          </a:bodyPr>
          <a:lstStyle/>
          <a:p>
            <a:pPr marL="342900" indent="-342900">
              <a:buFont typeface="Arial" pitchFamily="34" charset="0"/>
              <a:buChar char="•"/>
            </a:pPr>
            <a:r>
              <a:rPr lang="en-US" sz="2400" dirty="0"/>
              <a:t>Theory class- Two(2) hours</a:t>
            </a:r>
          </a:p>
          <a:p>
            <a:pPr marL="342900" indent="-342900">
              <a:buFont typeface="Arial" pitchFamily="34" charset="0"/>
              <a:buChar char="•"/>
            </a:pPr>
            <a:r>
              <a:rPr lang="en-US" sz="2400" dirty="0"/>
              <a:t>Lab class- Three(3) hours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Course Objective</a:t>
            </a:r>
            <a:endParaRPr lang="x-none" dirty="0"/>
          </a:p>
        </p:txBody>
      </p:sp>
      <p:sp>
        <p:nvSpPr>
          <p:cNvPr id="7" name="Rectangle 6"/>
          <p:cNvSpPr/>
          <p:nvPr/>
        </p:nvSpPr>
        <p:spPr>
          <a:xfrm>
            <a:off x="421341" y="2017058"/>
            <a:ext cx="8511644" cy="4093428"/>
          </a:xfrm>
          <a:prstGeom prst="rect">
            <a:avLst/>
          </a:prstGeom>
        </p:spPr>
        <p:txBody>
          <a:bodyPr wrap="square">
            <a:spAutoFit/>
          </a:bodyPr>
          <a:lstStyle/>
          <a:p>
            <a:pPr lvl="0" algn="just"/>
            <a:r>
              <a:rPr lang="en-US" sz="2000" dirty="0"/>
              <a:t>To be able to:</a:t>
            </a:r>
          </a:p>
          <a:p>
            <a:pPr lvl="0" algn="just">
              <a:buFont typeface="Arial" pitchFamily="34" charset="0"/>
              <a:buChar char="•"/>
            </a:pPr>
            <a:r>
              <a:rPr lang="en-US" sz="2000" dirty="0"/>
              <a:t>Identify the drawbacks of file-based management system and the necessity of Database management system</a:t>
            </a:r>
          </a:p>
          <a:p>
            <a:pPr lvl="0" algn="just">
              <a:buFont typeface="Arial" pitchFamily="34" charset="0"/>
              <a:buChar char="•"/>
            </a:pPr>
            <a:r>
              <a:rPr lang="en-US" sz="2000" dirty="0"/>
              <a:t>Use modern tools utilized in Database management system.</a:t>
            </a:r>
          </a:p>
          <a:p>
            <a:pPr lvl="0" algn="just">
              <a:buFont typeface="Arial" pitchFamily="34" charset="0"/>
              <a:buChar char="•"/>
            </a:pPr>
            <a:r>
              <a:rPr lang="en-US" sz="2000" dirty="0"/>
              <a:t>Understand different types of terminologies used in Database management system</a:t>
            </a:r>
          </a:p>
          <a:p>
            <a:pPr lvl="0" algn="just">
              <a:buFont typeface="Arial" pitchFamily="34" charset="0"/>
              <a:buChar char="•"/>
            </a:pPr>
            <a:r>
              <a:rPr lang="en-US" sz="2000" dirty="0"/>
              <a:t>Discuss different tools and techniques for better performance of Database management system</a:t>
            </a:r>
          </a:p>
          <a:p>
            <a:pPr lvl="0" algn="just">
              <a:buFont typeface="Arial" pitchFamily="34" charset="0"/>
              <a:buChar char="•"/>
            </a:pPr>
            <a:r>
              <a:rPr lang="en-US" sz="2000" dirty="0"/>
              <a:t>Execute necessary and sufficient SQLs</a:t>
            </a:r>
          </a:p>
          <a:p>
            <a:pPr lvl="0" algn="just">
              <a:buFont typeface="Arial" pitchFamily="34" charset="0"/>
              <a:buChar char="•"/>
            </a:pPr>
            <a:r>
              <a:rPr lang="en-US" sz="2000" dirty="0"/>
              <a:t>Design ER Models and Diagrams</a:t>
            </a:r>
          </a:p>
          <a:p>
            <a:pPr lvl="0" algn="just">
              <a:buFont typeface="Arial" pitchFamily="34" charset="0"/>
              <a:buChar char="•"/>
            </a:pPr>
            <a:r>
              <a:rPr lang="en-US" sz="2000" dirty="0"/>
              <a:t>Use different types of Normalization process</a:t>
            </a:r>
          </a:p>
          <a:p>
            <a:pPr lvl="0" algn="just">
              <a:buFont typeface="Arial" pitchFamily="34" charset="0"/>
              <a:buChar char="•"/>
            </a:pPr>
            <a:r>
              <a:rPr lang="en-US" sz="2000" dirty="0"/>
              <a:t>Analyze a system with a view to DBMS implementation</a:t>
            </a:r>
          </a:p>
          <a:p>
            <a:pPr lvl="0" algn="just">
              <a:buFont typeface="Arial" pitchFamily="34" charset="0"/>
              <a:buChar char="•"/>
            </a:pPr>
            <a:r>
              <a:rPr lang="en-US" sz="2000" dirty="0"/>
              <a:t>Understand different types of joining and use of different complex queries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 Information, Knowledge and Wisdom</a:t>
            </a:r>
            <a:endParaRPr lang="x-none" dirty="0"/>
          </a:p>
        </p:txBody>
      </p:sp>
      <p:sp>
        <p:nvSpPr>
          <p:cNvPr id="15" name="Rectangle 14"/>
          <p:cNvSpPr/>
          <p:nvPr/>
        </p:nvSpPr>
        <p:spPr>
          <a:xfrm>
            <a:off x="421341" y="2250831"/>
            <a:ext cx="8025619" cy="3877985"/>
          </a:xfrm>
          <a:prstGeom prst="rect">
            <a:avLst/>
          </a:prstGeom>
        </p:spPr>
        <p:txBody>
          <a:bodyPr wrap="square">
            <a:spAutoFit/>
          </a:bodyPr>
          <a:lstStyle/>
          <a:p>
            <a:pPr>
              <a:buFont typeface="Arial" pitchFamily="34" charset="0"/>
              <a:buChar char="•"/>
            </a:pPr>
            <a:r>
              <a:rPr lang="en-GB" sz="2400" dirty="0"/>
              <a:t>Data-Raw facts and figures that on their own have no meaning</a:t>
            </a:r>
          </a:p>
          <a:p>
            <a:pPr>
              <a:buFont typeface="Arial" pitchFamily="34" charset="0"/>
              <a:buChar char="•"/>
            </a:pPr>
            <a:r>
              <a:rPr lang="en-GB" sz="2400" dirty="0"/>
              <a:t>Information-Data that has been processed within  a context to give it meaning</a:t>
            </a:r>
          </a:p>
          <a:p>
            <a:pPr marL="0" lvl="1">
              <a:buFont typeface="Arial" pitchFamily="34" charset="0"/>
              <a:buChar char="•"/>
            </a:pPr>
            <a:r>
              <a:rPr lang="en-GB" sz="2400" dirty="0"/>
              <a:t>Knowledge-The capability of understanding the relationship between pieces of information and what to actually do with the information</a:t>
            </a:r>
          </a:p>
          <a:p>
            <a:pPr marL="0" lvl="1">
              <a:buFont typeface="Arial" pitchFamily="34" charset="0"/>
              <a:buChar char="•"/>
            </a:pPr>
            <a:r>
              <a:rPr lang="en-GB" sz="2400" dirty="0"/>
              <a:t>Wisdom-</a:t>
            </a:r>
            <a:r>
              <a:rPr lang="en-US" sz="2400" dirty="0"/>
              <a:t>Beckons to give understanding about which there has previously been no understanding</a:t>
            </a:r>
          </a:p>
          <a:p>
            <a:pPr marL="0" lvl="1">
              <a:buFont typeface="Arial" pitchFamily="34" charset="0"/>
              <a:buChar char="•"/>
            </a:pPr>
            <a:endParaRPr lang="en-GB" dirty="0"/>
          </a:p>
          <a:p>
            <a:pPr>
              <a:buFont typeface="Arial" pitchFamily="34" charset="0"/>
              <a:buChar char="•"/>
            </a:pPr>
            <a:endParaRPr lang="en-GB" dirty="0"/>
          </a:p>
          <a:p>
            <a:pPr>
              <a:buFont typeface="Arial" pitchFamily="34" charset="0"/>
              <a:buChar char="•"/>
            </a:pPr>
            <a:endParaRPr lang="en-GB"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The Knowledge Pyramid</a:t>
            </a:r>
            <a:endParaRPr lang="x-none" dirty="0"/>
          </a:p>
        </p:txBody>
      </p:sp>
      <p:sp>
        <p:nvSpPr>
          <p:cNvPr id="7" name="Isosceles Triangle 6"/>
          <p:cNvSpPr/>
          <p:nvPr/>
        </p:nvSpPr>
        <p:spPr>
          <a:xfrm>
            <a:off x="609600" y="2286000"/>
            <a:ext cx="7924800" cy="3200400"/>
          </a:xfrm>
          <a:prstGeom prst="triangle">
            <a:avLst/>
          </a:prstGeom>
          <a:solidFill>
            <a:schemeClr val="bg2">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 name="Straight Connector 7"/>
          <p:cNvCxnSpPr/>
          <p:nvPr/>
        </p:nvCxnSpPr>
        <p:spPr>
          <a:xfrm>
            <a:off x="3352800" y="3276600"/>
            <a:ext cx="24384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3810000"/>
            <a:ext cx="37338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4495800"/>
            <a:ext cx="54102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2971800"/>
            <a:ext cx="1371600" cy="276999"/>
          </a:xfrm>
          <a:prstGeom prst="rect">
            <a:avLst/>
          </a:prstGeom>
          <a:noFill/>
        </p:spPr>
        <p:txBody>
          <a:bodyPr wrap="square" rtlCol="0">
            <a:spAutoFit/>
          </a:bodyPr>
          <a:lstStyle/>
          <a:p>
            <a:pPr algn="ctr"/>
            <a:r>
              <a:rPr lang="en-US" sz="1200" b="1" dirty="0">
                <a:latin typeface="+mj-lt"/>
              </a:rPr>
              <a:t>WISDOM</a:t>
            </a:r>
          </a:p>
        </p:txBody>
      </p:sp>
      <p:sp>
        <p:nvSpPr>
          <p:cNvPr id="12" name="TextBox 11"/>
          <p:cNvSpPr txBox="1"/>
          <p:nvPr/>
        </p:nvSpPr>
        <p:spPr>
          <a:xfrm>
            <a:off x="3810000" y="3505200"/>
            <a:ext cx="1371600" cy="276999"/>
          </a:xfrm>
          <a:prstGeom prst="rect">
            <a:avLst/>
          </a:prstGeom>
          <a:noFill/>
        </p:spPr>
        <p:txBody>
          <a:bodyPr wrap="square" rtlCol="0">
            <a:spAutoFit/>
          </a:bodyPr>
          <a:lstStyle/>
          <a:p>
            <a:pPr algn="ctr"/>
            <a:r>
              <a:rPr lang="en-US" sz="1200" b="1" dirty="0">
                <a:latin typeface="+mj-lt"/>
              </a:rPr>
              <a:t>KNOWLEDGE</a:t>
            </a:r>
          </a:p>
        </p:txBody>
      </p:sp>
      <p:sp>
        <p:nvSpPr>
          <p:cNvPr id="13" name="TextBox 12"/>
          <p:cNvSpPr txBox="1"/>
          <p:nvPr/>
        </p:nvSpPr>
        <p:spPr>
          <a:xfrm>
            <a:off x="3733800" y="4038600"/>
            <a:ext cx="1447800" cy="276999"/>
          </a:xfrm>
          <a:prstGeom prst="rect">
            <a:avLst/>
          </a:prstGeom>
          <a:noFill/>
        </p:spPr>
        <p:txBody>
          <a:bodyPr wrap="square" rtlCol="0">
            <a:spAutoFit/>
          </a:bodyPr>
          <a:lstStyle/>
          <a:p>
            <a:pPr algn="ctr"/>
            <a:r>
              <a:rPr lang="en-US" sz="1200" b="1" dirty="0">
                <a:latin typeface="+mj-lt"/>
              </a:rPr>
              <a:t>INFORMATION</a:t>
            </a:r>
          </a:p>
        </p:txBody>
      </p:sp>
      <p:sp>
        <p:nvSpPr>
          <p:cNvPr id="14" name="TextBox 13"/>
          <p:cNvSpPr txBox="1"/>
          <p:nvPr/>
        </p:nvSpPr>
        <p:spPr>
          <a:xfrm>
            <a:off x="3657600" y="4953000"/>
            <a:ext cx="1447800" cy="276999"/>
          </a:xfrm>
          <a:prstGeom prst="rect">
            <a:avLst/>
          </a:prstGeom>
          <a:noFill/>
        </p:spPr>
        <p:txBody>
          <a:bodyPr wrap="square" rtlCol="0">
            <a:spAutoFit/>
          </a:bodyPr>
          <a:lstStyle/>
          <a:p>
            <a:pPr algn="ctr"/>
            <a:r>
              <a:rPr lang="en-US" sz="1200" b="1" dirty="0">
                <a:latin typeface="+mj-lt"/>
              </a:rPr>
              <a:t>DATA</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Database</a:t>
            </a:r>
            <a:endParaRPr lang="x-none" dirty="0"/>
          </a:p>
        </p:txBody>
      </p:sp>
      <p:sp>
        <p:nvSpPr>
          <p:cNvPr id="15" name="Rectangle 14"/>
          <p:cNvSpPr/>
          <p:nvPr/>
        </p:nvSpPr>
        <p:spPr>
          <a:xfrm>
            <a:off x="421340" y="2349305"/>
            <a:ext cx="8258425" cy="1477328"/>
          </a:xfrm>
          <a:prstGeom prst="rect">
            <a:avLst/>
          </a:prstGeom>
        </p:spPr>
        <p:txBody>
          <a:bodyPr wrap="square">
            <a:spAutoFit/>
          </a:bodyPr>
          <a:lstStyle/>
          <a:p>
            <a:pPr>
              <a:buFont typeface="Arial" pitchFamily="34" charset="0"/>
              <a:buChar char="•"/>
            </a:pPr>
            <a:r>
              <a:rPr lang="en-US" sz="2400" dirty="0"/>
              <a:t>Database-&gt;A structured set of data held in a computer especially one that is accessible in various ways. </a:t>
            </a:r>
          </a:p>
          <a:p>
            <a:pPr>
              <a:buFont typeface="Arial" pitchFamily="34" charset="0"/>
              <a:buChar char="•"/>
            </a:pPr>
            <a:r>
              <a:rPr lang="en-US" sz="2400" dirty="0"/>
              <a:t>Inside a database, data is stored into tables.</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Oracle Database</a:t>
            </a:r>
            <a:endParaRPr lang="x-none" dirty="0"/>
          </a:p>
        </p:txBody>
      </p:sp>
      <p:sp>
        <p:nvSpPr>
          <p:cNvPr id="15" name="Rectangle 14"/>
          <p:cNvSpPr/>
          <p:nvPr/>
        </p:nvSpPr>
        <p:spPr>
          <a:xfrm>
            <a:off x="421340" y="2321168"/>
            <a:ext cx="8342831" cy="1938992"/>
          </a:xfrm>
          <a:prstGeom prst="rect">
            <a:avLst/>
          </a:prstGeom>
        </p:spPr>
        <p:txBody>
          <a:bodyPr wrap="square">
            <a:spAutoFit/>
          </a:bodyPr>
          <a:lstStyle/>
          <a:p>
            <a:pPr>
              <a:buFont typeface="Arial" pitchFamily="34" charset="0"/>
              <a:buChar char="•"/>
            </a:pPr>
            <a:r>
              <a:rPr lang="en-US" sz="2400" dirty="0"/>
              <a:t>A Relational Database Management System (RDBMS) produced and marketed  by Oracle Corporation.</a:t>
            </a:r>
          </a:p>
          <a:p>
            <a:pPr>
              <a:buFont typeface="Arial" pitchFamily="34" charset="0"/>
              <a:buChar char="•"/>
            </a:pPr>
            <a:r>
              <a:rPr lang="en-US" sz="2400" dirty="0"/>
              <a:t>Oracle 10g</a:t>
            </a:r>
          </a:p>
          <a:p>
            <a:pPr>
              <a:buFont typeface="Arial" pitchFamily="34" charset="0"/>
              <a:buChar char="•"/>
            </a:pPr>
            <a:r>
              <a:rPr lang="en-US" sz="2400" dirty="0"/>
              <a:t>Database Schema Scott </a:t>
            </a:r>
          </a:p>
          <a:p>
            <a:pPr>
              <a:buFont typeface="Arial" pitchFamily="34" charset="0"/>
              <a:buChar char="•"/>
            </a:pPr>
            <a:r>
              <a:rPr lang="en-US" sz="2400" dirty="0"/>
              <a:t>Tables: DEPT, EMP, BONUS and SALGRADE</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SQL</a:t>
            </a:r>
            <a:endParaRPr lang="x-none" dirty="0"/>
          </a:p>
        </p:txBody>
      </p:sp>
      <p:sp>
        <p:nvSpPr>
          <p:cNvPr id="15" name="Rectangle 14"/>
          <p:cNvSpPr/>
          <p:nvPr/>
        </p:nvSpPr>
        <p:spPr>
          <a:xfrm>
            <a:off x="476204" y="2307102"/>
            <a:ext cx="8428645" cy="2954655"/>
          </a:xfrm>
          <a:prstGeom prst="rect">
            <a:avLst/>
          </a:prstGeom>
        </p:spPr>
        <p:txBody>
          <a:bodyPr wrap="square">
            <a:spAutoFit/>
          </a:bodyPr>
          <a:lstStyle/>
          <a:p>
            <a:pPr algn="just">
              <a:buFont typeface="Arial" pitchFamily="34" charset="0"/>
              <a:buChar char="•"/>
            </a:pPr>
            <a:r>
              <a:rPr lang="en-US" sz="2400" dirty="0"/>
              <a:t>SQL stands for Structured Query Language</a:t>
            </a:r>
          </a:p>
          <a:p>
            <a:pPr algn="just">
              <a:buFont typeface="Arial" pitchFamily="34" charset="0"/>
              <a:buChar char="•"/>
            </a:pPr>
            <a:r>
              <a:rPr lang="en-US" sz="2400" dirty="0"/>
              <a:t>SQL is used to communicate with a database</a:t>
            </a:r>
          </a:p>
          <a:p>
            <a:pPr algn="just">
              <a:buFont typeface="Arial" pitchFamily="34" charset="0"/>
              <a:buChar char="•"/>
            </a:pPr>
            <a:r>
              <a:rPr lang="en-US" sz="2400" dirty="0"/>
              <a:t>According to  American National Standard Institute (ANSI), it is standard language for Relational Database Management System (RDBMS)</a:t>
            </a:r>
          </a:p>
          <a:p>
            <a:pPr algn="just">
              <a:buFont typeface="Arial" pitchFamily="34" charset="0"/>
              <a:buChar char="•"/>
            </a:pPr>
            <a:r>
              <a:rPr lang="en-US" sz="2400" dirty="0"/>
              <a:t>SQL can execute queries against a Database.</a:t>
            </a:r>
          </a:p>
          <a:p>
            <a:pPr algn="just">
              <a:buFont typeface="Arial" pitchFamily="34" charset="0"/>
              <a:buChar char="•"/>
            </a:pPr>
            <a:r>
              <a:rPr lang="en-US" sz="2400" dirty="0"/>
              <a:t>Synonyms of query-&gt; </a:t>
            </a:r>
            <a:r>
              <a:rPr lang="en-US" sz="2400" dirty="0" err="1"/>
              <a:t>ask,question,inquire</a:t>
            </a:r>
            <a:r>
              <a:rPr lang="en-US" sz="2400" dirty="0"/>
              <a:t> etc.</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a:t>Modern Database Management (Sixth Edition) by Fred R. McFadden, Jeffrey A. </a:t>
            </a:r>
            <a:r>
              <a:rPr lang="en-US" dirty="0" err="1"/>
              <a:t>Hoffer</a:t>
            </a:r>
            <a:r>
              <a:rPr lang="en-US" dirty="0"/>
              <a:t>, Mary B. Prescott</a:t>
            </a:r>
          </a:p>
          <a:p>
            <a:pPr marL="342900" lvl="0" indent="-342900">
              <a:buFont typeface="+mj-lt"/>
              <a:buAutoNum type="arabicPeriod"/>
            </a:pPr>
            <a:r>
              <a:rPr lang="en-US" dirty="0"/>
              <a:t>Database System Concepts (Fifth Edition) by Henry F. Korth, S. Sudarshan, A. Silberschatz</a:t>
            </a:r>
          </a:p>
          <a:p>
            <a:pPr marL="342900" lvl="0" indent="-342900">
              <a:buFont typeface="+mj-lt"/>
              <a:buAutoNum type="arabicPeriod"/>
            </a:pPr>
            <a:r>
              <a:rPr lang="en-US" dirty="0"/>
              <a:t>Oracle-database-10g-sql-fundamentals-1-student-guide-volume-1</a:t>
            </a:r>
          </a:p>
          <a:p>
            <a:pPr marL="342900" lvl="0" indent="-342900">
              <a:buFont typeface="+mj-lt"/>
              <a:buAutoNum type="arabicPeriod"/>
            </a:pPr>
            <a:r>
              <a:rPr lang="en-US" dirty="0"/>
              <a:t>SQL and Relational Theory: How to Write Accurate SQL Code by C.J. Date</a:t>
            </a:r>
          </a:p>
          <a:p>
            <a:pPr marL="342900" lvl="0" indent="-342900">
              <a:buFont typeface="+mj-lt"/>
              <a:buAutoNum type="arabicPeriod"/>
            </a:pPr>
            <a:r>
              <a:rPr lang="en-US" dirty="0"/>
              <a:t>Database Systems: A Practical Approach to Design, Implementation and Management (4th Edition) by Thomas M. Connolly, Carolyn E. </a:t>
            </a:r>
            <a:r>
              <a:rPr lang="en-US" dirty="0" err="1"/>
              <a:t>Begg</a:t>
            </a:r>
            <a:endParaRPr lang="en-US" dirty="0"/>
          </a:p>
          <a:p>
            <a:pPr marL="342900" lvl="0" indent="-342900">
              <a:buFont typeface="+mj-lt"/>
              <a:buAutoNum type="arabicPeriod"/>
            </a:pPr>
            <a:r>
              <a:rPr lang="en-US" dirty="0"/>
              <a:t>Fundamentals of Database Systems, 5th Edition by </a:t>
            </a:r>
            <a:r>
              <a:rPr lang="en-US" dirty="0" err="1"/>
              <a:t>RamezElmasri</a:t>
            </a:r>
            <a:r>
              <a:rPr lang="en-US" dirty="0"/>
              <a:t>, </a:t>
            </a:r>
            <a:r>
              <a:rPr lang="en-US" dirty="0" err="1"/>
              <a:t>Shamkant</a:t>
            </a:r>
            <a:r>
              <a:rPr lang="en-US" dirty="0"/>
              <a:t> B. </a:t>
            </a:r>
            <a:r>
              <a:rPr lang="en-US" dirty="0" err="1"/>
              <a:t>Navathe</a:t>
            </a:r>
            <a:endParaRPr lang="en-US" dirty="0"/>
          </a:p>
          <a:p>
            <a:pPr marL="342900" lvl="0" indent="-342900">
              <a:buFont typeface="+mj-lt"/>
              <a:buAutoNum type="arabicPeriod"/>
            </a:pPr>
            <a:r>
              <a:rPr lang="en-US" dirty="0"/>
              <a:t>Database Design and Relational Theory: Normal Forms and All That Jazz by C. J. Date</a:t>
            </a:r>
          </a:p>
          <a:p>
            <a:pPr marL="342900" lvl="0" indent="-342900">
              <a:buFont typeface="+mj-lt"/>
              <a:buAutoNum type="arabicPeriod"/>
            </a:pPr>
            <a:r>
              <a:rPr lang="en-US" dirty="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a:hlinkClick r:id="rId2"/>
              </a:rPr>
              <a:t>https://www.db-book.com/db6/slide-dir/index.html</a:t>
            </a:r>
            <a:endParaRPr lang="en-US" dirty="0"/>
          </a:p>
          <a:p>
            <a:pPr marL="342900" indent="-342900">
              <a:buAutoNum type="arabicPeriod"/>
            </a:pPr>
            <a:r>
              <a:rPr lang="en-US" dirty="0">
                <a:hlinkClick r:id="rId3"/>
              </a:rPr>
              <a:t>https://docs.oracle.com/en/database/oracle/oracle-database/20/sqlrf/SQL-Standards.html#GUID-BCCCFF75-D2A4-43AD-8CAF-C3C97D92AC63</a:t>
            </a:r>
            <a:endParaRPr lang="en-US" dirty="0"/>
          </a:p>
          <a:p>
            <a:pPr marL="342900" indent="-342900">
              <a:buAutoNum type="arabicPeriod"/>
            </a:pPr>
            <a:r>
              <a:rPr lang="en-US" dirty="0">
                <a:hlinkClick r:id="rId4"/>
              </a:rPr>
              <a:t>https://www.slideshare.net/HaaMeemMohiyuddin1/data-knowledge-and-information</a:t>
            </a:r>
            <a:endParaRPr lang="en-US" dirty="0"/>
          </a:p>
          <a:p>
            <a:pPr marL="342900" indent="-342900">
              <a:buAutoNum type="arabicPeriod"/>
            </a:pPr>
            <a:r>
              <a:rPr lang="en-US" dirty="0">
                <a:hlinkClick r:id="rId5"/>
              </a:rPr>
              <a:t>https://www.slideshare.net/tabinhasan/from-data-to-wisdom</a:t>
            </a:r>
            <a:endParaRPr lang="en-US" dirty="0"/>
          </a:p>
          <a:p>
            <a:pPr marL="342900" indent="-342900">
              <a:buAutoNum type="arabicPeriod"/>
            </a:pPr>
            <a:r>
              <a:rPr lang="en-US" dirty="0">
                <a:hlinkClick r:id="rId6"/>
              </a:rPr>
              <a:t>https://www.slideshare.net/thinnaphat.bo/</a:t>
            </a:r>
            <a:endParaRPr lang="en-US" dirty="0"/>
          </a:p>
          <a:p>
            <a:pPr marL="342900" indent="-342900">
              <a:buAutoNum type="arabicPeriod"/>
            </a:pPr>
            <a:endParaRPr lang="en-US" dirty="0"/>
          </a:p>
          <a:p>
            <a:pPr marL="342900" indent="-342900"/>
            <a:endParaRPr lang="en-US" dirty="0"/>
          </a:p>
          <a:p>
            <a:pPr marL="342900" indent="-342900">
              <a:buAutoNum type="arabicPeriod"/>
            </a:pPr>
            <a:endParaRPr lang="en-US" dirty="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itchFamily="34" charset="0"/>
              <a:buChar char="•"/>
            </a:pPr>
            <a:r>
              <a:rPr lang="en-US" sz="2400" dirty="0">
                <a:solidFill>
                  <a:schemeClr val="tx1"/>
                </a:solidFill>
              </a:rPr>
              <a:t>American International University-Bangladesh (AIUB)</a:t>
            </a:r>
          </a:p>
          <a:p>
            <a:pPr marL="342900" indent="-342900">
              <a:buFont typeface="Arial" pitchFamily="34" charset="0"/>
              <a:buChar char="•"/>
            </a:pPr>
            <a:r>
              <a:rPr lang="en-US" sz="2400" dirty="0">
                <a:solidFill>
                  <a:schemeClr val="tx1"/>
                </a:solidFill>
              </a:rPr>
              <a:t>Computer Science(CS) Department </a:t>
            </a:r>
            <a:r>
              <a:rPr lang="en-US" sz="2400" dirty="0"/>
              <a:t>of AIUB</a:t>
            </a:r>
            <a:endParaRPr lang="en-US" sz="2400" dirty="0">
              <a:solidFill>
                <a:schemeClr val="tx1"/>
              </a:solidFill>
            </a:endParaRPr>
          </a:p>
          <a:p>
            <a:pPr marL="342900" indent="-342900">
              <a:buFont typeface="Arial" pitchFamily="34" charset="0"/>
              <a:buChar char="•"/>
            </a:pPr>
            <a:r>
              <a:rPr lang="en-US" sz="2400" dirty="0">
                <a:solidFill>
                  <a:schemeClr val="tx1"/>
                </a:solidFill>
              </a:rPr>
              <a:t>Necessary Policies and Rules</a:t>
            </a:r>
          </a:p>
          <a:p>
            <a:pPr marL="342900" indent="-342900">
              <a:buFont typeface="Arial" pitchFamily="34" charset="0"/>
              <a:buChar char="•"/>
            </a:pPr>
            <a:r>
              <a:rPr lang="en-US" sz="2400" dirty="0">
                <a:solidFill>
                  <a:schemeClr val="tx1"/>
                </a:solidFill>
              </a:rPr>
              <a:t>Outcome Based Education (OBE)</a:t>
            </a:r>
          </a:p>
          <a:p>
            <a:pPr marL="342900" indent="-342900">
              <a:buFont typeface="Arial" pitchFamily="34" charset="0"/>
              <a:buChar char="•"/>
            </a:pPr>
            <a:r>
              <a:rPr lang="en-US" sz="2400" dirty="0">
                <a:solidFill>
                  <a:schemeClr val="tx1"/>
                </a:solidFill>
              </a:rPr>
              <a:t>Basic Information Regarding this Course</a:t>
            </a:r>
          </a:p>
          <a:p>
            <a:pPr marL="342900" indent="-342900">
              <a:buFont typeface="Arial" pitchFamily="34" charset="0"/>
              <a:buChar char="•"/>
            </a:pPr>
            <a:r>
              <a:rPr lang="en-US" sz="2400" dirty="0">
                <a:solidFill>
                  <a:schemeClr val="tx1"/>
                </a:solidFill>
              </a:rPr>
              <a:t>Database Terminology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AIUB</a:t>
            </a:r>
            <a:endParaRPr lang="x-none" dirty="0"/>
          </a:p>
        </p:txBody>
      </p:sp>
      <p:sp>
        <p:nvSpPr>
          <p:cNvPr id="10" name="Rectangle 9"/>
          <p:cNvSpPr/>
          <p:nvPr/>
        </p:nvSpPr>
        <p:spPr>
          <a:xfrm>
            <a:off x="421341" y="2377440"/>
            <a:ext cx="8413170" cy="1569660"/>
          </a:xfrm>
          <a:prstGeom prst="rect">
            <a:avLst/>
          </a:prstGeom>
        </p:spPr>
        <p:txBody>
          <a:bodyPr wrap="square">
            <a:spAutoFit/>
          </a:bodyPr>
          <a:lstStyle/>
          <a:p>
            <a:pPr algn="ctr"/>
            <a:r>
              <a:rPr lang="en-US" sz="2400" dirty="0"/>
              <a:t>AMERICAN INTERNATIONAL UNIVERSITY-BANGLADESH (AIUB) envisions promoting professionals and excellent leadership catering to the technological progress and development needs of the country.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AIUB</a:t>
            </a:r>
            <a:endParaRPr lang="x-none" dirty="0"/>
          </a:p>
        </p:txBody>
      </p:sp>
      <p:sp>
        <p:nvSpPr>
          <p:cNvPr id="6" name="Rectangle 5"/>
          <p:cNvSpPr/>
          <p:nvPr/>
        </p:nvSpPr>
        <p:spPr>
          <a:xfrm>
            <a:off x="421341" y="2236763"/>
            <a:ext cx="8413170" cy="2677656"/>
          </a:xfrm>
          <a:prstGeom prst="rect">
            <a:avLst/>
          </a:prstGeom>
        </p:spPr>
        <p:txBody>
          <a:bodyPr wrap="square">
            <a:spAutoFit/>
          </a:bodyPr>
          <a:lstStyle/>
          <a:p>
            <a:pPr marL="342900" indent="-342900" algn="ctr"/>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CS Department</a:t>
            </a:r>
            <a:endParaRPr lang="x-none" dirty="0"/>
          </a:p>
        </p:txBody>
      </p:sp>
      <p:sp>
        <p:nvSpPr>
          <p:cNvPr id="7" name="Rectangle 6"/>
          <p:cNvSpPr/>
          <p:nvPr/>
        </p:nvSpPr>
        <p:spPr>
          <a:xfrm>
            <a:off x="421341" y="2413338"/>
            <a:ext cx="8385034" cy="1938992"/>
          </a:xfrm>
          <a:prstGeom prst="rect">
            <a:avLst/>
          </a:prstGeom>
        </p:spPr>
        <p:txBody>
          <a:bodyPr wrap="square">
            <a:spAutoFit/>
          </a:bodyPr>
          <a:lstStyle/>
          <a:p>
            <a:pPr algn="ctr"/>
            <a:r>
              <a:rPr lang="en-US" sz="24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CS Department</a:t>
            </a:r>
            <a:endParaRPr lang="x-none" dirty="0"/>
          </a:p>
        </p:txBody>
      </p:sp>
      <p:sp>
        <p:nvSpPr>
          <p:cNvPr id="6" name="Rectangle 5"/>
          <p:cNvSpPr/>
          <p:nvPr/>
        </p:nvSpPr>
        <p:spPr>
          <a:xfrm>
            <a:off x="421340" y="2274838"/>
            <a:ext cx="8356899" cy="2308324"/>
          </a:xfrm>
          <a:prstGeom prst="rect">
            <a:avLst/>
          </a:prstGeom>
        </p:spPr>
        <p:txBody>
          <a:bodyPr wrap="square">
            <a:spAutoFit/>
          </a:bodyPr>
          <a:lstStyle/>
          <a:p>
            <a:pPr marL="342900" indent="-342900" algn="ctr"/>
            <a:r>
              <a:rPr lang="en-US" sz="24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General University Rules</a:t>
            </a:r>
            <a:endParaRPr lang="x-none" dirty="0"/>
          </a:p>
        </p:txBody>
      </p:sp>
      <p:sp>
        <p:nvSpPr>
          <p:cNvPr id="6" name="Rectangle 5"/>
          <p:cNvSpPr/>
          <p:nvPr/>
        </p:nvSpPr>
        <p:spPr>
          <a:xfrm>
            <a:off x="476205" y="2293033"/>
            <a:ext cx="8330170" cy="1754326"/>
          </a:xfrm>
          <a:prstGeom prst="rect">
            <a:avLst/>
          </a:prstGeom>
        </p:spPr>
        <p:txBody>
          <a:bodyPr wrap="square">
            <a:spAutoFit/>
          </a:bodyPr>
          <a:lstStyle/>
          <a:p>
            <a:endParaRPr lang="en-US" sz="1200" dirty="0"/>
          </a:p>
          <a:p>
            <a:pPr marL="342900" indent="-342900">
              <a:buFont typeface="Arial" pitchFamily="34" charset="0"/>
              <a:buChar char="•"/>
            </a:pPr>
            <a:r>
              <a:rPr lang="en-US" sz="2400" dirty="0"/>
              <a:t>Entering the University without ID card is strictly prohibited</a:t>
            </a:r>
          </a:p>
          <a:p>
            <a:pPr marL="342900" indent="-342900">
              <a:buFont typeface="Arial" pitchFamily="34" charset="0"/>
              <a:buChar char="•"/>
            </a:pPr>
            <a:r>
              <a:rPr lang="en-US" sz="2400" dirty="0"/>
              <a:t>No students will be allowed to sit in the class/exams without student ID card</a:t>
            </a:r>
          </a:p>
          <a:p>
            <a:pPr marL="342900" indent="-342900">
              <a:buFont typeface="Arial" pitchFamily="34" charset="0"/>
              <a:buChar char="•"/>
            </a:pPr>
            <a:r>
              <a:rPr lang="en-US" sz="2400" dirty="0"/>
              <a:t>Keep your  campus clean</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Classroom/ Laboratory Policy</a:t>
            </a:r>
            <a:endParaRPr lang="x-none" dirty="0"/>
          </a:p>
        </p:txBody>
      </p:sp>
      <p:sp>
        <p:nvSpPr>
          <p:cNvPr id="7" name="Rectangle 6"/>
          <p:cNvSpPr/>
          <p:nvPr/>
        </p:nvSpPr>
        <p:spPr>
          <a:xfrm>
            <a:off x="182880" y="2017059"/>
            <a:ext cx="8792308" cy="4131900"/>
          </a:xfrm>
          <a:prstGeom prst="rect">
            <a:avLst/>
          </a:prstGeom>
        </p:spPr>
        <p:txBody>
          <a:bodyPr wrap="square">
            <a:spAutoFit/>
          </a:bodyPr>
          <a:lstStyle/>
          <a:p>
            <a:pPr marL="342900" indent="-342900">
              <a:buFont typeface="Arial" pitchFamily="34" charset="0"/>
              <a:buChar char="•"/>
            </a:pPr>
            <a:r>
              <a:rPr lang="en-US" sz="1750" dirty="0"/>
              <a:t>Please keep silent during lecture time</a:t>
            </a:r>
          </a:p>
          <a:p>
            <a:pPr marL="342900" indent="-342900">
              <a:buFont typeface="Arial" pitchFamily="34" charset="0"/>
              <a:buChar char="•"/>
            </a:pPr>
            <a:r>
              <a:rPr lang="en-US" sz="1750" dirty="0"/>
              <a:t>There will be session for questioning after completing each topic/subtopic/chapter</a:t>
            </a:r>
          </a:p>
          <a:p>
            <a:pPr marL="342900" indent="-342900">
              <a:buFont typeface="Arial" pitchFamily="34" charset="0"/>
              <a:buChar char="•"/>
            </a:pPr>
            <a:r>
              <a:rPr lang="en-US" sz="1750" dirty="0"/>
              <a:t>Please ask your personal question in break /after finishing lecture/ consulting hours</a:t>
            </a:r>
          </a:p>
          <a:p>
            <a:pPr marL="342900" indent="-342900">
              <a:buFont typeface="Arial" pitchFamily="34" charset="0"/>
              <a:buChar char="•"/>
            </a:pPr>
            <a:r>
              <a:rPr lang="en-US" sz="1750" dirty="0"/>
              <a:t>If some of you already know the materials I am discussing, give chance to other students to understand the matter</a:t>
            </a:r>
          </a:p>
          <a:p>
            <a:pPr marL="342900" indent="-342900">
              <a:buFont typeface="Arial" pitchFamily="34" charset="0"/>
              <a:buChar char="•"/>
            </a:pPr>
            <a:r>
              <a:rPr lang="en-US" sz="1750" dirty="0"/>
              <a:t>Break will be given during class. However you are strictly advised to follow proper protocols during the break time also. Remember break time is not for roaming around the halls or creating ruckus in the class/lab rooms. Even during break time you are a student so behave like a student.</a:t>
            </a:r>
          </a:p>
          <a:p>
            <a:pPr marL="342900" indent="-342900">
              <a:buFont typeface="Arial" pitchFamily="34" charset="0"/>
              <a:buChar char="•"/>
            </a:pPr>
            <a:r>
              <a:rPr lang="en-US" sz="1750" dirty="0"/>
              <a:t>You are encouraged to take notes of the lecture in your notebook if deemed necessary</a:t>
            </a:r>
          </a:p>
          <a:p>
            <a:pPr marL="342900" indent="-342900">
              <a:buFont typeface="Arial" pitchFamily="34" charset="0"/>
              <a:buChar char="•"/>
            </a:pPr>
            <a:r>
              <a:rPr lang="en-US" sz="1750" dirty="0"/>
              <a:t>Using smart phones/cameras to click photos during class is strictly prohibited. </a:t>
            </a:r>
          </a:p>
          <a:p>
            <a:pPr marL="342900" indent="-342900">
              <a:buFont typeface="Arial" pitchFamily="34" charset="0"/>
              <a:buChar char="•"/>
            </a:pPr>
            <a:r>
              <a:rPr lang="en-US" sz="1750" dirty="0"/>
              <a:t>You are specially prohibited to take snapshots of the classroom whiteboard. </a:t>
            </a:r>
          </a:p>
          <a:p>
            <a:pPr marL="342900" indent="-342900">
              <a:buFont typeface="Arial" pitchFamily="34" charset="0"/>
              <a:buChar char="•"/>
            </a:pPr>
            <a:r>
              <a:rPr lang="en-US" sz="1750" dirty="0"/>
              <a:t>Try to keep your smart phones/ mobile phones in your bag/pocket/purse during class hours</a:t>
            </a:r>
          </a:p>
          <a:p>
            <a:pPr marL="342900" indent="-342900">
              <a:buFont typeface="Arial" pitchFamily="34" charset="0"/>
              <a:buChar char="•"/>
            </a:pPr>
            <a:r>
              <a:rPr lang="en-US" sz="1750" dirty="0"/>
              <a:t>Make sure to log out of any personal account i.e. AIUB Student Portal/email account on the Lab PC that you are using once your allocated lab hours is over. </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Outcome Based Education (OBE)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Significance</a:t>
            </a:r>
            <a:endParaRPr lang="x-none" dirty="0"/>
          </a:p>
        </p:txBody>
      </p:sp>
      <p:sp>
        <p:nvSpPr>
          <p:cNvPr id="6" name="Rectangle 5"/>
          <p:cNvSpPr/>
          <p:nvPr/>
        </p:nvSpPr>
        <p:spPr>
          <a:xfrm>
            <a:off x="239152" y="2307102"/>
            <a:ext cx="8454682" cy="2308324"/>
          </a:xfrm>
          <a:prstGeom prst="rect">
            <a:avLst/>
          </a:prstGeom>
        </p:spPr>
        <p:txBody>
          <a:bodyPr wrap="square">
            <a:spAutoFit/>
          </a:bodyPr>
          <a:lstStyle/>
          <a:p>
            <a:pPr marL="342900" indent="-342900">
              <a:buFont typeface="Arial" pitchFamily="34" charset="0"/>
              <a:buChar char="•"/>
            </a:pPr>
            <a:r>
              <a:rPr lang="en-US" sz="2400" dirty="0"/>
              <a:t>Outcome Based Education</a:t>
            </a:r>
          </a:p>
          <a:p>
            <a:pPr marL="342900" indent="-342900">
              <a:buFont typeface="Arial" pitchFamily="34" charset="0"/>
              <a:buChar char="•"/>
            </a:pPr>
            <a:r>
              <a:rPr lang="en-US" sz="2400" dirty="0"/>
              <a:t>OBE is an educational process</a:t>
            </a:r>
          </a:p>
          <a:p>
            <a:pPr marL="342900" indent="-342900">
              <a:buFont typeface="Arial" pitchFamily="34" charset="0"/>
              <a:buChar char="•"/>
            </a:pPr>
            <a:r>
              <a:rPr lang="en-US" sz="2400" dirty="0"/>
              <a:t>Directed/focused at achieving certain specified outcomes in terms of individual student learning</a:t>
            </a:r>
          </a:p>
          <a:p>
            <a:pPr marL="342900" indent="-342900">
              <a:buFont typeface="Arial" pitchFamily="34" charset="0"/>
              <a:buChar char="•"/>
            </a:pPr>
            <a:r>
              <a:rPr lang="en-US" sz="2400" dirty="0"/>
              <a:t>Outcomes - key things students should understand and be able to do or the qualities they should develop</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2" ma:contentTypeDescription="Create a new document." ma:contentTypeScope="" ma:versionID="200a68fa10ce57ca79847961d70abea8">
  <xsd:schema xmlns:xsd="http://www.w3.org/2001/XMLSchema" xmlns:xs="http://www.w3.org/2001/XMLSchema" xmlns:p="http://schemas.microsoft.com/office/2006/metadata/properties" xmlns:ns2="32c36bff-ef8b-4319-abe5-fb88f82abf20" targetNamespace="http://schemas.microsoft.com/office/2006/metadata/properties" ma:root="true" ma:fieldsID="a1b87990648e06de5e48abbbe63919f1" ns2:_="">
    <xsd:import namespace="32c36bff-ef8b-4319-abe5-fb88f82abf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AB898C-12FA-440A-BC80-7EBAE9F13EA5}"/>
</file>

<file path=customXml/itemProps2.xml><?xml version="1.0" encoding="utf-8"?>
<ds:datastoreItem xmlns:ds="http://schemas.openxmlformats.org/officeDocument/2006/customXml" ds:itemID="{B7DA36BE-FB6E-4C5D-BDEC-52A9A25CF3BD}"/>
</file>

<file path=customXml/itemProps3.xml><?xml version="1.0" encoding="utf-8"?>
<ds:datastoreItem xmlns:ds="http://schemas.openxmlformats.org/officeDocument/2006/customXml" ds:itemID="{A2A750E1-342A-49B1-93AE-754FB017F9CF}"/>
</file>

<file path=docProps/app.xml><?xml version="1.0" encoding="utf-8"?>
<Properties xmlns="http://schemas.openxmlformats.org/officeDocument/2006/extended-properties" xmlns:vt="http://schemas.openxmlformats.org/officeDocument/2006/docPropsVTypes">
  <Template>Spectrum.thmx</Template>
  <TotalTime>292</TotalTime>
  <Words>1135</Words>
  <Application>Microsoft Office PowerPoint</Application>
  <PresentationFormat>On-screen Show (4:3)</PresentationFormat>
  <Paragraphs>123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vt:lpstr>
      <vt:lpstr>Spectrum</vt:lpstr>
      <vt:lpstr>A Complete Guideline</vt:lpstr>
      <vt:lpstr>Lecture Outline</vt:lpstr>
      <vt:lpstr>American International University- Bangladesh (AIUB)</vt:lpstr>
      <vt:lpstr>American International University- Bangladesh (AIUB)</vt:lpstr>
      <vt:lpstr>Computer Science(CS) Department of AIUB</vt:lpstr>
      <vt:lpstr>Computer Science(CS) Department of AIUB</vt:lpstr>
      <vt:lpstr>Necessary Policies and Rules</vt:lpstr>
      <vt:lpstr>Necessary Policies and Rules</vt:lpstr>
      <vt:lpstr>Outcome Based Education (OBE)</vt:lpstr>
      <vt:lpstr>Basic Information Regarding This Course</vt:lpstr>
      <vt:lpstr>Basic Information Regarding This Course</vt:lpstr>
      <vt:lpstr>Basic Information Regarding This Course</vt:lpstr>
      <vt:lpstr>Database Terminology</vt:lpstr>
      <vt:lpstr>Database Terminology</vt:lpstr>
      <vt:lpstr>Database Terminology</vt:lpstr>
      <vt:lpstr>Database Terminology</vt:lpstr>
      <vt:lpstr>Database Terminology</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 Nafiul Shefat</cp:lastModifiedBy>
  <cp:revision>20</cp:revision>
  <dcterms:created xsi:type="dcterms:W3CDTF">2018-12-10T17:20:29Z</dcterms:created>
  <dcterms:modified xsi:type="dcterms:W3CDTF">2022-09-17T16:52:27Z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