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0" y="2435897"/>
            <a:ext cx="84272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Syntax:</a:t>
            </a:r>
          </a:p>
          <a:p>
            <a:r>
              <a:rPr lang="en-US" sz="2000" dirty="0" smtClean="0"/>
              <a:t>alter table &lt;table&gt;add constraint &lt;</a:t>
            </a:r>
            <a:r>
              <a:rPr lang="en-US" sz="2000" dirty="0" err="1" smtClean="0"/>
              <a:t>constraint_name</a:t>
            </a:r>
            <a:r>
              <a:rPr lang="en-US" sz="2000" dirty="0" smtClean="0"/>
              <a:t>&gt; &lt;constraint type</a:t>
            </a:r>
            <a:r>
              <a:rPr lang="en-US" sz="2000" dirty="0" smtClean="0"/>
              <a:t>&gt; (&lt;</a:t>
            </a:r>
            <a:r>
              <a:rPr lang="en-US" sz="2000" dirty="0" err="1" smtClean="0"/>
              <a:t>col</a:t>
            </a:r>
            <a:r>
              <a:rPr lang="en-US" sz="2000" dirty="0" smtClean="0"/>
              <a:t>&gt;); </a:t>
            </a:r>
          </a:p>
          <a:p>
            <a:endParaRPr lang="en-US" sz="2000" dirty="0" smtClean="0"/>
          </a:p>
          <a:p>
            <a:r>
              <a:rPr lang="en-US" sz="2000" dirty="0" smtClean="0"/>
              <a:t>**for foreign key:</a:t>
            </a:r>
          </a:p>
          <a:p>
            <a:r>
              <a:rPr lang="en-US" sz="2000" dirty="0" smtClean="0"/>
              <a:t>alter table &lt;table&gt;add constraint&lt;</a:t>
            </a:r>
            <a:r>
              <a:rPr lang="en-US" sz="2000" dirty="0" err="1" smtClean="0"/>
              <a:t>constraint_name</a:t>
            </a:r>
            <a:r>
              <a:rPr lang="en-US" sz="2000" dirty="0" smtClean="0"/>
              <a:t>&gt; foreign key(&lt;current table </a:t>
            </a:r>
            <a:r>
              <a:rPr lang="en-US" sz="2000" dirty="0" err="1" smtClean="0"/>
              <a:t>col</a:t>
            </a:r>
            <a:r>
              <a:rPr lang="en-US" sz="2000" dirty="0" smtClean="0"/>
              <a:t>&gt;) references &lt;reference table name&gt;(&lt;reference </a:t>
            </a:r>
            <a:r>
              <a:rPr lang="en-US" sz="2000" dirty="0" err="1" smtClean="0"/>
              <a:t>col</a:t>
            </a:r>
            <a:r>
              <a:rPr lang="en-US" sz="2000" dirty="0" smtClean="0"/>
              <a:t>&gt;);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Drop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158898"/>
            <a:ext cx="84272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Syntax:</a:t>
            </a:r>
          </a:p>
          <a:p>
            <a:r>
              <a:rPr lang="en-US" sz="2000" dirty="0" smtClean="0"/>
              <a:t>alter table &lt;table&gt; drop </a:t>
            </a:r>
            <a:r>
              <a:rPr lang="en-US" sz="2000" dirty="0" smtClean="0"/>
              <a:t>constraint &lt;</a:t>
            </a:r>
            <a:r>
              <a:rPr lang="en-US" sz="2000" dirty="0" err="1" smtClean="0"/>
              <a:t>constraint_name</a:t>
            </a:r>
            <a:r>
              <a:rPr lang="en-US" sz="2000" dirty="0" smtClean="0"/>
              <a:t>&gt;;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Disable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435897"/>
            <a:ext cx="8370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Syntax:</a:t>
            </a:r>
          </a:p>
          <a:p>
            <a:r>
              <a:rPr lang="en-US" sz="2000" dirty="0" smtClean="0"/>
              <a:t>alter table &lt;table&gt; disable  constraint &lt;</a:t>
            </a:r>
            <a:r>
              <a:rPr lang="en-US" sz="2000" dirty="0" err="1" smtClean="0"/>
              <a:t>constraint_name</a:t>
            </a:r>
            <a:r>
              <a:rPr lang="en-US" sz="2000" dirty="0" smtClean="0"/>
              <a:t>&gt;;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Enable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97500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Syntax:</a:t>
            </a:r>
          </a:p>
          <a:p>
            <a:r>
              <a:rPr lang="en-US" sz="2000" dirty="0" smtClean="0"/>
              <a:t>alter table &lt;</a:t>
            </a:r>
            <a:r>
              <a:rPr lang="en-US" sz="2000" dirty="0" smtClean="0"/>
              <a:t>table&gt; enable </a:t>
            </a:r>
            <a:r>
              <a:rPr lang="en-US" sz="2000" dirty="0" smtClean="0"/>
              <a:t>constraint &lt;</a:t>
            </a:r>
            <a:r>
              <a:rPr lang="en-US" sz="2000" dirty="0" err="1" smtClean="0"/>
              <a:t>constraint_name</a:t>
            </a:r>
            <a:r>
              <a:rPr lang="en-US" sz="2000" dirty="0" smtClean="0"/>
              <a:t>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2800" dirty="0" smtClean="0"/>
              <a:t>Viewing Columns Associated with 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28671"/>
            <a:ext cx="82162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Syntax:</a:t>
            </a:r>
          </a:p>
          <a:p>
            <a:r>
              <a:rPr lang="en-US" sz="2000" dirty="0" smtClean="0"/>
              <a:t>select </a:t>
            </a:r>
            <a:r>
              <a:rPr lang="en-US" sz="2000" dirty="0" err="1" smtClean="0"/>
              <a:t>constraint_name</a:t>
            </a:r>
            <a:r>
              <a:rPr lang="en-US" sz="2000" dirty="0" smtClean="0"/>
              <a:t>,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 from </a:t>
            </a:r>
            <a:r>
              <a:rPr lang="en-US" sz="2000" dirty="0" err="1" smtClean="0"/>
              <a:t>user_cons_columns</a:t>
            </a:r>
            <a:r>
              <a:rPr lang="en-US" sz="2000" dirty="0" smtClean="0"/>
              <a:t> where</a:t>
            </a:r>
          </a:p>
          <a:p>
            <a:r>
              <a:rPr lang="en-US" sz="2000" dirty="0" err="1" smtClean="0"/>
              <a:t>table_name</a:t>
            </a:r>
            <a:r>
              <a:rPr lang="en-US" sz="2000" dirty="0" smtClean="0"/>
              <a:t> = ‘&lt;table&gt;’;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Data Constraints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Edit Constraints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/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08628"/>
            <a:ext cx="83287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Constraints are the rules enforced on data columns on table.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Used to limit the type of data  that can go into a table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Ensures the accuracy and reliability of the data in the database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Could be column level or table level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Column level constraints are applied only to one column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Table level constraints are applied to the whole table.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421341" y="2194560"/>
            <a:ext cx="83287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Following are commonly used constraints available in SQL: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NOT NULL Constraint: Ensures that a column cannot have NULL value.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DEFAULT Constraint: Provides a default value for a column when none is specified.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UNIQUE Constraint: Ensures that all values in a column are different.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PRIMARY Key Uniquely identified each rows/records  in a database table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FOREIGN Key: Uniquely identified a rows/records in any another database table.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CHECK Constraint: The CHECK constraint ensures that all values in a column satisfy certain  conditions.</a:t>
            </a:r>
          </a:p>
          <a:p>
            <a:endParaRPr lang="en-US" dirty="0" smtClean="0"/>
          </a:p>
          <a:p>
            <a:r>
              <a:rPr lang="en-US" dirty="0" smtClean="0"/>
              <a:t>Constraints can be specified when a table is created with the  CREATE TABLE statement or you can use  ALTER TABLE statement to create constraints even after the table is created.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 NULL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0" y="2413338"/>
            <a:ext cx="8553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The NOT NULL constraint enforces a field </a:t>
            </a:r>
            <a:r>
              <a:rPr lang="en-US" sz="2000" dirty="0" smtClean="0"/>
              <a:t>to always </a:t>
            </a:r>
            <a:r>
              <a:rPr lang="en-US" sz="2000" dirty="0" smtClean="0"/>
              <a:t>contain a value. This means that </a:t>
            </a:r>
            <a:r>
              <a:rPr lang="en-US" sz="2000" dirty="0" smtClean="0"/>
              <a:t>you cannot </a:t>
            </a:r>
            <a:r>
              <a:rPr lang="en-US" sz="2000" dirty="0" smtClean="0"/>
              <a:t>insert a new record, or update a </a:t>
            </a:r>
            <a:r>
              <a:rPr lang="en-US" sz="2000" dirty="0" smtClean="0"/>
              <a:t>record without </a:t>
            </a:r>
            <a:r>
              <a:rPr lang="en-US" sz="2000" dirty="0" smtClean="0"/>
              <a:t>adding a value to this field.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Syntax:</a:t>
            </a:r>
          </a:p>
          <a:p>
            <a:r>
              <a:rPr lang="en-US" sz="2000" dirty="0" smtClean="0"/>
              <a:t> &lt;</a:t>
            </a:r>
            <a:r>
              <a:rPr lang="en-US" sz="2000" dirty="0" err="1" smtClean="0"/>
              <a:t>col</a:t>
            </a:r>
            <a:r>
              <a:rPr lang="en-US" sz="2000" dirty="0" smtClean="0"/>
              <a:t>&gt;&lt;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&gt;(size)not null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UNIQUE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205065"/>
            <a:ext cx="83428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UNIQUE constraint uniquely identifies each record in a database table.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Syntax:</a:t>
            </a:r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col</a:t>
            </a:r>
            <a:r>
              <a:rPr lang="en-US" sz="2000" dirty="0" smtClean="0"/>
              <a:t>&gt;&lt;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&gt;(size)unique;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PRIMARY KEY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435897"/>
            <a:ext cx="80896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PRIMARY KEY constraint </a:t>
            </a:r>
            <a:r>
              <a:rPr lang="en-US" sz="2000" dirty="0" smtClean="0"/>
              <a:t>uniquely identifies </a:t>
            </a:r>
            <a:r>
              <a:rPr lang="en-US" sz="2000" dirty="0" smtClean="0"/>
              <a:t>each record in a database </a:t>
            </a:r>
            <a:r>
              <a:rPr lang="en-US" sz="2000" dirty="0" smtClean="0"/>
              <a:t>table. Primary </a:t>
            </a:r>
            <a:r>
              <a:rPr lang="en-US" sz="2000" dirty="0" smtClean="0"/>
              <a:t>keys must  contain unique values. </a:t>
            </a:r>
            <a:r>
              <a:rPr lang="en-US" sz="2000" dirty="0" smtClean="0"/>
              <a:t>A primary </a:t>
            </a:r>
            <a:r>
              <a:rPr lang="en-US" sz="2000" dirty="0" smtClean="0"/>
              <a:t>key column cannot contain </a:t>
            </a:r>
            <a:r>
              <a:rPr lang="en-US" sz="2000" dirty="0" smtClean="0"/>
              <a:t>NULL values</a:t>
            </a:r>
            <a:r>
              <a:rPr lang="en-US" sz="2000" dirty="0" smtClean="0"/>
              <a:t>. Each table should have a  primary </a:t>
            </a:r>
            <a:r>
              <a:rPr lang="en-US" sz="2000" dirty="0" smtClean="0"/>
              <a:t>key, and </a:t>
            </a:r>
            <a:r>
              <a:rPr lang="en-US" sz="2000" dirty="0" smtClean="0"/>
              <a:t>each table can have only ONE primary key.</a:t>
            </a:r>
          </a:p>
          <a:p>
            <a:endParaRPr lang="en-US" sz="2000" dirty="0" smtClean="0"/>
          </a:p>
          <a:p>
            <a:r>
              <a:rPr lang="en-US" sz="2000" dirty="0" smtClean="0"/>
              <a:t>Syntax:</a:t>
            </a:r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col</a:t>
            </a:r>
            <a:r>
              <a:rPr lang="en-US" sz="2000" dirty="0" smtClean="0"/>
              <a:t>&gt;&lt;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&gt;(size)primary key    </a:t>
            </a:r>
            <a:endParaRPr lang="en-US" sz="2000" dirty="0" smtClean="0"/>
          </a:p>
          <a:p>
            <a:r>
              <a:rPr lang="en-US" sz="2000" dirty="0" smtClean="0"/>
              <a:t>Or</a:t>
            </a:r>
            <a:r>
              <a:rPr lang="en-US" sz="2000" dirty="0" smtClean="0"/>
              <a:t>, </a:t>
            </a:r>
          </a:p>
          <a:p>
            <a:r>
              <a:rPr lang="en-US" sz="2000" dirty="0" smtClean="0"/>
              <a:t>constraint  &lt;</a:t>
            </a:r>
            <a:r>
              <a:rPr lang="en-US" sz="2000" dirty="0" err="1" smtClean="0"/>
              <a:t>constraint_name</a:t>
            </a:r>
            <a:r>
              <a:rPr lang="en-US" sz="2000" dirty="0" smtClean="0"/>
              <a:t>&gt; primary key(&lt;col1&gt;, &lt;col2&gt;)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435897"/>
            <a:ext cx="82443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The CHECK constraint is used to limit </a:t>
            </a:r>
            <a:r>
              <a:rPr lang="en-US" sz="2000" dirty="0" smtClean="0"/>
              <a:t>the value </a:t>
            </a:r>
            <a:r>
              <a:rPr lang="en-US" sz="2000" dirty="0" smtClean="0"/>
              <a:t>range that can be placed in a column. </a:t>
            </a:r>
            <a:r>
              <a:rPr lang="en-US" sz="2000" dirty="0" smtClean="0"/>
              <a:t>If you </a:t>
            </a:r>
            <a:r>
              <a:rPr lang="en-US" sz="2000" dirty="0" smtClean="0"/>
              <a:t>define a  CHECK constraint  on a </a:t>
            </a:r>
            <a:r>
              <a:rPr lang="en-US" sz="2000" dirty="0" smtClean="0"/>
              <a:t>single column </a:t>
            </a:r>
            <a:r>
              <a:rPr lang="en-US" sz="2000" dirty="0" smtClean="0"/>
              <a:t>it allows </a:t>
            </a:r>
            <a:r>
              <a:rPr lang="en-US" sz="2000" dirty="0" smtClean="0"/>
              <a:t>only certain </a:t>
            </a:r>
            <a:r>
              <a:rPr lang="en-US" sz="2000" dirty="0" smtClean="0"/>
              <a:t>values for </a:t>
            </a:r>
            <a:r>
              <a:rPr lang="en-US" sz="2000" dirty="0" smtClean="0"/>
              <a:t>this column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Syntax: </a:t>
            </a:r>
          </a:p>
          <a:p>
            <a:r>
              <a:rPr lang="en-US" sz="2000" dirty="0" smtClean="0"/>
              <a:t>&lt;</a:t>
            </a:r>
            <a:r>
              <a:rPr lang="en-US" sz="2000" dirty="0" err="1" smtClean="0"/>
              <a:t>col</a:t>
            </a:r>
            <a:r>
              <a:rPr lang="en-US" sz="2000" dirty="0" smtClean="0"/>
              <a:t>&gt;&lt;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&gt;(size) check(&lt;logical expression&gt;)</a:t>
            </a:r>
          </a:p>
          <a:p>
            <a:r>
              <a:rPr lang="en-US" sz="2000" dirty="0" smtClean="0"/>
              <a:t>Or,</a:t>
            </a:r>
          </a:p>
          <a:p>
            <a:r>
              <a:rPr lang="en-US" sz="2000" dirty="0" smtClean="0"/>
              <a:t>constraint &lt;</a:t>
            </a:r>
            <a:r>
              <a:rPr lang="en-US" sz="2000" dirty="0" err="1" smtClean="0"/>
              <a:t>constraint_name</a:t>
            </a:r>
            <a:r>
              <a:rPr lang="en-US" sz="2000" dirty="0" smtClean="0"/>
              <a:t>&gt; check &lt;</a:t>
            </a:r>
            <a:r>
              <a:rPr lang="en-US" sz="2000" dirty="0" err="1" smtClean="0"/>
              <a:t>col</a:t>
            </a:r>
            <a:r>
              <a:rPr lang="en-US" sz="2000" dirty="0" smtClean="0"/>
              <a:t>&gt; (&lt;logical expression&gt;)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 Constraints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421341" y="2136339"/>
            <a:ext cx="83568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Constraints are the rules enforced on data columns on table. These are used to limit the type of data  that can go into a table. This ensures the accuracy and reliability of the data in the </a:t>
            </a:r>
            <a:r>
              <a:rPr lang="en-US" sz="2000" dirty="0" smtClean="0"/>
              <a:t>database.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Previously</a:t>
            </a:r>
            <a:r>
              <a:rPr lang="en-US" sz="2000" dirty="0" smtClean="0"/>
              <a:t>, we have learnt to </a:t>
            </a:r>
            <a:r>
              <a:rPr lang="en-US" sz="2000" dirty="0" smtClean="0"/>
              <a:t>add constraints </a:t>
            </a:r>
            <a:r>
              <a:rPr lang="en-US" sz="2000" dirty="0" smtClean="0"/>
              <a:t>on the time of creating the </a:t>
            </a:r>
            <a:r>
              <a:rPr lang="en-US" sz="2000" dirty="0" smtClean="0"/>
              <a:t>table. You </a:t>
            </a:r>
            <a:r>
              <a:rPr lang="en-US" sz="2000" dirty="0" smtClean="0"/>
              <a:t>can also add or  change constraint after table  have been created.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598277F2E42944BA927301EB6569E2" ma:contentTypeVersion="2" ma:contentTypeDescription="Create a new document." ma:contentTypeScope="" ma:versionID="200a68fa10ce57ca79847961d70abea8">
  <xsd:schema xmlns:xsd="http://www.w3.org/2001/XMLSchema" xmlns:xs="http://www.w3.org/2001/XMLSchema" xmlns:p="http://schemas.microsoft.com/office/2006/metadata/properties" xmlns:ns2="32c36bff-ef8b-4319-abe5-fb88f82abf20" targetNamespace="http://schemas.microsoft.com/office/2006/metadata/properties" ma:root="true" ma:fieldsID="a1b87990648e06de5e48abbbe63919f1" ns2:_="">
    <xsd:import namespace="32c36bff-ef8b-4319-abe5-fb88f82abf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c36bff-ef8b-4319-abe5-fb88f82ab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EE626F-C2D6-4D82-B1BF-1A657257ED4A}"/>
</file>

<file path=customXml/itemProps2.xml><?xml version="1.0" encoding="utf-8"?>
<ds:datastoreItem xmlns:ds="http://schemas.openxmlformats.org/officeDocument/2006/customXml" ds:itemID="{08DA80DC-59FF-4505-BF64-1138930BAB82}"/>
</file>

<file path=customXml/itemProps3.xml><?xml version="1.0" encoding="utf-8"?>
<ds:datastoreItem xmlns:ds="http://schemas.openxmlformats.org/officeDocument/2006/customXml" ds:itemID="{5A9F6E32-C2D7-4FD0-B808-0C9164B7E120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279</TotalTime>
  <Words>769</Words>
  <Application>Microsoft Macintosh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Spectrum</vt:lpstr>
      <vt:lpstr>Constraints</vt:lpstr>
      <vt:lpstr>Lecture Outline</vt:lpstr>
      <vt:lpstr>Data Constraints</vt:lpstr>
      <vt:lpstr>Data Constraints</vt:lpstr>
      <vt:lpstr>NOT NULL Constraints</vt:lpstr>
      <vt:lpstr>UNIQUE Constraints</vt:lpstr>
      <vt:lpstr>PRIMARY KEY Constraints</vt:lpstr>
      <vt:lpstr>CHECK Constraints</vt:lpstr>
      <vt:lpstr>Edit Constraints</vt:lpstr>
      <vt:lpstr>Add Constraints</vt:lpstr>
      <vt:lpstr>Drop Constraints</vt:lpstr>
      <vt:lpstr> Disable Constraints</vt:lpstr>
      <vt:lpstr> Enable Constraints</vt:lpstr>
      <vt:lpstr> Viewing Columns Associated with  Constraints</vt:lpstr>
      <vt:lpstr>Slide 15</vt:lpstr>
      <vt:lpstr>Slide 16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 pc</cp:lastModifiedBy>
  <cp:revision>29</cp:revision>
  <dcterms:created xsi:type="dcterms:W3CDTF">2018-12-10T17:20:29Z</dcterms:created>
  <dcterms:modified xsi:type="dcterms:W3CDTF">2020-05-09T18:19:07Z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0x010100EE598277F2E42944BA927301EB6569E2</vt:lpwstr>
  </property>
</Properties>
</file>