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5.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16.xml" ContentType="application/vnd.openxmlformats-officedocument.presentationml.slide+xml"/>
  <Override PartName="/ppt/slides/slide14.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6.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27.xml" ContentType="application/vnd.openxmlformats-officedocument.presentationml.slideLayout+xml"/>
  <Override PartName="/ppt/slideLayouts/slideLayout25.xml" ContentType="application/vnd.openxmlformats-officedocument.presentationml.slideLayout+xml"/>
  <Override PartName="/ppt/slideLayouts/slideLayout29.xml" ContentType="application/vnd.openxmlformats-officedocument.presentationml.slideLayout+xml"/>
  <Override PartName="/ppt/notesSlides/notesSlide7.xml" ContentType="application/vnd.openxmlformats-officedocument.presentationml.notesSlide+xml"/>
  <Override PartName="/ppt/slideLayouts/slideLayout28.xml" ContentType="application/vnd.openxmlformats-officedocument.presentationml.slideLayout+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3.xml" ContentType="application/vnd.openxmlformats-officedocument.presentationml.notesSlide+xml"/>
  <Override PartName="/ppt/notesSlides/notesSlide6.xml" ContentType="application/vnd.openxmlformats-officedocument.presentationml.notesSlide+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3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4.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7" r:id="rId2"/>
  </p:sldMasterIdLst>
  <p:notesMasterIdLst>
    <p:notesMasterId r:id="rId19"/>
  </p:notesMasterIdLst>
  <p:handoutMasterIdLst>
    <p:handoutMasterId r:id="rId20"/>
  </p:handoutMasterIdLst>
  <p:sldIdLst>
    <p:sldId id="385" r:id="rId3"/>
    <p:sldId id="257" r:id="rId4"/>
    <p:sldId id="305" r:id="rId5"/>
    <p:sldId id="260" r:id="rId6"/>
    <p:sldId id="389" r:id="rId7"/>
    <p:sldId id="390" r:id="rId8"/>
    <p:sldId id="391" r:id="rId9"/>
    <p:sldId id="398" r:id="rId10"/>
    <p:sldId id="392" r:id="rId11"/>
    <p:sldId id="393" r:id="rId12"/>
    <p:sldId id="394" r:id="rId13"/>
    <p:sldId id="395" r:id="rId14"/>
    <p:sldId id="396" r:id="rId15"/>
    <p:sldId id="397" r:id="rId16"/>
    <p:sldId id="387" r:id="rId17"/>
    <p:sldId id="388" r:id="rId18"/>
  </p:sldIdLst>
  <p:sldSz cx="9144000" cy="6858000" type="screen4x3"/>
  <p:notesSz cx="6818313" cy="9128125"/>
  <p:defaultTextStyle>
    <a:defPPr>
      <a:defRPr lang="en-US"/>
    </a:defPPr>
    <a:lvl1pPr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pitchFamily="34" charset="0"/>
      </a:defRPr>
    </a:lvl1pPr>
    <a:lvl2pPr marL="4572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pitchFamily="34" charset="0"/>
      </a:defRPr>
    </a:lvl2pPr>
    <a:lvl3pPr marL="9144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pitchFamily="34" charset="0"/>
      </a:defRPr>
    </a:lvl3pPr>
    <a:lvl4pPr marL="13716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pitchFamily="34" charset="0"/>
      </a:defRPr>
    </a:lvl4pPr>
    <a:lvl5pPr marL="18288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pitchFamily="34" charset="0"/>
      </a:defRPr>
    </a:lvl5pPr>
    <a:lvl6pPr marL="2286000" algn="l" defTabSz="914400" rtl="0" eaLnBrk="1" latinLnBrk="0" hangingPunct="1">
      <a:defRPr sz="2800" b="1" kern="1200">
        <a:solidFill>
          <a:schemeClr val="bg2"/>
        </a:solidFill>
        <a:latin typeface="Arial Narrow" pitchFamily="34" charset="0"/>
        <a:ea typeface="+mn-ea"/>
        <a:cs typeface="Arial" pitchFamily="34" charset="0"/>
      </a:defRPr>
    </a:lvl6pPr>
    <a:lvl7pPr marL="2743200" algn="l" defTabSz="914400" rtl="0" eaLnBrk="1" latinLnBrk="0" hangingPunct="1">
      <a:defRPr sz="2800" b="1" kern="1200">
        <a:solidFill>
          <a:schemeClr val="bg2"/>
        </a:solidFill>
        <a:latin typeface="Arial Narrow" pitchFamily="34" charset="0"/>
        <a:ea typeface="+mn-ea"/>
        <a:cs typeface="Arial" pitchFamily="34" charset="0"/>
      </a:defRPr>
    </a:lvl7pPr>
    <a:lvl8pPr marL="3200400" algn="l" defTabSz="914400" rtl="0" eaLnBrk="1" latinLnBrk="0" hangingPunct="1">
      <a:defRPr sz="2800" b="1" kern="1200">
        <a:solidFill>
          <a:schemeClr val="bg2"/>
        </a:solidFill>
        <a:latin typeface="Arial Narrow" pitchFamily="34" charset="0"/>
        <a:ea typeface="+mn-ea"/>
        <a:cs typeface="Arial" pitchFamily="34" charset="0"/>
      </a:defRPr>
    </a:lvl8pPr>
    <a:lvl9pPr marL="3657600" algn="l" defTabSz="914400" rtl="0" eaLnBrk="1" latinLnBrk="0" hangingPunct="1">
      <a:defRPr sz="2800" b="1" kern="1200">
        <a:solidFill>
          <a:schemeClr val="bg2"/>
        </a:solidFill>
        <a:latin typeface="Arial Narrow"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DDDDDD"/>
    <a:srgbClr val="FF5050"/>
    <a:srgbClr val="FF9966"/>
    <a:srgbClr val="000000"/>
    <a:srgbClr val="FFCC00"/>
    <a:srgbClr val="FF3300"/>
    <a:srgbClr val="FC01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72"/>
      </p:cViewPr>
      <p:guideLst>
        <p:guide orient="horz" pos="2160"/>
        <p:guide pos="2880"/>
      </p:guideLst>
    </p:cSldViewPr>
  </p:slideViewPr>
  <p:notesTextViewPr>
    <p:cViewPr>
      <p:scale>
        <a:sx n="100" d="100"/>
        <a:sy n="100" d="100"/>
      </p:scale>
      <p:origin x="0" y="0"/>
    </p:cViewPr>
  </p:notesTextViewPr>
  <p:notesViewPr>
    <p:cSldViewPr>
      <p:cViewPr>
        <p:scale>
          <a:sx n="75" d="100"/>
          <a:sy n="75" d="100"/>
        </p:scale>
        <p:origin x="-448" y="212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customXml" Target="../customXml/item2.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ustomXml" Target="../customXml/item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 Id="rId27"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766763" y="8713788"/>
            <a:ext cx="52768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defTabSz="941388">
              <a:lnSpc>
                <a:spcPct val="100000"/>
              </a:lnSpc>
              <a:spcBef>
                <a:spcPct val="50000"/>
              </a:spcBef>
            </a:pPr>
            <a:r>
              <a:rPr lang="en-US" sz="1000">
                <a:solidFill>
                  <a:schemeClr val="tx1"/>
                </a:solidFill>
                <a:latin typeface="Arial" pitchFamily="34" charset="0"/>
              </a:rPr>
              <a:t>&lt;Course name&gt; &lt;Lesson number&gt;</a:t>
            </a:r>
            <a:r>
              <a:rPr lang="en-US" sz="1000">
                <a:solidFill>
                  <a:schemeClr val="tx1"/>
                </a:solidFill>
                <a:latin typeface="Times New Roman" pitchFamily="18" charset="0"/>
              </a:rPr>
              <a:t>-</a:t>
            </a:r>
            <a:fld id="{D6D81DDC-D8B1-48F8-A2EE-BA6075C205EB}" type="slidenum">
              <a:rPr lang="en-US" sz="1000">
                <a:solidFill>
                  <a:schemeClr val="tx1"/>
                </a:solidFill>
                <a:latin typeface="Arial" pitchFamily="34" charset="0"/>
              </a:rPr>
              <a:pPr defTabSz="941388">
                <a:lnSpc>
                  <a:spcPct val="100000"/>
                </a:lnSpc>
                <a:spcBef>
                  <a:spcPct val="50000"/>
                </a:spcBef>
              </a:pPr>
              <a:t>‹#›</a:t>
            </a:fld>
            <a:endParaRPr lang="en-US" sz="1000">
              <a:solidFill>
                <a:schemeClr val="tx1"/>
              </a:solidFill>
              <a:latin typeface="Arial" pitchFamily="34" charset="0"/>
            </a:endParaRPr>
          </a:p>
        </p:txBody>
      </p:sp>
    </p:spTree>
    <p:extLst>
      <p:ext uri="{BB962C8B-B14F-4D97-AF65-F5344CB8AC3E}">
        <p14:creationId xmlns:p14="http://schemas.microsoft.com/office/powerpoint/2010/main" val="38419404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Rot="1" noChangeAspect="1" noChangeArrowheads="1" noTextEdit="1"/>
          </p:cNvSpPr>
          <p:nvPr>
            <p:ph type="sldImg" idx="2"/>
          </p:nvPr>
        </p:nvSpPr>
        <p:spPr bwMode="auto">
          <a:xfrm>
            <a:off x="473075" y="161925"/>
            <a:ext cx="5867400" cy="4397375"/>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5" name="Rectangle 3"/>
          <p:cNvSpPr>
            <a:spLocks noGrp="1" noChangeArrowheads="1"/>
          </p:cNvSpPr>
          <p:nvPr>
            <p:ph type="body" sz="quarter" idx="3"/>
          </p:nvPr>
        </p:nvSpPr>
        <p:spPr bwMode="auto">
          <a:xfrm>
            <a:off x="409575" y="4765675"/>
            <a:ext cx="5995988"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smtClean="0"/>
              <a:t>Heading (Level 1) Arial 11pt Bold</a:t>
            </a:r>
          </a:p>
          <a:p>
            <a:pPr lvl="1"/>
            <a:r>
              <a:rPr lang="en-US" smtClean="0"/>
              <a:t>Body Text (Level 2) Times New Roman 11pt</a:t>
            </a:r>
          </a:p>
          <a:p>
            <a:pPr lvl="2"/>
            <a:r>
              <a:rPr lang="en-US" smtClean="0"/>
              <a:t>Bullet 1 (Level 3) Times New Roman 11pt</a:t>
            </a:r>
          </a:p>
          <a:p>
            <a:pPr lvl="3"/>
            <a:r>
              <a:rPr lang="en-US" smtClean="0"/>
              <a:t>Bullet 2 (Level 4) Times New Roman 11pt</a:t>
            </a:r>
          </a:p>
          <a:p>
            <a:pPr lvl="0"/>
            <a:endParaRPr lang="en-US" smtClean="0"/>
          </a:p>
          <a:p>
            <a:pPr lvl="0"/>
            <a:endParaRPr lang="en-US" smtClean="0"/>
          </a:p>
          <a:p>
            <a:pPr lvl="0"/>
            <a:endParaRPr lang="en-US" smtClean="0"/>
          </a:p>
          <a:p>
            <a:pPr lvl="0"/>
            <a:endParaRPr lang="en-US" smtClean="0"/>
          </a:p>
          <a:p>
            <a:pPr lvl="0"/>
            <a:endParaRPr lang="en-US" smtClean="0"/>
          </a:p>
          <a:p>
            <a:pPr lvl="0"/>
            <a:endParaRPr lang="en-US" smtClean="0"/>
          </a:p>
          <a:p>
            <a:pPr lvl="0"/>
            <a:endParaRPr lang="en-US" smtClean="0"/>
          </a:p>
          <a:p>
            <a:pPr lvl="0"/>
            <a:endParaRPr lang="en-US" smtClean="0"/>
          </a:p>
          <a:p>
            <a:pPr lvl="0"/>
            <a:r>
              <a:rPr lang="en-US" smtClean="0"/>
              <a:t>Technical Note (Level 1) Arial 11pt Bold (CHANGE TO BLUE)</a:t>
            </a:r>
          </a:p>
          <a:p>
            <a:pPr lvl="0"/>
            <a:r>
              <a:rPr lang="en-US" smtClean="0"/>
              <a:t>Class Management Note (Level 1) Arial 11pt Bold (CHANGE TO BLUE)</a:t>
            </a:r>
          </a:p>
          <a:p>
            <a:pPr lvl="1"/>
            <a:r>
              <a:rPr lang="en-US" smtClean="0"/>
              <a:t>Body Text (Level 2) Times New Roman 11pt (CHANGE TO BLUE)</a:t>
            </a:r>
          </a:p>
          <a:p>
            <a:pPr lvl="2"/>
            <a:r>
              <a:rPr lang="en-US" smtClean="0"/>
              <a:t>Bullet 1 (Level 3) Times New Roman 11pt (CHANGE TO BLUE)</a:t>
            </a:r>
          </a:p>
        </p:txBody>
      </p:sp>
      <p:sp>
        <p:nvSpPr>
          <p:cNvPr id="3076" name="Rectangle 4"/>
          <p:cNvSpPr>
            <a:spLocks noChangeArrowheads="1"/>
          </p:cNvSpPr>
          <p:nvPr/>
        </p:nvSpPr>
        <p:spPr bwMode="auto">
          <a:xfrm>
            <a:off x="712788" y="8593138"/>
            <a:ext cx="52705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defTabSz="941388">
              <a:lnSpc>
                <a:spcPct val="100000"/>
              </a:lnSpc>
              <a:spcBef>
                <a:spcPct val="50000"/>
              </a:spcBef>
            </a:pPr>
            <a:r>
              <a:rPr lang="en-US" sz="1000">
                <a:solidFill>
                  <a:schemeClr val="tx1"/>
                </a:solidFill>
                <a:latin typeface="Arial" pitchFamily="34" charset="0"/>
              </a:rPr>
              <a:t>Introduction to Oracle: SQL and PL/SQL  6</a:t>
            </a:r>
            <a:r>
              <a:rPr lang="en-US" sz="1000">
                <a:solidFill>
                  <a:schemeClr val="tx1"/>
                </a:solidFill>
                <a:latin typeface="Times New Roman" pitchFamily="18" charset="0"/>
              </a:rPr>
              <a:t>-</a:t>
            </a:r>
            <a:fld id="{2D37A31F-FAA0-4644-AE35-66719BFBFFDB}" type="slidenum">
              <a:rPr lang="en-US" sz="1000">
                <a:solidFill>
                  <a:schemeClr val="tx1"/>
                </a:solidFill>
                <a:latin typeface="Arial" pitchFamily="34" charset="0"/>
              </a:rPr>
              <a:pPr defTabSz="941388">
                <a:lnSpc>
                  <a:spcPct val="100000"/>
                </a:lnSpc>
                <a:spcBef>
                  <a:spcPct val="50000"/>
                </a:spcBef>
              </a:pPr>
              <a:t>‹#›</a:t>
            </a:fld>
            <a:endParaRPr lang="en-US" sz="1000">
              <a:solidFill>
                <a:schemeClr val="tx1"/>
              </a:solidFill>
              <a:latin typeface="Arial" pitchFamily="34" charset="0"/>
            </a:endParaRPr>
          </a:p>
        </p:txBody>
      </p:sp>
    </p:spTree>
    <p:extLst>
      <p:ext uri="{BB962C8B-B14F-4D97-AF65-F5344CB8AC3E}">
        <p14:creationId xmlns:p14="http://schemas.microsoft.com/office/powerpoint/2010/main" val="643316374"/>
      </p:ext>
    </p:extLst>
  </p:cSld>
  <p:clrMap bg1="lt1" tx1="dk1" bg2="lt2" tx2="dk2" accent1="accent1" accent2="accent2" accent3="accent3" accent4="accent4" accent5="accent5" accent6="accent6" hlink="hlink" folHlink="folHlink"/>
  <p:notesStyle>
    <a:lvl1pPr algn="l" defTabSz="382588" rtl="0" eaLnBrk="0" fontAlgn="base" hangingPunct="0">
      <a:spcBef>
        <a:spcPct val="30000"/>
      </a:spcBef>
      <a:spcAft>
        <a:spcPct val="0"/>
      </a:spcAft>
      <a:tabLst>
        <a:tab pos="446088" algn="l"/>
      </a:tabLst>
      <a:defRPr sz="1100" b="1" kern="1200">
        <a:solidFill>
          <a:schemeClr val="tx1"/>
        </a:solidFill>
        <a:latin typeface="Arial" pitchFamily="34" charset="0"/>
        <a:ea typeface="+mn-ea"/>
        <a:cs typeface="Arial" pitchFamily="34" charset="0"/>
      </a:defRPr>
    </a:lvl1pPr>
    <a:lvl2pPr marL="114300" algn="l" defTabSz="382588" rtl="0" eaLnBrk="0" fontAlgn="base" hangingPunct="0">
      <a:spcBef>
        <a:spcPct val="30000"/>
      </a:spcBef>
      <a:spcAft>
        <a:spcPct val="0"/>
      </a:spcAft>
      <a:tabLst>
        <a:tab pos="446088" algn="l"/>
      </a:tabLst>
      <a:defRPr sz="1100" kern="1200">
        <a:solidFill>
          <a:schemeClr val="tx1"/>
        </a:solidFill>
        <a:latin typeface="Times New Roman" pitchFamily="18" charset="0"/>
        <a:ea typeface="+mn-ea"/>
        <a:cs typeface="Arial" pitchFamily="34" charset="0"/>
      </a:defRPr>
    </a:lvl2pPr>
    <a:lvl3pPr marL="439738" indent="-211138" algn="l" defTabSz="382588" rtl="0" eaLnBrk="0" fontAlgn="base" hangingPunct="0">
      <a:spcBef>
        <a:spcPct val="30000"/>
      </a:spcBef>
      <a:spcAft>
        <a:spcPct val="0"/>
      </a:spcAft>
      <a:buChar char="•"/>
      <a:tabLst>
        <a:tab pos="446088" algn="l"/>
      </a:tabLst>
      <a:defRPr sz="1100" kern="1200">
        <a:solidFill>
          <a:schemeClr val="tx1"/>
        </a:solidFill>
        <a:latin typeface="Times New Roman" pitchFamily="18" charset="0"/>
        <a:ea typeface="+mn-ea"/>
        <a:cs typeface="Arial" pitchFamily="34" charset="0"/>
      </a:defRPr>
    </a:lvl3pPr>
    <a:lvl4pPr marL="831850" indent="-212725" algn="l" defTabSz="382588" rtl="0" eaLnBrk="0" fontAlgn="base" hangingPunct="0">
      <a:spcBef>
        <a:spcPct val="30000"/>
      </a:spcBef>
      <a:spcAft>
        <a:spcPct val="0"/>
      </a:spcAft>
      <a:buChar char="–"/>
      <a:tabLst>
        <a:tab pos="446088" algn="l"/>
      </a:tabLst>
      <a:defRPr sz="1100" kern="1200">
        <a:solidFill>
          <a:schemeClr val="tx1"/>
        </a:solidFill>
        <a:latin typeface="Times New Roman" pitchFamily="18" charset="0"/>
        <a:ea typeface="+mn-ea"/>
        <a:cs typeface="Arial" pitchFamily="34" charset="0"/>
      </a:defRPr>
    </a:lvl4pPr>
    <a:lvl5pPr marL="5675313" algn="l" defTabSz="382588" rtl="0" eaLnBrk="0" fontAlgn="base" hangingPunct="0">
      <a:spcBef>
        <a:spcPct val="30000"/>
      </a:spcBef>
      <a:spcAft>
        <a:spcPct val="0"/>
      </a:spcAft>
      <a:tabLst>
        <a:tab pos="446088" algn="l"/>
      </a:tabLst>
      <a:defRPr sz="1200" kern="1200">
        <a:solidFill>
          <a:schemeClr val="tx1"/>
        </a:solidFill>
        <a:latin typeface="Times New Roman" pitchFamily="18"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3860800" y="0"/>
            <a:ext cx="29591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5" name="Rectangle 3"/>
          <p:cNvSpPr>
            <a:spLocks noChangeArrowheads="1"/>
          </p:cNvSpPr>
          <p:nvPr/>
        </p:nvSpPr>
        <p:spPr bwMode="auto">
          <a:xfrm>
            <a:off x="-3175" y="0"/>
            <a:ext cx="29559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6" name="Rectangle 4"/>
          <p:cNvSpPr>
            <a:spLocks noGrp="1" noChangeArrowheads="1"/>
          </p:cNvSpPr>
          <p:nvPr>
            <p:ph type="body" idx="1"/>
          </p:nvPr>
        </p:nvSpPr>
        <p:spPr>
          <a:noFill/>
          <a:ln/>
        </p:spPr>
        <p:txBody>
          <a:bodyPr/>
          <a:lstStyle/>
          <a:p>
            <a:pPr>
              <a:tabLst/>
            </a:pPr>
            <a:r>
              <a:rPr lang="en-US"/>
              <a:t>Lesson Aim</a:t>
            </a:r>
          </a:p>
          <a:p>
            <a:pPr lvl="1">
              <a:tabLst/>
            </a:pPr>
            <a:r>
              <a:rPr lang="en-US">
                <a:solidFill>
                  <a:srgbClr val="000000"/>
                </a:solidFill>
              </a:rPr>
              <a:t>In this lesson, you will learn about more advanced features of the SELECT statement. You can write subqueries in the WHERE clause of another SQL statement to obtain values based on an unknown conditional value. This lesson covers single-row subqueries and multiple-row subqueries.</a:t>
            </a:r>
          </a:p>
        </p:txBody>
      </p:sp>
      <p:sp>
        <p:nvSpPr>
          <p:cNvPr id="8197" name="Rectangle 5"/>
          <p:cNvSpPr>
            <a:spLocks noGrp="1" noRot="1" noChangeAspect="1" noChangeArrowheads="1" noTextEdit="1"/>
          </p:cNvSpPr>
          <p:nvPr>
            <p:ph type="sldImg"/>
          </p:nvPr>
        </p:nvSpPr>
        <p:spPr>
          <a:xfrm>
            <a:off x="474663" y="161925"/>
            <a:ext cx="5864225" cy="4397375"/>
          </a:xfrm>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noFill/>
          <a:ln/>
        </p:spPr>
        <p:txBody>
          <a:bodyPr/>
          <a:lstStyle/>
          <a:p>
            <a:pPr>
              <a:tabLst/>
            </a:pPr>
            <a:r>
              <a:rPr lang="en-US"/>
              <a:t>Using Group Functions in a Subquery</a:t>
            </a:r>
          </a:p>
          <a:p>
            <a:pPr lvl="1">
              <a:tabLst/>
            </a:pPr>
            <a:r>
              <a:rPr lang="en-US"/>
              <a:t>You can display data from a main query by using a group function in a subquery to return a single row. The subquery is in parentheses and is placed after the comparison operator.</a:t>
            </a:r>
          </a:p>
          <a:p>
            <a:pPr lvl="1">
              <a:tabLst/>
            </a:pPr>
            <a:r>
              <a:rPr lang="en-US"/>
              <a:t>The example on the slide displays the employee name, job title, and salary of all employees whose salary is equal to the minimum salary. The MIN group function returns a single value (800) to the outer query.</a:t>
            </a:r>
          </a:p>
          <a:p>
            <a:pPr lvl="1">
              <a:tabLst/>
            </a:pPr>
            <a:endParaRPr lang="en-US"/>
          </a:p>
          <a:p>
            <a:pPr>
              <a:tabLst/>
            </a:pPr>
            <a:endParaRPr lang="en-US" b="0">
              <a:latin typeface="Times New Roman" pitchFamily="18" charset="0"/>
            </a:endParaRPr>
          </a:p>
        </p:txBody>
      </p:sp>
      <p:sp>
        <p:nvSpPr>
          <p:cNvPr id="24579" name="Rectangle 3"/>
          <p:cNvSpPr>
            <a:spLocks noGrp="1" noRot="1" noChangeAspect="1" noChangeArrowheads="1" noTextEdit="1"/>
          </p:cNvSpPr>
          <p:nvPr>
            <p:ph type="sldImg"/>
          </p:nvPr>
        </p:nvSpPr>
        <p:spPr>
          <a:xfrm>
            <a:off x="474663" y="161925"/>
            <a:ext cx="5864225" cy="4397375"/>
          </a:xfrm>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474663" y="161925"/>
            <a:ext cx="5864225" cy="4397375"/>
          </a:xfrm>
          <a:ln cap="flat"/>
        </p:spPr>
      </p:sp>
      <p:sp>
        <p:nvSpPr>
          <p:cNvPr id="26627" name="Rectangle 3"/>
          <p:cNvSpPr>
            <a:spLocks noGrp="1" noChangeArrowheads="1"/>
          </p:cNvSpPr>
          <p:nvPr>
            <p:ph type="body" idx="1"/>
          </p:nvPr>
        </p:nvSpPr>
        <p:spPr>
          <a:noFill/>
          <a:ln/>
        </p:spPr>
        <p:txBody>
          <a:bodyPr/>
          <a:lstStyle/>
          <a:p>
            <a:r>
              <a:rPr lang="en-US"/>
              <a:t>HAVING Clause with Subqueries</a:t>
            </a:r>
          </a:p>
          <a:p>
            <a:pPr lvl="1"/>
            <a:r>
              <a:rPr lang="en-US"/>
              <a:t>You can use subqueries not only in the WHERE clause, but also in the HAVING clause. The Oracle Server executes the subquery, and the results are returned into the HAVING clause of the main query.</a:t>
            </a:r>
          </a:p>
          <a:p>
            <a:pPr lvl="1"/>
            <a:r>
              <a:rPr lang="en-US"/>
              <a:t>The SQL statement on the slide displays all the departments that have a minimum salary greater than that of department 20.</a:t>
            </a:r>
          </a:p>
          <a:p>
            <a:pPr lvl="1"/>
            <a:endParaRPr lang="en-US"/>
          </a:p>
          <a:p>
            <a:pPr lvl="1"/>
            <a:endParaRPr lang="en-US"/>
          </a:p>
          <a:p>
            <a:endParaRPr lang="en-US"/>
          </a:p>
          <a:p>
            <a:endParaRPr lang="en-US"/>
          </a:p>
          <a:p>
            <a:r>
              <a:rPr lang="en-US"/>
              <a:t>Example</a:t>
            </a:r>
          </a:p>
          <a:p>
            <a:pPr lvl="1"/>
            <a:r>
              <a:rPr lang="en-US"/>
              <a:t>Find the job with the lowest average salary.</a:t>
            </a:r>
          </a:p>
          <a:p>
            <a:endParaRPr lang="en-US" b="0">
              <a:latin typeface="Times New Roman" pitchFamily="18" charset="0"/>
            </a:endParaRPr>
          </a:p>
        </p:txBody>
      </p:sp>
      <p:sp>
        <p:nvSpPr>
          <p:cNvPr id="26628" name="Rectangle 4"/>
          <p:cNvSpPr>
            <a:spLocks noChangeArrowheads="1"/>
          </p:cNvSpPr>
          <p:nvPr/>
        </p:nvSpPr>
        <p:spPr bwMode="auto">
          <a:xfrm>
            <a:off x="625475" y="5805488"/>
            <a:ext cx="5635625" cy="82391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00" tIns="42863" rIns="88900" bIns="42863" anchor="ctr"/>
          <a:lstStyle/>
          <a:p>
            <a:pPr algn="l" defTabSz="828675">
              <a:lnSpc>
                <a:spcPct val="70000"/>
              </a:lnSpc>
              <a:spcBef>
                <a:spcPct val="0"/>
              </a:spcBef>
              <a:tabLst>
                <a:tab pos="1141413" algn="l"/>
              </a:tabLst>
            </a:pPr>
            <a:r>
              <a:rPr lang="en-US" sz="2500" b="0">
                <a:solidFill>
                  <a:schemeClr val="tx1"/>
                </a:solidFill>
                <a:latin typeface="Times New Roman" pitchFamily="18" charset="0"/>
              </a:rPr>
              <a:t>   </a:t>
            </a:r>
            <a:r>
              <a:rPr lang="en-US" sz="1100" b="0">
                <a:solidFill>
                  <a:schemeClr val="tx1"/>
                </a:solidFill>
                <a:latin typeface="Courier New" pitchFamily="49" charset="0"/>
              </a:rPr>
              <a:t>DEPTNO   MIN(SAL)</a:t>
            </a:r>
          </a:p>
          <a:p>
            <a:pPr algn="l" defTabSz="828675">
              <a:lnSpc>
                <a:spcPct val="100000"/>
              </a:lnSpc>
              <a:spcBef>
                <a:spcPct val="0"/>
              </a:spcBef>
              <a:tabLst>
                <a:tab pos="1141413" algn="l"/>
              </a:tabLst>
            </a:pPr>
            <a:r>
              <a:rPr lang="en-US" sz="1100" b="0">
                <a:solidFill>
                  <a:schemeClr val="tx1"/>
                </a:solidFill>
                <a:latin typeface="Courier New" pitchFamily="49" charset="0"/>
              </a:rPr>
              <a:t>--------- ---------</a:t>
            </a:r>
          </a:p>
          <a:p>
            <a:pPr algn="l" defTabSz="828675">
              <a:lnSpc>
                <a:spcPct val="100000"/>
              </a:lnSpc>
              <a:spcBef>
                <a:spcPct val="0"/>
              </a:spcBef>
              <a:tabLst>
                <a:tab pos="1141413" algn="l"/>
              </a:tabLst>
            </a:pPr>
            <a:r>
              <a:rPr lang="en-US" sz="1100" b="0">
                <a:solidFill>
                  <a:schemeClr val="tx1"/>
                </a:solidFill>
                <a:latin typeface="Courier New" pitchFamily="49" charset="0"/>
              </a:rPr>
              <a:t>       10      1300</a:t>
            </a:r>
          </a:p>
          <a:p>
            <a:pPr algn="l" defTabSz="828675">
              <a:lnSpc>
                <a:spcPct val="100000"/>
              </a:lnSpc>
              <a:spcBef>
                <a:spcPct val="0"/>
              </a:spcBef>
              <a:tabLst>
                <a:tab pos="1141413" algn="l"/>
              </a:tabLst>
            </a:pPr>
            <a:r>
              <a:rPr lang="en-US" sz="1100" b="0">
                <a:solidFill>
                  <a:schemeClr val="tx1"/>
                </a:solidFill>
                <a:latin typeface="Courier New" pitchFamily="49" charset="0"/>
              </a:rPr>
              <a:t>       30       950</a:t>
            </a:r>
          </a:p>
        </p:txBody>
      </p:sp>
      <p:sp>
        <p:nvSpPr>
          <p:cNvPr id="26629" name="Rectangle 5"/>
          <p:cNvSpPr>
            <a:spLocks noChangeArrowheads="1"/>
          </p:cNvSpPr>
          <p:nvPr/>
        </p:nvSpPr>
        <p:spPr bwMode="auto">
          <a:xfrm>
            <a:off x="612775" y="7154863"/>
            <a:ext cx="5653088" cy="110966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0" name="Rectangle 6"/>
          <p:cNvSpPr>
            <a:spLocks noChangeArrowheads="1"/>
          </p:cNvSpPr>
          <p:nvPr/>
        </p:nvSpPr>
        <p:spPr bwMode="auto">
          <a:xfrm>
            <a:off x="650875" y="7154863"/>
            <a:ext cx="5689600"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8900" tIns="42863" rIns="88900" bIns="42863">
            <a:spAutoFit/>
          </a:bodyPr>
          <a:lstStyle/>
          <a:p>
            <a:pPr algn="l" defTabSz="828675">
              <a:lnSpc>
                <a:spcPct val="100000"/>
              </a:lnSpc>
              <a:spcBef>
                <a:spcPct val="0"/>
              </a:spcBef>
              <a:tabLst>
                <a:tab pos="1141413" algn="l"/>
                <a:tab pos="2070100" algn="l"/>
                <a:tab pos="2789238" algn="l"/>
              </a:tabLst>
            </a:pPr>
            <a:r>
              <a:rPr lang="en-US" sz="1100">
                <a:solidFill>
                  <a:schemeClr val="tx1"/>
                </a:solidFill>
                <a:latin typeface="Courier New" pitchFamily="49" charset="0"/>
              </a:rPr>
              <a:t>SQL&gt; SELECT	job, AVG(sal)</a:t>
            </a:r>
          </a:p>
          <a:p>
            <a:pPr algn="l" defTabSz="828675">
              <a:lnSpc>
                <a:spcPct val="100000"/>
              </a:lnSpc>
              <a:spcBef>
                <a:spcPct val="0"/>
              </a:spcBef>
              <a:tabLst>
                <a:tab pos="1141413" algn="l"/>
                <a:tab pos="2070100" algn="l"/>
                <a:tab pos="2789238" algn="l"/>
              </a:tabLst>
            </a:pPr>
            <a:r>
              <a:rPr lang="en-US" sz="1100">
                <a:solidFill>
                  <a:schemeClr val="tx1"/>
                </a:solidFill>
                <a:latin typeface="Courier New" pitchFamily="49" charset="0"/>
              </a:rPr>
              <a:t>  2  FROM	emp</a:t>
            </a:r>
          </a:p>
          <a:p>
            <a:pPr algn="l" defTabSz="828675">
              <a:lnSpc>
                <a:spcPct val="100000"/>
              </a:lnSpc>
              <a:spcBef>
                <a:spcPct val="0"/>
              </a:spcBef>
              <a:tabLst>
                <a:tab pos="1141413" algn="l"/>
                <a:tab pos="2070100" algn="l"/>
                <a:tab pos="2789238" algn="l"/>
              </a:tabLst>
            </a:pPr>
            <a:r>
              <a:rPr lang="en-US" sz="1100">
                <a:solidFill>
                  <a:schemeClr val="tx1"/>
                </a:solidFill>
                <a:latin typeface="Courier New" pitchFamily="49" charset="0"/>
              </a:rPr>
              <a:t>  3  GROUP BY	job</a:t>
            </a:r>
          </a:p>
          <a:p>
            <a:pPr algn="l" defTabSz="828675">
              <a:lnSpc>
                <a:spcPct val="100000"/>
              </a:lnSpc>
              <a:spcBef>
                <a:spcPct val="0"/>
              </a:spcBef>
              <a:tabLst>
                <a:tab pos="1141413" algn="l"/>
                <a:tab pos="2070100" algn="l"/>
                <a:tab pos="2789238" algn="l"/>
              </a:tabLst>
            </a:pPr>
            <a:r>
              <a:rPr lang="en-US" sz="1100">
                <a:solidFill>
                  <a:schemeClr val="tx1"/>
                </a:solidFill>
                <a:latin typeface="Courier New" pitchFamily="49" charset="0"/>
              </a:rPr>
              <a:t>  4  HAVING	AVG(sal) = (SELECT	 MIN(AVG(sal))</a:t>
            </a:r>
          </a:p>
          <a:p>
            <a:pPr algn="l" defTabSz="828675">
              <a:lnSpc>
                <a:spcPct val="100000"/>
              </a:lnSpc>
              <a:spcBef>
                <a:spcPct val="0"/>
              </a:spcBef>
              <a:tabLst>
                <a:tab pos="1141413" algn="l"/>
                <a:tab pos="2070100" algn="l"/>
                <a:tab pos="2789238" algn="l"/>
              </a:tabLst>
            </a:pPr>
            <a:r>
              <a:rPr lang="en-US" sz="1100">
                <a:solidFill>
                  <a:schemeClr val="tx1"/>
                </a:solidFill>
                <a:latin typeface="Courier New" pitchFamily="49" charset="0"/>
              </a:rPr>
              <a:t>  5		FROM      EMP</a:t>
            </a:r>
          </a:p>
          <a:p>
            <a:pPr algn="l" defTabSz="828675">
              <a:lnSpc>
                <a:spcPct val="100000"/>
              </a:lnSpc>
              <a:spcBef>
                <a:spcPct val="0"/>
              </a:spcBef>
              <a:tabLst>
                <a:tab pos="1141413" algn="l"/>
                <a:tab pos="2070100" algn="l"/>
                <a:tab pos="2789238" algn="l"/>
              </a:tabLst>
            </a:pPr>
            <a:r>
              <a:rPr lang="en-US" sz="1100">
                <a:solidFill>
                  <a:schemeClr val="tx1"/>
                </a:solidFill>
                <a:latin typeface="Courier New" pitchFamily="49" charset="0"/>
              </a:rPr>
              <a:t>  6		GROUP BY  job);</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xfrm>
            <a:off x="441325" y="168275"/>
            <a:ext cx="5927725" cy="4445000"/>
          </a:xfrm>
          <a:ln cap="flat"/>
        </p:spPr>
      </p:sp>
      <p:sp>
        <p:nvSpPr>
          <p:cNvPr id="28675" name="Rectangle 3"/>
          <p:cNvSpPr>
            <a:spLocks noGrp="1" noChangeArrowheads="1"/>
          </p:cNvSpPr>
          <p:nvPr>
            <p:ph type="body" idx="1"/>
          </p:nvPr>
        </p:nvSpPr>
        <p:spPr>
          <a:xfrm>
            <a:off x="452438" y="4762500"/>
            <a:ext cx="5862637" cy="3795713"/>
          </a:xfrm>
          <a:noFill/>
          <a:ln/>
        </p:spPr>
        <p:txBody>
          <a:bodyPr/>
          <a:lstStyle/>
          <a:p>
            <a:pPr defTabSz="377825">
              <a:tabLst>
                <a:tab pos="442913" algn="l"/>
              </a:tabLst>
            </a:pPr>
            <a:r>
              <a:rPr lang="en-US"/>
              <a:t>Errors with Subqueries</a:t>
            </a:r>
          </a:p>
          <a:p>
            <a:pPr lvl="1" defTabSz="377825">
              <a:tabLst>
                <a:tab pos="442913" algn="l"/>
              </a:tabLst>
            </a:pPr>
            <a:r>
              <a:rPr lang="en-US"/>
              <a:t>One common error with subqueries is more than one row returned for a single-row subquery.</a:t>
            </a:r>
          </a:p>
          <a:p>
            <a:pPr lvl="1" defTabSz="377825">
              <a:tabLst>
                <a:tab pos="442913" algn="l"/>
              </a:tabLst>
            </a:pPr>
            <a:r>
              <a:rPr lang="en-US"/>
              <a:t>In the SQL statement on the slide, the subquery contains a GROUP BY (deptno) clause, which implies that the subquery will return multiple rows, one for each group it finds. In this case, the result of the subquery will be 800, 1300, and 950. </a:t>
            </a:r>
          </a:p>
          <a:p>
            <a:pPr lvl="1" defTabSz="377825">
              <a:tabLst>
                <a:tab pos="442913" algn="l"/>
              </a:tabLst>
            </a:pPr>
            <a:r>
              <a:rPr lang="en-US"/>
              <a:t>The outer query takes the results of the subquery (800, 950, 1300) and uses these results in its WHERE clause. The WHERE clause contains an equal (=) operator, a single-row comparison operator expecting only one value. The = operator cannot accept more than one value from the subquery and hence generates the error.</a:t>
            </a:r>
          </a:p>
          <a:p>
            <a:pPr lvl="1" defTabSz="377825">
              <a:tabLst>
                <a:tab pos="442913" algn="l"/>
              </a:tabLst>
            </a:pPr>
            <a:r>
              <a:rPr lang="en-US"/>
              <a:t>To correct this error, change the = operator to IN.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441325" y="168275"/>
            <a:ext cx="5927725" cy="4445000"/>
          </a:xfrm>
          <a:ln cap="flat"/>
        </p:spPr>
      </p:sp>
      <p:sp>
        <p:nvSpPr>
          <p:cNvPr id="30723" name="Rectangle 3"/>
          <p:cNvSpPr>
            <a:spLocks noGrp="1" noChangeArrowheads="1"/>
          </p:cNvSpPr>
          <p:nvPr>
            <p:ph type="body" idx="1"/>
          </p:nvPr>
        </p:nvSpPr>
        <p:spPr>
          <a:xfrm>
            <a:off x="452438" y="4762500"/>
            <a:ext cx="5815012" cy="3795713"/>
          </a:xfrm>
          <a:noFill/>
          <a:ln/>
        </p:spPr>
        <p:txBody>
          <a:bodyPr/>
          <a:lstStyle/>
          <a:p>
            <a:pPr defTabSz="377825">
              <a:tabLst>
                <a:tab pos="442913" algn="l"/>
              </a:tabLst>
            </a:pPr>
            <a:r>
              <a:rPr lang="en-US"/>
              <a:t>Problems with Subqueries </a:t>
            </a:r>
          </a:p>
          <a:p>
            <a:pPr lvl="1" defTabSz="377825">
              <a:tabLst>
                <a:tab pos="442913" algn="l"/>
              </a:tabLst>
            </a:pPr>
            <a:r>
              <a:rPr lang="en-US"/>
              <a:t>A common problem with subqueries is no rows being returned by the inner query. </a:t>
            </a:r>
          </a:p>
          <a:p>
            <a:pPr lvl="1" defTabSz="377825">
              <a:tabLst>
                <a:tab pos="442913" algn="l"/>
              </a:tabLst>
            </a:pPr>
            <a:r>
              <a:rPr lang="en-US"/>
              <a:t>In the SQL statement on the slide, the subquery contains a WHERE (ename=</a:t>
            </a:r>
            <a:r>
              <a:rPr lang="en-US">
                <a:latin typeface="Courier New" pitchFamily="49" charset="0"/>
              </a:rPr>
              <a:t>'</a:t>
            </a:r>
            <a:r>
              <a:rPr lang="en-US"/>
              <a:t>SMYTHE</a:t>
            </a:r>
            <a:r>
              <a:rPr lang="en-US">
                <a:latin typeface="Courier New" pitchFamily="49" charset="0"/>
              </a:rPr>
              <a:t>'</a:t>
            </a:r>
            <a:r>
              <a:rPr lang="en-US"/>
              <a:t>) clause. Presumably, the intention is to find the employee whose name is Smythe. The statement seems to be correct but selects no rows when executed. </a:t>
            </a:r>
          </a:p>
          <a:p>
            <a:pPr lvl="1" defTabSz="377825">
              <a:tabLst>
                <a:tab pos="442913" algn="l"/>
              </a:tabLst>
            </a:pPr>
            <a:r>
              <a:rPr lang="en-US"/>
              <a:t>The problem is that Smythe is misspelled. There is no employee named Smythe. So the subquery returns no rows. The outer query takes the results of the subquery (null) and uses these results in its WHERE clause. The outer query finds no employee with a job title equal to null and so returns no rows.</a:t>
            </a:r>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defTabSz="377825">
              <a:tabLst>
                <a:tab pos="442913" algn="l"/>
              </a:tabLst>
            </a:pPr>
            <a:endParaRPr lang="en-US" b="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3862388" y="-1588"/>
            <a:ext cx="2955925"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3" name="Rectangle 3"/>
          <p:cNvSpPr>
            <a:spLocks noChangeArrowheads="1"/>
          </p:cNvSpPr>
          <p:nvPr/>
        </p:nvSpPr>
        <p:spPr bwMode="auto">
          <a:xfrm>
            <a:off x="-1588" y="-1588"/>
            <a:ext cx="2952751"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4" name="Rectangle 4"/>
          <p:cNvSpPr>
            <a:spLocks noGrp="1" noChangeArrowheads="1"/>
          </p:cNvSpPr>
          <p:nvPr>
            <p:ph type="body" idx="1"/>
          </p:nvPr>
        </p:nvSpPr>
        <p:spPr>
          <a:xfrm>
            <a:off x="452438" y="4762500"/>
            <a:ext cx="5842000" cy="3795713"/>
          </a:xfrm>
          <a:noFill/>
          <a:ln/>
        </p:spPr>
        <p:txBody>
          <a:bodyPr/>
          <a:lstStyle/>
          <a:p>
            <a:pPr defTabSz="377825">
              <a:tabLst>
                <a:tab pos="442913" algn="l"/>
              </a:tabLst>
            </a:pPr>
            <a:r>
              <a:rPr lang="en-US"/>
              <a:t>Using a Subquery to Solve a Problem</a:t>
            </a:r>
          </a:p>
          <a:p>
            <a:pPr lvl="1" defTabSz="377825">
              <a:tabLst>
                <a:tab pos="442913" algn="l"/>
              </a:tabLst>
            </a:pPr>
            <a:r>
              <a:rPr lang="en-US"/>
              <a:t>Suppose you want to write a query to find out who earns a salary greater than Jones’ salary. </a:t>
            </a:r>
          </a:p>
          <a:p>
            <a:pPr lvl="1" defTabSz="377825">
              <a:tabLst>
                <a:tab pos="442913" algn="l"/>
              </a:tabLst>
            </a:pPr>
            <a:r>
              <a:rPr lang="en-US"/>
              <a:t>To solve this problem, you need </a:t>
            </a:r>
            <a:r>
              <a:rPr lang="en-US" i="1"/>
              <a:t>two</a:t>
            </a:r>
            <a:r>
              <a:rPr lang="en-US"/>
              <a:t> queries: one query to find what Jones earns and a second query to find who earns more than that amount. </a:t>
            </a:r>
          </a:p>
          <a:p>
            <a:pPr lvl="1" defTabSz="377825">
              <a:tabLst>
                <a:tab pos="442913" algn="l"/>
              </a:tabLst>
            </a:pPr>
            <a:r>
              <a:rPr lang="en-US"/>
              <a:t>You can solve this problem by combining the two queries, placing one query </a:t>
            </a:r>
            <a:r>
              <a:rPr lang="en-US" i="1"/>
              <a:t>inside</a:t>
            </a:r>
            <a:r>
              <a:rPr lang="en-US"/>
              <a:t> the other query. </a:t>
            </a:r>
          </a:p>
          <a:p>
            <a:pPr lvl="1" defTabSz="377825">
              <a:tabLst>
                <a:tab pos="442913" algn="l"/>
              </a:tabLst>
            </a:pPr>
            <a:r>
              <a:rPr lang="en-US"/>
              <a:t>The inner query or the </a:t>
            </a:r>
            <a:r>
              <a:rPr lang="en-US" i="1"/>
              <a:t>subquery</a:t>
            </a:r>
            <a:r>
              <a:rPr lang="en-US"/>
              <a:t> returns a value that is used by the outer query or the main query. Using a subquery is equivalent to performing two sequential queries and using the result of the first query as the search value in the second query.</a:t>
            </a:r>
          </a:p>
          <a:p>
            <a:pPr marL="436563" lvl="2" indent="-207963" defTabSz="377825">
              <a:buFontTx/>
              <a:buNone/>
              <a:tabLst>
                <a:tab pos="442913" algn="l"/>
              </a:tabLst>
            </a:pPr>
            <a:endParaRPr lang="en-US"/>
          </a:p>
          <a:p>
            <a:pPr defTabSz="377825">
              <a:tabLst>
                <a:tab pos="442913" algn="l"/>
              </a:tabLst>
            </a:pPr>
            <a:endParaRPr lang="en-US">
              <a:latin typeface="Times New Roman" pitchFamily="18" charset="0"/>
            </a:endParaRPr>
          </a:p>
          <a:p>
            <a:pPr defTabSz="377825">
              <a:tabLst>
                <a:tab pos="442913" algn="l"/>
              </a:tabLst>
            </a:pPr>
            <a:endParaRPr lang="en-US">
              <a:latin typeface="Times New Roman" pitchFamily="18" charset="0"/>
            </a:endParaRPr>
          </a:p>
          <a:p>
            <a:pPr defTabSz="377825">
              <a:tabLst>
                <a:tab pos="442913" algn="l"/>
              </a:tabLst>
            </a:pPr>
            <a:endParaRPr lang="en-US">
              <a:solidFill>
                <a:schemeClr val="accent1"/>
              </a:solidFill>
            </a:endParaRPr>
          </a:p>
          <a:p>
            <a:pPr lvl="1" defTabSz="377825">
              <a:tabLst>
                <a:tab pos="442913" algn="l"/>
              </a:tabLst>
            </a:pPr>
            <a:endParaRPr lang="en-US"/>
          </a:p>
          <a:p>
            <a:pPr defTabSz="377825">
              <a:tabLst>
                <a:tab pos="442913" algn="l"/>
              </a:tabLst>
            </a:pPr>
            <a:endParaRPr lang="en-US" b="0">
              <a:latin typeface="Times New Roman" pitchFamily="18" charset="0"/>
            </a:endParaRPr>
          </a:p>
        </p:txBody>
      </p:sp>
      <p:sp>
        <p:nvSpPr>
          <p:cNvPr id="10245" name="Rectangle 5"/>
          <p:cNvSpPr>
            <a:spLocks noGrp="1" noRot="1" noChangeAspect="1" noChangeArrowheads="1" noTextEdit="1"/>
          </p:cNvSpPr>
          <p:nvPr>
            <p:ph type="sldImg"/>
          </p:nvPr>
        </p:nvSpPr>
        <p:spPr>
          <a:xfrm>
            <a:off x="441325" y="168275"/>
            <a:ext cx="5927725" cy="4445000"/>
          </a:xfrm>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noFill/>
          <a:ln/>
        </p:spPr>
        <p:txBody>
          <a:bodyPr/>
          <a:lstStyle/>
          <a:p>
            <a:r>
              <a:rPr lang="en-US"/>
              <a:t>Subqueries</a:t>
            </a:r>
          </a:p>
          <a:p>
            <a:pPr lvl="1"/>
            <a:r>
              <a:rPr lang="en-US"/>
              <a:t>A </a:t>
            </a:r>
            <a:r>
              <a:rPr lang="en-US">
                <a:solidFill>
                  <a:srgbClr val="FC0128"/>
                </a:solidFill>
              </a:rPr>
              <a:t>subquery </a:t>
            </a:r>
            <a:r>
              <a:rPr lang="en-US"/>
              <a:t>is a SELECT statement that is embedded in a clause of another SELECT statement. </a:t>
            </a:r>
            <a:r>
              <a:rPr lang="en-US">
                <a:latin typeface="Times" charset="0"/>
              </a:rPr>
              <a:t>You can build powerful statements out of simple ones by using subqueries. They can be very useful when you need to select rows from a table with a condition that depends on the data in the table itself.</a:t>
            </a:r>
          </a:p>
          <a:p>
            <a:pPr lvl="1"/>
            <a:r>
              <a:rPr lang="en-US"/>
              <a:t>You can place the subquery in a number of SQL clauses: </a:t>
            </a:r>
          </a:p>
          <a:p>
            <a:pPr lvl="2"/>
            <a:r>
              <a:rPr lang="en-US"/>
              <a:t>WHERE clause</a:t>
            </a:r>
          </a:p>
          <a:p>
            <a:pPr lvl="2"/>
            <a:r>
              <a:rPr lang="en-US"/>
              <a:t>HAVING clause</a:t>
            </a:r>
          </a:p>
          <a:p>
            <a:pPr lvl="2"/>
            <a:r>
              <a:rPr lang="en-US"/>
              <a:t>FROM clause</a:t>
            </a:r>
          </a:p>
          <a:p>
            <a:pPr lvl="1"/>
            <a:r>
              <a:rPr lang="en-US"/>
              <a:t>In the syntax:</a:t>
            </a:r>
          </a:p>
          <a:p>
            <a:pPr algn="just">
              <a:lnSpc>
                <a:spcPct val="112000"/>
              </a:lnSpc>
              <a:spcBef>
                <a:spcPct val="0"/>
              </a:spcBef>
            </a:pPr>
            <a:r>
              <a:rPr lang="en-US" b="0" i="1">
                <a:latin typeface="Times" charset="0"/>
              </a:rPr>
              <a:t>	operator</a:t>
            </a:r>
            <a:r>
              <a:rPr lang="en-US" b="0">
                <a:latin typeface="Times" charset="0"/>
              </a:rPr>
              <a:t> 	includes a comparison operator such as &gt;, =, or IN</a:t>
            </a:r>
          </a:p>
          <a:p>
            <a:pPr lvl="1"/>
            <a:r>
              <a:rPr lang="en-US" b="1"/>
              <a:t>Note:</a:t>
            </a:r>
            <a:r>
              <a:rPr lang="en-US"/>
              <a:t> Comparison operators fall into two classes: single-row operators (&gt;, =, &gt;=, &lt;, &lt;&gt;, &lt;=) and multiple-row operators (IN, ANY, ALL).</a:t>
            </a:r>
          </a:p>
          <a:p>
            <a:pPr lvl="1"/>
            <a:r>
              <a:rPr lang="en-US"/>
              <a:t>The subquery is often referred to as a nested SELECT, sub-SELECT, or inner SELECT statement. The subquery generally executes first, and its output is used to complete the query condition for the main or outer query.</a:t>
            </a:r>
          </a:p>
          <a:p>
            <a:r>
              <a:rPr lang="en-US">
                <a:solidFill>
                  <a:schemeClr val="accent2"/>
                </a:solidFill>
              </a:rPr>
              <a:t>Class Management Note</a:t>
            </a:r>
          </a:p>
          <a:p>
            <a:pPr lvl="1"/>
            <a:r>
              <a:rPr lang="en-US">
                <a:solidFill>
                  <a:schemeClr val="accent2"/>
                </a:solidFill>
              </a:rPr>
              <a:t>Additionally, subqueries can be placed in the CREATE VIEW statement, CREATE TABLE statement, UPDATE clause, INTO clause of an INSERT statement, and SET clause of an UPDATE statement.</a:t>
            </a:r>
            <a:r>
              <a:rPr lang="en-US"/>
              <a:t> </a:t>
            </a:r>
          </a:p>
        </p:txBody>
      </p:sp>
      <p:sp>
        <p:nvSpPr>
          <p:cNvPr id="12291" name="Rectangle 3"/>
          <p:cNvSpPr>
            <a:spLocks noGrp="1" noRot="1" noChangeAspect="1" noChangeArrowheads="1" noTextEdit="1"/>
          </p:cNvSpPr>
          <p:nvPr>
            <p:ph type="sldImg"/>
          </p:nvPr>
        </p:nvSpPr>
        <p:spPr>
          <a:xfrm>
            <a:off x="474663" y="161925"/>
            <a:ext cx="5864225" cy="4397375"/>
          </a:xfrm>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441325" y="168275"/>
            <a:ext cx="5927725" cy="4445000"/>
          </a:xfrm>
          <a:ln cap="flat"/>
        </p:spPr>
      </p:sp>
      <p:sp>
        <p:nvSpPr>
          <p:cNvPr id="14339" name="Rectangle 3"/>
          <p:cNvSpPr>
            <a:spLocks noGrp="1" noChangeArrowheads="1"/>
          </p:cNvSpPr>
          <p:nvPr>
            <p:ph type="body" idx="1"/>
          </p:nvPr>
        </p:nvSpPr>
        <p:spPr>
          <a:xfrm>
            <a:off x="452438" y="4762500"/>
            <a:ext cx="5778500" cy="3795713"/>
          </a:xfrm>
          <a:noFill/>
          <a:ln/>
        </p:spPr>
        <p:txBody>
          <a:bodyPr/>
          <a:lstStyle/>
          <a:p>
            <a:pPr defTabSz="377825">
              <a:tabLst>
                <a:tab pos="442913" algn="l"/>
              </a:tabLst>
            </a:pPr>
            <a:r>
              <a:rPr lang="en-US"/>
              <a:t>Using a Subquery</a:t>
            </a:r>
          </a:p>
          <a:p>
            <a:pPr lvl="1" defTabSz="377825">
              <a:tabLst>
                <a:tab pos="442913" algn="l"/>
              </a:tabLst>
            </a:pPr>
            <a:r>
              <a:rPr lang="en-US"/>
              <a:t>In the slide, the inner query determines the salary of employee 7566. The outer query takes the result of the inner query and uses this result to display all the employees who earn more than this amount.</a:t>
            </a:r>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defTabSz="377825">
              <a:tabLst>
                <a:tab pos="442913" algn="l"/>
              </a:tabLst>
            </a:pPr>
            <a:endParaRPr lang="en-US">
              <a:solidFill>
                <a:schemeClr val="accent1"/>
              </a:solidFill>
            </a:endParaRPr>
          </a:p>
          <a:p>
            <a:pPr defTabSz="377825">
              <a:tabLst>
                <a:tab pos="442913" algn="l"/>
              </a:tabLst>
            </a:pPr>
            <a:endParaRPr lang="en-US">
              <a:solidFill>
                <a:schemeClr val="accent1"/>
              </a:solidFill>
            </a:endParaRPr>
          </a:p>
          <a:p>
            <a:pPr defTabSz="377825">
              <a:tabLst>
                <a:tab pos="442913" algn="l"/>
              </a:tabLst>
            </a:pPr>
            <a:r>
              <a:rPr lang="en-US">
                <a:solidFill>
                  <a:schemeClr val="accent2"/>
                </a:solidFill>
              </a:rPr>
              <a:t>Class Management Note</a:t>
            </a:r>
          </a:p>
          <a:p>
            <a:pPr lvl="1" defTabSz="377825">
              <a:tabLst>
                <a:tab pos="442913" algn="l"/>
              </a:tabLst>
            </a:pPr>
            <a:r>
              <a:rPr lang="en-US">
                <a:solidFill>
                  <a:schemeClr val="accent2"/>
                </a:solidFill>
              </a:rPr>
              <a:t>Execute the subquery (inner query) on its own first to show the value that the subquery returns. Then execute the outer query using the result returned by the inner query. Finally, execute the entire query (containing the subquery) and show that the result is the same.</a:t>
            </a:r>
            <a:r>
              <a:rPr lang="en-US">
                <a:solidFill>
                  <a:schemeClr val="accent1"/>
                </a:solidFill>
              </a:rPr>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3860800" y="0"/>
            <a:ext cx="29591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87" name="Rectangle 3"/>
          <p:cNvSpPr>
            <a:spLocks noChangeArrowheads="1"/>
          </p:cNvSpPr>
          <p:nvPr/>
        </p:nvSpPr>
        <p:spPr bwMode="auto">
          <a:xfrm>
            <a:off x="-3175" y="0"/>
            <a:ext cx="29559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88" name="Rectangle 4"/>
          <p:cNvSpPr>
            <a:spLocks noGrp="1" noChangeArrowheads="1"/>
          </p:cNvSpPr>
          <p:nvPr>
            <p:ph type="body" idx="1"/>
          </p:nvPr>
        </p:nvSpPr>
        <p:spPr>
          <a:noFill/>
          <a:ln/>
        </p:spPr>
        <p:txBody>
          <a:bodyPr/>
          <a:lstStyle/>
          <a:p>
            <a:r>
              <a:rPr lang="en-US"/>
              <a:t>Guidelines for Using Subqueries</a:t>
            </a:r>
          </a:p>
          <a:p>
            <a:pPr lvl="2"/>
            <a:r>
              <a:rPr lang="en-US"/>
              <a:t>A subquery must be</a:t>
            </a:r>
            <a:r>
              <a:rPr lang="en-US">
                <a:latin typeface="Times" charset="0"/>
              </a:rPr>
              <a:t> enclosed in parentheses.</a:t>
            </a:r>
          </a:p>
          <a:p>
            <a:pPr lvl="2"/>
            <a:r>
              <a:rPr lang="en-US"/>
              <a:t>A subquery must appear on the right side of the comparison operator.</a:t>
            </a:r>
          </a:p>
          <a:p>
            <a:pPr lvl="2"/>
            <a:r>
              <a:rPr lang="en-US"/>
              <a:t>Subqueries cannot contain an ORDER BY clause. You can have only one ORDER BY clause for a SELECT statement, and if specified it must be the last clause in the main SELECT statement.</a:t>
            </a:r>
          </a:p>
          <a:p>
            <a:pPr lvl="2"/>
            <a:r>
              <a:rPr lang="en-US"/>
              <a:t>Two classes of comparison operators are used in subqueries: single-row operators and </a:t>
            </a:r>
            <a:br>
              <a:rPr lang="en-US"/>
            </a:br>
            <a:r>
              <a:rPr lang="en-US"/>
              <a:t>multiple-row operators.</a:t>
            </a:r>
          </a:p>
          <a:p>
            <a:pPr lvl="1"/>
            <a:endParaRPr lang="en-US"/>
          </a:p>
          <a:p>
            <a:pPr lvl="1"/>
            <a:endParaRPr lang="en-US"/>
          </a:p>
          <a:p>
            <a:pPr lvl="1"/>
            <a:endParaRPr lang="en-US"/>
          </a:p>
          <a:p>
            <a:pPr lvl="1"/>
            <a:endParaRPr lang="en-US"/>
          </a:p>
          <a:p>
            <a:pPr lvl="1"/>
            <a:endParaRPr lang="en-US"/>
          </a:p>
          <a:p>
            <a:pPr lvl="1"/>
            <a:endParaRPr lang="en-US"/>
          </a:p>
          <a:p>
            <a:r>
              <a:rPr lang="en-US">
                <a:solidFill>
                  <a:schemeClr val="accent2"/>
                </a:solidFill>
              </a:rPr>
              <a:t>Class Management Note</a:t>
            </a:r>
          </a:p>
          <a:p>
            <a:pPr lvl="1"/>
            <a:r>
              <a:rPr lang="en-US">
                <a:solidFill>
                  <a:schemeClr val="accent2"/>
                </a:solidFill>
              </a:rPr>
              <a:t>A subquery can execute multiple times in correlated subqueries, which are not included in this course. Students may ask how many subqueries can be written. The Oracle Server imposes no limit on the number of subqueries. The limit is related to the buffer size that the query uses.</a:t>
            </a:r>
          </a:p>
        </p:txBody>
      </p:sp>
      <p:sp>
        <p:nvSpPr>
          <p:cNvPr id="16389" name="Rectangle 5"/>
          <p:cNvSpPr>
            <a:spLocks noGrp="1" noRot="1" noChangeAspect="1" noChangeArrowheads="1" noTextEdit="1"/>
          </p:cNvSpPr>
          <p:nvPr>
            <p:ph type="sldImg"/>
          </p:nvPr>
        </p:nvSpPr>
        <p:spPr>
          <a:xfrm>
            <a:off x="474663" y="161925"/>
            <a:ext cx="5864225" cy="4397375"/>
          </a:xfrm>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3862388" y="-1588"/>
            <a:ext cx="2955925"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5" name="Rectangle 3"/>
          <p:cNvSpPr>
            <a:spLocks noChangeArrowheads="1"/>
          </p:cNvSpPr>
          <p:nvPr/>
        </p:nvSpPr>
        <p:spPr bwMode="auto">
          <a:xfrm>
            <a:off x="-1588" y="-1588"/>
            <a:ext cx="2952751"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6" name="Rectangle 4"/>
          <p:cNvSpPr>
            <a:spLocks noGrp="1" noChangeArrowheads="1"/>
          </p:cNvSpPr>
          <p:nvPr>
            <p:ph type="body" idx="1"/>
          </p:nvPr>
        </p:nvSpPr>
        <p:spPr>
          <a:xfrm>
            <a:off x="452438" y="4762500"/>
            <a:ext cx="5789612" cy="3795713"/>
          </a:xfrm>
          <a:noFill/>
          <a:ln/>
        </p:spPr>
        <p:txBody>
          <a:bodyPr/>
          <a:lstStyle/>
          <a:p>
            <a:pPr defTabSz="377825">
              <a:tabLst>
                <a:tab pos="442913" algn="l"/>
              </a:tabLst>
            </a:pPr>
            <a:r>
              <a:rPr lang="en-US"/>
              <a:t>Types of Subqueries</a:t>
            </a:r>
          </a:p>
          <a:p>
            <a:pPr marL="436563" lvl="2" indent="-207963" defTabSz="377825">
              <a:tabLst>
                <a:tab pos="442913" algn="l"/>
              </a:tabLst>
            </a:pPr>
            <a:r>
              <a:rPr lang="en-US">
                <a:solidFill>
                  <a:srgbClr val="FC0128"/>
                </a:solidFill>
              </a:rPr>
              <a:t>Single-row subqueries:</a:t>
            </a:r>
            <a:r>
              <a:rPr lang="en-US"/>
              <a:t> Queries that return only one row from the inner SELECT statement</a:t>
            </a:r>
          </a:p>
          <a:p>
            <a:pPr marL="436563" lvl="2" indent="-207963" defTabSz="377825">
              <a:tabLst>
                <a:tab pos="442913" algn="l"/>
              </a:tabLst>
            </a:pPr>
            <a:r>
              <a:rPr lang="en-US">
                <a:solidFill>
                  <a:srgbClr val="FC0128"/>
                </a:solidFill>
              </a:rPr>
              <a:t>Multiple-row subqueries:</a:t>
            </a:r>
            <a:r>
              <a:rPr lang="en-US"/>
              <a:t> Queries that return more than one row from the inner SELECT statement</a:t>
            </a:r>
          </a:p>
          <a:p>
            <a:pPr marL="436563" lvl="2" indent="-207963" defTabSz="377825">
              <a:tabLst>
                <a:tab pos="442913" algn="l"/>
              </a:tabLst>
            </a:pPr>
            <a:r>
              <a:rPr lang="en-US">
                <a:solidFill>
                  <a:srgbClr val="FC0128"/>
                </a:solidFill>
              </a:rPr>
              <a:t>Multiple-column subqueries:</a:t>
            </a:r>
            <a:r>
              <a:rPr lang="en-US"/>
              <a:t> Queries that return more than one column from the inner SELECT statement</a:t>
            </a:r>
          </a:p>
          <a:p>
            <a:pPr defTabSz="377825">
              <a:tabLst>
                <a:tab pos="442913" algn="l"/>
              </a:tabLst>
            </a:pPr>
            <a:endParaRPr lang="en-US">
              <a:solidFill>
                <a:schemeClr val="accent1"/>
              </a:solidFill>
            </a:endParaRPr>
          </a:p>
          <a:p>
            <a:pPr defTabSz="377825">
              <a:tabLst>
                <a:tab pos="442913" algn="l"/>
              </a:tabLst>
            </a:pPr>
            <a:endParaRPr lang="en-US">
              <a:solidFill>
                <a:schemeClr val="accent1"/>
              </a:solidFill>
            </a:endParaRPr>
          </a:p>
          <a:p>
            <a:pPr defTabSz="377825">
              <a:tabLst>
                <a:tab pos="442913" algn="l"/>
              </a:tabLst>
            </a:pPr>
            <a:endParaRPr lang="en-US">
              <a:solidFill>
                <a:schemeClr val="accent1"/>
              </a:solidFill>
            </a:endParaRPr>
          </a:p>
          <a:p>
            <a:pPr defTabSz="377825">
              <a:tabLst>
                <a:tab pos="442913" algn="l"/>
              </a:tabLst>
            </a:pPr>
            <a:endParaRPr lang="en-US">
              <a:solidFill>
                <a:schemeClr val="accent1"/>
              </a:solidFill>
            </a:endParaRPr>
          </a:p>
          <a:p>
            <a:pPr defTabSz="377825">
              <a:tabLst>
                <a:tab pos="442913" algn="l"/>
              </a:tabLst>
            </a:pPr>
            <a:endParaRPr lang="en-US">
              <a:solidFill>
                <a:schemeClr val="accent1"/>
              </a:solidFill>
            </a:endParaRPr>
          </a:p>
          <a:p>
            <a:pPr defTabSz="377825">
              <a:tabLst>
                <a:tab pos="442913" algn="l"/>
              </a:tabLst>
            </a:pPr>
            <a:endParaRPr lang="en-US">
              <a:solidFill>
                <a:schemeClr val="accent1"/>
              </a:solidFill>
            </a:endParaRPr>
          </a:p>
        </p:txBody>
      </p:sp>
      <p:sp>
        <p:nvSpPr>
          <p:cNvPr id="18437" name="Rectangle 5"/>
          <p:cNvSpPr>
            <a:spLocks noGrp="1" noRot="1" noChangeAspect="1" noChangeArrowheads="1" noTextEdit="1"/>
          </p:cNvSpPr>
          <p:nvPr>
            <p:ph type="sldImg"/>
          </p:nvPr>
        </p:nvSpPr>
        <p:spPr>
          <a:xfrm>
            <a:off x="441325" y="168275"/>
            <a:ext cx="5927725" cy="4445000"/>
          </a:xfrm>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xfrm>
            <a:off x="441325" y="168275"/>
            <a:ext cx="5927725" cy="4445000"/>
          </a:xfrm>
          <a:ln cap="flat"/>
        </p:spPr>
      </p:sp>
      <p:sp>
        <p:nvSpPr>
          <p:cNvPr id="20483" name="Rectangle 3"/>
          <p:cNvSpPr>
            <a:spLocks noChangeArrowheads="1"/>
          </p:cNvSpPr>
          <p:nvPr/>
        </p:nvSpPr>
        <p:spPr bwMode="auto">
          <a:xfrm>
            <a:off x="3862388" y="-1588"/>
            <a:ext cx="2955925"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4" name="Rectangle 4"/>
          <p:cNvSpPr>
            <a:spLocks noChangeArrowheads="1"/>
          </p:cNvSpPr>
          <p:nvPr/>
        </p:nvSpPr>
        <p:spPr bwMode="auto">
          <a:xfrm>
            <a:off x="-1588" y="-1588"/>
            <a:ext cx="2952751"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5" name="Rectangle 5"/>
          <p:cNvSpPr>
            <a:spLocks noGrp="1" noChangeArrowheads="1"/>
          </p:cNvSpPr>
          <p:nvPr>
            <p:ph type="body" idx="1"/>
          </p:nvPr>
        </p:nvSpPr>
        <p:spPr>
          <a:xfrm>
            <a:off x="452438" y="4762500"/>
            <a:ext cx="5802312" cy="3795713"/>
          </a:xfrm>
          <a:noFill/>
          <a:ln/>
        </p:spPr>
        <p:txBody>
          <a:bodyPr/>
          <a:lstStyle/>
          <a:p>
            <a:pPr defTabSz="377825">
              <a:tabLst>
                <a:tab pos="442913" algn="l"/>
              </a:tabLst>
            </a:pPr>
            <a:r>
              <a:rPr lang="en-US"/>
              <a:t>Single-Row Subqueries</a:t>
            </a:r>
          </a:p>
          <a:p>
            <a:pPr lvl="1" defTabSz="377825">
              <a:tabLst>
                <a:tab pos="442913" algn="l"/>
              </a:tabLst>
            </a:pPr>
            <a:r>
              <a:rPr lang="en-US"/>
              <a:t>A </a:t>
            </a:r>
            <a:r>
              <a:rPr lang="en-US" i="1">
                <a:solidFill>
                  <a:srgbClr val="FC0128"/>
                </a:solidFill>
              </a:rPr>
              <a:t>single-row subquery</a:t>
            </a:r>
            <a:r>
              <a:rPr lang="en-US">
                <a:solidFill>
                  <a:srgbClr val="FC0128"/>
                </a:solidFill>
              </a:rPr>
              <a:t> </a:t>
            </a:r>
            <a:r>
              <a:rPr lang="en-US"/>
              <a:t>is one that returns one row from the inner SELECT statement. This type of subquery uses a single-row operator. The slide gives a list of single-row operators. </a:t>
            </a:r>
          </a:p>
          <a:p>
            <a:pPr defTabSz="377825">
              <a:tabLst>
                <a:tab pos="442913" algn="l"/>
              </a:tabLst>
            </a:pPr>
            <a:r>
              <a:rPr lang="en-US"/>
              <a:t>Example</a:t>
            </a:r>
          </a:p>
          <a:p>
            <a:pPr lvl="1" defTabSz="377825">
              <a:tabLst>
                <a:tab pos="442913" algn="l"/>
              </a:tabLst>
            </a:pPr>
            <a:r>
              <a:rPr lang="en-US"/>
              <a:t>Display the employees whose job title is the same as that of employee 7369.  </a:t>
            </a:r>
          </a:p>
          <a:p>
            <a:pPr defTabSz="377825">
              <a:spcBef>
                <a:spcPct val="0"/>
              </a:spcBef>
              <a:tabLst>
                <a:tab pos="442913" algn="l"/>
              </a:tabLst>
            </a:pPr>
            <a:endParaRPr lang="en-US">
              <a:solidFill>
                <a:srgbClr val="000000"/>
              </a:solidFill>
              <a:latin typeface="Courier New" pitchFamily="49" charset="0"/>
            </a:endParaRPr>
          </a:p>
          <a:p>
            <a:pPr defTabSz="377825">
              <a:spcBef>
                <a:spcPct val="0"/>
              </a:spcBef>
              <a:tabLst>
                <a:tab pos="442913" algn="l"/>
              </a:tabLst>
            </a:pPr>
            <a:r>
              <a:rPr lang="en-US">
                <a:solidFill>
                  <a:srgbClr val="000000"/>
                </a:solidFill>
                <a:latin typeface="Courier New" pitchFamily="49" charset="0"/>
              </a:rPr>
              <a:t> </a:t>
            </a:r>
          </a:p>
        </p:txBody>
      </p:sp>
      <p:sp>
        <p:nvSpPr>
          <p:cNvPr id="20486" name="Rectangle 6"/>
          <p:cNvSpPr>
            <a:spLocks noChangeArrowheads="1"/>
          </p:cNvSpPr>
          <p:nvPr/>
        </p:nvSpPr>
        <p:spPr bwMode="auto">
          <a:xfrm>
            <a:off x="655638" y="5843588"/>
            <a:ext cx="5618162" cy="123666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7" name="Rectangle 7"/>
          <p:cNvSpPr>
            <a:spLocks noChangeArrowheads="1"/>
          </p:cNvSpPr>
          <p:nvPr/>
        </p:nvSpPr>
        <p:spPr bwMode="auto">
          <a:xfrm>
            <a:off x="652463" y="7213600"/>
            <a:ext cx="5630862" cy="11271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8" name="Rectangle 8"/>
          <p:cNvSpPr>
            <a:spLocks noChangeArrowheads="1"/>
          </p:cNvSpPr>
          <p:nvPr/>
        </p:nvSpPr>
        <p:spPr bwMode="auto">
          <a:xfrm>
            <a:off x="698500" y="7258050"/>
            <a:ext cx="5224463"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8900" tIns="42863" rIns="88900" bIns="42863">
            <a:spAutoFit/>
          </a:bodyPr>
          <a:lstStyle/>
          <a:p>
            <a:pPr algn="l" defTabSz="828675">
              <a:lnSpc>
                <a:spcPct val="100000"/>
              </a:lnSpc>
              <a:spcBef>
                <a:spcPct val="0"/>
              </a:spcBef>
            </a:pPr>
            <a:r>
              <a:rPr lang="en-US" sz="1100" b="0">
                <a:solidFill>
                  <a:srgbClr val="000000"/>
                </a:solidFill>
                <a:latin typeface="Courier New" pitchFamily="49" charset="0"/>
              </a:rPr>
              <a:t>ENAME      JOB</a:t>
            </a:r>
          </a:p>
          <a:p>
            <a:pPr algn="l" defTabSz="828675">
              <a:lnSpc>
                <a:spcPct val="100000"/>
              </a:lnSpc>
              <a:spcBef>
                <a:spcPct val="0"/>
              </a:spcBef>
            </a:pPr>
            <a:r>
              <a:rPr lang="en-US" sz="1100" b="0">
                <a:solidFill>
                  <a:srgbClr val="000000"/>
                </a:solidFill>
                <a:latin typeface="Courier New" pitchFamily="49" charset="0"/>
              </a:rPr>
              <a:t>---------- ---------</a:t>
            </a:r>
          </a:p>
          <a:p>
            <a:pPr algn="l" defTabSz="828675">
              <a:lnSpc>
                <a:spcPct val="100000"/>
              </a:lnSpc>
              <a:spcBef>
                <a:spcPct val="0"/>
              </a:spcBef>
            </a:pPr>
            <a:r>
              <a:rPr lang="en-US" sz="1100" b="0">
                <a:solidFill>
                  <a:srgbClr val="000000"/>
                </a:solidFill>
                <a:latin typeface="Courier New" pitchFamily="49" charset="0"/>
              </a:rPr>
              <a:t>JAMES      CLERK</a:t>
            </a:r>
          </a:p>
          <a:p>
            <a:pPr algn="l" defTabSz="828675">
              <a:lnSpc>
                <a:spcPct val="100000"/>
              </a:lnSpc>
              <a:spcBef>
                <a:spcPct val="0"/>
              </a:spcBef>
            </a:pPr>
            <a:r>
              <a:rPr lang="en-US" sz="1100" b="0">
                <a:solidFill>
                  <a:srgbClr val="000000"/>
                </a:solidFill>
                <a:latin typeface="Courier New" pitchFamily="49" charset="0"/>
              </a:rPr>
              <a:t>SMITH      CLERK</a:t>
            </a:r>
          </a:p>
          <a:p>
            <a:pPr algn="l" defTabSz="828675">
              <a:lnSpc>
                <a:spcPct val="100000"/>
              </a:lnSpc>
              <a:spcBef>
                <a:spcPct val="0"/>
              </a:spcBef>
            </a:pPr>
            <a:r>
              <a:rPr lang="en-US" sz="1100" b="0">
                <a:solidFill>
                  <a:srgbClr val="000000"/>
                </a:solidFill>
                <a:latin typeface="Courier New" pitchFamily="49" charset="0"/>
              </a:rPr>
              <a:t>ADAMS      CLERK</a:t>
            </a:r>
          </a:p>
          <a:p>
            <a:pPr algn="l" defTabSz="828675">
              <a:lnSpc>
                <a:spcPct val="100000"/>
              </a:lnSpc>
              <a:spcBef>
                <a:spcPct val="0"/>
              </a:spcBef>
            </a:pPr>
            <a:r>
              <a:rPr lang="en-US" sz="1100" b="0">
                <a:solidFill>
                  <a:srgbClr val="000000"/>
                </a:solidFill>
                <a:latin typeface="Courier New" pitchFamily="49" charset="0"/>
              </a:rPr>
              <a:t>MILLER     CLERK</a:t>
            </a:r>
          </a:p>
        </p:txBody>
      </p:sp>
      <p:sp>
        <p:nvSpPr>
          <p:cNvPr id="20489" name="Rectangle 9"/>
          <p:cNvSpPr>
            <a:spLocks noChangeArrowheads="1"/>
          </p:cNvSpPr>
          <p:nvPr/>
        </p:nvSpPr>
        <p:spPr bwMode="auto">
          <a:xfrm>
            <a:off x="714375" y="5907088"/>
            <a:ext cx="4208463" cy="1138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403225">
              <a:lnSpc>
                <a:spcPct val="100000"/>
              </a:lnSpc>
              <a:spcBef>
                <a:spcPct val="0"/>
              </a:spcBef>
              <a:spcAft>
                <a:spcPct val="24000"/>
              </a:spcAft>
            </a:pPr>
            <a:r>
              <a:rPr lang="en-US" sz="1100">
                <a:solidFill>
                  <a:schemeClr val="tx1"/>
                </a:solidFill>
                <a:latin typeface="Courier New" pitchFamily="49" charset="0"/>
              </a:rPr>
              <a:t>SQL&gt; SELECT   ename, job</a:t>
            </a:r>
            <a:br>
              <a:rPr lang="en-US" sz="1100">
                <a:solidFill>
                  <a:schemeClr val="tx1"/>
                </a:solidFill>
                <a:latin typeface="Courier New" pitchFamily="49" charset="0"/>
              </a:rPr>
            </a:br>
            <a:r>
              <a:rPr lang="en-US" sz="1100">
                <a:solidFill>
                  <a:schemeClr val="tx1"/>
                </a:solidFill>
                <a:latin typeface="Courier New" pitchFamily="49" charset="0"/>
              </a:rPr>
              <a:t>   2  FROM     emp</a:t>
            </a:r>
            <a:br>
              <a:rPr lang="en-US" sz="1100">
                <a:solidFill>
                  <a:schemeClr val="tx1"/>
                </a:solidFill>
                <a:latin typeface="Courier New" pitchFamily="49" charset="0"/>
              </a:rPr>
            </a:br>
            <a:r>
              <a:rPr lang="en-US" sz="1100">
                <a:solidFill>
                  <a:schemeClr val="tx1"/>
                </a:solidFill>
                <a:latin typeface="Courier New" pitchFamily="49" charset="0"/>
              </a:rPr>
              <a:t>   3  WHERE    job = </a:t>
            </a:r>
          </a:p>
          <a:p>
            <a:pPr algn="l" defTabSz="403225">
              <a:lnSpc>
                <a:spcPct val="100000"/>
              </a:lnSpc>
              <a:spcBef>
                <a:spcPct val="0"/>
              </a:spcBef>
              <a:spcAft>
                <a:spcPct val="24000"/>
              </a:spcAft>
            </a:pPr>
            <a:r>
              <a:rPr lang="en-US" sz="1100">
                <a:solidFill>
                  <a:schemeClr val="tx1"/>
                </a:solidFill>
                <a:latin typeface="Courier New" pitchFamily="49" charset="0"/>
              </a:rPr>
              <a:t>   4		      	(SELECT  job</a:t>
            </a:r>
            <a:br>
              <a:rPr lang="en-US" sz="1100">
                <a:solidFill>
                  <a:schemeClr val="tx1"/>
                </a:solidFill>
                <a:latin typeface="Courier New" pitchFamily="49" charset="0"/>
              </a:rPr>
            </a:br>
            <a:r>
              <a:rPr lang="en-US" sz="1100">
                <a:solidFill>
                  <a:schemeClr val="tx1"/>
                </a:solidFill>
                <a:latin typeface="Courier New" pitchFamily="49" charset="0"/>
              </a:rPr>
              <a:t>   5	     			 FROM     emp</a:t>
            </a:r>
            <a:br>
              <a:rPr lang="en-US" sz="1100">
                <a:solidFill>
                  <a:schemeClr val="tx1"/>
                </a:solidFill>
                <a:latin typeface="Courier New" pitchFamily="49" charset="0"/>
              </a:rPr>
            </a:br>
            <a:r>
              <a:rPr lang="en-US" sz="1100">
                <a:solidFill>
                  <a:schemeClr val="tx1"/>
                </a:solidFill>
                <a:latin typeface="Courier New" pitchFamily="49" charset="0"/>
              </a:rPr>
              <a:t>   6	     			 WHERE    empno = 7369);</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xfrm>
            <a:off x="441325" y="168275"/>
            <a:ext cx="5927725" cy="4445000"/>
          </a:xfrm>
          <a:ln cap="flat"/>
        </p:spPr>
      </p:sp>
      <p:sp>
        <p:nvSpPr>
          <p:cNvPr id="20483" name="Rectangle 3"/>
          <p:cNvSpPr>
            <a:spLocks noChangeArrowheads="1"/>
          </p:cNvSpPr>
          <p:nvPr/>
        </p:nvSpPr>
        <p:spPr bwMode="auto">
          <a:xfrm>
            <a:off x="3862388" y="-1588"/>
            <a:ext cx="2955925"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4" name="Rectangle 4"/>
          <p:cNvSpPr>
            <a:spLocks noChangeArrowheads="1"/>
          </p:cNvSpPr>
          <p:nvPr/>
        </p:nvSpPr>
        <p:spPr bwMode="auto">
          <a:xfrm>
            <a:off x="-1588" y="-1588"/>
            <a:ext cx="2952751"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5" name="Rectangle 5"/>
          <p:cNvSpPr>
            <a:spLocks noGrp="1" noChangeArrowheads="1"/>
          </p:cNvSpPr>
          <p:nvPr>
            <p:ph type="body" idx="1"/>
          </p:nvPr>
        </p:nvSpPr>
        <p:spPr>
          <a:xfrm>
            <a:off x="452438" y="4762500"/>
            <a:ext cx="5802312" cy="3795713"/>
          </a:xfrm>
          <a:noFill/>
          <a:ln/>
        </p:spPr>
        <p:txBody>
          <a:bodyPr/>
          <a:lstStyle/>
          <a:p>
            <a:pPr defTabSz="377825">
              <a:tabLst>
                <a:tab pos="442913" algn="l"/>
              </a:tabLst>
            </a:pPr>
            <a:r>
              <a:rPr lang="en-US"/>
              <a:t>Single-Row Subqueries</a:t>
            </a:r>
          </a:p>
          <a:p>
            <a:pPr lvl="1" defTabSz="377825">
              <a:tabLst>
                <a:tab pos="442913" algn="l"/>
              </a:tabLst>
            </a:pPr>
            <a:r>
              <a:rPr lang="en-US"/>
              <a:t>A </a:t>
            </a:r>
            <a:r>
              <a:rPr lang="en-US" i="1">
                <a:solidFill>
                  <a:srgbClr val="FC0128"/>
                </a:solidFill>
              </a:rPr>
              <a:t>single-row subquery</a:t>
            </a:r>
            <a:r>
              <a:rPr lang="en-US">
                <a:solidFill>
                  <a:srgbClr val="FC0128"/>
                </a:solidFill>
              </a:rPr>
              <a:t> </a:t>
            </a:r>
            <a:r>
              <a:rPr lang="en-US"/>
              <a:t>is one that returns one row from the inner SELECT statement. This type of subquery uses a single-row operator. The slide gives a list of single-row operators. </a:t>
            </a:r>
          </a:p>
          <a:p>
            <a:pPr defTabSz="377825">
              <a:tabLst>
                <a:tab pos="442913" algn="l"/>
              </a:tabLst>
            </a:pPr>
            <a:r>
              <a:rPr lang="en-US"/>
              <a:t>Example</a:t>
            </a:r>
          </a:p>
          <a:p>
            <a:pPr lvl="1" defTabSz="377825">
              <a:tabLst>
                <a:tab pos="442913" algn="l"/>
              </a:tabLst>
            </a:pPr>
            <a:r>
              <a:rPr lang="en-US"/>
              <a:t>Display the employees whose job title is the same as that of employee 7369.  </a:t>
            </a:r>
          </a:p>
          <a:p>
            <a:pPr defTabSz="377825">
              <a:spcBef>
                <a:spcPct val="0"/>
              </a:spcBef>
              <a:tabLst>
                <a:tab pos="442913" algn="l"/>
              </a:tabLst>
            </a:pPr>
            <a:endParaRPr lang="en-US">
              <a:solidFill>
                <a:srgbClr val="000000"/>
              </a:solidFill>
              <a:latin typeface="Courier New" pitchFamily="49" charset="0"/>
            </a:endParaRPr>
          </a:p>
          <a:p>
            <a:pPr defTabSz="377825">
              <a:spcBef>
                <a:spcPct val="0"/>
              </a:spcBef>
              <a:tabLst>
                <a:tab pos="442913" algn="l"/>
              </a:tabLst>
            </a:pPr>
            <a:r>
              <a:rPr lang="en-US">
                <a:solidFill>
                  <a:srgbClr val="000000"/>
                </a:solidFill>
                <a:latin typeface="Courier New" pitchFamily="49" charset="0"/>
              </a:rPr>
              <a:t> </a:t>
            </a:r>
          </a:p>
        </p:txBody>
      </p:sp>
      <p:sp>
        <p:nvSpPr>
          <p:cNvPr id="20486" name="Rectangle 6"/>
          <p:cNvSpPr>
            <a:spLocks noChangeArrowheads="1"/>
          </p:cNvSpPr>
          <p:nvPr/>
        </p:nvSpPr>
        <p:spPr bwMode="auto">
          <a:xfrm>
            <a:off x="655638" y="5843588"/>
            <a:ext cx="5618162" cy="123666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7" name="Rectangle 7"/>
          <p:cNvSpPr>
            <a:spLocks noChangeArrowheads="1"/>
          </p:cNvSpPr>
          <p:nvPr/>
        </p:nvSpPr>
        <p:spPr bwMode="auto">
          <a:xfrm>
            <a:off x="652463" y="7213600"/>
            <a:ext cx="5630862" cy="11271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8" name="Rectangle 8"/>
          <p:cNvSpPr>
            <a:spLocks noChangeArrowheads="1"/>
          </p:cNvSpPr>
          <p:nvPr/>
        </p:nvSpPr>
        <p:spPr bwMode="auto">
          <a:xfrm>
            <a:off x="698500" y="7258050"/>
            <a:ext cx="5224463"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8900" tIns="42863" rIns="88900" bIns="42863">
            <a:spAutoFit/>
          </a:bodyPr>
          <a:lstStyle/>
          <a:p>
            <a:pPr algn="l" defTabSz="828675">
              <a:lnSpc>
                <a:spcPct val="100000"/>
              </a:lnSpc>
              <a:spcBef>
                <a:spcPct val="0"/>
              </a:spcBef>
            </a:pPr>
            <a:r>
              <a:rPr lang="en-US" sz="1100" b="0">
                <a:solidFill>
                  <a:srgbClr val="000000"/>
                </a:solidFill>
                <a:latin typeface="Courier New" pitchFamily="49" charset="0"/>
              </a:rPr>
              <a:t>ENAME      JOB</a:t>
            </a:r>
          </a:p>
          <a:p>
            <a:pPr algn="l" defTabSz="828675">
              <a:lnSpc>
                <a:spcPct val="100000"/>
              </a:lnSpc>
              <a:spcBef>
                <a:spcPct val="0"/>
              </a:spcBef>
            </a:pPr>
            <a:r>
              <a:rPr lang="en-US" sz="1100" b="0">
                <a:solidFill>
                  <a:srgbClr val="000000"/>
                </a:solidFill>
                <a:latin typeface="Courier New" pitchFamily="49" charset="0"/>
              </a:rPr>
              <a:t>---------- ---------</a:t>
            </a:r>
          </a:p>
          <a:p>
            <a:pPr algn="l" defTabSz="828675">
              <a:lnSpc>
                <a:spcPct val="100000"/>
              </a:lnSpc>
              <a:spcBef>
                <a:spcPct val="0"/>
              </a:spcBef>
            </a:pPr>
            <a:r>
              <a:rPr lang="en-US" sz="1100" b="0">
                <a:solidFill>
                  <a:srgbClr val="000000"/>
                </a:solidFill>
                <a:latin typeface="Courier New" pitchFamily="49" charset="0"/>
              </a:rPr>
              <a:t>JAMES      CLERK</a:t>
            </a:r>
          </a:p>
          <a:p>
            <a:pPr algn="l" defTabSz="828675">
              <a:lnSpc>
                <a:spcPct val="100000"/>
              </a:lnSpc>
              <a:spcBef>
                <a:spcPct val="0"/>
              </a:spcBef>
            </a:pPr>
            <a:r>
              <a:rPr lang="en-US" sz="1100" b="0">
                <a:solidFill>
                  <a:srgbClr val="000000"/>
                </a:solidFill>
                <a:latin typeface="Courier New" pitchFamily="49" charset="0"/>
              </a:rPr>
              <a:t>SMITH      CLERK</a:t>
            </a:r>
          </a:p>
          <a:p>
            <a:pPr algn="l" defTabSz="828675">
              <a:lnSpc>
                <a:spcPct val="100000"/>
              </a:lnSpc>
              <a:spcBef>
                <a:spcPct val="0"/>
              </a:spcBef>
            </a:pPr>
            <a:r>
              <a:rPr lang="en-US" sz="1100" b="0">
                <a:solidFill>
                  <a:srgbClr val="000000"/>
                </a:solidFill>
                <a:latin typeface="Courier New" pitchFamily="49" charset="0"/>
              </a:rPr>
              <a:t>ADAMS      CLERK</a:t>
            </a:r>
          </a:p>
          <a:p>
            <a:pPr algn="l" defTabSz="828675">
              <a:lnSpc>
                <a:spcPct val="100000"/>
              </a:lnSpc>
              <a:spcBef>
                <a:spcPct val="0"/>
              </a:spcBef>
            </a:pPr>
            <a:r>
              <a:rPr lang="en-US" sz="1100" b="0">
                <a:solidFill>
                  <a:srgbClr val="000000"/>
                </a:solidFill>
                <a:latin typeface="Courier New" pitchFamily="49" charset="0"/>
              </a:rPr>
              <a:t>MILLER     CLERK</a:t>
            </a:r>
          </a:p>
        </p:txBody>
      </p:sp>
      <p:sp>
        <p:nvSpPr>
          <p:cNvPr id="20489" name="Rectangle 9"/>
          <p:cNvSpPr>
            <a:spLocks noChangeArrowheads="1"/>
          </p:cNvSpPr>
          <p:nvPr/>
        </p:nvSpPr>
        <p:spPr bwMode="auto">
          <a:xfrm>
            <a:off x="714375" y="5907088"/>
            <a:ext cx="4208463" cy="1138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403225">
              <a:lnSpc>
                <a:spcPct val="100000"/>
              </a:lnSpc>
              <a:spcBef>
                <a:spcPct val="0"/>
              </a:spcBef>
              <a:spcAft>
                <a:spcPct val="24000"/>
              </a:spcAft>
            </a:pPr>
            <a:r>
              <a:rPr lang="en-US" sz="1100">
                <a:solidFill>
                  <a:schemeClr val="tx1"/>
                </a:solidFill>
                <a:latin typeface="Courier New" pitchFamily="49" charset="0"/>
              </a:rPr>
              <a:t>SQL&gt; SELECT   ename, job</a:t>
            </a:r>
            <a:br>
              <a:rPr lang="en-US" sz="1100">
                <a:solidFill>
                  <a:schemeClr val="tx1"/>
                </a:solidFill>
                <a:latin typeface="Courier New" pitchFamily="49" charset="0"/>
              </a:rPr>
            </a:br>
            <a:r>
              <a:rPr lang="en-US" sz="1100">
                <a:solidFill>
                  <a:schemeClr val="tx1"/>
                </a:solidFill>
                <a:latin typeface="Courier New" pitchFamily="49" charset="0"/>
              </a:rPr>
              <a:t>   2  FROM     emp</a:t>
            </a:r>
            <a:br>
              <a:rPr lang="en-US" sz="1100">
                <a:solidFill>
                  <a:schemeClr val="tx1"/>
                </a:solidFill>
                <a:latin typeface="Courier New" pitchFamily="49" charset="0"/>
              </a:rPr>
            </a:br>
            <a:r>
              <a:rPr lang="en-US" sz="1100">
                <a:solidFill>
                  <a:schemeClr val="tx1"/>
                </a:solidFill>
                <a:latin typeface="Courier New" pitchFamily="49" charset="0"/>
              </a:rPr>
              <a:t>   3  WHERE    job = </a:t>
            </a:r>
          </a:p>
          <a:p>
            <a:pPr algn="l" defTabSz="403225">
              <a:lnSpc>
                <a:spcPct val="100000"/>
              </a:lnSpc>
              <a:spcBef>
                <a:spcPct val="0"/>
              </a:spcBef>
              <a:spcAft>
                <a:spcPct val="24000"/>
              </a:spcAft>
            </a:pPr>
            <a:r>
              <a:rPr lang="en-US" sz="1100">
                <a:solidFill>
                  <a:schemeClr val="tx1"/>
                </a:solidFill>
                <a:latin typeface="Courier New" pitchFamily="49" charset="0"/>
              </a:rPr>
              <a:t>   4		      	(SELECT  job</a:t>
            </a:r>
            <a:br>
              <a:rPr lang="en-US" sz="1100">
                <a:solidFill>
                  <a:schemeClr val="tx1"/>
                </a:solidFill>
                <a:latin typeface="Courier New" pitchFamily="49" charset="0"/>
              </a:rPr>
            </a:br>
            <a:r>
              <a:rPr lang="en-US" sz="1100">
                <a:solidFill>
                  <a:schemeClr val="tx1"/>
                </a:solidFill>
                <a:latin typeface="Courier New" pitchFamily="49" charset="0"/>
              </a:rPr>
              <a:t>   5	     			 FROM     emp</a:t>
            </a:r>
            <a:br>
              <a:rPr lang="en-US" sz="1100">
                <a:solidFill>
                  <a:schemeClr val="tx1"/>
                </a:solidFill>
                <a:latin typeface="Courier New" pitchFamily="49" charset="0"/>
              </a:rPr>
            </a:br>
            <a:r>
              <a:rPr lang="en-US" sz="1100">
                <a:solidFill>
                  <a:schemeClr val="tx1"/>
                </a:solidFill>
                <a:latin typeface="Courier New" pitchFamily="49" charset="0"/>
              </a:rPr>
              <a:t>   6	     			 WHERE    empno = 7369);</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xfrm>
            <a:off x="474663" y="161925"/>
            <a:ext cx="5864225" cy="4397375"/>
          </a:xfrm>
          <a:ln cap="flat"/>
        </p:spPr>
      </p:sp>
      <p:sp>
        <p:nvSpPr>
          <p:cNvPr id="22531" name="Rectangle 3"/>
          <p:cNvSpPr>
            <a:spLocks noGrp="1" noChangeArrowheads="1"/>
          </p:cNvSpPr>
          <p:nvPr>
            <p:ph type="body" idx="1"/>
          </p:nvPr>
        </p:nvSpPr>
        <p:spPr>
          <a:noFill/>
          <a:ln/>
        </p:spPr>
        <p:txBody>
          <a:bodyPr/>
          <a:lstStyle/>
          <a:p>
            <a:r>
              <a:rPr lang="en-US"/>
              <a:t>Executing Single-Row Subqueries</a:t>
            </a:r>
          </a:p>
          <a:p>
            <a:pPr lvl="1"/>
            <a:r>
              <a:rPr lang="en-US"/>
              <a:t>A SELECT statement can be considered as a query block. The example on the slide displays employees whose job title is the same as that of employee 7369 and whose salary is greater than that of employee 7876. </a:t>
            </a:r>
          </a:p>
          <a:p>
            <a:pPr lvl="1"/>
            <a:r>
              <a:rPr lang="en-US"/>
              <a:t>The example consists of three query blocks: the outer query and two inner queries. The inner query blocks are executed first, producing the query results: CLERK and 1100, respectively. The outer query block is then processed and uses the values returned by the inner queries to complete its search conditions.  </a:t>
            </a:r>
          </a:p>
          <a:p>
            <a:pPr lvl="1"/>
            <a:r>
              <a:rPr lang="en-US"/>
              <a:t>Both inner queries return single values (CLERK and 1100, respectively), so this SQL statement is called a single-row subquery.</a:t>
            </a:r>
          </a:p>
          <a:p>
            <a:pPr lvl="1"/>
            <a:r>
              <a:rPr lang="en-US" b="1"/>
              <a:t>Note:</a:t>
            </a:r>
            <a:r>
              <a:rPr lang="en-US"/>
              <a:t> The outer and inner queries can get data from different tables.</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284163" y="444500"/>
            <a:ext cx="8574087" cy="1468438"/>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mn-cs"/>
            </a:endParaRPr>
          </a:p>
        </p:txBody>
      </p:sp>
      <p:grpSp>
        <p:nvGrpSpPr>
          <p:cNvPr id="5" name="Group 16"/>
          <p:cNvGrpSpPr>
            <a:grpSpLocks/>
          </p:cNvGrpSpPr>
          <p:nvPr/>
        </p:nvGrpSpPr>
        <p:grpSpPr bwMode="auto">
          <a:xfrm>
            <a:off x="284163" y="1906588"/>
            <a:ext cx="8575675" cy="138112"/>
            <a:chOff x="284163" y="1759424"/>
            <a:chExt cx="8576373" cy="137411"/>
          </a:xfrm>
        </p:grpSpPr>
        <p:sp>
          <p:nvSpPr>
            <p:cNvPr id="6" name="Rectangle 5"/>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9" name="Rectangle 8"/>
          <p:cNvSpPr/>
          <p:nvPr/>
        </p:nvSpPr>
        <p:spPr>
          <a:xfrm>
            <a:off x="284163" y="6227763"/>
            <a:ext cx="8574087" cy="173037"/>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pic>
        <p:nvPicPr>
          <p:cNvPr id="10" name="Picture 2" descr="Image result for AIUB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39025" y="460375"/>
            <a:ext cx="1419225"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21341" y="449005"/>
            <a:ext cx="7808976" cy="1088136"/>
          </a:xfrm>
          <a:noFill/>
        </p:spPr>
        <p:txBody>
          <a:bodyPr anchor="b" anchorCtr="0"/>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1" name="Date Placeholder 3"/>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A283CB03-A1BD-4AAF-BE7B-0F6CDA3C66F9}" type="datetimeFigureOut">
              <a:rPr lang="en-US"/>
              <a:pPr>
                <a:defRPr/>
              </a:pPr>
              <a:t>6/16/2020</a:t>
            </a:fld>
            <a:endParaRPr lang="en-US"/>
          </a:p>
        </p:txBody>
      </p:sp>
      <p:sp>
        <p:nvSpPr>
          <p:cNvPr id="12" name="Footer Placeholder 4"/>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3" name="Slide Number Placeholder 5"/>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55BD9ACD-80DC-4CB2-AA74-6BB598905736}" type="slidenum">
              <a:rPr lang="en-US"/>
              <a:pPr>
                <a:defRPr/>
              </a:pPr>
              <a:t>‹#›</a:t>
            </a:fld>
            <a:endParaRPr lang="en-US"/>
          </a:p>
        </p:txBody>
      </p:sp>
    </p:spTree>
    <p:extLst>
      <p:ext uri="{BB962C8B-B14F-4D97-AF65-F5344CB8AC3E}">
        <p14:creationId xmlns:p14="http://schemas.microsoft.com/office/powerpoint/2010/main" val="584437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5" name="Group 6"/>
          <p:cNvGrpSpPr>
            <a:grpSpLocks/>
          </p:cNvGrpSpPr>
          <p:nvPr/>
        </p:nvGrpSpPr>
        <p:grpSpPr bwMode="auto">
          <a:xfrm>
            <a:off x="284163" y="452438"/>
            <a:ext cx="8575675" cy="138112"/>
            <a:chOff x="284163" y="1577847"/>
            <a:chExt cx="8576373" cy="137411"/>
          </a:xfrm>
        </p:grpSpPr>
        <p:sp>
          <p:nvSpPr>
            <p:cNvPr id="6" name="Rectangle 5"/>
            <p:cNvSpPr/>
            <p:nvPr/>
          </p:nvSpPr>
          <p:spPr>
            <a:xfrm>
              <a:off x="284163" y="1577847"/>
              <a:ext cx="160033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1884493" y="1577847"/>
              <a:ext cx="2743423"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6328" y="1577847"/>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9" name="Date Placeholder 4"/>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6ADF29C4-199D-4AD0-919F-5B22A26BF94A}" type="datetimeFigureOut">
              <a:rPr lang="en-US"/>
              <a:pPr>
                <a:defRPr/>
              </a:pPr>
              <a:t>6/16/2020</a:t>
            </a:fld>
            <a:endParaRPr lang="en-US"/>
          </a:p>
        </p:txBody>
      </p:sp>
      <p:sp>
        <p:nvSpPr>
          <p:cNvPr id="10" name="Footer Placeholder 5"/>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1" name="Slide Number Placeholder 6"/>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12C8AC56-564A-4918-BD9A-D6EC8E880E60}" type="slidenum">
              <a:rPr lang="en-US"/>
              <a:pPr>
                <a:defRPr/>
              </a:pPr>
              <a:t>‹#›</a:t>
            </a:fld>
            <a:endParaRPr lang="en-US"/>
          </a:p>
        </p:txBody>
      </p:sp>
    </p:spTree>
    <p:extLst>
      <p:ext uri="{BB962C8B-B14F-4D97-AF65-F5344CB8AC3E}">
        <p14:creationId xmlns:p14="http://schemas.microsoft.com/office/powerpoint/2010/main" val="2260159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a:off x="284163" y="4802188"/>
            <a:ext cx="8574087" cy="1468437"/>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mn-cs"/>
            </a:endParaRPr>
          </a:p>
        </p:txBody>
      </p:sp>
      <p:grpSp>
        <p:nvGrpSpPr>
          <p:cNvPr id="6" name="Group 7"/>
          <p:cNvGrpSpPr>
            <a:grpSpLocks/>
          </p:cNvGrpSpPr>
          <p:nvPr/>
        </p:nvGrpSpPr>
        <p:grpSpPr bwMode="auto">
          <a:xfrm>
            <a:off x="284163" y="6262688"/>
            <a:ext cx="8575675" cy="138112"/>
            <a:chOff x="284163" y="1759424"/>
            <a:chExt cx="8576373" cy="137411"/>
          </a:xfrm>
        </p:grpSpPr>
        <p:sp>
          <p:nvSpPr>
            <p:cNvPr id="7" name="Rectangle 6"/>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9" name="Rectangle 8"/>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a:xfrm>
            <a:off x="363071" y="4800600"/>
            <a:ext cx="8360242" cy="566738"/>
          </a:xfrm>
          <a:noFill/>
        </p:spPr>
        <p:txBody>
          <a:bodyPr anchor="b" anchorCtr="0"/>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i-FI" noProof="0"/>
              <a:t>Drag picture to placeholder or click icon to add</a:t>
            </a:r>
            <a:endParaRPr noProof="0"/>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10" name="Date Placeholder 4"/>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9FE6471D-17CB-45C1-A166-EC4880E60C8F}" type="datetimeFigureOut">
              <a:rPr lang="en-US"/>
              <a:pPr>
                <a:defRPr/>
              </a:pPr>
              <a:t>6/16/2020</a:t>
            </a:fld>
            <a:endParaRPr lang="en-US"/>
          </a:p>
        </p:txBody>
      </p:sp>
      <p:sp>
        <p:nvSpPr>
          <p:cNvPr id="11" name="Footer Placeholder 5"/>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2" name="Slide Number Placeholder 6"/>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96EB5E9B-4D92-445D-8E14-BFA75A187C00}" type="slidenum">
              <a:rPr lang="en-US"/>
              <a:pPr>
                <a:defRPr/>
              </a:pPr>
              <a:t>‹#›</a:t>
            </a:fld>
            <a:endParaRPr lang="en-US"/>
          </a:p>
        </p:txBody>
      </p:sp>
    </p:spTree>
    <p:extLst>
      <p:ext uri="{BB962C8B-B14F-4D97-AF65-F5344CB8AC3E}">
        <p14:creationId xmlns:p14="http://schemas.microsoft.com/office/powerpoint/2010/main" val="4353386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5" name="Group 8"/>
          <p:cNvGrpSpPr>
            <a:grpSpLocks/>
          </p:cNvGrpSpPr>
          <p:nvPr/>
        </p:nvGrpSpPr>
        <p:grpSpPr bwMode="auto">
          <a:xfrm>
            <a:off x="284163" y="4279900"/>
            <a:ext cx="8575675" cy="138113"/>
            <a:chOff x="284163" y="1759424"/>
            <a:chExt cx="8576373" cy="137411"/>
          </a:xfrm>
        </p:grpSpPr>
        <p:sp>
          <p:nvSpPr>
            <p:cNvPr id="6" name="Rectangle 5"/>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a:xfrm>
            <a:off x="363071" y="4778189"/>
            <a:ext cx="8360242" cy="566738"/>
          </a:xfrm>
          <a:noFill/>
        </p:spPr>
        <p:txBody>
          <a:bodyPr anchor="b"/>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i-FI" noProof="0"/>
              <a:t>Drag picture to placeholder or click icon to add</a:t>
            </a:r>
            <a:endParaRPr noProof="0"/>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9" name="Date Placeholder 4"/>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7E30874D-CA93-447B-8857-E314CB792A06}" type="datetimeFigureOut">
              <a:rPr lang="en-US"/>
              <a:pPr>
                <a:defRPr/>
              </a:pPr>
              <a:t>6/16/2020</a:t>
            </a:fld>
            <a:endParaRPr lang="en-US"/>
          </a:p>
        </p:txBody>
      </p:sp>
      <p:sp>
        <p:nvSpPr>
          <p:cNvPr id="10" name="Footer Placeholder 5"/>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1" name="Slide Number Placeholder 6"/>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DD55B434-DC2E-4282-BC9F-0C06FA65DB64}" type="slidenum">
              <a:rPr lang="en-US"/>
              <a:pPr>
                <a:defRPr/>
              </a:pPr>
              <a:t>‹#›</a:t>
            </a:fld>
            <a:endParaRPr lang="en-US"/>
          </a:p>
        </p:txBody>
      </p:sp>
    </p:spTree>
    <p:extLst>
      <p:ext uri="{BB962C8B-B14F-4D97-AF65-F5344CB8AC3E}">
        <p14:creationId xmlns:p14="http://schemas.microsoft.com/office/powerpoint/2010/main" val="23505235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6" name="Rectangle 5"/>
          <p:cNvSpPr/>
          <p:nvPr/>
        </p:nvSpPr>
        <p:spPr>
          <a:xfrm>
            <a:off x="284163" y="4267200"/>
            <a:ext cx="2743200" cy="2120900"/>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mn-cs"/>
            </a:endParaRPr>
          </a:p>
        </p:txBody>
      </p:sp>
      <p:grpSp>
        <p:nvGrpSpPr>
          <p:cNvPr id="7" name="Group 14"/>
          <p:cNvGrpSpPr>
            <a:grpSpLocks/>
          </p:cNvGrpSpPr>
          <p:nvPr/>
        </p:nvGrpSpPr>
        <p:grpSpPr bwMode="auto">
          <a:xfrm>
            <a:off x="284163" y="461963"/>
            <a:ext cx="8575675" cy="136525"/>
            <a:chOff x="284163" y="1759424"/>
            <a:chExt cx="8576373" cy="137411"/>
          </a:xfrm>
        </p:grpSpPr>
        <p:sp>
          <p:nvSpPr>
            <p:cNvPr id="8" name="Rectangle 7"/>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9" name="Rectangle 8"/>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10" name="Rectangle 9"/>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rtlCol="0">
            <a:normAutofit/>
          </a:bodyPr>
          <a:lstStyle>
            <a:lvl1pPr>
              <a:buNone/>
              <a:defRPr/>
            </a:lvl1pPr>
          </a:lstStyle>
          <a:p>
            <a:pPr lvl="0"/>
            <a:r>
              <a:rPr lang="fi-FI" noProof="0"/>
              <a:t>Drag picture to placeholder or click icon to add</a:t>
            </a:r>
            <a:endParaRPr noProof="0"/>
          </a:p>
        </p:txBody>
      </p:sp>
      <p:sp>
        <p:nvSpPr>
          <p:cNvPr id="11" name="Date Placeholder 4"/>
          <p:cNvSpPr>
            <a:spLocks noGrp="1"/>
          </p:cNvSpPr>
          <p:nvPr>
            <p:ph type="dt" sz="half" idx="14"/>
          </p:nvPr>
        </p:nvSpPr>
        <p:spPr/>
        <p:txBody>
          <a:bodyPr/>
          <a:lstStyle>
            <a:lvl1pPr eaLnBrk="0" fontAlgn="base" hangingPunct="0">
              <a:spcBef>
                <a:spcPct val="0"/>
              </a:spcBef>
              <a:spcAft>
                <a:spcPct val="0"/>
              </a:spcAft>
              <a:defRPr>
                <a:latin typeface="Helvetica" pitchFamily="34" charset="0"/>
              </a:defRPr>
            </a:lvl1pPr>
          </a:lstStyle>
          <a:p>
            <a:pPr>
              <a:defRPr/>
            </a:pPr>
            <a:fld id="{37606F6C-8F68-4854-950B-EA96DE0FFBAE}" type="datetimeFigureOut">
              <a:rPr lang="en-US"/>
              <a:pPr>
                <a:defRPr/>
              </a:pPr>
              <a:t>6/16/2020</a:t>
            </a:fld>
            <a:endParaRPr lang="en-US"/>
          </a:p>
        </p:txBody>
      </p:sp>
      <p:sp>
        <p:nvSpPr>
          <p:cNvPr id="12" name="Footer Placeholder 5"/>
          <p:cNvSpPr>
            <a:spLocks noGrp="1"/>
          </p:cNvSpPr>
          <p:nvPr>
            <p:ph type="ftr" sz="quarter" idx="15"/>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3" name="Slide Number Placeholder 6"/>
          <p:cNvSpPr>
            <a:spLocks noGrp="1"/>
          </p:cNvSpPr>
          <p:nvPr>
            <p:ph type="sldNum" sz="quarter" idx="16"/>
          </p:nvPr>
        </p:nvSpPr>
        <p:spPr/>
        <p:txBody>
          <a:bodyPr/>
          <a:lstStyle>
            <a:lvl1pPr eaLnBrk="0" fontAlgn="base" hangingPunct="0">
              <a:spcBef>
                <a:spcPct val="0"/>
              </a:spcBef>
              <a:spcAft>
                <a:spcPct val="0"/>
              </a:spcAft>
              <a:defRPr>
                <a:latin typeface="Helvetica" pitchFamily="34" charset="0"/>
              </a:defRPr>
            </a:lvl1pPr>
          </a:lstStyle>
          <a:p>
            <a:pPr>
              <a:defRPr/>
            </a:pPr>
            <a:fld id="{0FCC33AF-8A8A-4304-B620-4F2A020D5EF7}" type="slidenum">
              <a:rPr lang="en-US"/>
              <a:pPr>
                <a:defRPr/>
              </a:pPr>
              <a:t>‹#›</a:t>
            </a:fld>
            <a:endParaRPr lang="en-US"/>
          </a:p>
        </p:txBody>
      </p:sp>
    </p:spTree>
    <p:extLst>
      <p:ext uri="{BB962C8B-B14F-4D97-AF65-F5344CB8AC3E}">
        <p14:creationId xmlns:p14="http://schemas.microsoft.com/office/powerpoint/2010/main" val="18865921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7" name="Rectangle 6"/>
          <p:cNvSpPr/>
          <p:nvPr/>
        </p:nvSpPr>
        <p:spPr>
          <a:xfrm>
            <a:off x="3021013" y="4802188"/>
            <a:ext cx="5837237" cy="1468437"/>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mn-cs"/>
            </a:endParaRPr>
          </a:p>
        </p:txBody>
      </p:sp>
      <p:grpSp>
        <p:nvGrpSpPr>
          <p:cNvPr id="8" name="Group 7"/>
          <p:cNvGrpSpPr>
            <a:grpSpLocks/>
          </p:cNvGrpSpPr>
          <p:nvPr/>
        </p:nvGrpSpPr>
        <p:grpSpPr bwMode="auto">
          <a:xfrm>
            <a:off x="284163" y="6262688"/>
            <a:ext cx="8575675" cy="138112"/>
            <a:chOff x="284163" y="1759424"/>
            <a:chExt cx="8576373" cy="137411"/>
          </a:xfrm>
        </p:grpSpPr>
        <p:sp>
          <p:nvSpPr>
            <p:cNvPr id="9" name="Rectangle 8"/>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10" name="Rectangle 9"/>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11" name="Rectangle 10"/>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a:xfrm>
            <a:off x="3031661" y="4800600"/>
            <a:ext cx="5691651" cy="566738"/>
          </a:xfrm>
          <a:noFill/>
        </p:spPr>
        <p:txBody>
          <a:bodyPr anchor="b" anchorCtr="0"/>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rtlCol="0">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i-FI" noProof="0"/>
              <a:t>Drag picture to placeholder or click icon to add</a:t>
            </a:r>
            <a:endParaRPr noProof="0"/>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13" name="Picture Placeholder 2"/>
          <p:cNvSpPr>
            <a:spLocks noGrp="1"/>
          </p:cNvSpPr>
          <p:nvPr>
            <p:ph type="pic" idx="13"/>
          </p:nvPr>
        </p:nvSpPr>
        <p:spPr>
          <a:xfrm>
            <a:off x="284164" y="457200"/>
            <a:ext cx="2736850" cy="2907792"/>
          </a:xfrm>
        </p:spPr>
        <p:txBody>
          <a:bodyPr rtlCol="0">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i-FI" noProof="0"/>
              <a:t>Drag picture to placeholder or click icon to add</a:t>
            </a:r>
            <a:endParaRPr noProof="0"/>
          </a:p>
        </p:txBody>
      </p:sp>
      <p:sp>
        <p:nvSpPr>
          <p:cNvPr id="14" name="Picture Placeholder 2"/>
          <p:cNvSpPr>
            <a:spLocks noGrp="1"/>
          </p:cNvSpPr>
          <p:nvPr>
            <p:ph type="pic" idx="14"/>
          </p:nvPr>
        </p:nvSpPr>
        <p:spPr>
          <a:xfrm>
            <a:off x="284164" y="3364992"/>
            <a:ext cx="2736850" cy="2898648"/>
          </a:xfrm>
        </p:spPr>
        <p:txBody>
          <a:bodyPr rtlCol="0">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i-FI" noProof="0"/>
              <a:t>Drag picture to placeholder or click icon to add</a:t>
            </a:r>
            <a:endParaRPr noProof="0"/>
          </a:p>
        </p:txBody>
      </p:sp>
      <p:sp>
        <p:nvSpPr>
          <p:cNvPr id="12" name="Date Placeholder 4"/>
          <p:cNvSpPr>
            <a:spLocks noGrp="1"/>
          </p:cNvSpPr>
          <p:nvPr>
            <p:ph type="dt" sz="half" idx="15"/>
          </p:nvPr>
        </p:nvSpPr>
        <p:spPr/>
        <p:txBody>
          <a:bodyPr/>
          <a:lstStyle>
            <a:lvl1pPr eaLnBrk="0" fontAlgn="base" hangingPunct="0">
              <a:spcBef>
                <a:spcPct val="0"/>
              </a:spcBef>
              <a:spcAft>
                <a:spcPct val="0"/>
              </a:spcAft>
              <a:defRPr>
                <a:latin typeface="Helvetica" pitchFamily="34" charset="0"/>
              </a:defRPr>
            </a:lvl1pPr>
          </a:lstStyle>
          <a:p>
            <a:pPr>
              <a:defRPr/>
            </a:pPr>
            <a:fld id="{BE1178E4-7FB8-4B5B-9A93-C4745FA4A9C0}" type="datetimeFigureOut">
              <a:rPr lang="en-US"/>
              <a:pPr>
                <a:defRPr/>
              </a:pPr>
              <a:t>6/16/2020</a:t>
            </a:fld>
            <a:endParaRPr lang="en-US"/>
          </a:p>
        </p:txBody>
      </p:sp>
      <p:sp>
        <p:nvSpPr>
          <p:cNvPr id="15" name="Footer Placeholder 5"/>
          <p:cNvSpPr>
            <a:spLocks noGrp="1"/>
          </p:cNvSpPr>
          <p:nvPr>
            <p:ph type="ftr" sz="quarter" idx="16"/>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6" name="Slide Number Placeholder 6"/>
          <p:cNvSpPr>
            <a:spLocks noGrp="1"/>
          </p:cNvSpPr>
          <p:nvPr>
            <p:ph type="sldNum" sz="quarter" idx="17"/>
          </p:nvPr>
        </p:nvSpPr>
        <p:spPr/>
        <p:txBody>
          <a:bodyPr/>
          <a:lstStyle>
            <a:lvl1pPr eaLnBrk="0" fontAlgn="base" hangingPunct="0">
              <a:spcBef>
                <a:spcPct val="0"/>
              </a:spcBef>
              <a:spcAft>
                <a:spcPct val="0"/>
              </a:spcAft>
              <a:defRPr>
                <a:latin typeface="Helvetica" pitchFamily="34" charset="0"/>
              </a:defRPr>
            </a:lvl1pPr>
          </a:lstStyle>
          <a:p>
            <a:pPr>
              <a:defRPr/>
            </a:pPr>
            <a:fld id="{120C55BE-70EB-467A-BBF2-E0F449780D39}" type="slidenum">
              <a:rPr lang="en-US"/>
              <a:pPr>
                <a:defRPr/>
              </a:pPr>
              <a:t>‹#›</a:t>
            </a:fld>
            <a:endParaRPr lang="en-US"/>
          </a:p>
        </p:txBody>
      </p:sp>
    </p:spTree>
    <p:extLst>
      <p:ext uri="{BB962C8B-B14F-4D97-AF65-F5344CB8AC3E}">
        <p14:creationId xmlns:p14="http://schemas.microsoft.com/office/powerpoint/2010/main" val="23209098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Rectangle 3"/>
          <p:cNvSpPr/>
          <p:nvPr/>
        </p:nvSpPr>
        <p:spPr>
          <a:xfrm>
            <a:off x="284163" y="455613"/>
            <a:ext cx="8574087" cy="1133475"/>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nvGrpSpPr>
          <p:cNvPr id="5" name="Group 7"/>
          <p:cNvGrpSpPr>
            <a:grpSpLocks/>
          </p:cNvGrpSpPr>
          <p:nvPr/>
        </p:nvGrpSpPr>
        <p:grpSpPr bwMode="auto">
          <a:xfrm>
            <a:off x="284163" y="1577975"/>
            <a:ext cx="8575675" cy="136525"/>
            <a:chOff x="284163" y="1577847"/>
            <a:chExt cx="8576373" cy="137411"/>
          </a:xfrm>
        </p:grpSpPr>
        <p:sp>
          <p:nvSpPr>
            <p:cNvPr id="6" name="Rectangle 5"/>
            <p:cNvSpPr/>
            <p:nvPr/>
          </p:nvSpPr>
          <p:spPr>
            <a:xfrm>
              <a:off x="284163" y="1577847"/>
              <a:ext cx="160033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1884493" y="1577847"/>
              <a:ext cx="2743423"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6328" y="1577847"/>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9" name="Date Placeholder 3"/>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9E59D283-AC2F-49CE-B9B5-8E287CA54319}" type="datetimeFigureOut">
              <a:rPr lang="en-US"/>
              <a:pPr>
                <a:defRPr/>
              </a:pPr>
              <a:t>6/16/2020</a:t>
            </a:fld>
            <a:endParaRPr lang="en-US"/>
          </a:p>
        </p:txBody>
      </p:sp>
      <p:sp>
        <p:nvSpPr>
          <p:cNvPr id="10" name="Footer Placeholder 4"/>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1" name="Slide Number Placeholder 5"/>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B96A38B0-A8C4-40B1-A78A-3541930A2661}" type="slidenum">
              <a:rPr lang="en-US"/>
              <a:pPr>
                <a:defRPr/>
              </a:pPr>
              <a:t>‹#›</a:t>
            </a:fld>
            <a:endParaRPr lang="en-US"/>
          </a:p>
        </p:txBody>
      </p:sp>
    </p:spTree>
    <p:extLst>
      <p:ext uri="{BB962C8B-B14F-4D97-AF65-F5344CB8AC3E}">
        <p14:creationId xmlns:p14="http://schemas.microsoft.com/office/powerpoint/2010/main" val="4568947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Rectangle 3"/>
          <p:cNvSpPr/>
          <p:nvPr/>
        </p:nvSpPr>
        <p:spPr>
          <a:xfrm rot="5400000">
            <a:off x="5314156" y="2856707"/>
            <a:ext cx="5934075" cy="1135062"/>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nvGrpSpPr>
          <p:cNvPr id="5" name="Group 7"/>
          <p:cNvGrpSpPr>
            <a:grpSpLocks/>
          </p:cNvGrpSpPr>
          <p:nvPr/>
        </p:nvGrpSpPr>
        <p:grpSpPr bwMode="auto">
          <a:xfrm rot="5400000">
            <a:off x="4658519" y="3355181"/>
            <a:ext cx="5934075" cy="138113"/>
            <a:chOff x="284163" y="1577847"/>
            <a:chExt cx="8576373" cy="137411"/>
          </a:xfrm>
        </p:grpSpPr>
        <p:sp>
          <p:nvSpPr>
            <p:cNvPr id="6" name="Rectangle 5"/>
            <p:cNvSpPr/>
            <p:nvPr/>
          </p:nvSpPr>
          <p:spPr>
            <a:xfrm>
              <a:off x="284162" y="1577847"/>
              <a:ext cx="159918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1885637" y="1577847"/>
              <a:ext cx="2741779"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7415" y="1577847"/>
              <a:ext cx="4233121"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9" name="Date Placeholder 3"/>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CD2DECF0-6340-4671-9FEB-3B07198D1857}" type="datetimeFigureOut">
              <a:rPr lang="en-US"/>
              <a:pPr>
                <a:defRPr/>
              </a:pPr>
              <a:t>6/16/2020</a:t>
            </a:fld>
            <a:endParaRPr lang="en-US"/>
          </a:p>
        </p:txBody>
      </p:sp>
      <p:sp>
        <p:nvSpPr>
          <p:cNvPr id="10" name="Footer Placeholder 4"/>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1" name="Slide Number Placeholder 5"/>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263C8625-BAA2-40F6-ADB8-AF7DF405A5F4}" type="slidenum">
              <a:rPr lang="en-US"/>
              <a:pPr>
                <a:defRPr/>
              </a:pPr>
              <a:t>‹#›</a:t>
            </a:fld>
            <a:endParaRPr lang="en-US"/>
          </a:p>
        </p:txBody>
      </p:sp>
    </p:spTree>
    <p:extLst>
      <p:ext uri="{BB962C8B-B14F-4D97-AF65-F5344CB8AC3E}">
        <p14:creationId xmlns:p14="http://schemas.microsoft.com/office/powerpoint/2010/main" val="26998221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solidFill>
                  <a:prstClr val="white">
                    <a:lumMod val="65000"/>
                  </a:prstClr>
                </a:solidFill>
              </a:rPr>
              <a:pPr/>
              <a:t>6/16/2020</a:t>
            </a:fld>
            <a:endParaRPr lang="en-US">
              <a:solidFill>
                <a:prstClr val="white">
                  <a:lumMod val="65000"/>
                </a:prstClr>
              </a:solidFill>
            </a:endParaRPr>
          </a:p>
        </p:txBody>
      </p:sp>
      <p:sp>
        <p:nvSpPr>
          <p:cNvPr id="5" name="Footer Placeholder 4"/>
          <p:cNvSpPr>
            <a:spLocks noGrp="1"/>
          </p:cNvSpPr>
          <p:nvPr>
            <p:ph type="ftr" sz="quarter" idx="11"/>
          </p:nvPr>
        </p:nvSpPr>
        <p:spPr/>
        <p:txBody>
          <a:bodyPr/>
          <a:lstStyle/>
          <a:p>
            <a:endParaRPr lang="en-US">
              <a:solidFill>
                <a:prstClr val="white">
                  <a:lumMod val="65000"/>
                </a:prstClr>
              </a:solidFill>
            </a:endParaRPr>
          </a:p>
        </p:txBody>
      </p:sp>
      <p:sp>
        <p:nvSpPr>
          <p:cNvPr id="6" name="Slide Number Placeholder 5"/>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eaLnBrk="1" fontAlgn="auto" hangingPunct="1">
              <a:lnSpc>
                <a:spcPct val="100000"/>
              </a:lnSpc>
              <a:spcBef>
                <a:spcPct val="0"/>
              </a:spcBef>
              <a:spcAft>
                <a:spcPts val="0"/>
              </a:spcAft>
            </a:pPr>
            <a:endParaRPr sz="4200" b="0">
              <a:solidFill>
                <a:prstClr val="white"/>
              </a:solidFill>
              <a:latin typeface="Corbel"/>
              <a:cs typeface="+mn-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pic>
        <p:nvPicPr>
          <p:cNvPr id="1026" name="Picture 2" descr="Image result for AIUB logo">
            <a:extLst>
              <a:ext uri="{FF2B5EF4-FFF2-40B4-BE49-F238E27FC236}">
                <a16:creationId xmlns=""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3868523"/>
      </p:ext>
    </p:extLst>
  </p:cSld>
  <p:clrMapOvr>
    <a:masterClrMapping/>
  </p:clrMapOvr>
  <p:transition spd="slow">
    <p:wedg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solidFill>
                  <a:prstClr val="white">
                    <a:lumMod val="65000"/>
                  </a:prstClr>
                </a:solidFill>
              </a:rPr>
              <a:pPr/>
              <a:t>6/16/2020</a:t>
            </a:fld>
            <a:endParaRPr lang="en-US">
              <a:solidFill>
                <a:prstClr val="white">
                  <a:lumMod val="65000"/>
                </a:prstClr>
              </a:solidFill>
            </a:endParaRPr>
          </a:p>
        </p:txBody>
      </p:sp>
      <p:sp>
        <p:nvSpPr>
          <p:cNvPr id="5" name="Footer Placeholder 4"/>
          <p:cNvSpPr>
            <a:spLocks noGrp="1"/>
          </p:cNvSpPr>
          <p:nvPr>
            <p:ph type="ftr" sz="quarter" idx="11"/>
          </p:nvPr>
        </p:nvSpPr>
        <p:spPr/>
        <p:txBody>
          <a:bodyPr/>
          <a:lstStyle/>
          <a:p>
            <a:endParaRPr lang="en-US">
              <a:solidFill>
                <a:prstClr val="white">
                  <a:lumMod val="65000"/>
                </a:prstClr>
              </a:solidFill>
            </a:endParaRPr>
          </a:p>
        </p:txBody>
      </p:sp>
      <p:sp>
        <p:nvSpPr>
          <p:cNvPr id="6" name="Slide Number Placeholder 5"/>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1046388442"/>
      </p:ext>
    </p:extLst>
  </p:cSld>
  <p:clrMapOvr>
    <a:masterClrMapping/>
  </p:clrMapOvr>
  <p:transition spd="slow">
    <p:wedg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eaLnBrk="1" fontAlgn="auto" hangingPunct="1">
              <a:lnSpc>
                <a:spcPct val="100000"/>
              </a:lnSpc>
              <a:spcBef>
                <a:spcPct val="0"/>
              </a:spcBef>
              <a:spcAft>
                <a:spcPts val="0"/>
              </a:spcAft>
            </a:pPr>
            <a:endParaRPr sz="4200" b="0">
              <a:solidFill>
                <a:prstClr val="white"/>
              </a:solidFill>
              <a:latin typeface="Corbel"/>
              <a:cs typeface="+mn-cs"/>
            </a:endParaRPr>
          </a:p>
        </p:txBody>
      </p:sp>
      <p:sp>
        <p:nvSpPr>
          <p:cNvPr id="4" name="Date Placeholder 3"/>
          <p:cNvSpPr>
            <a:spLocks noGrp="1"/>
          </p:cNvSpPr>
          <p:nvPr>
            <p:ph type="dt" sz="half" idx="10"/>
          </p:nvPr>
        </p:nvSpPr>
        <p:spPr/>
        <p:txBody>
          <a:bodyPr/>
          <a:lstStyle/>
          <a:p>
            <a:fld id="{4251665B-C24A-4702-B522-6A4334602E03}" type="datetimeFigureOut">
              <a:rPr lang="en-US" smtClean="0">
                <a:solidFill>
                  <a:prstClr val="white">
                    <a:lumMod val="65000"/>
                  </a:prstClr>
                </a:solidFill>
              </a:rPr>
              <a:pPr/>
              <a:t>6/16/2020</a:t>
            </a:fld>
            <a:endParaRPr lang="en-US">
              <a:solidFill>
                <a:prstClr val="white">
                  <a:lumMod val="65000"/>
                </a:prstClr>
              </a:solidFill>
            </a:endParaRPr>
          </a:p>
        </p:txBody>
      </p:sp>
      <p:sp>
        <p:nvSpPr>
          <p:cNvPr id="5" name="Footer Placeholder 4"/>
          <p:cNvSpPr>
            <a:spLocks noGrp="1"/>
          </p:cNvSpPr>
          <p:nvPr>
            <p:ph type="ftr" sz="quarter" idx="11"/>
          </p:nvPr>
        </p:nvSpPr>
        <p:spPr/>
        <p:txBody>
          <a:bodyPr/>
          <a:lstStyle/>
          <a:p>
            <a:endParaRPr lang="en-US">
              <a:solidFill>
                <a:prstClr val="white">
                  <a:lumMod val="65000"/>
                </a:prstClr>
              </a:solidFill>
            </a:endParaRPr>
          </a:p>
        </p:txBody>
      </p:sp>
      <p:sp>
        <p:nvSpPr>
          <p:cNvPr id="6" name="Slide Number Placeholder 5"/>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pPr algn="l" eaLnBrk="1" fontAlgn="auto" hangingPunct="1">
              <a:lnSpc>
                <a:spcPct val="100000"/>
              </a:lnSpc>
              <a:spcBef>
                <a:spcPts val="0"/>
              </a:spcBef>
              <a:spcAft>
                <a:spcPts val="0"/>
              </a:spcAft>
            </a:pPr>
            <a:r>
              <a:rPr sz="3600" b="0">
                <a:solidFill>
                  <a:prstClr val="white"/>
                </a:solidFill>
                <a:latin typeface="Calibri"/>
                <a:cs typeface="+mn-cs"/>
                <a:sym typeface="Wingdings"/>
              </a:rPr>
              <a:t></a:t>
            </a:r>
            <a:endParaRPr sz="3600" b="0">
              <a:solidFill>
                <a:prstClr val="white"/>
              </a:solidFill>
              <a:latin typeface="Calibri"/>
              <a:cs typeface="+mn-cs"/>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extLst>
      <p:ext uri="{BB962C8B-B14F-4D97-AF65-F5344CB8AC3E}">
        <p14:creationId xmlns:p14="http://schemas.microsoft.com/office/powerpoint/2010/main" val="2222545700"/>
      </p:ext>
    </p:extLst>
  </p:cSld>
  <p:clrMapOvr>
    <a:masterClrMapping/>
  </p:clrMapOvr>
  <p:transition spd="slow">
    <p:wedg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p:nvSpPr>
        <p:spPr>
          <a:xfrm>
            <a:off x="284163" y="455613"/>
            <a:ext cx="8574087" cy="1133475"/>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nvGrpSpPr>
          <p:cNvPr id="5" name="Group 7"/>
          <p:cNvGrpSpPr>
            <a:grpSpLocks/>
          </p:cNvGrpSpPr>
          <p:nvPr/>
        </p:nvGrpSpPr>
        <p:grpSpPr bwMode="auto">
          <a:xfrm>
            <a:off x="284163" y="1577975"/>
            <a:ext cx="8575675" cy="136525"/>
            <a:chOff x="284163" y="1577847"/>
            <a:chExt cx="8576373" cy="137411"/>
          </a:xfrm>
        </p:grpSpPr>
        <p:sp>
          <p:nvSpPr>
            <p:cNvPr id="6" name="Rectangle 5"/>
            <p:cNvSpPr/>
            <p:nvPr/>
          </p:nvSpPr>
          <p:spPr>
            <a:xfrm>
              <a:off x="284163" y="1577847"/>
              <a:ext cx="160033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1884493" y="1577847"/>
              <a:ext cx="2743423"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6328" y="1577847"/>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9" name="Date Placeholder 3"/>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06B27663-A79F-4BDB-BBEC-453D41524D2A}" type="datetimeFigureOut">
              <a:rPr lang="en-US"/>
              <a:pPr>
                <a:defRPr/>
              </a:pPr>
              <a:t>6/16/2020</a:t>
            </a:fld>
            <a:endParaRPr lang="en-US"/>
          </a:p>
        </p:txBody>
      </p:sp>
      <p:sp>
        <p:nvSpPr>
          <p:cNvPr id="10" name="Footer Placeholder 4"/>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1" name="Slide Number Placeholder 5"/>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5CF959A4-9CCA-461E-87BE-5E7B8D93E47D}" type="slidenum">
              <a:rPr lang="en-US"/>
              <a:pPr>
                <a:defRPr/>
              </a:pPr>
              <a:t>‹#›</a:t>
            </a:fld>
            <a:endParaRPr lang="en-US"/>
          </a:p>
        </p:txBody>
      </p:sp>
    </p:spTree>
    <p:extLst>
      <p:ext uri="{BB962C8B-B14F-4D97-AF65-F5344CB8AC3E}">
        <p14:creationId xmlns:p14="http://schemas.microsoft.com/office/powerpoint/2010/main" val="36384500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eaLnBrk="1" fontAlgn="auto" hangingPunct="1">
              <a:lnSpc>
                <a:spcPct val="100000"/>
              </a:lnSpc>
              <a:spcBef>
                <a:spcPct val="0"/>
              </a:spcBef>
              <a:spcAft>
                <a:spcPts val="0"/>
              </a:spcAft>
            </a:pPr>
            <a:endParaRPr sz="4200" b="0">
              <a:solidFill>
                <a:prstClr val="white"/>
              </a:solidFill>
              <a:latin typeface="Corbel"/>
              <a:cs typeface="+mn-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pPr algn="l" eaLnBrk="1" fontAlgn="auto" hangingPunct="1">
              <a:lnSpc>
                <a:spcPct val="100000"/>
              </a:lnSpc>
              <a:spcBef>
                <a:spcPts val="0"/>
              </a:spcBef>
              <a:spcAft>
                <a:spcPts val="0"/>
              </a:spcAft>
            </a:pPr>
            <a:r>
              <a:rPr sz="3600" b="0">
                <a:solidFill>
                  <a:prstClr val="white"/>
                </a:solidFill>
                <a:latin typeface="Calibri"/>
                <a:cs typeface="+mn-cs"/>
                <a:sym typeface="Wingdings"/>
              </a:rPr>
              <a:t></a:t>
            </a:r>
            <a:endParaRPr sz="3600" b="0">
              <a:solidFill>
                <a:prstClr val="white"/>
              </a:solidFill>
              <a:latin typeface="Calibri"/>
              <a:cs typeface="+mn-cs"/>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solidFill>
                  <a:prstClr val="white">
                    <a:lumMod val="65000"/>
                  </a:prstClr>
                </a:solidFill>
              </a:rPr>
              <a:pPr/>
              <a:t>6/16/2020</a:t>
            </a:fld>
            <a:endParaRPr lang="en-US">
              <a:solidFill>
                <a:prstClr val="white">
                  <a:lumMod val="65000"/>
                </a:prstClr>
              </a:solidFill>
            </a:endParaRPr>
          </a:p>
        </p:txBody>
      </p:sp>
      <p:sp>
        <p:nvSpPr>
          <p:cNvPr id="5" name="Footer Placeholder 4"/>
          <p:cNvSpPr>
            <a:spLocks noGrp="1"/>
          </p:cNvSpPr>
          <p:nvPr>
            <p:ph type="ftr" sz="quarter" idx="11"/>
          </p:nvPr>
        </p:nvSpPr>
        <p:spPr/>
        <p:txBody>
          <a:bodyPr/>
          <a:lstStyle/>
          <a:p>
            <a:endParaRPr lang="en-US">
              <a:solidFill>
                <a:prstClr val="white">
                  <a:lumMod val="65000"/>
                </a:prstClr>
              </a:solidFill>
            </a:endParaRPr>
          </a:p>
        </p:txBody>
      </p:sp>
      <p:sp>
        <p:nvSpPr>
          <p:cNvPr id="6" name="Slide Number Placeholder 5"/>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3740361566"/>
      </p:ext>
    </p:extLst>
  </p:cSld>
  <p:clrMapOvr>
    <a:masterClrMapping/>
  </p:clrMapOvr>
  <p:transition spd="slow">
    <p:wedg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solidFill>
                  <a:prstClr val="white">
                    <a:lumMod val="65000"/>
                  </a:prstClr>
                </a:solidFill>
              </a:rPr>
              <a:pPr/>
              <a:t>6/16/2020</a:t>
            </a:fld>
            <a:endParaRPr lang="en-US">
              <a:solidFill>
                <a:prstClr val="white">
                  <a:lumMod val="65000"/>
                </a:prstClr>
              </a:solidFill>
            </a:endParaRPr>
          </a:p>
        </p:txBody>
      </p:sp>
      <p:sp>
        <p:nvSpPr>
          <p:cNvPr id="5" name="Footer Placeholder 4"/>
          <p:cNvSpPr>
            <a:spLocks noGrp="1"/>
          </p:cNvSpPr>
          <p:nvPr>
            <p:ph type="ftr" sz="quarter" idx="11"/>
          </p:nvPr>
        </p:nvSpPr>
        <p:spPr/>
        <p:txBody>
          <a:bodyPr/>
          <a:lstStyle/>
          <a:p>
            <a:endParaRPr lang="en-US">
              <a:solidFill>
                <a:prstClr val="white">
                  <a:lumMod val="65000"/>
                </a:prstClr>
              </a:solidFill>
            </a:endParaRPr>
          </a:p>
        </p:txBody>
      </p:sp>
      <p:sp>
        <p:nvSpPr>
          <p:cNvPr id="6" name="Slide Number Placeholder 5"/>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eaLnBrk="1" fontAlgn="auto" hangingPunct="1">
              <a:lnSpc>
                <a:spcPct val="100000"/>
              </a:lnSpc>
              <a:spcBef>
                <a:spcPct val="0"/>
              </a:spcBef>
              <a:spcAft>
                <a:spcPts val="0"/>
              </a:spcAft>
            </a:pPr>
            <a:endParaRPr sz="4200" b="0">
              <a:solidFill>
                <a:prstClr val="white"/>
              </a:solidFill>
              <a:latin typeface="Corbel"/>
              <a:cs typeface="+mn-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pPr algn="l" eaLnBrk="1" fontAlgn="auto" hangingPunct="1">
              <a:lnSpc>
                <a:spcPct val="100000"/>
              </a:lnSpc>
              <a:spcBef>
                <a:spcPts val="0"/>
              </a:spcBef>
              <a:spcAft>
                <a:spcPts val="0"/>
              </a:spcAft>
            </a:pPr>
            <a:r>
              <a:rPr sz="3600" b="0">
                <a:solidFill>
                  <a:prstClr val="white"/>
                </a:solidFill>
                <a:latin typeface="Calibri"/>
                <a:cs typeface="+mn-cs"/>
                <a:sym typeface="Wingdings"/>
              </a:rPr>
              <a:t></a:t>
            </a:r>
            <a:endParaRPr sz="3600" b="0">
              <a:solidFill>
                <a:prstClr val="white"/>
              </a:solidFill>
              <a:latin typeface="Calibri"/>
              <a:cs typeface="+mn-cs"/>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extLst>
      <p:ext uri="{BB962C8B-B14F-4D97-AF65-F5344CB8AC3E}">
        <p14:creationId xmlns:p14="http://schemas.microsoft.com/office/powerpoint/2010/main" val="3198605140"/>
      </p:ext>
    </p:extLst>
  </p:cSld>
  <p:clrMapOvr>
    <a:masterClrMapping/>
  </p:clrMapOvr>
  <p:transition spd="slow">
    <p:wedg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solidFill>
                  <a:prstClr val="white">
                    <a:lumMod val="65000"/>
                  </a:prstClr>
                </a:solidFill>
              </a:rPr>
              <a:pPr/>
              <a:t>6/16/2020</a:t>
            </a:fld>
            <a:endParaRPr lang="en-US">
              <a:solidFill>
                <a:prstClr val="white">
                  <a:lumMod val="65000"/>
                </a:prstClr>
              </a:solidFill>
            </a:endParaRPr>
          </a:p>
        </p:txBody>
      </p:sp>
      <p:sp>
        <p:nvSpPr>
          <p:cNvPr id="6" name="Footer Placeholder 5"/>
          <p:cNvSpPr>
            <a:spLocks noGrp="1"/>
          </p:cNvSpPr>
          <p:nvPr>
            <p:ph type="ftr" sz="quarter" idx="11"/>
          </p:nvPr>
        </p:nvSpPr>
        <p:spPr/>
        <p:txBody>
          <a:bodyPr/>
          <a:lstStyle/>
          <a:p>
            <a:endParaRPr lang="en-US">
              <a:solidFill>
                <a:prstClr val="white">
                  <a:lumMod val="65000"/>
                </a:prstClr>
              </a:solidFill>
            </a:endParaRPr>
          </a:p>
        </p:txBody>
      </p:sp>
      <p:sp>
        <p:nvSpPr>
          <p:cNvPr id="7" name="Slide Number Placeholder 6"/>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2404851331"/>
      </p:ext>
    </p:extLst>
  </p:cSld>
  <p:clrMapOvr>
    <a:masterClrMapping/>
  </p:clrMapOvr>
  <p:transition spd="slow">
    <p:wedg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solidFill>
                  <a:prstClr val="white">
                    <a:lumMod val="65000"/>
                  </a:prstClr>
                </a:solidFill>
              </a:rPr>
              <a:pPr/>
              <a:t>6/16/2020</a:t>
            </a:fld>
            <a:endParaRPr lang="en-US">
              <a:solidFill>
                <a:prstClr val="white">
                  <a:lumMod val="65000"/>
                </a:prstClr>
              </a:solidFill>
            </a:endParaRPr>
          </a:p>
        </p:txBody>
      </p:sp>
      <p:sp>
        <p:nvSpPr>
          <p:cNvPr id="8" name="Footer Placeholder 7"/>
          <p:cNvSpPr>
            <a:spLocks noGrp="1"/>
          </p:cNvSpPr>
          <p:nvPr>
            <p:ph type="ftr" sz="quarter" idx="11"/>
          </p:nvPr>
        </p:nvSpPr>
        <p:spPr/>
        <p:txBody>
          <a:bodyPr/>
          <a:lstStyle/>
          <a:p>
            <a:endParaRPr lang="en-US">
              <a:solidFill>
                <a:prstClr val="white">
                  <a:lumMod val="65000"/>
                </a:prstClr>
              </a:solidFill>
            </a:endParaRPr>
          </a:p>
        </p:txBody>
      </p:sp>
      <p:sp>
        <p:nvSpPr>
          <p:cNvPr id="9" name="Slide Number Placeholder 8"/>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2512502895"/>
      </p:ext>
    </p:extLst>
  </p:cSld>
  <p:clrMapOvr>
    <a:masterClrMapping/>
  </p:clrMapOvr>
  <p:transition spd="slow">
    <p:wedg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solidFill>
                  <a:prstClr val="white">
                    <a:lumMod val="65000"/>
                  </a:prstClr>
                </a:solidFill>
              </a:rPr>
              <a:pPr/>
              <a:t>6/16/2020</a:t>
            </a:fld>
            <a:endParaRPr lang="en-US">
              <a:solidFill>
                <a:prstClr val="white">
                  <a:lumMod val="65000"/>
                </a:prstClr>
              </a:solidFill>
            </a:endParaRPr>
          </a:p>
        </p:txBody>
      </p:sp>
      <p:sp>
        <p:nvSpPr>
          <p:cNvPr id="4" name="Footer Placeholder 3"/>
          <p:cNvSpPr>
            <a:spLocks noGrp="1"/>
          </p:cNvSpPr>
          <p:nvPr>
            <p:ph type="ftr" sz="quarter" idx="11"/>
          </p:nvPr>
        </p:nvSpPr>
        <p:spPr/>
        <p:txBody>
          <a:bodyPr/>
          <a:lstStyle/>
          <a:p>
            <a:endParaRPr lang="en-US">
              <a:solidFill>
                <a:prstClr val="white">
                  <a:lumMod val="65000"/>
                </a:prstClr>
              </a:solidFill>
            </a:endParaRPr>
          </a:p>
        </p:txBody>
      </p:sp>
      <p:sp>
        <p:nvSpPr>
          <p:cNvPr id="5" name="Slide Number Placeholder 4"/>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3584431114"/>
      </p:ext>
    </p:extLst>
  </p:cSld>
  <p:clrMapOvr>
    <a:masterClrMapping/>
  </p:clrMapOvr>
  <p:transition spd="slow">
    <p:wedg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solidFill>
                  <a:prstClr val="white">
                    <a:lumMod val="65000"/>
                  </a:prstClr>
                </a:solidFill>
              </a:rPr>
              <a:pPr/>
              <a:t>6/16/2020</a:t>
            </a:fld>
            <a:endParaRPr lang="en-US">
              <a:solidFill>
                <a:prstClr val="white">
                  <a:lumMod val="65000"/>
                </a:prstClr>
              </a:solidFill>
            </a:endParaRPr>
          </a:p>
        </p:txBody>
      </p:sp>
      <p:sp>
        <p:nvSpPr>
          <p:cNvPr id="3" name="Footer Placeholder 2"/>
          <p:cNvSpPr>
            <a:spLocks noGrp="1"/>
          </p:cNvSpPr>
          <p:nvPr>
            <p:ph type="ftr" sz="quarter" idx="11"/>
          </p:nvPr>
        </p:nvSpPr>
        <p:spPr/>
        <p:txBody>
          <a:bodyPr/>
          <a:lstStyle/>
          <a:p>
            <a:endParaRPr lang="en-US">
              <a:solidFill>
                <a:prstClr val="white">
                  <a:lumMod val="65000"/>
                </a:prstClr>
              </a:solidFill>
            </a:endParaRPr>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pic>
        <p:nvPicPr>
          <p:cNvPr id="2050" name="Picture 2" descr="Image result for AIUB logo">
            <a:extLst>
              <a:ext uri="{FF2B5EF4-FFF2-40B4-BE49-F238E27FC236}">
                <a16:creationId xmlns=""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03619"/>
      </p:ext>
    </p:extLst>
  </p:cSld>
  <p:clrMapOvr>
    <a:masterClrMapping/>
  </p:clrMapOvr>
  <p:transition spd="slow">
    <p:wedg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solidFill>
                  <a:prstClr val="white">
                    <a:lumMod val="65000"/>
                  </a:prstClr>
                </a:solidFill>
              </a:rPr>
              <a:pPr/>
              <a:t>6/16/2020</a:t>
            </a:fld>
            <a:endParaRPr lang="en-US">
              <a:solidFill>
                <a:prstClr val="white">
                  <a:lumMod val="65000"/>
                </a:prstClr>
              </a:solidFill>
            </a:endParaRPr>
          </a:p>
        </p:txBody>
      </p:sp>
      <p:sp>
        <p:nvSpPr>
          <p:cNvPr id="6" name="Footer Placeholder 5"/>
          <p:cNvSpPr>
            <a:spLocks noGrp="1"/>
          </p:cNvSpPr>
          <p:nvPr>
            <p:ph type="ftr" sz="quarter" idx="11"/>
          </p:nvPr>
        </p:nvSpPr>
        <p:spPr/>
        <p:txBody>
          <a:bodyPr/>
          <a:lstStyle/>
          <a:p>
            <a:endParaRPr lang="en-US">
              <a:solidFill>
                <a:prstClr val="white">
                  <a:lumMod val="65000"/>
                </a:prstClr>
              </a:solidFill>
            </a:endParaRPr>
          </a:p>
        </p:txBody>
      </p:sp>
      <p:sp>
        <p:nvSpPr>
          <p:cNvPr id="7" name="Slide Number Placeholder 6"/>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Tree>
    <p:extLst>
      <p:ext uri="{BB962C8B-B14F-4D97-AF65-F5344CB8AC3E}">
        <p14:creationId xmlns:p14="http://schemas.microsoft.com/office/powerpoint/2010/main" val="3078975114"/>
      </p:ext>
    </p:extLst>
  </p:cSld>
  <p:clrMapOvr>
    <a:masterClrMapping/>
  </p:clrMapOvr>
  <p:transition spd="slow">
    <p:wedg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eaLnBrk="1" fontAlgn="auto" hangingPunct="1">
              <a:lnSpc>
                <a:spcPct val="100000"/>
              </a:lnSpc>
              <a:spcBef>
                <a:spcPct val="0"/>
              </a:spcBef>
              <a:spcAft>
                <a:spcPts val="0"/>
              </a:spcAft>
            </a:pPr>
            <a:endParaRPr sz="4200" b="0">
              <a:solidFill>
                <a:prstClr val="white"/>
              </a:solidFill>
              <a:latin typeface="Corbel"/>
              <a:cs typeface="+mn-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solidFill>
                  <a:prstClr val="white">
                    <a:lumMod val="65000"/>
                  </a:prstClr>
                </a:solidFill>
              </a:rPr>
              <a:pPr/>
              <a:t>6/16/2020</a:t>
            </a:fld>
            <a:endParaRPr lang="en-US">
              <a:solidFill>
                <a:prstClr val="white">
                  <a:lumMod val="65000"/>
                </a:prstClr>
              </a:solidFill>
            </a:endParaRPr>
          </a:p>
        </p:txBody>
      </p:sp>
      <p:sp>
        <p:nvSpPr>
          <p:cNvPr id="6" name="Footer Placeholder 5"/>
          <p:cNvSpPr>
            <a:spLocks noGrp="1"/>
          </p:cNvSpPr>
          <p:nvPr>
            <p:ph type="ftr" sz="quarter" idx="11"/>
          </p:nvPr>
        </p:nvSpPr>
        <p:spPr/>
        <p:txBody>
          <a:bodyPr/>
          <a:lstStyle/>
          <a:p>
            <a:endParaRPr lang="en-US">
              <a:solidFill>
                <a:prstClr val="white">
                  <a:lumMod val="65000"/>
                </a:prstClr>
              </a:solidFill>
            </a:endParaRPr>
          </a:p>
        </p:txBody>
      </p:sp>
      <p:sp>
        <p:nvSpPr>
          <p:cNvPr id="7" name="Slide Number Placeholder 6"/>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3267035626"/>
      </p:ext>
    </p:extLst>
  </p:cSld>
  <p:clrMapOvr>
    <a:masterClrMapping/>
  </p:clrMapOvr>
  <p:transition spd="slow">
    <p:wedg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solidFill>
                  <a:prstClr val="white">
                    <a:lumMod val="65000"/>
                  </a:prstClr>
                </a:solidFill>
              </a:rPr>
              <a:pPr/>
              <a:t>6/16/2020</a:t>
            </a:fld>
            <a:endParaRPr lang="en-US">
              <a:solidFill>
                <a:prstClr val="white">
                  <a:lumMod val="65000"/>
                </a:prstClr>
              </a:solidFill>
            </a:endParaRPr>
          </a:p>
        </p:txBody>
      </p:sp>
      <p:sp>
        <p:nvSpPr>
          <p:cNvPr id="6" name="Footer Placeholder 5"/>
          <p:cNvSpPr>
            <a:spLocks noGrp="1"/>
          </p:cNvSpPr>
          <p:nvPr>
            <p:ph type="ftr" sz="quarter" idx="11"/>
          </p:nvPr>
        </p:nvSpPr>
        <p:spPr/>
        <p:txBody>
          <a:bodyPr/>
          <a:lstStyle/>
          <a:p>
            <a:endParaRPr lang="en-US">
              <a:solidFill>
                <a:prstClr val="white">
                  <a:lumMod val="65000"/>
                </a:prstClr>
              </a:solidFill>
            </a:endParaRPr>
          </a:p>
        </p:txBody>
      </p:sp>
      <p:sp>
        <p:nvSpPr>
          <p:cNvPr id="7" name="Slide Number Placeholder 6"/>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2503463181"/>
      </p:ext>
    </p:extLst>
  </p:cSld>
  <p:clrMapOvr>
    <a:masterClrMapping/>
  </p:clrMapOvr>
  <p:transition spd="slow">
    <p:wedg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solidFill>
                  <a:prstClr val="white">
                    <a:lumMod val="65000"/>
                  </a:prstClr>
                </a:solidFill>
              </a:rPr>
              <a:pPr/>
              <a:t>6/16/2020</a:t>
            </a:fld>
            <a:endParaRPr lang="en-US">
              <a:solidFill>
                <a:prstClr val="white">
                  <a:lumMod val="65000"/>
                </a:prstClr>
              </a:solidFill>
            </a:endParaRPr>
          </a:p>
        </p:txBody>
      </p:sp>
      <p:sp>
        <p:nvSpPr>
          <p:cNvPr id="6" name="Footer Placeholder 5"/>
          <p:cNvSpPr>
            <a:spLocks noGrp="1"/>
          </p:cNvSpPr>
          <p:nvPr>
            <p:ph type="ftr" sz="quarter" idx="11"/>
          </p:nvPr>
        </p:nvSpPr>
        <p:spPr/>
        <p:txBody>
          <a:bodyPr/>
          <a:lstStyle/>
          <a:p>
            <a:endParaRPr lang="en-US">
              <a:solidFill>
                <a:prstClr val="white">
                  <a:lumMod val="65000"/>
                </a:prstClr>
              </a:solidFill>
            </a:endParaRPr>
          </a:p>
        </p:txBody>
      </p:sp>
      <p:sp>
        <p:nvSpPr>
          <p:cNvPr id="7" name="Slide Number Placeholder 6"/>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eaLnBrk="1" fontAlgn="auto" hangingPunct="1">
              <a:lnSpc>
                <a:spcPct val="100000"/>
              </a:lnSpc>
              <a:spcBef>
                <a:spcPct val="0"/>
              </a:spcBef>
              <a:spcAft>
                <a:spcPts val="0"/>
              </a:spcAft>
            </a:pPr>
            <a:endParaRPr sz="4200" b="0">
              <a:solidFill>
                <a:prstClr val="white"/>
              </a:solidFill>
              <a:latin typeface="Corbel"/>
              <a:cs typeface="+mn-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Tree>
    <p:extLst>
      <p:ext uri="{BB962C8B-B14F-4D97-AF65-F5344CB8AC3E}">
        <p14:creationId xmlns:p14="http://schemas.microsoft.com/office/powerpoint/2010/main" val="2051980792"/>
      </p:ext>
    </p:extLst>
  </p:cSld>
  <p:clrMapOvr>
    <a:masterClrMapping/>
  </p:clrMapOvr>
  <p:transition spd="slow">
    <p:wedg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5" name="Rectangle 4"/>
          <p:cNvSpPr/>
          <p:nvPr/>
        </p:nvSpPr>
        <p:spPr>
          <a:xfrm>
            <a:off x="284163" y="444500"/>
            <a:ext cx="8574087" cy="1468438"/>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mn-cs"/>
            </a:endParaRPr>
          </a:p>
        </p:txBody>
      </p:sp>
      <p:grpSp>
        <p:nvGrpSpPr>
          <p:cNvPr id="6" name="Group 16"/>
          <p:cNvGrpSpPr>
            <a:grpSpLocks/>
          </p:cNvGrpSpPr>
          <p:nvPr/>
        </p:nvGrpSpPr>
        <p:grpSpPr bwMode="auto">
          <a:xfrm>
            <a:off x="284163" y="1906588"/>
            <a:ext cx="8575675" cy="138112"/>
            <a:chOff x="284163" y="1759424"/>
            <a:chExt cx="8576373" cy="137411"/>
          </a:xfrm>
        </p:grpSpPr>
        <p:sp>
          <p:nvSpPr>
            <p:cNvPr id="7" name="Rectangle 6"/>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9" name="Rectangle 8"/>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10" name="Rectangle 9"/>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11" name="TextBox 10"/>
          <p:cNvSpPr txBox="1">
            <a:spLocks noChangeArrowheads="1"/>
          </p:cNvSpPr>
          <p:nvPr/>
        </p:nvSpPr>
        <p:spPr bwMode="auto">
          <a:xfrm>
            <a:off x="8231188" y="444500"/>
            <a:ext cx="5873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l" eaLnBrk="1" hangingPunct="1">
              <a:lnSpc>
                <a:spcPct val="100000"/>
              </a:lnSpc>
              <a:spcBef>
                <a:spcPct val="0"/>
              </a:spcBef>
              <a:defRPr/>
            </a:pPr>
            <a:r>
              <a:rPr lang="en-US" sz="3600" b="0" smtClean="0">
                <a:solidFill>
                  <a:srgbClr val="FFFFFF"/>
                </a:solidFill>
                <a:latin typeface="Calibri" pitchFamily="34" charset="0"/>
                <a:cs typeface="+mn-cs"/>
                <a:sym typeface="Wingdings" pitchFamily="2" charset="2"/>
              </a:rPr>
              <a:t></a:t>
            </a:r>
            <a:endParaRPr lang="en-US" sz="3600" b="0" smtClean="0">
              <a:solidFill>
                <a:srgbClr val="FFFFFF"/>
              </a:solidFill>
              <a:latin typeface="Calibri" pitchFamily="34" charset="0"/>
              <a:cs typeface="+mn-cs"/>
            </a:endParaRPr>
          </a:p>
        </p:txBody>
      </p:sp>
      <p:sp>
        <p:nvSpPr>
          <p:cNvPr id="8" name="Picture Placeholder 7"/>
          <p:cNvSpPr>
            <a:spLocks noGrp="1"/>
          </p:cNvSpPr>
          <p:nvPr>
            <p:ph type="pic" sz="quarter" idx="13"/>
          </p:nvPr>
        </p:nvSpPr>
        <p:spPr>
          <a:xfrm>
            <a:off x="284162" y="2017058"/>
            <a:ext cx="8574087" cy="4377391"/>
          </a:xfrm>
        </p:spPr>
        <p:txBody>
          <a:bodyPr rtlCol="0">
            <a:normAutofit/>
          </a:bodyPr>
          <a:lstStyle>
            <a:lvl1pPr>
              <a:buNone/>
              <a:defRPr/>
            </a:lvl1pPr>
          </a:lstStyle>
          <a:p>
            <a:pPr lvl="0"/>
            <a:r>
              <a:rPr lang="fi-FI" noProof="0"/>
              <a:t>Drag picture to placeholder or click icon to add</a:t>
            </a:r>
            <a:endParaRPr noProof="0"/>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2" name="Title 1"/>
          <p:cNvSpPr>
            <a:spLocks noGrp="1"/>
          </p:cNvSpPr>
          <p:nvPr>
            <p:ph type="ctrTitle"/>
          </p:nvPr>
        </p:nvSpPr>
        <p:spPr>
          <a:xfrm>
            <a:off x="418633" y="444728"/>
            <a:ext cx="7810967" cy="1088237"/>
          </a:xfrm>
          <a:noFill/>
        </p:spPr>
        <p:txBody>
          <a:bodyPr anchor="b" anchorCtr="0"/>
          <a:lstStyle>
            <a:lvl1pPr algn="l">
              <a:lnSpc>
                <a:spcPts val="4600"/>
              </a:lnSpc>
              <a:defRPr/>
            </a:lvl1pPr>
          </a:lstStyle>
          <a:p>
            <a:r>
              <a:rPr lang="fi-FI"/>
              <a:t>Click to edit Master title style</a:t>
            </a:r>
            <a:endParaRPr/>
          </a:p>
        </p:txBody>
      </p:sp>
      <p:sp>
        <p:nvSpPr>
          <p:cNvPr id="12" name="Date Placeholder 3"/>
          <p:cNvSpPr>
            <a:spLocks noGrp="1"/>
          </p:cNvSpPr>
          <p:nvPr>
            <p:ph type="dt" sz="half" idx="14"/>
          </p:nvPr>
        </p:nvSpPr>
        <p:spPr/>
        <p:txBody>
          <a:bodyPr/>
          <a:lstStyle>
            <a:lvl1pPr eaLnBrk="0" fontAlgn="base" hangingPunct="0">
              <a:spcBef>
                <a:spcPct val="0"/>
              </a:spcBef>
              <a:spcAft>
                <a:spcPct val="0"/>
              </a:spcAft>
              <a:defRPr>
                <a:latin typeface="Helvetica" pitchFamily="34" charset="0"/>
              </a:defRPr>
            </a:lvl1pPr>
          </a:lstStyle>
          <a:p>
            <a:pPr>
              <a:defRPr/>
            </a:pPr>
            <a:fld id="{ECA2107C-164D-4902-99B1-AFBB59056EC7}" type="datetimeFigureOut">
              <a:rPr lang="en-US"/>
              <a:pPr>
                <a:defRPr/>
              </a:pPr>
              <a:t>6/16/2020</a:t>
            </a:fld>
            <a:endParaRPr lang="en-US"/>
          </a:p>
        </p:txBody>
      </p:sp>
      <p:sp>
        <p:nvSpPr>
          <p:cNvPr id="13" name="Footer Placeholder 4"/>
          <p:cNvSpPr>
            <a:spLocks noGrp="1"/>
          </p:cNvSpPr>
          <p:nvPr>
            <p:ph type="ftr" sz="quarter" idx="15"/>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4" name="Slide Number Placeholder 5"/>
          <p:cNvSpPr>
            <a:spLocks noGrp="1"/>
          </p:cNvSpPr>
          <p:nvPr>
            <p:ph type="sldNum" sz="quarter" idx="16"/>
          </p:nvPr>
        </p:nvSpPr>
        <p:spPr/>
        <p:txBody>
          <a:bodyPr/>
          <a:lstStyle>
            <a:lvl1pPr eaLnBrk="0" fontAlgn="base" hangingPunct="0">
              <a:spcBef>
                <a:spcPct val="0"/>
              </a:spcBef>
              <a:spcAft>
                <a:spcPct val="0"/>
              </a:spcAft>
              <a:defRPr>
                <a:latin typeface="Helvetica" pitchFamily="34" charset="0"/>
              </a:defRPr>
            </a:lvl1pPr>
          </a:lstStyle>
          <a:p>
            <a:pPr>
              <a:defRPr/>
            </a:pPr>
            <a:fld id="{77074B26-68C2-47EF-A7BB-BCC26ECB766F}" type="slidenum">
              <a:rPr lang="en-US"/>
              <a:pPr>
                <a:defRPr/>
              </a:pPr>
              <a:t>‹#›</a:t>
            </a:fld>
            <a:endParaRPr lang="en-US"/>
          </a:p>
        </p:txBody>
      </p:sp>
    </p:spTree>
    <p:extLst>
      <p:ext uri="{BB962C8B-B14F-4D97-AF65-F5344CB8AC3E}">
        <p14:creationId xmlns:p14="http://schemas.microsoft.com/office/powerpoint/2010/main" val="166382608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eaLnBrk="1" fontAlgn="auto" hangingPunct="1">
              <a:lnSpc>
                <a:spcPct val="100000"/>
              </a:lnSpc>
              <a:spcBef>
                <a:spcPct val="0"/>
              </a:spcBef>
              <a:spcAft>
                <a:spcPts val="0"/>
              </a:spcAft>
            </a:pPr>
            <a:endParaRPr sz="4200" b="0">
              <a:solidFill>
                <a:prstClr val="white"/>
              </a:solidFill>
              <a:latin typeface="Corbel"/>
              <a:cs typeface="+mn-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solidFill>
                  <a:prstClr val="white">
                    <a:lumMod val="65000"/>
                  </a:prstClr>
                </a:solidFill>
              </a:rPr>
              <a:pPr/>
              <a:t>6/16/2020</a:t>
            </a:fld>
            <a:endParaRPr lang="en-US">
              <a:solidFill>
                <a:prstClr val="white">
                  <a:lumMod val="65000"/>
                </a:prstClr>
              </a:solidFill>
            </a:endParaRPr>
          </a:p>
        </p:txBody>
      </p:sp>
      <p:sp>
        <p:nvSpPr>
          <p:cNvPr id="6" name="Footer Placeholder 5"/>
          <p:cNvSpPr>
            <a:spLocks noGrp="1"/>
          </p:cNvSpPr>
          <p:nvPr>
            <p:ph type="ftr" sz="quarter" idx="11"/>
          </p:nvPr>
        </p:nvSpPr>
        <p:spPr/>
        <p:txBody>
          <a:bodyPr/>
          <a:lstStyle/>
          <a:p>
            <a:endParaRPr lang="en-US">
              <a:solidFill>
                <a:prstClr val="white">
                  <a:lumMod val="65000"/>
                </a:prstClr>
              </a:solidFill>
            </a:endParaRPr>
          </a:p>
        </p:txBody>
      </p:sp>
      <p:sp>
        <p:nvSpPr>
          <p:cNvPr id="7" name="Slide Number Placeholder 6"/>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extLst>
      <p:ext uri="{BB962C8B-B14F-4D97-AF65-F5344CB8AC3E}">
        <p14:creationId xmlns:p14="http://schemas.microsoft.com/office/powerpoint/2010/main" val="2724305855"/>
      </p:ext>
    </p:extLst>
  </p:cSld>
  <p:clrMapOvr>
    <a:masterClrMapping/>
  </p:clrMapOvr>
  <p:transition spd="slow">
    <p:wedg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solidFill>
                  <a:prstClr val="white">
                    <a:lumMod val="65000"/>
                  </a:prstClr>
                </a:solidFill>
              </a:rPr>
              <a:pPr/>
              <a:t>6/16/2020</a:t>
            </a:fld>
            <a:endParaRPr lang="en-US">
              <a:solidFill>
                <a:prstClr val="white">
                  <a:lumMod val="65000"/>
                </a:prstClr>
              </a:solidFill>
            </a:endParaRPr>
          </a:p>
        </p:txBody>
      </p:sp>
      <p:sp>
        <p:nvSpPr>
          <p:cNvPr id="5" name="Footer Placeholder 4"/>
          <p:cNvSpPr>
            <a:spLocks noGrp="1"/>
          </p:cNvSpPr>
          <p:nvPr>
            <p:ph type="ftr" sz="quarter" idx="11"/>
          </p:nvPr>
        </p:nvSpPr>
        <p:spPr/>
        <p:txBody>
          <a:bodyPr/>
          <a:lstStyle/>
          <a:p>
            <a:endParaRPr lang="en-US">
              <a:solidFill>
                <a:prstClr val="white">
                  <a:lumMod val="65000"/>
                </a:prstClr>
              </a:solidFill>
            </a:endParaRPr>
          </a:p>
        </p:txBody>
      </p:sp>
      <p:sp>
        <p:nvSpPr>
          <p:cNvPr id="6" name="Slide Number Placeholder 5"/>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500565464"/>
      </p:ext>
    </p:extLst>
  </p:cSld>
  <p:clrMapOvr>
    <a:masterClrMapping/>
  </p:clrMapOvr>
  <p:transition spd="slow">
    <p:wedg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solidFill>
                  <a:prstClr val="white">
                    <a:lumMod val="65000"/>
                  </a:prstClr>
                </a:solidFill>
              </a:rPr>
              <a:pPr/>
              <a:t>6/16/2020</a:t>
            </a:fld>
            <a:endParaRPr lang="en-US">
              <a:solidFill>
                <a:prstClr val="white">
                  <a:lumMod val="65000"/>
                </a:prstClr>
              </a:solidFill>
            </a:endParaRPr>
          </a:p>
        </p:txBody>
      </p:sp>
      <p:sp>
        <p:nvSpPr>
          <p:cNvPr id="5" name="Footer Placeholder 4"/>
          <p:cNvSpPr>
            <a:spLocks noGrp="1"/>
          </p:cNvSpPr>
          <p:nvPr>
            <p:ph type="ftr" sz="quarter" idx="11"/>
          </p:nvPr>
        </p:nvSpPr>
        <p:spPr/>
        <p:txBody>
          <a:bodyPr/>
          <a:lstStyle/>
          <a:p>
            <a:endParaRPr lang="en-US">
              <a:solidFill>
                <a:prstClr val="white">
                  <a:lumMod val="65000"/>
                </a:prstClr>
              </a:solidFill>
            </a:endParaRPr>
          </a:p>
        </p:txBody>
      </p:sp>
      <p:sp>
        <p:nvSpPr>
          <p:cNvPr id="6" name="Slide Number Placeholder 5"/>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Tree>
    <p:extLst>
      <p:ext uri="{BB962C8B-B14F-4D97-AF65-F5344CB8AC3E}">
        <p14:creationId xmlns:p14="http://schemas.microsoft.com/office/powerpoint/2010/main" val="2133339522"/>
      </p:ext>
    </p:extLst>
  </p:cSld>
  <p:clrMapOvr>
    <a:masterClrMapping/>
  </p:clrMapOvr>
  <p:transition spd="slow">
    <p:wedg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284163" y="4802188"/>
            <a:ext cx="8574087" cy="1468437"/>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mn-cs"/>
            </a:endParaRPr>
          </a:p>
        </p:txBody>
      </p:sp>
      <p:grpSp>
        <p:nvGrpSpPr>
          <p:cNvPr id="5" name="Group 7"/>
          <p:cNvGrpSpPr>
            <a:grpSpLocks/>
          </p:cNvGrpSpPr>
          <p:nvPr/>
        </p:nvGrpSpPr>
        <p:grpSpPr bwMode="auto">
          <a:xfrm>
            <a:off x="284163" y="6262688"/>
            <a:ext cx="8575675" cy="138112"/>
            <a:chOff x="284163" y="1759424"/>
            <a:chExt cx="8576373" cy="137411"/>
          </a:xfrm>
        </p:grpSpPr>
        <p:sp>
          <p:nvSpPr>
            <p:cNvPr id="6" name="Rectangle 5"/>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9" name="TextBox 8"/>
          <p:cNvSpPr txBox="1">
            <a:spLocks noChangeArrowheads="1"/>
          </p:cNvSpPr>
          <p:nvPr/>
        </p:nvSpPr>
        <p:spPr bwMode="auto">
          <a:xfrm>
            <a:off x="8231188" y="4802188"/>
            <a:ext cx="5873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l" eaLnBrk="1" hangingPunct="1">
              <a:lnSpc>
                <a:spcPct val="100000"/>
              </a:lnSpc>
              <a:spcBef>
                <a:spcPct val="0"/>
              </a:spcBef>
              <a:defRPr/>
            </a:pPr>
            <a:r>
              <a:rPr lang="en-US" sz="3600" b="0" smtClean="0">
                <a:solidFill>
                  <a:srgbClr val="FFFFFF"/>
                </a:solidFill>
                <a:latin typeface="Calibri" pitchFamily="34" charset="0"/>
                <a:cs typeface="+mn-cs"/>
                <a:sym typeface="Wingdings" pitchFamily="2" charset="2"/>
              </a:rPr>
              <a:t></a:t>
            </a:r>
            <a:endParaRPr lang="en-US" sz="3600" b="0" smtClean="0">
              <a:solidFill>
                <a:srgbClr val="FFFFFF"/>
              </a:solidFill>
              <a:latin typeface="Calibri" pitchFamily="34" charset="0"/>
              <a:cs typeface="+mn-cs"/>
            </a:endParaRPr>
          </a:p>
        </p:txBody>
      </p:sp>
      <p:sp>
        <p:nvSpPr>
          <p:cNvPr id="2" name="Title 1"/>
          <p:cNvSpPr>
            <a:spLocks noGrp="1"/>
          </p:cNvSpPr>
          <p:nvPr>
            <p:ph type="title"/>
          </p:nvPr>
        </p:nvSpPr>
        <p:spPr>
          <a:xfrm>
            <a:off x="429768" y="4814125"/>
            <a:ext cx="7772400" cy="1051560"/>
          </a:xfrm>
          <a:noFill/>
        </p:spPr>
        <p:txBody>
          <a:bodyPr anchor="b" anchorCtr="0"/>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rtlCol="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
        <p:nvSpPr>
          <p:cNvPr id="10" name="Date Placeholder 3"/>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4A9F97C2-0288-4DF6-AE14-D044276BB00A}" type="datetimeFigureOut">
              <a:rPr lang="en-US"/>
              <a:pPr>
                <a:defRPr/>
              </a:pPr>
              <a:t>6/16/2020</a:t>
            </a:fld>
            <a:endParaRPr lang="en-US"/>
          </a:p>
        </p:txBody>
      </p:sp>
      <p:sp>
        <p:nvSpPr>
          <p:cNvPr id="11" name="Footer Placeholder 4"/>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2" name="Slide Number Placeholder 5"/>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45A01D13-FCAF-44C6-8CA8-132993A12ED0}" type="slidenum">
              <a:rPr lang="en-US"/>
              <a:pPr>
                <a:defRPr/>
              </a:pPr>
              <a:t>‹#›</a:t>
            </a:fld>
            <a:endParaRPr lang="en-US"/>
          </a:p>
        </p:txBody>
      </p:sp>
    </p:spTree>
    <p:extLst>
      <p:ext uri="{BB962C8B-B14F-4D97-AF65-F5344CB8AC3E}">
        <p14:creationId xmlns:p14="http://schemas.microsoft.com/office/powerpoint/2010/main" val="1632100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5" name="Rectangle 4"/>
          <p:cNvSpPr/>
          <p:nvPr/>
        </p:nvSpPr>
        <p:spPr>
          <a:xfrm>
            <a:off x="284163" y="4802188"/>
            <a:ext cx="8574087" cy="1468437"/>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mn-cs"/>
            </a:endParaRPr>
          </a:p>
        </p:txBody>
      </p:sp>
      <p:grpSp>
        <p:nvGrpSpPr>
          <p:cNvPr id="6" name="Group 7"/>
          <p:cNvGrpSpPr>
            <a:grpSpLocks/>
          </p:cNvGrpSpPr>
          <p:nvPr/>
        </p:nvGrpSpPr>
        <p:grpSpPr bwMode="auto">
          <a:xfrm>
            <a:off x="284163" y="6262688"/>
            <a:ext cx="8575675" cy="138112"/>
            <a:chOff x="284163" y="1759424"/>
            <a:chExt cx="8576373" cy="137411"/>
          </a:xfrm>
        </p:grpSpPr>
        <p:sp>
          <p:nvSpPr>
            <p:cNvPr id="7" name="Rectangle 6"/>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9" name="Rectangle 8"/>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10" name="TextBox 9"/>
          <p:cNvSpPr txBox="1">
            <a:spLocks noChangeArrowheads="1"/>
          </p:cNvSpPr>
          <p:nvPr/>
        </p:nvSpPr>
        <p:spPr bwMode="auto">
          <a:xfrm>
            <a:off x="8231188" y="4802188"/>
            <a:ext cx="5873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l" eaLnBrk="1" hangingPunct="1">
              <a:lnSpc>
                <a:spcPct val="100000"/>
              </a:lnSpc>
              <a:spcBef>
                <a:spcPct val="0"/>
              </a:spcBef>
              <a:defRPr/>
            </a:pPr>
            <a:r>
              <a:rPr lang="en-US" sz="3600" b="0" smtClean="0">
                <a:solidFill>
                  <a:srgbClr val="FFFFFF"/>
                </a:solidFill>
                <a:latin typeface="Calibri" pitchFamily="34" charset="0"/>
                <a:cs typeface="+mn-cs"/>
                <a:sym typeface="Wingdings" pitchFamily="2" charset="2"/>
              </a:rPr>
              <a:t></a:t>
            </a:r>
            <a:endParaRPr lang="en-US" sz="3600" b="0" smtClean="0">
              <a:solidFill>
                <a:srgbClr val="FFFFFF"/>
              </a:solidFill>
              <a:latin typeface="Calibri" pitchFamily="34" charset="0"/>
              <a:cs typeface="+mn-cs"/>
            </a:endParaRPr>
          </a:p>
        </p:txBody>
      </p:sp>
      <p:sp>
        <p:nvSpPr>
          <p:cNvPr id="13" name="Picture Placeholder 7"/>
          <p:cNvSpPr>
            <a:spLocks noGrp="1"/>
          </p:cNvSpPr>
          <p:nvPr>
            <p:ph type="pic" sz="quarter" idx="13"/>
          </p:nvPr>
        </p:nvSpPr>
        <p:spPr>
          <a:xfrm>
            <a:off x="284162" y="443754"/>
            <a:ext cx="8574087" cy="4370293"/>
          </a:xfrm>
        </p:spPr>
        <p:txBody>
          <a:bodyPr rtlCol="0">
            <a:normAutofit/>
          </a:bodyPr>
          <a:lstStyle>
            <a:lvl1pPr>
              <a:buNone/>
              <a:defRPr/>
            </a:lvl1pPr>
          </a:lstStyle>
          <a:p>
            <a:pPr lvl="0"/>
            <a:r>
              <a:rPr lang="fi-FI" noProof="0"/>
              <a:t>Drag picture to placeholder or click icon to add</a:t>
            </a:r>
            <a:endParaRPr noProof="0"/>
          </a:p>
        </p:txBody>
      </p:sp>
      <p:sp>
        <p:nvSpPr>
          <p:cNvPr id="2" name="Title 1"/>
          <p:cNvSpPr>
            <a:spLocks noGrp="1"/>
          </p:cNvSpPr>
          <p:nvPr>
            <p:ph type="title"/>
          </p:nvPr>
        </p:nvSpPr>
        <p:spPr>
          <a:xfrm>
            <a:off x="430306" y="4814047"/>
            <a:ext cx="7772400" cy="1048871"/>
          </a:xfrm>
          <a:noFill/>
        </p:spPr>
        <p:txBody>
          <a:bodyPr anchor="b" anchorCtr="0"/>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
        <p:nvSpPr>
          <p:cNvPr id="11" name="Date Placeholder 3"/>
          <p:cNvSpPr>
            <a:spLocks noGrp="1"/>
          </p:cNvSpPr>
          <p:nvPr>
            <p:ph type="dt" sz="half" idx="14"/>
          </p:nvPr>
        </p:nvSpPr>
        <p:spPr/>
        <p:txBody>
          <a:bodyPr/>
          <a:lstStyle>
            <a:lvl1pPr eaLnBrk="0" fontAlgn="base" hangingPunct="0">
              <a:spcBef>
                <a:spcPct val="0"/>
              </a:spcBef>
              <a:spcAft>
                <a:spcPct val="0"/>
              </a:spcAft>
              <a:defRPr>
                <a:latin typeface="Helvetica" pitchFamily="34" charset="0"/>
              </a:defRPr>
            </a:lvl1pPr>
          </a:lstStyle>
          <a:p>
            <a:pPr>
              <a:defRPr/>
            </a:pPr>
            <a:fld id="{F6ED864A-8455-47DE-9B55-E5C8F26A68B5}" type="datetimeFigureOut">
              <a:rPr lang="en-US"/>
              <a:pPr>
                <a:defRPr/>
              </a:pPr>
              <a:t>6/16/2020</a:t>
            </a:fld>
            <a:endParaRPr lang="en-US"/>
          </a:p>
        </p:txBody>
      </p:sp>
      <p:sp>
        <p:nvSpPr>
          <p:cNvPr id="12" name="Footer Placeholder 4"/>
          <p:cNvSpPr>
            <a:spLocks noGrp="1"/>
          </p:cNvSpPr>
          <p:nvPr>
            <p:ph type="ftr" sz="quarter" idx="15"/>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4" name="Slide Number Placeholder 5"/>
          <p:cNvSpPr>
            <a:spLocks noGrp="1"/>
          </p:cNvSpPr>
          <p:nvPr>
            <p:ph type="sldNum" sz="quarter" idx="16"/>
          </p:nvPr>
        </p:nvSpPr>
        <p:spPr/>
        <p:txBody>
          <a:bodyPr/>
          <a:lstStyle>
            <a:lvl1pPr eaLnBrk="0" fontAlgn="base" hangingPunct="0">
              <a:spcBef>
                <a:spcPct val="0"/>
              </a:spcBef>
              <a:spcAft>
                <a:spcPct val="0"/>
              </a:spcAft>
              <a:defRPr>
                <a:latin typeface="Helvetica" pitchFamily="34" charset="0"/>
              </a:defRPr>
            </a:lvl1pPr>
          </a:lstStyle>
          <a:p>
            <a:pPr>
              <a:defRPr/>
            </a:pPr>
            <a:fld id="{D69BB157-40FF-4DCD-B6E2-F5C417A78C79}" type="slidenum">
              <a:rPr lang="en-US"/>
              <a:pPr>
                <a:defRPr/>
              </a:pPr>
              <a:t>‹#›</a:t>
            </a:fld>
            <a:endParaRPr lang="en-US"/>
          </a:p>
        </p:txBody>
      </p:sp>
    </p:spTree>
    <p:extLst>
      <p:ext uri="{BB962C8B-B14F-4D97-AF65-F5344CB8AC3E}">
        <p14:creationId xmlns:p14="http://schemas.microsoft.com/office/powerpoint/2010/main" val="4125920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p:cNvSpPr/>
          <p:nvPr/>
        </p:nvSpPr>
        <p:spPr>
          <a:xfrm>
            <a:off x="284163" y="455613"/>
            <a:ext cx="8574087" cy="1133475"/>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nvGrpSpPr>
          <p:cNvPr id="6" name="Group 7"/>
          <p:cNvGrpSpPr>
            <a:grpSpLocks/>
          </p:cNvGrpSpPr>
          <p:nvPr/>
        </p:nvGrpSpPr>
        <p:grpSpPr bwMode="auto">
          <a:xfrm>
            <a:off x="284163" y="1577975"/>
            <a:ext cx="8575675" cy="136525"/>
            <a:chOff x="284163" y="1577847"/>
            <a:chExt cx="8576373" cy="137411"/>
          </a:xfrm>
        </p:grpSpPr>
        <p:sp>
          <p:nvSpPr>
            <p:cNvPr id="7" name="Rectangle 6"/>
            <p:cNvSpPr/>
            <p:nvPr/>
          </p:nvSpPr>
          <p:spPr>
            <a:xfrm>
              <a:off x="284163" y="1577847"/>
              <a:ext cx="160033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1884493" y="1577847"/>
              <a:ext cx="2743423"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9" name="Rectangle 8"/>
            <p:cNvSpPr/>
            <p:nvPr/>
          </p:nvSpPr>
          <p:spPr>
            <a:xfrm>
              <a:off x="4626328" y="1577847"/>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10" name="Date Placeholder 4"/>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1321F78C-EB83-4852-91B4-F44371AC2387}" type="datetimeFigureOut">
              <a:rPr lang="en-US"/>
              <a:pPr>
                <a:defRPr/>
              </a:pPr>
              <a:t>6/16/2020</a:t>
            </a:fld>
            <a:endParaRPr lang="en-US"/>
          </a:p>
        </p:txBody>
      </p:sp>
      <p:sp>
        <p:nvSpPr>
          <p:cNvPr id="11" name="Footer Placeholder 5"/>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2" name="Slide Number Placeholder 6"/>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57F90247-2C6C-4D36-A42F-78C18A36C684}" type="slidenum">
              <a:rPr lang="en-US"/>
              <a:pPr>
                <a:defRPr/>
              </a:pPr>
              <a:t>‹#›</a:t>
            </a:fld>
            <a:endParaRPr lang="en-US"/>
          </a:p>
        </p:txBody>
      </p:sp>
    </p:spTree>
    <p:extLst>
      <p:ext uri="{BB962C8B-B14F-4D97-AF65-F5344CB8AC3E}">
        <p14:creationId xmlns:p14="http://schemas.microsoft.com/office/powerpoint/2010/main" val="666382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Rectangle 6"/>
          <p:cNvSpPr/>
          <p:nvPr/>
        </p:nvSpPr>
        <p:spPr>
          <a:xfrm>
            <a:off x="284163" y="455613"/>
            <a:ext cx="8574087" cy="1133475"/>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nvGrpSpPr>
          <p:cNvPr id="8" name="Group 7"/>
          <p:cNvGrpSpPr>
            <a:grpSpLocks/>
          </p:cNvGrpSpPr>
          <p:nvPr/>
        </p:nvGrpSpPr>
        <p:grpSpPr bwMode="auto">
          <a:xfrm>
            <a:off x="284163" y="1577975"/>
            <a:ext cx="8575675" cy="136525"/>
            <a:chOff x="284163" y="1577847"/>
            <a:chExt cx="8576373" cy="137411"/>
          </a:xfrm>
        </p:grpSpPr>
        <p:sp>
          <p:nvSpPr>
            <p:cNvPr id="9" name="Rectangle 8"/>
            <p:cNvSpPr/>
            <p:nvPr/>
          </p:nvSpPr>
          <p:spPr>
            <a:xfrm>
              <a:off x="284163" y="1577847"/>
              <a:ext cx="160033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10" name="Rectangle 9"/>
            <p:cNvSpPr/>
            <p:nvPr/>
          </p:nvSpPr>
          <p:spPr>
            <a:xfrm>
              <a:off x="1884493" y="1577847"/>
              <a:ext cx="2743423"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11" name="Rectangle 10"/>
            <p:cNvSpPr/>
            <p:nvPr/>
          </p:nvSpPr>
          <p:spPr>
            <a:xfrm>
              <a:off x="4626328" y="1577847"/>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12" name="Date Placeholder 6"/>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E2832443-4994-4377-9123-FB8EEAE92DDE}" type="datetimeFigureOut">
              <a:rPr lang="en-US"/>
              <a:pPr>
                <a:defRPr/>
              </a:pPr>
              <a:t>6/16/2020</a:t>
            </a:fld>
            <a:endParaRPr lang="en-US"/>
          </a:p>
        </p:txBody>
      </p:sp>
      <p:sp>
        <p:nvSpPr>
          <p:cNvPr id="13" name="Footer Placeholder 7"/>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4" name="Slide Number Placeholder 8"/>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5B78AA11-2594-4232-9CE1-DE0907378F65}" type="slidenum">
              <a:rPr lang="en-US"/>
              <a:pPr>
                <a:defRPr/>
              </a:pPr>
              <a:t>‹#›</a:t>
            </a:fld>
            <a:endParaRPr lang="en-US"/>
          </a:p>
        </p:txBody>
      </p:sp>
    </p:spTree>
    <p:extLst>
      <p:ext uri="{BB962C8B-B14F-4D97-AF65-F5344CB8AC3E}">
        <p14:creationId xmlns:p14="http://schemas.microsoft.com/office/powerpoint/2010/main" val="2317725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p:cNvSpPr/>
          <p:nvPr/>
        </p:nvSpPr>
        <p:spPr>
          <a:xfrm>
            <a:off x="284163" y="455613"/>
            <a:ext cx="8574087" cy="1133475"/>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nvGrpSpPr>
          <p:cNvPr id="4" name="Group 7"/>
          <p:cNvGrpSpPr>
            <a:grpSpLocks/>
          </p:cNvGrpSpPr>
          <p:nvPr/>
        </p:nvGrpSpPr>
        <p:grpSpPr bwMode="auto">
          <a:xfrm>
            <a:off x="284163" y="1577975"/>
            <a:ext cx="8575675" cy="136525"/>
            <a:chOff x="284163" y="1577847"/>
            <a:chExt cx="8576373" cy="137411"/>
          </a:xfrm>
        </p:grpSpPr>
        <p:sp>
          <p:nvSpPr>
            <p:cNvPr id="5" name="Rectangle 4"/>
            <p:cNvSpPr/>
            <p:nvPr/>
          </p:nvSpPr>
          <p:spPr>
            <a:xfrm>
              <a:off x="284163" y="1577847"/>
              <a:ext cx="160033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6" name="Rectangle 5"/>
            <p:cNvSpPr/>
            <p:nvPr/>
          </p:nvSpPr>
          <p:spPr>
            <a:xfrm>
              <a:off x="1884493" y="1577847"/>
              <a:ext cx="2743423"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4626328" y="1577847"/>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p:txBody>
          <a:bodyPr/>
          <a:lstStyle/>
          <a:p>
            <a:r>
              <a:rPr lang="fi-FI"/>
              <a:t>Click to edit Master title style</a:t>
            </a:r>
            <a:endParaRPr/>
          </a:p>
        </p:txBody>
      </p:sp>
      <p:sp>
        <p:nvSpPr>
          <p:cNvPr id="8" name="Date Placeholder 2"/>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3909C669-1D58-46F3-A742-9E6995845DC8}" type="datetimeFigureOut">
              <a:rPr lang="en-US"/>
              <a:pPr>
                <a:defRPr/>
              </a:pPr>
              <a:t>6/16/2020</a:t>
            </a:fld>
            <a:endParaRPr lang="en-US"/>
          </a:p>
        </p:txBody>
      </p:sp>
      <p:sp>
        <p:nvSpPr>
          <p:cNvPr id="9" name="Footer Placeholder 3"/>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0" name="Slide Number Placeholder 4"/>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C3507333-C2A9-42D0-9DCD-53AEDCC1E6E1}" type="slidenum">
              <a:rPr lang="en-US"/>
              <a:pPr>
                <a:defRPr/>
              </a:pPr>
              <a:t>‹#›</a:t>
            </a:fld>
            <a:endParaRPr lang="en-US"/>
          </a:p>
        </p:txBody>
      </p:sp>
    </p:spTree>
    <p:extLst>
      <p:ext uri="{BB962C8B-B14F-4D97-AF65-F5344CB8AC3E}">
        <p14:creationId xmlns:p14="http://schemas.microsoft.com/office/powerpoint/2010/main" val="430003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2" name="Group 6"/>
          <p:cNvGrpSpPr>
            <a:grpSpLocks/>
          </p:cNvGrpSpPr>
          <p:nvPr/>
        </p:nvGrpSpPr>
        <p:grpSpPr bwMode="auto">
          <a:xfrm>
            <a:off x="284163" y="452438"/>
            <a:ext cx="7366000" cy="138112"/>
            <a:chOff x="284163" y="1577847"/>
            <a:chExt cx="8576373" cy="137411"/>
          </a:xfrm>
        </p:grpSpPr>
        <p:sp>
          <p:nvSpPr>
            <p:cNvPr id="3" name="Rectangle 2"/>
            <p:cNvSpPr/>
            <p:nvPr/>
          </p:nvSpPr>
          <p:spPr>
            <a:xfrm>
              <a:off x="284163" y="1577847"/>
              <a:ext cx="1600677"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4" name="Rectangle 3"/>
            <p:cNvSpPr/>
            <p:nvPr/>
          </p:nvSpPr>
          <p:spPr>
            <a:xfrm>
              <a:off x="1884840" y="1577847"/>
              <a:ext cx="2742961"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5" name="Rectangle 4"/>
            <p:cNvSpPr/>
            <p:nvPr/>
          </p:nvSpPr>
          <p:spPr>
            <a:xfrm>
              <a:off x="4625951" y="1577847"/>
              <a:ext cx="4234585"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pic>
        <p:nvPicPr>
          <p:cNvPr id="6" name="Picture 2" descr="Image result for AIUB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50163" y="55563"/>
            <a:ext cx="1277937" cy="1287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Date Placeholder 1"/>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76F77CCB-AEB3-4206-9508-90F0BF4F948B}" type="datetimeFigureOut">
              <a:rPr lang="en-US"/>
              <a:pPr>
                <a:defRPr/>
              </a:pPr>
              <a:t>6/16/2020</a:t>
            </a:fld>
            <a:endParaRPr lang="en-US"/>
          </a:p>
        </p:txBody>
      </p:sp>
      <p:sp>
        <p:nvSpPr>
          <p:cNvPr id="8" name="Footer Placeholder 2"/>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Tree>
    <p:extLst>
      <p:ext uri="{BB962C8B-B14F-4D97-AF65-F5344CB8AC3E}">
        <p14:creationId xmlns:p14="http://schemas.microsoft.com/office/powerpoint/2010/main" val="3402143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1781175" y="2133600"/>
            <a:ext cx="7077075" cy="399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smtClean="0"/>
          </a:p>
        </p:txBody>
      </p:sp>
      <p:sp>
        <p:nvSpPr>
          <p:cNvPr id="4" name="Date Placeholder 3"/>
          <p:cNvSpPr>
            <a:spLocks noGrp="1"/>
          </p:cNvSpPr>
          <p:nvPr>
            <p:ph type="dt" sz="half" idx="2"/>
          </p:nvPr>
        </p:nvSpPr>
        <p:spPr>
          <a:xfrm>
            <a:off x="6794500" y="6437313"/>
            <a:ext cx="2133600" cy="365125"/>
          </a:xfrm>
          <a:prstGeom prst="rect">
            <a:avLst/>
          </a:prstGeom>
        </p:spPr>
        <p:txBody>
          <a:bodyPr vert="horz" lIns="91440" tIns="45720" rIns="91440" bIns="45720" rtlCol="0" anchor="ctr"/>
          <a:lstStyle>
            <a:lvl1pPr algn="r" eaLnBrk="1" fontAlgn="auto" hangingPunct="1">
              <a:spcBef>
                <a:spcPts val="0"/>
              </a:spcBef>
              <a:spcAft>
                <a:spcPts val="0"/>
              </a:spcAft>
              <a:defRPr sz="1100" b="1">
                <a:solidFill>
                  <a:prstClr val="white">
                    <a:lumMod val="65000"/>
                  </a:prstClr>
                </a:solidFill>
                <a:latin typeface="Calibri"/>
              </a:defRPr>
            </a:lvl1pPr>
          </a:lstStyle>
          <a:p>
            <a:pPr>
              <a:lnSpc>
                <a:spcPct val="100000"/>
              </a:lnSpc>
              <a:defRPr/>
            </a:pPr>
            <a:fld id="{6C1239AE-FE73-42B6-9418-BC3CF81CA0AB}" type="datetimeFigureOut">
              <a:rPr lang="en-US">
                <a:cs typeface="+mn-cs"/>
              </a:rPr>
              <a:pPr>
                <a:lnSpc>
                  <a:spcPct val="100000"/>
                </a:lnSpc>
                <a:defRPr/>
              </a:pPr>
              <a:t>6/16/2020</a:t>
            </a:fld>
            <a:endParaRPr lang="en-US">
              <a:cs typeface="+mn-cs"/>
            </a:endParaRPr>
          </a:p>
        </p:txBody>
      </p:sp>
      <p:sp>
        <p:nvSpPr>
          <p:cNvPr id="5" name="Footer Placeholder 4"/>
          <p:cNvSpPr>
            <a:spLocks noGrp="1"/>
          </p:cNvSpPr>
          <p:nvPr>
            <p:ph type="ftr" sz="quarter" idx="3"/>
          </p:nvPr>
        </p:nvSpPr>
        <p:spPr>
          <a:xfrm>
            <a:off x="200025" y="6437313"/>
            <a:ext cx="6124575" cy="365125"/>
          </a:xfrm>
          <a:prstGeom prst="rect">
            <a:avLst/>
          </a:prstGeom>
        </p:spPr>
        <p:txBody>
          <a:bodyPr vert="horz" lIns="91440" tIns="45720" rIns="91440" bIns="45720" rtlCol="0" anchor="ctr"/>
          <a:lstStyle>
            <a:lvl1pPr algn="l" eaLnBrk="1" fontAlgn="auto" hangingPunct="1">
              <a:spcBef>
                <a:spcPts val="0"/>
              </a:spcBef>
              <a:spcAft>
                <a:spcPts val="0"/>
              </a:spcAft>
              <a:defRPr sz="1100" b="1">
                <a:solidFill>
                  <a:prstClr val="white">
                    <a:lumMod val="65000"/>
                  </a:prstClr>
                </a:solidFill>
                <a:latin typeface="Calibri"/>
              </a:defRPr>
            </a:lvl1pPr>
          </a:lstStyle>
          <a:p>
            <a:pPr>
              <a:lnSpc>
                <a:spcPct val="100000"/>
              </a:lnSpc>
              <a:defRPr/>
            </a:pPr>
            <a:endParaRPr lang="en-US">
              <a:cs typeface="+mn-cs"/>
            </a:endParaRPr>
          </a:p>
        </p:txBody>
      </p:sp>
      <p:sp>
        <p:nvSpPr>
          <p:cNvPr id="6" name="Slide Number Placeholder 5"/>
          <p:cNvSpPr>
            <a:spLocks noGrp="1"/>
          </p:cNvSpPr>
          <p:nvPr>
            <p:ph type="sldNum" sz="quarter" idx="4"/>
          </p:nvPr>
        </p:nvSpPr>
        <p:spPr>
          <a:xfrm>
            <a:off x="8305800" y="166688"/>
            <a:ext cx="631825" cy="360362"/>
          </a:xfrm>
          <a:prstGeom prst="rect">
            <a:avLst/>
          </a:prstGeom>
        </p:spPr>
        <p:txBody>
          <a:bodyPr vert="horz" lIns="91440" tIns="45720" rIns="91440" bIns="45720" rtlCol="0" anchor="ctr"/>
          <a:lstStyle>
            <a:lvl1pPr algn="r" eaLnBrk="1" fontAlgn="auto" hangingPunct="1">
              <a:spcBef>
                <a:spcPts val="0"/>
              </a:spcBef>
              <a:spcAft>
                <a:spcPts val="0"/>
              </a:spcAft>
              <a:defRPr sz="1400" b="1">
                <a:solidFill>
                  <a:prstClr val="black">
                    <a:lumMod val="85000"/>
                    <a:lumOff val="15000"/>
                  </a:prstClr>
                </a:solidFill>
                <a:latin typeface="Calibri"/>
              </a:defRPr>
            </a:lvl1pPr>
          </a:lstStyle>
          <a:p>
            <a:pPr>
              <a:lnSpc>
                <a:spcPct val="100000"/>
              </a:lnSpc>
              <a:defRPr/>
            </a:pPr>
            <a:fld id="{6054D1A9-9FA3-4DB8-A21D-DDF6032F7C07}" type="slidenum">
              <a:rPr lang="en-US">
                <a:cs typeface="+mn-cs"/>
              </a:rPr>
              <a:pPr>
                <a:lnSpc>
                  <a:spcPct val="100000"/>
                </a:lnSpc>
                <a:defRPr/>
              </a:pPr>
              <a:t>‹#›</a:t>
            </a:fld>
            <a:endParaRPr lang="en-US">
              <a:cs typeface="+mn-cs"/>
            </a:endParaRPr>
          </a:p>
        </p:txBody>
      </p:sp>
      <p:sp>
        <p:nvSpPr>
          <p:cNvPr id="2" name="Title Placeholder 1"/>
          <p:cNvSpPr>
            <a:spLocks noGrp="1"/>
          </p:cNvSpPr>
          <p:nvPr>
            <p:ph type="title"/>
          </p:nvPr>
        </p:nvSpPr>
        <p:spPr>
          <a:xfrm>
            <a:off x="284163" y="630238"/>
            <a:ext cx="8574087" cy="968375"/>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extLst>
      <p:ext uri="{BB962C8B-B14F-4D97-AF65-F5344CB8AC3E}">
        <p14:creationId xmlns:p14="http://schemas.microsoft.com/office/powerpoint/2010/main" val="35373227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rtl="0" eaLnBrk="0" fontAlgn="base" hangingPunct="0">
        <a:spcBef>
          <a:spcPct val="0"/>
        </a:spcBef>
        <a:spcAft>
          <a:spcPct val="0"/>
        </a:spcAft>
        <a:defRPr sz="4200" kern="1200">
          <a:solidFill>
            <a:schemeClr val="bg1"/>
          </a:solidFill>
          <a:latin typeface="+mj-lt"/>
          <a:ea typeface="+mj-ea"/>
          <a:cs typeface="+mj-cs"/>
        </a:defRPr>
      </a:lvl1pPr>
      <a:lvl2pPr algn="r" rtl="0" eaLnBrk="0" fontAlgn="base" hangingPunct="0">
        <a:spcBef>
          <a:spcPct val="0"/>
        </a:spcBef>
        <a:spcAft>
          <a:spcPct val="0"/>
        </a:spcAft>
        <a:defRPr sz="4200">
          <a:solidFill>
            <a:schemeClr val="bg1"/>
          </a:solidFill>
          <a:latin typeface="Corbel" pitchFamily="34" charset="0"/>
        </a:defRPr>
      </a:lvl2pPr>
      <a:lvl3pPr algn="r" rtl="0" eaLnBrk="0" fontAlgn="base" hangingPunct="0">
        <a:spcBef>
          <a:spcPct val="0"/>
        </a:spcBef>
        <a:spcAft>
          <a:spcPct val="0"/>
        </a:spcAft>
        <a:defRPr sz="4200">
          <a:solidFill>
            <a:schemeClr val="bg1"/>
          </a:solidFill>
          <a:latin typeface="Corbel" pitchFamily="34" charset="0"/>
        </a:defRPr>
      </a:lvl3pPr>
      <a:lvl4pPr algn="r" rtl="0" eaLnBrk="0" fontAlgn="base" hangingPunct="0">
        <a:spcBef>
          <a:spcPct val="0"/>
        </a:spcBef>
        <a:spcAft>
          <a:spcPct val="0"/>
        </a:spcAft>
        <a:defRPr sz="4200">
          <a:solidFill>
            <a:schemeClr val="bg1"/>
          </a:solidFill>
          <a:latin typeface="Corbel" pitchFamily="34" charset="0"/>
        </a:defRPr>
      </a:lvl4pPr>
      <a:lvl5pPr algn="r" rtl="0" eaLnBrk="0" fontAlgn="base" hangingPunct="0">
        <a:spcBef>
          <a:spcPct val="0"/>
        </a:spcBef>
        <a:spcAft>
          <a:spcPct val="0"/>
        </a:spcAft>
        <a:defRPr sz="4200">
          <a:solidFill>
            <a:schemeClr val="bg1"/>
          </a:solidFill>
          <a:latin typeface="Corbel" pitchFamily="34" charset="0"/>
        </a:defRPr>
      </a:lvl5pPr>
      <a:lvl6pPr marL="457200" algn="r" rtl="0" fontAlgn="base">
        <a:spcBef>
          <a:spcPct val="0"/>
        </a:spcBef>
        <a:spcAft>
          <a:spcPct val="0"/>
        </a:spcAft>
        <a:defRPr sz="4200">
          <a:solidFill>
            <a:schemeClr val="bg1"/>
          </a:solidFill>
          <a:latin typeface="Corbel" pitchFamily="34" charset="0"/>
        </a:defRPr>
      </a:lvl6pPr>
      <a:lvl7pPr marL="914400" algn="r" rtl="0" fontAlgn="base">
        <a:spcBef>
          <a:spcPct val="0"/>
        </a:spcBef>
        <a:spcAft>
          <a:spcPct val="0"/>
        </a:spcAft>
        <a:defRPr sz="4200">
          <a:solidFill>
            <a:schemeClr val="bg1"/>
          </a:solidFill>
          <a:latin typeface="Corbel" pitchFamily="34" charset="0"/>
        </a:defRPr>
      </a:lvl7pPr>
      <a:lvl8pPr marL="1371600" algn="r" rtl="0" fontAlgn="base">
        <a:spcBef>
          <a:spcPct val="0"/>
        </a:spcBef>
        <a:spcAft>
          <a:spcPct val="0"/>
        </a:spcAft>
        <a:defRPr sz="4200">
          <a:solidFill>
            <a:schemeClr val="bg1"/>
          </a:solidFill>
          <a:latin typeface="Corbel" pitchFamily="34" charset="0"/>
        </a:defRPr>
      </a:lvl8pPr>
      <a:lvl9pPr marL="1828800" algn="r" rtl="0" fontAlgn="base">
        <a:spcBef>
          <a:spcPct val="0"/>
        </a:spcBef>
        <a:spcAft>
          <a:spcPct val="0"/>
        </a:spcAft>
        <a:defRPr sz="4200">
          <a:solidFill>
            <a:schemeClr val="bg1"/>
          </a:solidFill>
          <a:latin typeface="Corbel" pitchFamily="34" charset="0"/>
        </a:defRPr>
      </a:lvl9pPr>
    </p:titleStyle>
    <p:bodyStyle>
      <a:lvl1pPr marL="454025" indent="-454025" algn="l" rtl="0" eaLnBrk="0" fontAlgn="base" hangingPunct="0">
        <a:spcBef>
          <a:spcPts val="2000"/>
        </a:spcBef>
        <a:spcAft>
          <a:spcPct val="0"/>
        </a:spcAft>
        <a:buClr>
          <a:srgbClr val="A6A6A6"/>
        </a:buClr>
        <a:buSzPct val="90000"/>
        <a:buFont typeface="Wingdings" pitchFamily="2" charset="2"/>
        <a:buChar char=""/>
        <a:defRPr sz="2400" kern="1200">
          <a:solidFill>
            <a:srgbClr val="262626"/>
          </a:solidFill>
          <a:latin typeface="+mn-lt"/>
          <a:ea typeface="+mn-ea"/>
          <a:cs typeface="+mn-cs"/>
        </a:defRPr>
      </a:lvl1pPr>
      <a:lvl2pPr marL="914400" indent="-457200" algn="l" rtl="0" eaLnBrk="0" fontAlgn="base" hangingPunct="0">
        <a:spcBef>
          <a:spcPts val="600"/>
        </a:spcBef>
        <a:spcAft>
          <a:spcPct val="0"/>
        </a:spcAft>
        <a:buClr>
          <a:srgbClr val="404040"/>
        </a:buClr>
        <a:buSzPct val="90000"/>
        <a:buFont typeface="Wingdings" pitchFamily="2" charset="2"/>
        <a:buChar char=""/>
        <a:defRPr sz="2200" kern="1200">
          <a:solidFill>
            <a:srgbClr val="262626"/>
          </a:solidFill>
          <a:latin typeface="+mn-lt"/>
          <a:ea typeface="+mn-ea"/>
          <a:cs typeface="+mn-cs"/>
        </a:defRPr>
      </a:lvl2pPr>
      <a:lvl3pPr marL="1260475" indent="-346075" algn="l" rtl="0" eaLnBrk="0" fontAlgn="base" hangingPunct="0">
        <a:spcBef>
          <a:spcPts val="600"/>
        </a:spcBef>
        <a:spcAft>
          <a:spcPct val="0"/>
        </a:spcAft>
        <a:buClr>
          <a:srgbClr val="A6A6A6"/>
        </a:buClr>
        <a:buSzPct val="90000"/>
        <a:buFont typeface="Wingdings" pitchFamily="2" charset="2"/>
        <a:buChar char=""/>
        <a:defRPr sz="2000" kern="1200">
          <a:solidFill>
            <a:srgbClr val="262626"/>
          </a:solidFill>
          <a:latin typeface="+mn-lt"/>
          <a:ea typeface="+mn-ea"/>
          <a:cs typeface="+mn-cs"/>
        </a:defRPr>
      </a:lvl3pPr>
      <a:lvl4pPr marL="1600200" indent="-339725" algn="l" rtl="0" eaLnBrk="0" fontAlgn="base" hangingPunct="0">
        <a:spcBef>
          <a:spcPts val="600"/>
        </a:spcBef>
        <a:spcAft>
          <a:spcPct val="0"/>
        </a:spcAft>
        <a:buClr>
          <a:srgbClr val="404040"/>
        </a:buClr>
        <a:buSzPct val="90000"/>
        <a:buFont typeface="Wingdings" pitchFamily="2" charset="2"/>
        <a:buChar char=""/>
        <a:defRPr kern="1200">
          <a:solidFill>
            <a:srgbClr val="262626"/>
          </a:solidFill>
          <a:latin typeface="+mn-lt"/>
          <a:ea typeface="+mn-ea"/>
          <a:cs typeface="+mn-cs"/>
        </a:defRPr>
      </a:lvl4pPr>
      <a:lvl5pPr marL="1939925" indent="-331788" algn="l" rtl="0" eaLnBrk="0" fontAlgn="base" hangingPunct="0">
        <a:spcBef>
          <a:spcPts val="600"/>
        </a:spcBef>
        <a:spcAft>
          <a:spcPct val="0"/>
        </a:spcAft>
        <a:buClr>
          <a:srgbClr val="A6A6A6"/>
        </a:buClr>
        <a:buSzPct val="90000"/>
        <a:buFont typeface="Wingdings" pitchFamily="2" charset="2"/>
        <a:buChar char=""/>
        <a:defRPr kern="1200">
          <a:solidFill>
            <a:srgbClr val="262626"/>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pPr eaLnBrk="1" fontAlgn="auto" hangingPunct="1">
              <a:lnSpc>
                <a:spcPct val="100000"/>
              </a:lnSpc>
              <a:spcBef>
                <a:spcPts val="0"/>
              </a:spcBef>
              <a:spcAft>
                <a:spcPts val="0"/>
              </a:spcAft>
            </a:pPr>
            <a:fld id="{4251665B-C24A-4702-B522-6A4334602E03}" type="datetimeFigureOut">
              <a:rPr lang="en-US" smtClean="0">
                <a:solidFill>
                  <a:prstClr val="white">
                    <a:lumMod val="65000"/>
                  </a:prstClr>
                </a:solidFill>
                <a:latin typeface="Calibri"/>
                <a:cs typeface="+mn-cs"/>
              </a:rPr>
              <a:pPr eaLnBrk="1" fontAlgn="auto" hangingPunct="1">
                <a:lnSpc>
                  <a:spcPct val="100000"/>
                </a:lnSpc>
                <a:spcBef>
                  <a:spcPts val="0"/>
                </a:spcBef>
                <a:spcAft>
                  <a:spcPts val="0"/>
                </a:spcAft>
              </a:pPr>
              <a:t>6/16/2020</a:t>
            </a:fld>
            <a:endParaRPr lang="en-US">
              <a:solidFill>
                <a:prstClr val="white">
                  <a:lumMod val="65000"/>
                </a:prstClr>
              </a:solidFill>
              <a:latin typeface="Calibri"/>
              <a:cs typeface="+mn-cs"/>
            </a:endParaRPr>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pPr eaLnBrk="1" fontAlgn="auto" hangingPunct="1">
              <a:lnSpc>
                <a:spcPct val="100000"/>
              </a:lnSpc>
              <a:spcBef>
                <a:spcPts val="0"/>
              </a:spcBef>
              <a:spcAft>
                <a:spcPts val="0"/>
              </a:spcAft>
            </a:pPr>
            <a:endParaRPr lang="en-US">
              <a:solidFill>
                <a:prstClr val="white">
                  <a:lumMod val="65000"/>
                </a:prstClr>
              </a:solidFill>
              <a:latin typeface="Calibri"/>
              <a:cs typeface="+mn-cs"/>
            </a:endParaRPr>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pPr eaLnBrk="1" fontAlgn="auto" hangingPunct="1">
              <a:lnSpc>
                <a:spcPct val="100000"/>
              </a:lnSpc>
              <a:spcBef>
                <a:spcPts val="0"/>
              </a:spcBef>
              <a:spcAft>
                <a:spcPts val="0"/>
              </a:spcAft>
            </a:pPr>
            <a:fld id="{5FD889E0-CAB2-4699-909D-B9A88D47ACBE}" type="slidenum">
              <a:rPr lang="en-US" smtClean="0">
                <a:solidFill>
                  <a:prstClr val="black">
                    <a:lumMod val="85000"/>
                    <a:lumOff val="15000"/>
                  </a:prstClr>
                </a:solidFill>
                <a:latin typeface="Calibri"/>
                <a:cs typeface="+mn-cs"/>
              </a:rPr>
              <a:pPr eaLnBrk="1" fontAlgn="auto" hangingPunct="1">
                <a:lnSpc>
                  <a:spcPct val="100000"/>
                </a:lnSpc>
                <a:spcBef>
                  <a:spcPts val="0"/>
                </a:spcBef>
                <a:spcAft>
                  <a:spcPts val="0"/>
                </a:spcAft>
              </a:pPr>
              <a:t>‹#›</a:t>
            </a:fld>
            <a:endParaRPr lang="en-US">
              <a:solidFill>
                <a:prstClr val="black">
                  <a:lumMod val="85000"/>
                  <a:lumOff val="15000"/>
                </a:prstClr>
              </a:solidFill>
              <a:latin typeface="Calibri"/>
              <a:cs typeface="+mn-cs"/>
            </a:endParaRPr>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extLst>
      <p:ext uri="{BB962C8B-B14F-4D97-AF65-F5344CB8AC3E}">
        <p14:creationId xmlns:p14="http://schemas.microsoft.com/office/powerpoint/2010/main" val="336333930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ransition spd="slow">
    <p:wedge/>
  </p:transition>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hyperlink" Target="https://docs.oracle.com/en/database/oracle/oracle-database/20/sqlrf/SQL-Standards.html" TargetMode="External"/><Relationship Id="rId2" Type="http://schemas.openxmlformats.org/officeDocument/2006/relationships/hyperlink" Target="https://www.db-book.com/db6/slide-dir/index.html" TargetMode="External"/><Relationship Id="rId1" Type="http://schemas.openxmlformats.org/officeDocument/2006/relationships/slideLayout" Target="../slideLayouts/slideLayout25.xml"/><Relationship Id="rId6" Type="http://schemas.openxmlformats.org/officeDocument/2006/relationships/hyperlink" Target="https://www.slideshare.net/thinnaphat.bo/" TargetMode="External"/><Relationship Id="rId5" Type="http://schemas.openxmlformats.org/officeDocument/2006/relationships/hyperlink" Target="https://www.slideshare.net/tabinhasan/from-data-to-wisdom" TargetMode="External"/><Relationship Id="rId4" Type="http://schemas.openxmlformats.org/officeDocument/2006/relationships/hyperlink" Target="https://www.slideshare.net/HaaMeemMohiyuddin1/data-knowledge-and-information"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ctrTitle"/>
          </p:nvPr>
        </p:nvSpPr>
        <p:spPr bwMode="auto">
          <a:xfrm>
            <a:off x="420688" y="449263"/>
            <a:ext cx="7808912" cy="1087437"/>
          </a:xfrm>
          <a:noFill/>
          <a:extLst>
            <a:ext uri="{909E8E84-426E-40DD-AFC4-6F175D3DCCD1}">
              <a14:hiddenFill xmlns:a14="http://schemas.microsoft.com/office/drawing/2010/main">
                <a:solidFill>
                  <a:srgbClr val="262626">
                    <a:alpha val="70195"/>
                  </a:srgbClr>
                </a:solidFill>
              </a14:hiddenFill>
            </a:ext>
          </a:extLst>
        </p:spPr>
        <p:txBody>
          <a:bodyPr wrap="square" numCol="1" compatLnSpc="1">
            <a:prstTxWarp prst="textNoShape">
              <a:avLst/>
            </a:prstTxWarp>
          </a:bodyPr>
          <a:lstStyle/>
          <a:p>
            <a:r>
              <a:rPr lang="en-US" dirty="0" smtClean="0"/>
              <a:t>Single-Row </a:t>
            </a:r>
            <a:r>
              <a:rPr lang="en-US" dirty="0" err="1" smtClean="0"/>
              <a:t>Subquery</a:t>
            </a:r>
            <a:endParaRPr lang="en-US" dirty="0" smtClean="0"/>
          </a:p>
        </p:txBody>
      </p:sp>
      <p:sp>
        <p:nvSpPr>
          <p:cNvPr id="18435" name="Subtitle 2"/>
          <p:cNvSpPr>
            <a:spLocks noGrp="1"/>
          </p:cNvSpPr>
          <p:nvPr>
            <p:ph type="subTitle" idx="1"/>
          </p:nvPr>
        </p:nvSpPr>
        <p:spPr>
          <a:xfrm>
            <a:off x="476250" y="1531938"/>
            <a:ext cx="2789238" cy="485775"/>
          </a:xfrm>
        </p:spPr>
        <p:txBody>
          <a:bodyPr/>
          <a:lstStyle/>
          <a:p>
            <a:pPr>
              <a:spcBef>
                <a:spcPct val="0"/>
              </a:spcBef>
              <a:buClr>
                <a:srgbClr val="A6A6A6"/>
              </a:buClr>
            </a:pPr>
            <a:r>
              <a:rPr lang="en-US" smtClean="0"/>
              <a:t>Course Code: CSC 2108</a:t>
            </a:r>
          </a:p>
          <a:p>
            <a:pPr>
              <a:spcBef>
                <a:spcPct val="0"/>
              </a:spcBef>
              <a:buClr>
                <a:srgbClr val="A6A6A6"/>
              </a:buClr>
            </a:pPr>
            <a:endParaRPr lang="en-US" smtClean="0"/>
          </a:p>
        </p:txBody>
      </p:sp>
      <p:sp>
        <p:nvSpPr>
          <p:cNvPr id="18436" name="TextBox 3"/>
          <p:cNvSpPr txBox="1">
            <a:spLocks noChangeArrowheads="1"/>
          </p:cNvSpPr>
          <p:nvPr/>
        </p:nvSpPr>
        <p:spPr bwMode="auto">
          <a:xfrm>
            <a:off x="76200" y="2446338"/>
            <a:ext cx="90249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eaLnBrk="1" hangingPunct="1">
              <a:lnSpc>
                <a:spcPct val="100000"/>
              </a:lnSpc>
              <a:spcBef>
                <a:spcPct val="0"/>
              </a:spcBef>
            </a:pPr>
            <a:r>
              <a:rPr lang="en-US" sz="2000">
                <a:solidFill>
                  <a:srgbClr val="0070C0"/>
                </a:solidFill>
                <a:latin typeface="Arial" charset="0"/>
                <a:cs typeface="Arial" charset="0"/>
              </a:rPr>
              <a:t>Dept. of Computer Science</a:t>
            </a:r>
          </a:p>
          <a:p>
            <a:pPr eaLnBrk="1" hangingPunct="1">
              <a:lnSpc>
                <a:spcPct val="100000"/>
              </a:lnSpc>
              <a:spcBef>
                <a:spcPct val="0"/>
              </a:spcBef>
            </a:pPr>
            <a:r>
              <a:rPr lang="en-US" sz="2000">
                <a:solidFill>
                  <a:srgbClr val="0070C0"/>
                </a:solidFill>
                <a:latin typeface="Arial" charset="0"/>
                <a:cs typeface="Arial" charset="0"/>
              </a:rPr>
              <a:t>Faculty of Science and Technology</a:t>
            </a:r>
            <a:endParaRPr lang="en-US" sz="2400">
              <a:solidFill>
                <a:srgbClr val="0070C0"/>
              </a:solidFill>
              <a:latin typeface="Arial" charset="0"/>
              <a:cs typeface="Arial" charset="0"/>
            </a:endParaRPr>
          </a:p>
        </p:txBody>
      </p:sp>
      <p:graphicFrame>
        <p:nvGraphicFramePr>
          <p:cNvPr id="7" name="Table 6">
            <a:extLst>
              <a:ext uri="{FF2B5EF4-FFF2-40B4-BE49-F238E27FC236}"/>
            </a:extLst>
          </p:cNvPr>
          <p:cNvGraphicFramePr>
            <a:graphicFrameLocks noGrp="1"/>
          </p:cNvGraphicFramePr>
          <p:nvPr>
            <p:extLst>
              <p:ext uri="{D42A27DB-BD31-4B8C-83A1-F6EECF244321}">
                <p14:modId xmlns:p14="http://schemas.microsoft.com/office/powerpoint/2010/main" val="189980700"/>
              </p:ext>
            </p:extLst>
          </p:nvPr>
        </p:nvGraphicFramePr>
        <p:xfrm>
          <a:off x="476250" y="5186363"/>
          <a:ext cx="8335964" cy="757238"/>
        </p:xfrm>
        <a:graphic>
          <a:graphicData uri="http://schemas.openxmlformats.org/drawingml/2006/table">
            <a:tbl>
              <a:tblPr firstRow="1" bandRow="1">
                <a:tableStyleId>{D7AC3CCA-C797-4891-BE02-D94E43425B78}</a:tableStyleId>
              </a:tblPr>
              <a:tblGrid>
                <a:gridCol w="1483253">
                  <a:extLst>
                    <a:ext uri="{9D8B030D-6E8A-4147-A177-3AD203B41FA5}"/>
                  </a:extLst>
                </a:gridCol>
                <a:gridCol w="1397753">
                  <a:extLst>
                    <a:ext uri="{9D8B030D-6E8A-4147-A177-3AD203B41FA5}"/>
                  </a:extLst>
                </a:gridCol>
                <a:gridCol w="1227933">
                  <a:extLst>
                    <a:ext uri="{9D8B030D-6E8A-4147-A177-3AD203B41FA5}"/>
                  </a:extLst>
                </a:gridCol>
                <a:gridCol w="1541448">
                  <a:extLst>
                    <a:ext uri="{9D8B030D-6E8A-4147-A177-3AD203B41FA5}"/>
                  </a:extLst>
                </a:gridCol>
                <a:gridCol w="1240996">
                  <a:extLst>
                    <a:ext uri="{9D8B030D-6E8A-4147-A177-3AD203B41FA5}"/>
                  </a:extLst>
                </a:gridCol>
                <a:gridCol w="1444581">
                  <a:extLst>
                    <a:ext uri="{9D8B030D-6E8A-4147-A177-3AD203B41FA5}"/>
                  </a:extLst>
                </a:gridCol>
              </a:tblGrid>
              <a:tr h="378619">
                <a:tc>
                  <a:txBody>
                    <a:bodyPr/>
                    <a:lstStyle/>
                    <a:p>
                      <a:r>
                        <a:rPr lang="en-US" sz="1800" dirty="0"/>
                        <a:t>Lecturer No:</a:t>
                      </a:r>
                    </a:p>
                  </a:txBody>
                  <a:tcPr marL="91442" marR="91442" marT="45706" marB="45706"/>
                </a:tc>
                <a:tc>
                  <a:txBody>
                    <a:bodyPr/>
                    <a:lstStyle/>
                    <a:p>
                      <a:r>
                        <a:rPr lang="en-US" sz="1800" smtClean="0"/>
                        <a:t>11</a:t>
                      </a:r>
                      <a:endParaRPr lang="en-US" sz="1800" dirty="0"/>
                    </a:p>
                  </a:txBody>
                  <a:tcPr marL="91442" marR="91442" marT="45706" marB="45706"/>
                </a:tc>
                <a:tc>
                  <a:txBody>
                    <a:bodyPr/>
                    <a:lstStyle/>
                    <a:p>
                      <a:r>
                        <a:rPr lang="en-US" sz="1800" dirty="0"/>
                        <a:t>Week No:</a:t>
                      </a:r>
                    </a:p>
                  </a:txBody>
                  <a:tcPr marL="91442" marR="91442" marT="45706" marB="45706"/>
                </a:tc>
                <a:tc>
                  <a:txBody>
                    <a:bodyPr/>
                    <a:lstStyle/>
                    <a:p>
                      <a:r>
                        <a:rPr lang="en-US" sz="1800" dirty="0" smtClean="0"/>
                        <a:t>06</a:t>
                      </a:r>
                      <a:endParaRPr lang="en-US" sz="1800" dirty="0"/>
                    </a:p>
                  </a:txBody>
                  <a:tcPr marL="91442" marR="91442" marT="45706" marB="45706"/>
                </a:tc>
                <a:tc>
                  <a:txBody>
                    <a:bodyPr/>
                    <a:lstStyle/>
                    <a:p>
                      <a:r>
                        <a:rPr lang="en-US" sz="1800" dirty="0"/>
                        <a:t>Semester:</a:t>
                      </a:r>
                    </a:p>
                  </a:txBody>
                  <a:tcPr marL="91442" marR="91442" marT="45706" marB="45706"/>
                </a:tc>
                <a:tc>
                  <a:txBody>
                    <a:bodyPr/>
                    <a:lstStyle/>
                    <a:p>
                      <a:r>
                        <a:rPr lang="en-US" sz="1800" smtClean="0"/>
                        <a:t>TBA</a:t>
                      </a:r>
                      <a:endParaRPr lang="en-US" sz="1800" dirty="0"/>
                    </a:p>
                  </a:txBody>
                  <a:tcPr marL="91442" marR="91442" marT="45706" marB="45706"/>
                </a:tc>
                <a:extLst>
                  <a:ext uri="{0D108BD9-81ED-4DB2-BD59-A6C34878D82A}"/>
                </a:extLst>
              </a:tr>
              <a:tr h="3786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marL="91442" marR="91442" marT="45706" marB="45706"/>
                </a:tc>
                <a:tc gridSpan="5">
                  <a:txBody>
                    <a:bodyPr/>
                    <a:lstStyle/>
                    <a:p>
                      <a:r>
                        <a:rPr lang="en-US" sz="1800" i="1" dirty="0"/>
                        <a:t>Name &amp; email</a:t>
                      </a:r>
                    </a:p>
                  </a:txBody>
                  <a:tcPr marL="91442" marR="91442" marT="45706" marB="45706"/>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extLst>
              </a:tr>
            </a:tbl>
          </a:graphicData>
        </a:graphic>
      </p:graphicFrame>
      <p:sp>
        <p:nvSpPr>
          <p:cNvPr id="18456" name="Subtitle 2"/>
          <p:cNvSpPr txBox="1">
            <a:spLocks/>
          </p:cNvSpPr>
          <p:nvPr/>
        </p:nvSpPr>
        <p:spPr bwMode="auto">
          <a:xfrm>
            <a:off x="3321050" y="1538288"/>
            <a:ext cx="4164013"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l" eaLnBrk="1" hangingPunct="1">
              <a:lnSpc>
                <a:spcPct val="100000"/>
              </a:lnSpc>
              <a:spcBef>
                <a:spcPct val="0"/>
              </a:spcBef>
              <a:buClr>
                <a:srgbClr val="A6A6A6"/>
              </a:buClr>
              <a:buSzPct val="90000"/>
              <a:buFont typeface="Wingdings" pitchFamily="2" charset="2"/>
              <a:buNone/>
            </a:pPr>
            <a:r>
              <a:rPr lang="en-US" sz="1800" b="0">
                <a:solidFill>
                  <a:srgbClr val="FFFFFF"/>
                </a:solidFill>
                <a:latin typeface="Calibri" pitchFamily="34" charset="0"/>
                <a:cs typeface="+mn-cs"/>
              </a:rPr>
              <a:t>Course Title: Introduction to Database</a:t>
            </a:r>
          </a:p>
          <a:p>
            <a:pPr algn="l" eaLnBrk="1" hangingPunct="1">
              <a:lnSpc>
                <a:spcPct val="100000"/>
              </a:lnSpc>
              <a:spcBef>
                <a:spcPct val="0"/>
              </a:spcBef>
              <a:buClr>
                <a:srgbClr val="A6A6A6"/>
              </a:buClr>
              <a:buSzPct val="90000"/>
              <a:buFont typeface="Wingdings" pitchFamily="2" charset="2"/>
              <a:buNone/>
            </a:pPr>
            <a:endParaRPr lang="en-US" sz="1800" b="0">
              <a:solidFill>
                <a:srgbClr val="FFFFFF"/>
              </a:solidFill>
              <a:latin typeface="Calibri" pitchFamily="34" charset="0"/>
              <a:cs typeface="+mn-cs"/>
            </a:endParaRPr>
          </a:p>
        </p:txBody>
      </p:sp>
    </p:spTree>
    <p:extLst>
      <p:ext uri="{BB962C8B-B14F-4D97-AF65-F5344CB8AC3E}">
        <p14:creationId xmlns:p14="http://schemas.microsoft.com/office/powerpoint/2010/main" val="2806108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blackWhite">
          <a:xfrm>
            <a:off x="803275" y="1872456"/>
            <a:ext cx="7480300" cy="283845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 pos="2857500" algn="l"/>
                <a:tab pos="4572000" algn="l"/>
              </a:tabLst>
            </a:pPr>
            <a:endParaRPr lang="en-US" sz="1800">
              <a:solidFill>
                <a:srgbClr val="000000"/>
              </a:solidFill>
              <a:latin typeface="Courier New" pitchFamily="49" charset="0"/>
            </a:endParaRPr>
          </a:p>
          <a:p>
            <a:pPr algn="l">
              <a:lnSpc>
                <a:spcPct val="100000"/>
              </a:lnSpc>
              <a:spcBef>
                <a:spcPct val="0"/>
              </a:spcBef>
              <a:tabLst>
                <a:tab pos="1200150" algn="l"/>
                <a:tab pos="2857500" algn="l"/>
                <a:tab pos="4572000" algn="l"/>
              </a:tabLst>
            </a:pPr>
            <a:r>
              <a:rPr lang="en-US" sz="1800">
                <a:solidFill>
                  <a:srgbClr val="000000"/>
                </a:solidFill>
                <a:latin typeface="Courier New" pitchFamily="49" charset="0"/>
              </a:rPr>
              <a:t> </a:t>
            </a:r>
          </a:p>
        </p:txBody>
      </p:sp>
      <p:sp>
        <p:nvSpPr>
          <p:cNvPr id="21507" name="Rectangle 3"/>
          <p:cNvSpPr>
            <a:spLocks noGrp="1" noChangeArrowheads="1"/>
          </p:cNvSpPr>
          <p:nvPr>
            <p:ph type="title"/>
          </p:nvPr>
        </p:nvSpPr>
        <p:spPr>
          <a:xfrm>
            <a:off x="742950" y="530225"/>
            <a:ext cx="7677150" cy="881063"/>
          </a:xfrm>
          <a:noFill/>
          <a:ln/>
        </p:spPr>
        <p:txBody>
          <a:bodyPr/>
          <a:lstStyle/>
          <a:p>
            <a:r>
              <a:rPr lang="en-US"/>
              <a:t>Executing Single-Row Subqueries</a:t>
            </a:r>
          </a:p>
        </p:txBody>
      </p:sp>
      <p:grpSp>
        <p:nvGrpSpPr>
          <p:cNvPr id="21511" name="Group 7"/>
          <p:cNvGrpSpPr>
            <a:grpSpLocks/>
          </p:cNvGrpSpPr>
          <p:nvPr/>
        </p:nvGrpSpPr>
        <p:grpSpPr bwMode="auto">
          <a:xfrm>
            <a:off x="3617913" y="2393156"/>
            <a:ext cx="4335462" cy="1189038"/>
            <a:chOff x="2365" y="1256"/>
            <a:chExt cx="2731" cy="749"/>
          </a:xfrm>
        </p:grpSpPr>
        <p:sp>
          <p:nvSpPr>
            <p:cNvPr id="21508" name="Rectangle 4"/>
            <p:cNvSpPr>
              <a:spLocks noChangeArrowheads="1"/>
            </p:cNvSpPr>
            <p:nvPr/>
          </p:nvSpPr>
          <p:spPr bwMode="ltGray">
            <a:xfrm>
              <a:off x="2365" y="1473"/>
              <a:ext cx="2731" cy="532"/>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9" name="Arc 5"/>
            <p:cNvSpPr>
              <a:spLocks/>
            </p:cNvSpPr>
            <p:nvPr/>
          </p:nvSpPr>
          <p:spPr bwMode="auto">
            <a:xfrm rot="10800000">
              <a:off x="2629" y="1338"/>
              <a:ext cx="1777" cy="383"/>
            </a:xfrm>
            <a:custGeom>
              <a:avLst/>
              <a:gdLst>
                <a:gd name="G0" fmla="+- 21600 0 0"/>
                <a:gd name="G1" fmla="+- 2587 0 0"/>
                <a:gd name="G2" fmla="+- 21600 0 0"/>
                <a:gd name="T0" fmla="*/ 27031 w 27031"/>
                <a:gd name="T1" fmla="*/ 23493 h 24187"/>
                <a:gd name="T2" fmla="*/ 156 w 27031"/>
                <a:gd name="T3" fmla="*/ 0 h 24187"/>
                <a:gd name="T4" fmla="*/ 21600 w 27031"/>
                <a:gd name="T5" fmla="*/ 2587 h 24187"/>
              </a:gdLst>
              <a:ahLst/>
              <a:cxnLst>
                <a:cxn ang="0">
                  <a:pos x="T0" y="T1"/>
                </a:cxn>
                <a:cxn ang="0">
                  <a:pos x="T2" y="T3"/>
                </a:cxn>
                <a:cxn ang="0">
                  <a:pos x="T4" y="T5"/>
                </a:cxn>
              </a:cxnLst>
              <a:rect l="0" t="0" r="r" b="b"/>
              <a:pathLst>
                <a:path w="27031" h="24187" fill="none" extrusionOk="0">
                  <a:moveTo>
                    <a:pt x="27031" y="23493"/>
                  </a:moveTo>
                  <a:cubicBezTo>
                    <a:pt x="25257" y="23953"/>
                    <a:pt x="23432" y="24186"/>
                    <a:pt x="21600" y="24187"/>
                  </a:cubicBezTo>
                  <a:cubicBezTo>
                    <a:pt x="9670" y="24187"/>
                    <a:pt x="0" y="14516"/>
                    <a:pt x="0" y="2587"/>
                  </a:cubicBezTo>
                  <a:cubicBezTo>
                    <a:pt x="-1" y="1722"/>
                    <a:pt x="51" y="858"/>
                    <a:pt x="155" y="-1"/>
                  </a:cubicBezTo>
                </a:path>
                <a:path w="27031" h="24187" stroke="0" extrusionOk="0">
                  <a:moveTo>
                    <a:pt x="27031" y="23493"/>
                  </a:moveTo>
                  <a:cubicBezTo>
                    <a:pt x="25257" y="23953"/>
                    <a:pt x="23432" y="24186"/>
                    <a:pt x="21600" y="24187"/>
                  </a:cubicBezTo>
                  <a:cubicBezTo>
                    <a:pt x="9670" y="24187"/>
                    <a:pt x="0" y="14516"/>
                    <a:pt x="0" y="2587"/>
                  </a:cubicBezTo>
                  <a:cubicBezTo>
                    <a:pt x="-1" y="1722"/>
                    <a:pt x="51" y="858"/>
                    <a:pt x="155" y="-1"/>
                  </a:cubicBezTo>
                  <a:lnTo>
                    <a:pt x="21600" y="2587"/>
                  </a:lnTo>
                  <a:close/>
                </a:path>
              </a:pathLst>
            </a:custGeom>
            <a:noFill/>
            <a:ln w="25400" cap="rnd">
              <a:solidFill>
                <a:srgbClr val="FF5050"/>
              </a:solidFill>
              <a:round/>
              <a:headEnd type="stealth" w="med" len="lg"/>
              <a:tailEnd type="none" w="sm" len="sm"/>
            </a:ln>
            <a:effectLst>
              <a:outerShdw dist="17961"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21510" name="Rectangle 6"/>
            <p:cNvSpPr>
              <a:spLocks noChangeArrowheads="1"/>
            </p:cNvSpPr>
            <p:nvPr/>
          </p:nvSpPr>
          <p:spPr bwMode="auto">
            <a:xfrm>
              <a:off x="3898" y="1256"/>
              <a:ext cx="557"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600">
                  <a:solidFill>
                    <a:srgbClr val="FF5050"/>
                  </a:solidFill>
                  <a:latin typeface="Arial" pitchFamily="34" charset="0"/>
                </a:rPr>
                <a:t>CLERK</a:t>
              </a:r>
            </a:p>
          </p:txBody>
        </p:sp>
      </p:grpSp>
      <p:grpSp>
        <p:nvGrpSpPr>
          <p:cNvPr id="21515" name="Group 11"/>
          <p:cNvGrpSpPr>
            <a:grpSpLocks/>
          </p:cNvGrpSpPr>
          <p:nvPr/>
        </p:nvGrpSpPr>
        <p:grpSpPr bwMode="auto">
          <a:xfrm>
            <a:off x="3617913" y="3498056"/>
            <a:ext cx="4335462" cy="1150938"/>
            <a:chOff x="2365" y="1952"/>
            <a:chExt cx="2731" cy="725"/>
          </a:xfrm>
        </p:grpSpPr>
        <p:sp>
          <p:nvSpPr>
            <p:cNvPr id="21512" name="Rectangle 8"/>
            <p:cNvSpPr>
              <a:spLocks noChangeArrowheads="1"/>
            </p:cNvSpPr>
            <p:nvPr/>
          </p:nvSpPr>
          <p:spPr bwMode="ltGray">
            <a:xfrm>
              <a:off x="2365" y="2145"/>
              <a:ext cx="2731" cy="532"/>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3" name="Arc 9"/>
            <p:cNvSpPr>
              <a:spLocks/>
            </p:cNvSpPr>
            <p:nvPr/>
          </p:nvSpPr>
          <p:spPr bwMode="auto">
            <a:xfrm rot="10800000">
              <a:off x="2629" y="2046"/>
              <a:ext cx="1777" cy="383"/>
            </a:xfrm>
            <a:custGeom>
              <a:avLst/>
              <a:gdLst>
                <a:gd name="G0" fmla="+- 21600 0 0"/>
                <a:gd name="G1" fmla="+- 2587 0 0"/>
                <a:gd name="G2" fmla="+- 21600 0 0"/>
                <a:gd name="T0" fmla="*/ 27031 w 27031"/>
                <a:gd name="T1" fmla="*/ 23493 h 24187"/>
                <a:gd name="T2" fmla="*/ 156 w 27031"/>
                <a:gd name="T3" fmla="*/ 0 h 24187"/>
                <a:gd name="T4" fmla="*/ 21600 w 27031"/>
                <a:gd name="T5" fmla="*/ 2587 h 24187"/>
              </a:gdLst>
              <a:ahLst/>
              <a:cxnLst>
                <a:cxn ang="0">
                  <a:pos x="T0" y="T1"/>
                </a:cxn>
                <a:cxn ang="0">
                  <a:pos x="T2" y="T3"/>
                </a:cxn>
                <a:cxn ang="0">
                  <a:pos x="T4" y="T5"/>
                </a:cxn>
              </a:cxnLst>
              <a:rect l="0" t="0" r="r" b="b"/>
              <a:pathLst>
                <a:path w="27031" h="24187" fill="none" extrusionOk="0">
                  <a:moveTo>
                    <a:pt x="27031" y="23493"/>
                  </a:moveTo>
                  <a:cubicBezTo>
                    <a:pt x="25257" y="23953"/>
                    <a:pt x="23432" y="24186"/>
                    <a:pt x="21600" y="24187"/>
                  </a:cubicBezTo>
                  <a:cubicBezTo>
                    <a:pt x="9670" y="24187"/>
                    <a:pt x="0" y="14516"/>
                    <a:pt x="0" y="2587"/>
                  </a:cubicBezTo>
                  <a:cubicBezTo>
                    <a:pt x="-1" y="1722"/>
                    <a:pt x="51" y="858"/>
                    <a:pt x="155" y="-1"/>
                  </a:cubicBezTo>
                </a:path>
                <a:path w="27031" h="24187" stroke="0" extrusionOk="0">
                  <a:moveTo>
                    <a:pt x="27031" y="23493"/>
                  </a:moveTo>
                  <a:cubicBezTo>
                    <a:pt x="25257" y="23953"/>
                    <a:pt x="23432" y="24186"/>
                    <a:pt x="21600" y="24187"/>
                  </a:cubicBezTo>
                  <a:cubicBezTo>
                    <a:pt x="9670" y="24187"/>
                    <a:pt x="0" y="14516"/>
                    <a:pt x="0" y="2587"/>
                  </a:cubicBezTo>
                  <a:cubicBezTo>
                    <a:pt x="-1" y="1722"/>
                    <a:pt x="51" y="858"/>
                    <a:pt x="155" y="-1"/>
                  </a:cubicBezTo>
                  <a:lnTo>
                    <a:pt x="21600" y="2587"/>
                  </a:lnTo>
                  <a:close/>
                </a:path>
              </a:pathLst>
            </a:custGeom>
            <a:noFill/>
            <a:ln w="25400" cap="rnd">
              <a:solidFill>
                <a:srgbClr val="FF5050"/>
              </a:solidFill>
              <a:round/>
              <a:headEnd type="stealth" w="med" len="lg"/>
              <a:tailEnd type="none" w="sm" len="sm"/>
            </a:ln>
            <a:effectLst>
              <a:outerShdw dist="17961"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21514" name="Rectangle 10"/>
            <p:cNvSpPr>
              <a:spLocks noChangeArrowheads="1"/>
            </p:cNvSpPr>
            <p:nvPr/>
          </p:nvSpPr>
          <p:spPr bwMode="auto">
            <a:xfrm>
              <a:off x="3920" y="1952"/>
              <a:ext cx="401"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600">
                  <a:solidFill>
                    <a:srgbClr val="FF5050"/>
                  </a:solidFill>
                  <a:latin typeface="Arial" pitchFamily="34" charset="0"/>
                </a:rPr>
                <a:t>1100</a:t>
              </a:r>
            </a:p>
          </p:txBody>
        </p:sp>
      </p:grpSp>
      <p:sp>
        <p:nvSpPr>
          <p:cNvPr id="21516" name="Rectangle 12"/>
          <p:cNvSpPr>
            <a:spLocks noChangeArrowheads="1"/>
          </p:cNvSpPr>
          <p:nvPr/>
        </p:nvSpPr>
        <p:spPr bwMode="blackWhite">
          <a:xfrm>
            <a:off x="804863" y="5133181"/>
            <a:ext cx="7478712" cy="915988"/>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ENAME      JOB</a:t>
            </a:r>
          </a:p>
          <a:p>
            <a:pPr algn="l">
              <a:lnSpc>
                <a:spcPct val="100000"/>
              </a:lnSpc>
              <a:spcBef>
                <a:spcPct val="0"/>
              </a:spcBef>
              <a:tabLst>
                <a:tab pos="1200150" algn="l"/>
              </a:tabLst>
            </a:pPr>
            <a:r>
              <a:rPr lang="en-US" sz="1800">
                <a:solidFill>
                  <a:srgbClr val="000000"/>
                </a:solidFill>
                <a:latin typeface="Courier New" pitchFamily="49" charset="0"/>
              </a:rPr>
              <a:t>---------- ---------</a:t>
            </a:r>
          </a:p>
          <a:p>
            <a:pPr algn="l">
              <a:lnSpc>
                <a:spcPct val="100000"/>
              </a:lnSpc>
              <a:spcBef>
                <a:spcPct val="0"/>
              </a:spcBef>
              <a:tabLst>
                <a:tab pos="1200150" algn="l"/>
              </a:tabLst>
            </a:pPr>
            <a:r>
              <a:rPr lang="en-US" sz="1800">
                <a:solidFill>
                  <a:srgbClr val="000000"/>
                </a:solidFill>
                <a:latin typeface="Courier New" pitchFamily="49" charset="0"/>
              </a:rPr>
              <a:t>MILLER     CLERK</a:t>
            </a:r>
          </a:p>
        </p:txBody>
      </p:sp>
      <p:sp>
        <p:nvSpPr>
          <p:cNvPr id="21517" name="Rectangle 13"/>
          <p:cNvSpPr>
            <a:spLocks noChangeArrowheads="1"/>
          </p:cNvSpPr>
          <p:nvPr/>
        </p:nvSpPr>
        <p:spPr bwMode="blackWhite">
          <a:xfrm>
            <a:off x="792163" y="1859756"/>
            <a:ext cx="7229475" cy="286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lnSpc>
                <a:spcPct val="100000"/>
              </a:lnSpc>
              <a:spcBef>
                <a:spcPct val="0"/>
              </a:spcBef>
              <a:tabLst>
                <a:tab pos="1200150" algn="l"/>
                <a:tab pos="2857500" algn="l"/>
                <a:tab pos="4572000" algn="l"/>
              </a:tabLst>
            </a:pPr>
            <a:r>
              <a:rPr lang="en-US" sz="1800" dirty="0">
                <a:solidFill>
                  <a:srgbClr val="000000"/>
                </a:solidFill>
                <a:latin typeface="Courier New" pitchFamily="49" charset="0"/>
              </a:rPr>
              <a:t>SQL&gt; SELECT   </a:t>
            </a:r>
            <a:r>
              <a:rPr lang="en-US" sz="1800" dirty="0" err="1">
                <a:solidFill>
                  <a:srgbClr val="000000"/>
                </a:solidFill>
                <a:latin typeface="Courier New" pitchFamily="49" charset="0"/>
              </a:rPr>
              <a:t>ename</a:t>
            </a:r>
            <a:r>
              <a:rPr lang="en-US" sz="1800" dirty="0">
                <a:solidFill>
                  <a:srgbClr val="000000"/>
                </a:solidFill>
                <a:latin typeface="Courier New" pitchFamily="49" charset="0"/>
              </a:rPr>
              <a:t>, job</a:t>
            </a:r>
            <a:br>
              <a:rPr lang="en-US" sz="1800" dirty="0">
                <a:solidFill>
                  <a:srgbClr val="000000"/>
                </a:solidFill>
                <a:latin typeface="Courier New" pitchFamily="49" charset="0"/>
              </a:rPr>
            </a:br>
            <a:r>
              <a:rPr lang="en-US" sz="1800" dirty="0">
                <a:solidFill>
                  <a:srgbClr val="000000"/>
                </a:solidFill>
                <a:latin typeface="Courier New" pitchFamily="49" charset="0"/>
              </a:rPr>
              <a:t>  2  FROM     </a:t>
            </a:r>
            <a:r>
              <a:rPr lang="en-US" sz="1800" dirty="0" err="1">
                <a:solidFill>
                  <a:srgbClr val="000000"/>
                </a:solidFill>
                <a:latin typeface="Courier New" pitchFamily="49" charset="0"/>
              </a:rPr>
              <a:t>emp</a:t>
            </a:r>
            <a:endParaRPr lang="en-US" sz="1800" dirty="0">
              <a:solidFill>
                <a:srgbClr val="000000"/>
              </a:solidFill>
              <a:latin typeface="Courier New" pitchFamily="49" charset="0"/>
            </a:endParaRPr>
          </a:p>
          <a:p>
            <a:pPr algn="l">
              <a:lnSpc>
                <a:spcPct val="100000"/>
              </a:lnSpc>
              <a:spcBef>
                <a:spcPct val="0"/>
              </a:spcBef>
              <a:tabLst>
                <a:tab pos="1200150" algn="l"/>
                <a:tab pos="2857500" algn="l"/>
                <a:tab pos="4572000" algn="l"/>
              </a:tabLst>
            </a:pPr>
            <a:r>
              <a:rPr lang="en-US" sz="1800" dirty="0">
                <a:solidFill>
                  <a:srgbClr val="000000"/>
                </a:solidFill>
                <a:latin typeface="Courier New" pitchFamily="49" charset="0"/>
              </a:rPr>
              <a:t>  3  WHERE    job = </a:t>
            </a:r>
          </a:p>
          <a:p>
            <a:pPr algn="l">
              <a:lnSpc>
                <a:spcPct val="100000"/>
              </a:lnSpc>
              <a:spcBef>
                <a:spcPct val="0"/>
              </a:spcBef>
              <a:tabLst>
                <a:tab pos="1200150" algn="l"/>
                <a:tab pos="2857500" algn="l"/>
                <a:tab pos="4572000" algn="l"/>
              </a:tabLst>
            </a:pPr>
            <a:r>
              <a:rPr lang="en-US" sz="1800" dirty="0">
                <a:solidFill>
                  <a:srgbClr val="000000"/>
                </a:solidFill>
                <a:latin typeface="Courier New" pitchFamily="49" charset="0"/>
              </a:rPr>
              <a:t>  4		(SELECT  	job</a:t>
            </a:r>
            <a:br>
              <a:rPr lang="en-US" sz="1800" dirty="0">
                <a:solidFill>
                  <a:srgbClr val="000000"/>
                </a:solidFill>
                <a:latin typeface="Courier New" pitchFamily="49" charset="0"/>
              </a:rPr>
            </a:br>
            <a:r>
              <a:rPr lang="en-US" sz="1800" dirty="0">
                <a:solidFill>
                  <a:srgbClr val="000000"/>
                </a:solidFill>
                <a:latin typeface="Courier New" pitchFamily="49" charset="0"/>
              </a:rPr>
              <a:t>  5	     	FROM     	</a:t>
            </a:r>
            <a:r>
              <a:rPr lang="en-US" sz="1800" dirty="0" err="1">
                <a:solidFill>
                  <a:srgbClr val="000000"/>
                </a:solidFill>
                <a:latin typeface="Courier New" pitchFamily="49" charset="0"/>
              </a:rPr>
              <a:t>emp</a:t>
            </a:r>
            <a:r>
              <a:rPr lang="en-US" sz="1800" dirty="0">
                <a:solidFill>
                  <a:srgbClr val="000000"/>
                </a:solidFill>
                <a:latin typeface="Courier New" pitchFamily="49" charset="0"/>
              </a:rPr>
              <a:t/>
            </a:r>
            <a:br>
              <a:rPr lang="en-US" sz="1800" dirty="0">
                <a:solidFill>
                  <a:srgbClr val="000000"/>
                </a:solidFill>
                <a:latin typeface="Courier New" pitchFamily="49" charset="0"/>
              </a:rPr>
            </a:br>
            <a:r>
              <a:rPr lang="en-US" sz="1800" dirty="0">
                <a:solidFill>
                  <a:srgbClr val="000000"/>
                </a:solidFill>
                <a:latin typeface="Courier New" pitchFamily="49" charset="0"/>
              </a:rPr>
              <a:t>  6	    	WHERE    	</a:t>
            </a:r>
            <a:r>
              <a:rPr lang="en-US" sz="1800" dirty="0" err="1">
                <a:solidFill>
                  <a:srgbClr val="000000"/>
                </a:solidFill>
                <a:latin typeface="Courier New" pitchFamily="49" charset="0"/>
              </a:rPr>
              <a:t>empno</a:t>
            </a:r>
            <a:r>
              <a:rPr lang="en-US" sz="1800" dirty="0">
                <a:solidFill>
                  <a:srgbClr val="000000"/>
                </a:solidFill>
                <a:latin typeface="Courier New" pitchFamily="49" charset="0"/>
              </a:rPr>
              <a:t> = 7369)</a:t>
            </a:r>
          </a:p>
          <a:p>
            <a:pPr algn="l">
              <a:lnSpc>
                <a:spcPct val="100000"/>
              </a:lnSpc>
              <a:spcBef>
                <a:spcPct val="0"/>
              </a:spcBef>
              <a:tabLst>
                <a:tab pos="1200150" algn="l"/>
                <a:tab pos="2857500" algn="l"/>
                <a:tab pos="4572000" algn="l"/>
              </a:tabLst>
            </a:pPr>
            <a:r>
              <a:rPr lang="en-US" sz="1800" dirty="0">
                <a:solidFill>
                  <a:srgbClr val="000000"/>
                </a:solidFill>
                <a:latin typeface="Courier New" pitchFamily="49" charset="0"/>
              </a:rPr>
              <a:t>  7  AND      </a:t>
            </a:r>
            <a:r>
              <a:rPr lang="en-US" sz="1800" dirty="0" err="1">
                <a:solidFill>
                  <a:srgbClr val="000000"/>
                </a:solidFill>
                <a:latin typeface="Courier New" pitchFamily="49" charset="0"/>
              </a:rPr>
              <a:t>sal</a:t>
            </a:r>
            <a:r>
              <a:rPr lang="en-US" sz="1800" dirty="0">
                <a:solidFill>
                  <a:srgbClr val="000000"/>
                </a:solidFill>
                <a:latin typeface="Courier New" pitchFamily="49" charset="0"/>
              </a:rPr>
              <a:t> &gt; </a:t>
            </a:r>
          </a:p>
          <a:p>
            <a:pPr algn="l">
              <a:lnSpc>
                <a:spcPct val="100000"/>
              </a:lnSpc>
              <a:spcBef>
                <a:spcPct val="0"/>
              </a:spcBef>
              <a:tabLst>
                <a:tab pos="1200150" algn="l"/>
                <a:tab pos="2857500" algn="l"/>
                <a:tab pos="4572000" algn="l"/>
              </a:tabLst>
            </a:pPr>
            <a:r>
              <a:rPr lang="en-US" sz="1800" dirty="0">
                <a:solidFill>
                  <a:srgbClr val="000000"/>
                </a:solidFill>
                <a:latin typeface="Courier New" pitchFamily="49" charset="0"/>
              </a:rPr>
              <a:t>  8		(SELECT  	</a:t>
            </a:r>
            <a:r>
              <a:rPr lang="en-US" sz="1800" dirty="0" err="1">
                <a:solidFill>
                  <a:srgbClr val="000000"/>
                </a:solidFill>
                <a:latin typeface="Courier New" pitchFamily="49" charset="0"/>
              </a:rPr>
              <a:t>sal</a:t>
            </a:r>
            <a:endParaRPr lang="en-US" sz="1800" dirty="0">
              <a:solidFill>
                <a:srgbClr val="000000"/>
              </a:solidFill>
              <a:latin typeface="Courier New" pitchFamily="49" charset="0"/>
            </a:endParaRPr>
          </a:p>
          <a:p>
            <a:pPr algn="l">
              <a:lnSpc>
                <a:spcPct val="100000"/>
              </a:lnSpc>
              <a:spcBef>
                <a:spcPct val="0"/>
              </a:spcBef>
              <a:tabLst>
                <a:tab pos="1200150" algn="l"/>
                <a:tab pos="2857500" algn="l"/>
                <a:tab pos="4572000" algn="l"/>
              </a:tabLst>
            </a:pPr>
            <a:r>
              <a:rPr lang="en-US" sz="1800" dirty="0">
                <a:solidFill>
                  <a:srgbClr val="000000"/>
                </a:solidFill>
                <a:latin typeface="Courier New" pitchFamily="49" charset="0"/>
              </a:rPr>
              <a:t>  9		FROM	</a:t>
            </a:r>
            <a:r>
              <a:rPr lang="en-US" sz="1800" dirty="0" err="1">
                <a:solidFill>
                  <a:srgbClr val="000000"/>
                </a:solidFill>
                <a:latin typeface="Courier New" pitchFamily="49" charset="0"/>
              </a:rPr>
              <a:t>emp</a:t>
            </a:r>
            <a:endParaRPr lang="en-US" sz="1800" dirty="0">
              <a:solidFill>
                <a:srgbClr val="000000"/>
              </a:solidFill>
              <a:latin typeface="Courier New" pitchFamily="49" charset="0"/>
            </a:endParaRPr>
          </a:p>
          <a:p>
            <a:pPr algn="l">
              <a:lnSpc>
                <a:spcPct val="100000"/>
              </a:lnSpc>
              <a:spcBef>
                <a:spcPct val="0"/>
              </a:spcBef>
              <a:tabLst>
                <a:tab pos="1200150" algn="l"/>
                <a:tab pos="2857500" algn="l"/>
                <a:tab pos="4572000" algn="l"/>
              </a:tabLst>
            </a:pPr>
            <a:r>
              <a:rPr lang="en-US" sz="1800" dirty="0">
                <a:solidFill>
                  <a:srgbClr val="000000"/>
                </a:solidFill>
                <a:latin typeface="Courier New" pitchFamily="49" charset="0"/>
              </a:rPr>
              <a:t>  10		WHERE	</a:t>
            </a:r>
            <a:r>
              <a:rPr lang="en-US" sz="1800" dirty="0" err="1">
                <a:solidFill>
                  <a:srgbClr val="000000"/>
                </a:solidFill>
                <a:latin typeface="Courier New" pitchFamily="49" charset="0"/>
              </a:rPr>
              <a:t>empno</a:t>
            </a:r>
            <a:r>
              <a:rPr lang="en-US" sz="1800" dirty="0">
                <a:solidFill>
                  <a:srgbClr val="000000"/>
                </a:solidFill>
                <a:latin typeface="Courier New" pitchFamily="49" charset="0"/>
              </a:rPr>
              <a:t> = 7876); </a:t>
            </a:r>
          </a:p>
        </p:txBody>
      </p:sp>
    </p:spTree>
    <p:extLst>
      <p:ext uri="{BB962C8B-B14F-4D97-AF65-F5344CB8AC3E}">
        <p14:creationId xmlns:p14="http://schemas.microsoft.com/office/powerpoint/2010/main" val="14068621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1511"/>
                                        </p:tgtEl>
                                        <p:attrNameLst>
                                          <p:attrName>style.visibility</p:attrName>
                                        </p:attrNameLst>
                                      </p:cBhvr>
                                      <p:to>
                                        <p:strVal val="visible"/>
                                      </p:to>
                                    </p:set>
                                    <p:animEffect transition="in" filter="wipe(up)">
                                      <p:cBhvr>
                                        <p:cTn id="7" dur="500"/>
                                        <p:tgtEl>
                                          <p:spTgt spid="21511"/>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21515"/>
                                        </p:tgtEl>
                                        <p:attrNameLst>
                                          <p:attrName>style.visibility</p:attrName>
                                        </p:attrNameLst>
                                      </p:cBhvr>
                                      <p:to>
                                        <p:strVal val="visible"/>
                                      </p:to>
                                    </p:set>
                                    <p:animEffect transition="in" filter="wipe(up)">
                                      <p:cBhvr>
                                        <p:cTn id="11" dur="500"/>
                                        <p:tgtEl>
                                          <p:spTgt spid="2151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1516"/>
                                        </p:tgtEl>
                                        <p:attrNameLst>
                                          <p:attrName>style.visibility</p:attrName>
                                        </p:attrNameLst>
                                      </p:cBhvr>
                                      <p:to>
                                        <p:strVal val="visible"/>
                                      </p:to>
                                    </p:set>
                                    <p:animEffect transition="in" filter="wipe(up)">
                                      <p:cBhvr>
                                        <p:cTn id="16" dur="500"/>
                                        <p:tgtEl>
                                          <p:spTgt spid="21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6"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blackWhite">
          <a:xfrm>
            <a:off x="949325" y="1978025"/>
            <a:ext cx="7470775" cy="159067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endParaRPr lang="en-US" sz="1800">
              <a:solidFill>
                <a:srgbClr val="000000"/>
              </a:solidFill>
              <a:latin typeface="Courier New" pitchFamily="49" charset="0"/>
            </a:endParaRPr>
          </a:p>
          <a:p>
            <a:pPr algn="l">
              <a:lnSpc>
                <a:spcPct val="100000"/>
              </a:lnSpc>
              <a:spcBef>
                <a:spcPct val="0"/>
              </a:spcBef>
              <a:tabLst>
                <a:tab pos="1200150" algn="l"/>
              </a:tabLst>
            </a:pPr>
            <a:endParaRPr lang="en-US" sz="1800">
              <a:solidFill>
                <a:srgbClr val="000000"/>
              </a:solidFill>
              <a:latin typeface="Courier New" pitchFamily="49" charset="0"/>
            </a:endParaRPr>
          </a:p>
        </p:txBody>
      </p:sp>
      <p:sp>
        <p:nvSpPr>
          <p:cNvPr id="23555" name="Rectangle 3"/>
          <p:cNvSpPr>
            <a:spLocks noGrp="1" noChangeArrowheads="1"/>
          </p:cNvSpPr>
          <p:nvPr>
            <p:ph type="title"/>
          </p:nvPr>
        </p:nvSpPr>
        <p:spPr>
          <a:noFill/>
          <a:ln/>
        </p:spPr>
        <p:txBody>
          <a:bodyPr>
            <a:normAutofit fontScale="90000"/>
          </a:bodyPr>
          <a:lstStyle/>
          <a:p>
            <a:pPr algn="l"/>
            <a:r>
              <a:rPr lang="en-US" dirty="0"/>
              <a:t>Using Group Functions </a:t>
            </a:r>
            <a:br>
              <a:rPr lang="en-US" dirty="0"/>
            </a:br>
            <a:r>
              <a:rPr lang="en-US" dirty="0"/>
              <a:t>in a </a:t>
            </a:r>
            <a:r>
              <a:rPr lang="en-US" dirty="0" err="1"/>
              <a:t>Subquery</a:t>
            </a:r>
            <a:endParaRPr lang="en-US" dirty="0"/>
          </a:p>
        </p:txBody>
      </p:sp>
      <p:grpSp>
        <p:nvGrpSpPr>
          <p:cNvPr id="23560" name="Group 8"/>
          <p:cNvGrpSpPr>
            <a:grpSpLocks/>
          </p:cNvGrpSpPr>
          <p:nvPr/>
        </p:nvGrpSpPr>
        <p:grpSpPr bwMode="auto">
          <a:xfrm>
            <a:off x="3678238" y="2184400"/>
            <a:ext cx="4508500" cy="1339850"/>
            <a:chOff x="2317" y="1376"/>
            <a:chExt cx="2840" cy="844"/>
          </a:xfrm>
        </p:grpSpPr>
        <p:sp>
          <p:nvSpPr>
            <p:cNvPr id="23556" name="Rectangle 4"/>
            <p:cNvSpPr>
              <a:spLocks noChangeArrowheads="1"/>
            </p:cNvSpPr>
            <p:nvPr/>
          </p:nvSpPr>
          <p:spPr bwMode="ltGray">
            <a:xfrm>
              <a:off x="2317" y="1812"/>
              <a:ext cx="2840" cy="408"/>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7" name="Rectangle 5"/>
            <p:cNvSpPr>
              <a:spLocks noChangeArrowheads="1"/>
            </p:cNvSpPr>
            <p:nvPr/>
          </p:nvSpPr>
          <p:spPr bwMode="ltGray">
            <a:xfrm>
              <a:off x="3457" y="1824"/>
              <a:ext cx="792" cy="192"/>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8" name="Arc 6"/>
            <p:cNvSpPr>
              <a:spLocks/>
            </p:cNvSpPr>
            <p:nvPr/>
          </p:nvSpPr>
          <p:spPr bwMode="auto">
            <a:xfrm rot="10380000">
              <a:off x="2534" y="1578"/>
              <a:ext cx="1969" cy="342"/>
            </a:xfrm>
            <a:custGeom>
              <a:avLst/>
              <a:gdLst>
                <a:gd name="G0" fmla="+- 21600 0 0"/>
                <a:gd name="G1" fmla="+- 0 0 0"/>
                <a:gd name="G2" fmla="+- 21600 0 0"/>
                <a:gd name="T0" fmla="*/ 27023 w 27023"/>
                <a:gd name="T1" fmla="*/ 20908 h 21600"/>
                <a:gd name="T2" fmla="*/ 0 w 27023"/>
                <a:gd name="T3" fmla="*/ 0 h 21600"/>
                <a:gd name="T4" fmla="*/ 21600 w 27023"/>
                <a:gd name="T5" fmla="*/ 0 h 21600"/>
              </a:gdLst>
              <a:ahLst/>
              <a:cxnLst>
                <a:cxn ang="0">
                  <a:pos x="T0" y="T1"/>
                </a:cxn>
                <a:cxn ang="0">
                  <a:pos x="T2" y="T3"/>
                </a:cxn>
                <a:cxn ang="0">
                  <a:pos x="T4" y="T5"/>
                </a:cxn>
              </a:cxnLst>
              <a:rect l="0" t="0" r="r" b="b"/>
              <a:pathLst>
                <a:path w="27023" h="21600" fill="none" extrusionOk="0">
                  <a:moveTo>
                    <a:pt x="27023" y="20908"/>
                  </a:moveTo>
                  <a:cubicBezTo>
                    <a:pt x="25251" y="21367"/>
                    <a:pt x="23429" y="21599"/>
                    <a:pt x="21600" y="21600"/>
                  </a:cubicBezTo>
                  <a:cubicBezTo>
                    <a:pt x="9670" y="21600"/>
                    <a:pt x="0" y="11929"/>
                    <a:pt x="0" y="0"/>
                  </a:cubicBezTo>
                </a:path>
                <a:path w="27023" h="21600" stroke="0" extrusionOk="0">
                  <a:moveTo>
                    <a:pt x="27023" y="20908"/>
                  </a:moveTo>
                  <a:cubicBezTo>
                    <a:pt x="25251" y="21367"/>
                    <a:pt x="23429" y="21599"/>
                    <a:pt x="21600" y="21600"/>
                  </a:cubicBezTo>
                  <a:cubicBezTo>
                    <a:pt x="9670" y="21600"/>
                    <a:pt x="0" y="11929"/>
                    <a:pt x="0" y="0"/>
                  </a:cubicBezTo>
                  <a:lnTo>
                    <a:pt x="21600" y="0"/>
                  </a:lnTo>
                  <a:close/>
                </a:path>
              </a:pathLst>
            </a:custGeom>
            <a:noFill/>
            <a:ln w="25400" cap="rnd">
              <a:solidFill>
                <a:srgbClr val="FF5050"/>
              </a:solidFill>
              <a:round/>
              <a:headEnd type="stealth" w="med" len="lg"/>
              <a:tailEnd type="none" w="sm" len="sm"/>
            </a:ln>
            <a:effectLst>
              <a:outerShdw dist="17961"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23559" name="Rectangle 7"/>
            <p:cNvSpPr>
              <a:spLocks noChangeArrowheads="1"/>
            </p:cNvSpPr>
            <p:nvPr/>
          </p:nvSpPr>
          <p:spPr bwMode="auto">
            <a:xfrm>
              <a:off x="3629" y="1376"/>
              <a:ext cx="330"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600">
                  <a:solidFill>
                    <a:srgbClr val="FF5050"/>
                  </a:solidFill>
                  <a:latin typeface="Arial" pitchFamily="34" charset="0"/>
                </a:rPr>
                <a:t>800</a:t>
              </a:r>
            </a:p>
          </p:txBody>
        </p:sp>
      </p:grpSp>
      <p:sp>
        <p:nvSpPr>
          <p:cNvPr id="23561" name="Rectangle 9"/>
          <p:cNvSpPr>
            <a:spLocks noChangeArrowheads="1"/>
          </p:cNvSpPr>
          <p:nvPr/>
        </p:nvSpPr>
        <p:spPr bwMode="blackWhite">
          <a:xfrm>
            <a:off x="939800" y="4016375"/>
            <a:ext cx="7480300" cy="915988"/>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ENAME      JOB             SAL</a:t>
            </a:r>
          </a:p>
          <a:p>
            <a:pPr algn="l">
              <a:lnSpc>
                <a:spcPct val="100000"/>
              </a:lnSpc>
              <a:spcBef>
                <a:spcPct val="0"/>
              </a:spcBef>
              <a:tabLst>
                <a:tab pos="1200150" algn="l"/>
              </a:tabLst>
            </a:pPr>
            <a:r>
              <a:rPr lang="en-US" sz="1800">
                <a:solidFill>
                  <a:srgbClr val="000000"/>
                </a:solidFill>
                <a:latin typeface="Courier New" pitchFamily="49" charset="0"/>
              </a:rPr>
              <a:t>---------- --------- ---------</a:t>
            </a:r>
          </a:p>
          <a:p>
            <a:pPr algn="l">
              <a:lnSpc>
                <a:spcPct val="100000"/>
              </a:lnSpc>
              <a:spcBef>
                <a:spcPct val="0"/>
              </a:spcBef>
              <a:tabLst>
                <a:tab pos="1200150" algn="l"/>
              </a:tabLst>
            </a:pPr>
            <a:r>
              <a:rPr lang="en-US" sz="1800">
                <a:solidFill>
                  <a:srgbClr val="000000"/>
                </a:solidFill>
                <a:latin typeface="Courier New" pitchFamily="49" charset="0"/>
              </a:rPr>
              <a:t>SMITH      CLERK           800</a:t>
            </a:r>
          </a:p>
        </p:txBody>
      </p:sp>
      <p:sp>
        <p:nvSpPr>
          <p:cNvPr id="23562" name="Rectangle 10"/>
          <p:cNvSpPr>
            <a:spLocks noChangeArrowheads="1"/>
          </p:cNvSpPr>
          <p:nvPr/>
        </p:nvSpPr>
        <p:spPr bwMode="blackWhite">
          <a:xfrm>
            <a:off x="936625" y="1965325"/>
            <a:ext cx="730885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SQL&gt; SELECT	ename, job, sal</a:t>
            </a:r>
          </a:p>
          <a:p>
            <a:pPr algn="l">
              <a:lnSpc>
                <a:spcPct val="100000"/>
              </a:lnSpc>
              <a:spcBef>
                <a:spcPct val="0"/>
              </a:spcBef>
              <a:tabLst>
                <a:tab pos="1200150" algn="l"/>
              </a:tabLst>
            </a:pPr>
            <a:r>
              <a:rPr lang="en-US" sz="1800">
                <a:solidFill>
                  <a:srgbClr val="000000"/>
                </a:solidFill>
                <a:latin typeface="Courier New" pitchFamily="49" charset="0"/>
              </a:rPr>
              <a:t>  2  FROM	emp</a:t>
            </a:r>
          </a:p>
          <a:p>
            <a:pPr algn="l">
              <a:lnSpc>
                <a:spcPct val="100000"/>
              </a:lnSpc>
              <a:spcBef>
                <a:spcPct val="0"/>
              </a:spcBef>
              <a:tabLst>
                <a:tab pos="1200150" algn="l"/>
              </a:tabLst>
            </a:pPr>
            <a:r>
              <a:rPr lang="en-US" sz="1800">
                <a:solidFill>
                  <a:srgbClr val="000000"/>
                </a:solidFill>
                <a:latin typeface="Courier New" pitchFamily="49" charset="0"/>
              </a:rPr>
              <a:t>  3  WHERE	sal = </a:t>
            </a:r>
          </a:p>
          <a:p>
            <a:pPr algn="l">
              <a:lnSpc>
                <a:spcPct val="100000"/>
              </a:lnSpc>
              <a:spcBef>
                <a:spcPct val="0"/>
              </a:spcBef>
              <a:tabLst>
                <a:tab pos="1200150" algn="l"/>
              </a:tabLst>
            </a:pPr>
            <a:r>
              <a:rPr lang="en-US" sz="1800">
                <a:solidFill>
                  <a:srgbClr val="000000"/>
                </a:solidFill>
                <a:latin typeface="Courier New" pitchFamily="49" charset="0"/>
              </a:rPr>
              <a:t>  4			(SELECT	MIN(sal)</a:t>
            </a:r>
          </a:p>
          <a:p>
            <a:pPr algn="l">
              <a:lnSpc>
                <a:spcPct val="100000"/>
              </a:lnSpc>
              <a:spcBef>
                <a:spcPct val="0"/>
              </a:spcBef>
              <a:tabLst>
                <a:tab pos="1200150" algn="l"/>
              </a:tabLst>
            </a:pPr>
            <a:r>
              <a:rPr lang="en-US" sz="1800">
                <a:solidFill>
                  <a:srgbClr val="000000"/>
                </a:solidFill>
                <a:latin typeface="Courier New" pitchFamily="49" charset="0"/>
              </a:rPr>
              <a:t>  5			FROM		emp);</a:t>
            </a:r>
          </a:p>
        </p:txBody>
      </p:sp>
    </p:spTree>
    <p:extLst>
      <p:ext uri="{BB962C8B-B14F-4D97-AF65-F5344CB8AC3E}">
        <p14:creationId xmlns:p14="http://schemas.microsoft.com/office/powerpoint/2010/main" val="342812184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3560"/>
                                        </p:tgtEl>
                                        <p:attrNameLst>
                                          <p:attrName>style.visibility</p:attrName>
                                        </p:attrNameLst>
                                      </p:cBhvr>
                                      <p:to>
                                        <p:strVal val="visible"/>
                                      </p:to>
                                    </p:set>
                                    <p:animEffect transition="in" filter="wipe(up)">
                                      <p:cBhvr>
                                        <p:cTn id="7" dur="500"/>
                                        <p:tgtEl>
                                          <p:spTgt spid="235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3561"/>
                                        </p:tgtEl>
                                        <p:attrNameLst>
                                          <p:attrName>style.visibility</p:attrName>
                                        </p:attrNameLst>
                                      </p:cBhvr>
                                      <p:to>
                                        <p:strVal val="visible"/>
                                      </p:to>
                                    </p:set>
                                    <p:animEffect transition="in" filter="wipe(up)">
                                      <p:cBhvr>
                                        <p:cTn id="12" dur="500"/>
                                        <p:tgtEl>
                                          <p:spTgt spid="235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1"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blackWhite">
          <a:xfrm>
            <a:off x="939800" y="3571875"/>
            <a:ext cx="7480300" cy="213042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2400300" algn="l"/>
                <a:tab pos="3600450" algn="l"/>
                <a:tab pos="5029200" algn="l"/>
              </a:tabLst>
            </a:pPr>
            <a:endParaRPr lang="en-US" sz="1800">
              <a:solidFill>
                <a:srgbClr val="000000"/>
              </a:solidFill>
              <a:latin typeface="Courier New" pitchFamily="49" charset="0"/>
            </a:endParaRPr>
          </a:p>
          <a:p>
            <a:pPr algn="l">
              <a:lnSpc>
                <a:spcPct val="100000"/>
              </a:lnSpc>
              <a:spcBef>
                <a:spcPct val="0"/>
              </a:spcBef>
              <a:tabLst>
                <a:tab pos="2400300" algn="l"/>
                <a:tab pos="3600450" algn="l"/>
                <a:tab pos="5029200" algn="l"/>
              </a:tabLst>
            </a:pPr>
            <a:endParaRPr lang="en-US" sz="1800">
              <a:solidFill>
                <a:srgbClr val="000000"/>
              </a:solidFill>
              <a:latin typeface="Courier New" pitchFamily="49" charset="0"/>
            </a:endParaRPr>
          </a:p>
        </p:txBody>
      </p:sp>
      <p:sp>
        <p:nvSpPr>
          <p:cNvPr id="25603" name="Rectangle 3"/>
          <p:cNvSpPr>
            <a:spLocks noGrp="1" noChangeArrowheads="1"/>
          </p:cNvSpPr>
          <p:nvPr>
            <p:ph type="title"/>
          </p:nvPr>
        </p:nvSpPr>
        <p:spPr>
          <a:noFill/>
          <a:ln/>
        </p:spPr>
        <p:txBody>
          <a:bodyPr/>
          <a:lstStyle/>
          <a:p>
            <a:pPr algn="l"/>
            <a:r>
              <a:rPr lang="en-US" dirty="0"/>
              <a:t>HAVING Clause with </a:t>
            </a:r>
            <a:r>
              <a:rPr lang="en-US" dirty="0" err="1"/>
              <a:t>Subqueries</a:t>
            </a:r>
            <a:endParaRPr lang="en-US" dirty="0"/>
          </a:p>
        </p:txBody>
      </p:sp>
      <p:sp>
        <p:nvSpPr>
          <p:cNvPr id="25604" name="Rectangle 4"/>
          <p:cNvSpPr>
            <a:spLocks noGrp="1" noChangeArrowheads="1"/>
          </p:cNvSpPr>
          <p:nvPr>
            <p:ph type="body" idx="1"/>
          </p:nvPr>
        </p:nvSpPr>
        <p:spPr>
          <a:xfrm>
            <a:off x="917879" y="1828800"/>
            <a:ext cx="7385050" cy="1866900"/>
          </a:xfrm>
          <a:noFill/>
          <a:ln/>
        </p:spPr>
        <p:txBody>
          <a:bodyPr/>
          <a:lstStyle/>
          <a:p>
            <a:pPr lvl="1"/>
            <a:r>
              <a:rPr lang="en-US" dirty="0"/>
              <a:t>The Oracle Server executes </a:t>
            </a:r>
            <a:r>
              <a:rPr lang="en-US" dirty="0" err="1"/>
              <a:t>subqueries</a:t>
            </a:r>
            <a:r>
              <a:rPr lang="en-US" dirty="0"/>
              <a:t> first.</a:t>
            </a:r>
          </a:p>
          <a:p>
            <a:pPr lvl="1"/>
            <a:r>
              <a:rPr lang="en-US" dirty="0"/>
              <a:t>The Oracle Server returns results into the HAVING clause of the main query.</a:t>
            </a:r>
          </a:p>
        </p:txBody>
      </p:sp>
      <p:grpSp>
        <p:nvGrpSpPr>
          <p:cNvPr id="25609" name="Group 9"/>
          <p:cNvGrpSpPr>
            <a:grpSpLocks/>
          </p:cNvGrpSpPr>
          <p:nvPr/>
        </p:nvGrpSpPr>
        <p:grpSpPr bwMode="auto">
          <a:xfrm>
            <a:off x="1673225" y="4322763"/>
            <a:ext cx="6356350" cy="1354137"/>
            <a:chOff x="1054" y="2723"/>
            <a:chExt cx="4004" cy="853"/>
          </a:xfrm>
        </p:grpSpPr>
        <p:sp>
          <p:nvSpPr>
            <p:cNvPr id="25605" name="Rectangle 5"/>
            <p:cNvSpPr>
              <a:spLocks noChangeArrowheads="1"/>
            </p:cNvSpPr>
            <p:nvPr/>
          </p:nvSpPr>
          <p:spPr bwMode="ltGray">
            <a:xfrm>
              <a:off x="1054" y="2841"/>
              <a:ext cx="1872" cy="207"/>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06" name="Rectangle 6"/>
            <p:cNvSpPr>
              <a:spLocks noChangeArrowheads="1"/>
            </p:cNvSpPr>
            <p:nvPr/>
          </p:nvSpPr>
          <p:spPr bwMode="ltGray">
            <a:xfrm>
              <a:off x="2926" y="3020"/>
              <a:ext cx="2132" cy="556"/>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07" name="Arc 7"/>
            <p:cNvSpPr>
              <a:spLocks/>
            </p:cNvSpPr>
            <p:nvPr/>
          </p:nvSpPr>
          <p:spPr bwMode="auto">
            <a:xfrm rot="10860000">
              <a:off x="3263" y="2912"/>
              <a:ext cx="1788" cy="342"/>
            </a:xfrm>
            <a:custGeom>
              <a:avLst/>
              <a:gdLst>
                <a:gd name="G0" fmla="+- 21600 0 0"/>
                <a:gd name="G1" fmla="+- 0 0 0"/>
                <a:gd name="G2" fmla="+- 21600 0 0"/>
                <a:gd name="T0" fmla="*/ 27027 w 27027"/>
                <a:gd name="T1" fmla="*/ 20907 h 21600"/>
                <a:gd name="T2" fmla="*/ 0 w 27027"/>
                <a:gd name="T3" fmla="*/ 0 h 21600"/>
                <a:gd name="T4" fmla="*/ 21600 w 27027"/>
                <a:gd name="T5" fmla="*/ 0 h 21600"/>
              </a:gdLst>
              <a:ahLst/>
              <a:cxnLst>
                <a:cxn ang="0">
                  <a:pos x="T0" y="T1"/>
                </a:cxn>
                <a:cxn ang="0">
                  <a:pos x="T2" y="T3"/>
                </a:cxn>
                <a:cxn ang="0">
                  <a:pos x="T4" y="T5"/>
                </a:cxn>
              </a:cxnLst>
              <a:rect l="0" t="0" r="r" b="b"/>
              <a:pathLst>
                <a:path w="27027" h="21600" fill="none" extrusionOk="0">
                  <a:moveTo>
                    <a:pt x="27027" y="20907"/>
                  </a:moveTo>
                  <a:cubicBezTo>
                    <a:pt x="25254" y="21367"/>
                    <a:pt x="23431" y="21599"/>
                    <a:pt x="21600" y="21600"/>
                  </a:cubicBezTo>
                  <a:cubicBezTo>
                    <a:pt x="9670" y="21600"/>
                    <a:pt x="0" y="11929"/>
                    <a:pt x="0" y="0"/>
                  </a:cubicBezTo>
                </a:path>
                <a:path w="27027" h="21600" stroke="0" extrusionOk="0">
                  <a:moveTo>
                    <a:pt x="27027" y="20907"/>
                  </a:moveTo>
                  <a:cubicBezTo>
                    <a:pt x="25254" y="21367"/>
                    <a:pt x="23431" y="21599"/>
                    <a:pt x="21600" y="21600"/>
                  </a:cubicBezTo>
                  <a:cubicBezTo>
                    <a:pt x="9670" y="21600"/>
                    <a:pt x="0" y="11929"/>
                    <a:pt x="0" y="0"/>
                  </a:cubicBezTo>
                  <a:lnTo>
                    <a:pt x="21600" y="0"/>
                  </a:lnTo>
                  <a:close/>
                </a:path>
              </a:pathLst>
            </a:custGeom>
            <a:noFill/>
            <a:ln w="25400" cap="rnd">
              <a:solidFill>
                <a:srgbClr val="FF5050"/>
              </a:solidFill>
              <a:round/>
              <a:headEnd type="stealth" w="med" len="lg"/>
              <a:tailEnd type="none" w="sm" len="sm"/>
            </a:ln>
            <a:effectLst>
              <a:outerShdw dist="17961"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25608" name="Rectangle 8"/>
            <p:cNvSpPr>
              <a:spLocks noChangeArrowheads="1"/>
            </p:cNvSpPr>
            <p:nvPr/>
          </p:nvSpPr>
          <p:spPr bwMode="auto">
            <a:xfrm>
              <a:off x="3904" y="2723"/>
              <a:ext cx="330"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600">
                  <a:solidFill>
                    <a:srgbClr val="FF5050"/>
                  </a:solidFill>
                  <a:latin typeface="Arial" pitchFamily="34" charset="0"/>
                </a:rPr>
                <a:t>800</a:t>
              </a:r>
            </a:p>
          </p:txBody>
        </p:sp>
      </p:grpSp>
      <p:sp>
        <p:nvSpPr>
          <p:cNvPr id="25610" name="Rectangle 10"/>
          <p:cNvSpPr>
            <a:spLocks noChangeArrowheads="1"/>
          </p:cNvSpPr>
          <p:nvPr/>
        </p:nvSpPr>
        <p:spPr bwMode="blackWhite">
          <a:xfrm>
            <a:off x="1038225" y="3597275"/>
            <a:ext cx="7169150" cy="215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lnSpc>
                <a:spcPct val="100000"/>
              </a:lnSpc>
              <a:spcBef>
                <a:spcPct val="0"/>
              </a:spcBef>
              <a:tabLst>
                <a:tab pos="2400300" algn="l"/>
                <a:tab pos="3600450" algn="l"/>
                <a:tab pos="5029200" algn="l"/>
              </a:tabLst>
            </a:pPr>
            <a:r>
              <a:rPr lang="en-US" sz="1800">
                <a:solidFill>
                  <a:srgbClr val="000000"/>
                </a:solidFill>
                <a:latin typeface="Courier New" pitchFamily="49" charset="0"/>
              </a:rPr>
              <a:t>SQL&gt; SELECT	deptno, MIN(sal)</a:t>
            </a:r>
          </a:p>
          <a:p>
            <a:pPr algn="l">
              <a:lnSpc>
                <a:spcPct val="100000"/>
              </a:lnSpc>
              <a:spcBef>
                <a:spcPct val="0"/>
              </a:spcBef>
              <a:tabLst>
                <a:tab pos="2400300" algn="l"/>
                <a:tab pos="3600450" algn="l"/>
                <a:tab pos="5029200" algn="l"/>
              </a:tabLst>
            </a:pPr>
            <a:r>
              <a:rPr lang="en-US" sz="1800">
                <a:solidFill>
                  <a:srgbClr val="000000"/>
                </a:solidFill>
                <a:latin typeface="Courier New" pitchFamily="49" charset="0"/>
              </a:rPr>
              <a:t>  2  FROM	emp</a:t>
            </a:r>
          </a:p>
          <a:p>
            <a:pPr algn="l">
              <a:lnSpc>
                <a:spcPct val="100000"/>
              </a:lnSpc>
              <a:spcBef>
                <a:spcPct val="0"/>
              </a:spcBef>
              <a:tabLst>
                <a:tab pos="2400300" algn="l"/>
                <a:tab pos="3600450" algn="l"/>
                <a:tab pos="5029200" algn="l"/>
              </a:tabLst>
            </a:pPr>
            <a:r>
              <a:rPr lang="en-US" sz="1800">
                <a:solidFill>
                  <a:srgbClr val="000000"/>
                </a:solidFill>
                <a:latin typeface="Courier New" pitchFamily="49" charset="0"/>
              </a:rPr>
              <a:t>  3  GROUP BY	deptno</a:t>
            </a:r>
          </a:p>
          <a:p>
            <a:pPr algn="l">
              <a:lnSpc>
                <a:spcPct val="100000"/>
              </a:lnSpc>
              <a:spcBef>
                <a:spcPct val="0"/>
              </a:spcBef>
              <a:tabLst>
                <a:tab pos="2400300" algn="l"/>
                <a:tab pos="3600450" algn="l"/>
                <a:tab pos="5029200" algn="l"/>
              </a:tabLst>
            </a:pPr>
            <a:r>
              <a:rPr lang="en-US" sz="1800">
                <a:solidFill>
                  <a:srgbClr val="000000"/>
                </a:solidFill>
                <a:latin typeface="Courier New" pitchFamily="49" charset="0"/>
              </a:rPr>
              <a:t>  4  HAVING	MIN(sal) &gt;</a:t>
            </a:r>
          </a:p>
          <a:p>
            <a:pPr algn="l">
              <a:lnSpc>
                <a:spcPct val="100000"/>
              </a:lnSpc>
              <a:spcBef>
                <a:spcPct val="0"/>
              </a:spcBef>
              <a:tabLst>
                <a:tab pos="2400300" algn="l"/>
                <a:tab pos="3600450" algn="l"/>
                <a:tab pos="5029200" algn="l"/>
              </a:tabLst>
            </a:pPr>
            <a:r>
              <a:rPr lang="en-US" sz="1800">
                <a:solidFill>
                  <a:srgbClr val="000000"/>
                </a:solidFill>
                <a:latin typeface="Courier New" pitchFamily="49" charset="0"/>
              </a:rPr>
              <a:t>  5		(SELECT	MIN(sal)</a:t>
            </a:r>
          </a:p>
          <a:p>
            <a:pPr algn="l">
              <a:lnSpc>
                <a:spcPct val="100000"/>
              </a:lnSpc>
              <a:spcBef>
                <a:spcPct val="0"/>
              </a:spcBef>
              <a:tabLst>
                <a:tab pos="2400300" algn="l"/>
                <a:tab pos="3600450" algn="l"/>
                <a:tab pos="5029200" algn="l"/>
              </a:tabLst>
            </a:pPr>
            <a:r>
              <a:rPr lang="en-US" sz="1800">
                <a:solidFill>
                  <a:srgbClr val="000000"/>
                </a:solidFill>
                <a:latin typeface="Courier New" pitchFamily="49" charset="0"/>
              </a:rPr>
              <a:t>  6		FROM	emp</a:t>
            </a:r>
          </a:p>
          <a:p>
            <a:pPr algn="l">
              <a:lnSpc>
                <a:spcPct val="100000"/>
              </a:lnSpc>
              <a:spcBef>
                <a:spcPct val="0"/>
              </a:spcBef>
              <a:tabLst>
                <a:tab pos="2400300" algn="l"/>
                <a:tab pos="3600450" algn="l"/>
                <a:tab pos="5029200" algn="l"/>
              </a:tabLst>
            </a:pPr>
            <a:r>
              <a:rPr lang="en-US" sz="1800">
                <a:solidFill>
                  <a:srgbClr val="000000"/>
                </a:solidFill>
                <a:latin typeface="Courier New" pitchFamily="49" charset="0"/>
              </a:rPr>
              <a:t>  7		WHERE	deptno = 20);</a:t>
            </a:r>
          </a:p>
        </p:txBody>
      </p:sp>
    </p:spTree>
    <p:extLst>
      <p:ext uri="{BB962C8B-B14F-4D97-AF65-F5344CB8AC3E}">
        <p14:creationId xmlns:p14="http://schemas.microsoft.com/office/powerpoint/2010/main" val="177096446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5609"/>
                                        </p:tgtEl>
                                        <p:attrNameLst>
                                          <p:attrName>style.visibility</p:attrName>
                                        </p:attrNameLst>
                                      </p:cBhvr>
                                      <p:to>
                                        <p:strVal val="visible"/>
                                      </p:to>
                                    </p:set>
                                    <p:animEffect transition="in" filter="wipe(up)">
                                      <p:cBhvr>
                                        <p:cTn id="7" dur="500"/>
                                        <p:tgtEl>
                                          <p:spTgt spid="256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blackWhite">
          <a:xfrm>
            <a:off x="933450" y="1812925"/>
            <a:ext cx="7486650" cy="1754188"/>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 pos="3087688" algn="l"/>
              </a:tabLst>
            </a:pPr>
            <a:endParaRPr lang="en-US" sz="1800">
              <a:solidFill>
                <a:srgbClr val="000000"/>
              </a:solidFill>
              <a:latin typeface="Courier New" pitchFamily="49" charset="0"/>
            </a:endParaRPr>
          </a:p>
          <a:p>
            <a:pPr algn="l">
              <a:lnSpc>
                <a:spcPct val="100000"/>
              </a:lnSpc>
              <a:spcBef>
                <a:spcPct val="0"/>
              </a:spcBef>
              <a:tabLst>
                <a:tab pos="1200150" algn="l"/>
                <a:tab pos="3087688" algn="l"/>
              </a:tabLst>
            </a:pPr>
            <a:endParaRPr lang="en-US" sz="1800">
              <a:solidFill>
                <a:srgbClr val="000000"/>
              </a:solidFill>
              <a:latin typeface="Courier New" pitchFamily="49" charset="0"/>
            </a:endParaRPr>
          </a:p>
        </p:txBody>
      </p:sp>
      <p:sp>
        <p:nvSpPr>
          <p:cNvPr id="27651" name="Rectangle 3"/>
          <p:cNvSpPr>
            <a:spLocks noGrp="1" noChangeArrowheads="1"/>
          </p:cNvSpPr>
          <p:nvPr>
            <p:ph type="title"/>
          </p:nvPr>
        </p:nvSpPr>
        <p:spPr>
          <a:noFill/>
          <a:ln/>
        </p:spPr>
        <p:txBody>
          <a:bodyPr>
            <a:normAutofit fontScale="90000"/>
          </a:bodyPr>
          <a:lstStyle/>
          <a:p>
            <a:pPr algn="l"/>
            <a:r>
              <a:rPr lang="en-US" dirty="0"/>
              <a:t>What Is Wrong </a:t>
            </a:r>
            <a:br>
              <a:rPr lang="en-US" dirty="0"/>
            </a:br>
            <a:r>
              <a:rPr lang="en-US" dirty="0"/>
              <a:t>with This Statement?</a:t>
            </a:r>
          </a:p>
        </p:txBody>
      </p:sp>
      <p:grpSp>
        <p:nvGrpSpPr>
          <p:cNvPr id="27656" name="Group 8"/>
          <p:cNvGrpSpPr>
            <a:grpSpLocks/>
          </p:cNvGrpSpPr>
          <p:nvPr/>
        </p:nvGrpSpPr>
        <p:grpSpPr bwMode="auto">
          <a:xfrm>
            <a:off x="3105150" y="2374900"/>
            <a:ext cx="5041900" cy="1174750"/>
            <a:chOff x="1956" y="1496"/>
            <a:chExt cx="3176" cy="740"/>
          </a:xfrm>
        </p:grpSpPr>
        <p:sp>
          <p:nvSpPr>
            <p:cNvPr id="27652" name="Rectangle 4"/>
            <p:cNvSpPr>
              <a:spLocks noChangeArrowheads="1"/>
            </p:cNvSpPr>
            <p:nvPr/>
          </p:nvSpPr>
          <p:spPr bwMode="ltGray">
            <a:xfrm>
              <a:off x="2532" y="1668"/>
              <a:ext cx="2600" cy="567"/>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7655" name="Group 7"/>
            <p:cNvGrpSpPr>
              <a:grpSpLocks/>
            </p:cNvGrpSpPr>
            <p:nvPr/>
          </p:nvGrpSpPr>
          <p:grpSpPr bwMode="auto">
            <a:xfrm>
              <a:off x="1956" y="1496"/>
              <a:ext cx="2228" cy="740"/>
              <a:chOff x="1956" y="1496"/>
              <a:chExt cx="2228" cy="740"/>
            </a:xfrm>
          </p:grpSpPr>
          <p:sp>
            <p:nvSpPr>
              <p:cNvPr id="27653" name="Rectangle 5"/>
              <p:cNvSpPr>
                <a:spLocks noChangeArrowheads="1"/>
              </p:cNvSpPr>
              <p:nvPr/>
            </p:nvSpPr>
            <p:spPr bwMode="ltGray">
              <a:xfrm>
                <a:off x="2568" y="2016"/>
                <a:ext cx="1616" cy="220"/>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4" name="Rectangle 6"/>
              <p:cNvSpPr>
                <a:spLocks noChangeArrowheads="1"/>
              </p:cNvSpPr>
              <p:nvPr/>
            </p:nvSpPr>
            <p:spPr bwMode="ltGray">
              <a:xfrm>
                <a:off x="1956" y="1496"/>
                <a:ext cx="288" cy="220"/>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7657" name="Rectangle 9"/>
          <p:cNvSpPr>
            <a:spLocks noChangeArrowheads="1"/>
          </p:cNvSpPr>
          <p:nvPr/>
        </p:nvSpPr>
        <p:spPr bwMode="blackWhite">
          <a:xfrm>
            <a:off x="946150" y="4127500"/>
            <a:ext cx="7473950" cy="1465263"/>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ERROR:</a:t>
            </a:r>
          </a:p>
          <a:p>
            <a:pPr algn="l">
              <a:lnSpc>
                <a:spcPct val="100000"/>
              </a:lnSpc>
              <a:spcBef>
                <a:spcPct val="0"/>
              </a:spcBef>
              <a:tabLst>
                <a:tab pos="1200150" algn="l"/>
              </a:tabLst>
            </a:pPr>
            <a:r>
              <a:rPr lang="en-US" sz="1800">
                <a:solidFill>
                  <a:srgbClr val="000000"/>
                </a:solidFill>
                <a:latin typeface="Courier New" pitchFamily="49" charset="0"/>
              </a:rPr>
              <a:t>ORA-01427: single-row subquery returns more than</a:t>
            </a:r>
            <a:br>
              <a:rPr lang="en-US" sz="1800">
                <a:solidFill>
                  <a:srgbClr val="000000"/>
                </a:solidFill>
                <a:latin typeface="Courier New" pitchFamily="49" charset="0"/>
              </a:rPr>
            </a:br>
            <a:r>
              <a:rPr lang="en-US" sz="1800">
                <a:solidFill>
                  <a:srgbClr val="000000"/>
                </a:solidFill>
                <a:latin typeface="Courier New" pitchFamily="49" charset="0"/>
              </a:rPr>
              <a:t>one row</a:t>
            </a:r>
          </a:p>
          <a:p>
            <a:pPr algn="l">
              <a:lnSpc>
                <a:spcPct val="100000"/>
              </a:lnSpc>
              <a:spcBef>
                <a:spcPct val="0"/>
              </a:spcBef>
              <a:tabLst>
                <a:tab pos="1200150" algn="l"/>
              </a:tabLst>
            </a:pPr>
            <a:endParaRPr lang="en-US" sz="1800">
              <a:solidFill>
                <a:srgbClr val="000000"/>
              </a:solidFill>
              <a:latin typeface="Courier New" pitchFamily="49" charset="0"/>
            </a:endParaRPr>
          </a:p>
          <a:p>
            <a:pPr algn="l">
              <a:lnSpc>
                <a:spcPct val="100000"/>
              </a:lnSpc>
              <a:spcBef>
                <a:spcPct val="0"/>
              </a:spcBef>
              <a:tabLst>
                <a:tab pos="1200150" algn="l"/>
              </a:tabLst>
            </a:pPr>
            <a:r>
              <a:rPr lang="en-US" sz="1800">
                <a:solidFill>
                  <a:srgbClr val="000000"/>
                </a:solidFill>
                <a:latin typeface="Courier New" pitchFamily="49" charset="0"/>
              </a:rPr>
              <a:t>no rows selected</a:t>
            </a:r>
          </a:p>
        </p:txBody>
      </p:sp>
      <p:sp>
        <p:nvSpPr>
          <p:cNvPr id="27658" name="Rectangle 10"/>
          <p:cNvSpPr>
            <a:spLocks noChangeArrowheads="1"/>
          </p:cNvSpPr>
          <p:nvPr/>
        </p:nvSpPr>
        <p:spPr bwMode="blackWhite">
          <a:xfrm>
            <a:off x="933450" y="1800225"/>
            <a:ext cx="7315200" cy="177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lnSpc>
                <a:spcPct val="100000"/>
              </a:lnSpc>
              <a:spcBef>
                <a:spcPct val="0"/>
              </a:spcBef>
              <a:tabLst>
                <a:tab pos="1200150" algn="l"/>
                <a:tab pos="3087688" algn="l"/>
              </a:tabLst>
            </a:pPr>
            <a:r>
              <a:rPr lang="en-US" sz="1800">
                <a:solidFill>
                  <a:srgbClr val="000000"/>
                </a:solidFill>
                <a:latin typeface="Courier New" pitchFamily="49" charset="0"/>
              </a:rPr>
              <a:t>SQL&gt; SELECT empno, ename</a:t>
            </a:r>
          </a:p>
          <a:p>
            <a:pPr algn="l">
              <a:lnSpc>
                <a:spcPct val="100000"/>
              </a:lnSpc>
              <a:spcBef>
                <a:spcPct val="0"/>
              </a:spcBef>
              <a:tabLst>
                <a:tab pos="1200150" algn="l"/>
                <a:tab pos="3087688" algn="l"/>
              </a:tabLst>
            </a:pPr>
            <a:r>
              <a:rPr lang="en-US" sz="1800">
                <a:solidFill>
                  <a:srgbClr val="000000"/>
                </a:solidFill>
                <a:latin typeface="Courier New" pitchFamily="49" charset="0"/>
              </a:rPr>
              <a:t>  2  FROM   emp</a:t>
            </a:r>
          </a:p>
          <a:p>
            <a:pPr algn="l">
              <a:lnSpc>
                <a:spcPct val="100000"/>
              </a:lnSpc>
              <a:spcBef>
                <a:spcPct val="0"/>
              </a:spcBef>
              <a:tabLst>
                <a:tab pos="1200150" algn="l"/>
                <a:tab pos="3087688" algn="l"/>
              </a:tabLst>
            </a:pPr>
            <a:r>
              <a:rPr lang="en-US" sz="1800">
                <a:solidFill>
                  <a:srgbClr val="000000"/>
                </a:solidFill>
                <a:latin typeface="Courier New" pitchFamily="49" charset="0"/>
              </a:rPr>
              <a:t>  3  WHERE  sal = </a:t>
            </a:r>
          </a:p>
          <a:p>
            <a:pPr algn="l">
              <a:lnSpc>
                <a:spcPct val="100000"/>
              </a:lnSpc>
              <a:spcBef>
                <a:spcPct val="0"/>
              </a:spcBef>
              <a:tabLst>
                <a:tab pos="1200150" algn="l"/>
                <a:tab pos="3087688" algn="l"/>
              </a:tabLst>
            </a:pPr>
            <a:r>
              <a:rPr lang="en-US" sz="1800">
                <a:solidFill>
                  <a:srgbClr val="000000"/>
                </a:solidFill>
                <a:latin typeface="Courier New" pitchFamily="49" charset="0"/>
              </a:rPr>
              <a:t>  4		(SELECT   MIN(sal)</a:t>
            </a:r>
          </a:p>
          <a:p>
            <a:pPr algn="l">
              <a:lnSpc>
                <a:spcPct val="100000"/>
              </a:lnSpc>
              <a:spcBef>
                <a:spcPct val="0"/>
              </a:spcBef>
              <a:tabLst>
                <a:tab pos="1200150" algn="l"/>
                <a:tab pos="3087688" algn="l"/>
              </a:tabLst>
            </a:pPr>
            <a:r>
              <a:rPr lang="en-US" sz="1800">
                <a:solidFill>
                  <a:srgbClr val="000000"/>
                </a:solidFill>
                <a:latin typeface="Courier New" pitchFamily="49" charset="0"/>
              </a:rPr>
              <a:t>  5		FROM      emp</a:t>
            </a:r>
          </a:p>
          <a:p>
            <a:pPr algn="l">
              <a:lnSpc>
                <a:spcPct val="100000"/>
              </a:lnSpc>
              <a:spcBef>
                <a:spcPct val="0"/>
              </a:spcBef>
              <a:tabLst>
                <a:tab pos="1200150" algn="l"/>
                <a:tab pos="3087688" algn="l"/>
              </a:tabLst>
            </a:pPr>
            <a:r>
              <a:rPr lang="en-US" sz="1800">
                <a:solidFill>
                  <a:srgbClr val="000000"/>
                </a:solidFill>
                <a:latin typeface="Courier New" pitchFamily="49" charset="0"/>
              </a:rPr>
              <a:t>  6		GROUP BY  deptno);</a:t>
            </a:r>
          </a:p>
        </p:txBody>
      </p:sp>
      <p:sp>
        <p:nvSpPr>
          <p:cNvPr id="27659" name="Rectangle 11"/>
          <p:cNvSpPr>
            <a:spLocks noChangeArrowheads="1"/>
          </p:cNvSpPr>
          <p:nvPr/>
        </p:nvSpPr>
        <p:spPr bwMode="auto">
          <a:xfrm rot="20640000">
            <a:off x="527050" y="3019425"/>
            <a:ext cx="38417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2400">
                <a:solidFill>
                  <a:srgbClr val="FF3300"/>
                </a:solidFill>
                <a:effectLst>
                  <a:outerShdw blurRad="38100" dist="38100" dir="2700000" algn="tl">
                    <a:srgbClr val="000000"/>
                  </a:outerShdw>
                </a:effectLst>
                <a:latin typeface="Arial" pitchFamily="34" charset="0"/>
              </a:rPr>
              <a:t>Single-row operator with </a:t>
            </a:r>
          </a:p>
          <a:p>
            <a:pPr algn="l">
              <a:lnSpc>
                <a:spcPct val="100000"/>
              </a:lnSpc>
              <a:spcBef>
                <a:spcPct val="0"/>
              </a:spcBef>
            </a:pPr>
            <a:r>
              <a:rPr lang="en-US" sz="2400">
                <a:solidFill>
                  <a:srgbClr val="FF3300"/>
                </a:solidFill>
                <a:effectLst>
                  <a:outerShdw blurRad="38100" dist="38100" dir="2700000" algn="tl">
                    <a:srgbClr val="000000"/>
                  </a:outerShdw>
                </a:effectLst>
                <a:latin typeface="Arial" pitchFamily="34" charset="0"/>
              </a:rPr>
              <a:t>multiple-row subquery</a:t>
            </a:r>
          </a:p>
        </p:txBody>
      </p:sp>
    </p:spTree>
    <p:extLst>
      <p:ext uri="{BB962C8B-B14F-4D97-AF65-F5344CB8AC3E}">
        <p14:creationId xmlns:p14="http://schemas.microsoft.com/office/powerpoint/2010/main" val="138590752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7656"/>
                                        </p:tgtEl>
                                        <p:attrNameLst>
                                          <p:attrName>style.visibility</p:attrName>
                                        </p:attrNameLst>
                                      </p:cBhvr>
                                      <p:to>
                                        <p:strVal val="visible"/>
                                      </p:to>
                                    </p:set>
                                    <p:animEffect transition="in" filter="wipe(up)">
                                      <p:cBhvr>
                                        <p:cTn id="7" dur="500"/>
                                        <p:tgtEl>
                                          <p:spTgt spid="276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7657"/>
                                        </p:tgtEl>
                                        <p:attrNameLst>
                                          <p:attrName>style.visibility</p:attrName>
                                        </p:attrNameLst>
                                      </p:cBhvr>
                                      <p:to>
                                        <p:strVal val="visible"/>
                                      </p:to>
                                    </p:set>
                                    <p:animEffect transition="in" filter="wipe(up)">
                                      <p:cBhvr>
                                        <p:cTn id="12" dur="500"/>
                                        <p:tgtEl>
                                          <p:spTgt spid="27657"/>
                                        </p:tgtEl>
                                      </p:cBhvr>
                                    </p:animEffect>
                                  </p:childTnLst>
                                </p:cTn>
                              </p:par>
                            </p:childTnLst>
                          </p:cTn>
                        </p:par>
                        <p:par>
                          <p:cTn id="13" fill="hold" nodeType="afterGroup">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27659"/>
                                        </p:tgtEl>
                                        <p:attrNameLst>
                                          <p:attrName>style.visibility</p:attrName>
                                        </p:attrNameLst>
                                      </p:cBhvr>
                                      <p:to>
                                        <p:strVal val="visible"/>
                                      </p:to>
                                    </p:set>
                                    <p:animEffect transition="in" filter="wipe(down)">
                                      <p:cBhvr>
                                        <p:cTn id="16" dur="500"/>
                                        <p:tgtEl>
                                          <p:spTgt spid="276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7" grpId="0" animBg="1" autoUpdateAnimBg="0"/>
      <p:bldP spid="27659"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blackWhite">
          <a:xfrm>
            <a:off x="927100" y="1965325"/>
            <a:ext cx="7493000" cy="179387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 pos="2571750" algn="l"/>
              </a:tabLst>
            </a:pPr>
            <a:endParaRPr lang="en-US" sz="1800">
              <a:solidFill>
                <a:srgbClr val="000000"/>
              </a:solidFill>
              <a:latin typeface="Courier New" pitchFamily="49" charset="0"/>
            </a:endParaRPr>
          </a:p>
          <a:p>
            <a:pPr algn="l">
              <a:lnSpc>
                <a:spcPct val="100000"/>
              </a:lnSpc>
              <a:spcBef>
                <a:spcPct val="0"/>
              </a:spcBef>
              <a:tabLst>
                <a:tab pos="1200150" algn="l"/>
                <a:tab pos="2571750" algn="l"/>
              </a:tabLst>
            </a:pPr>
            <a:endParaRPr lang="en-US" sz="1800">
              <a:solidFill>
                <a:srgbClr val="000000"/>
              </a:solidFill>
              <a:latin typeface="Courier New" pitchFamily="49" charset="0"/>
            </a:endParaRPr>
          </a:p>
        </p:txBody>
      </p:sp>
      <p:sp>
        <p:nvSpPr>
          <p:cNvPr id="29699" name="Rectangle 3"/>
          <p:cNvSpPr>
            <a:spLocks noGrp="1" noChangeArrowheads="1"/>
          </p:cNvSpPr>
          <p:nvPr>
            <p:ph type="title"/>
          </p:nvPr>
        </p:nvSpPr>
        <p:spPr>
          <a:noFill/>
          <a:ln/>
        </p:spPr>
        <p:txBody>
          <a:bodyPr/>
          <a:lstStyle/>
          <a:p>
            <a:pPr algn="l"/>
            <a:r>
              <a:rPr lang="en-US" dirty="0"/>
              <a:t>Will This Statement Work?</a:t>
            </a:r>
          </a:p>
        </p:txBody>
      </p:sp>
      <p:grpSp>
        <p:nvGrpSpPr>
          <p:cNvPr id="29702" name="Group 6"/>
          <p:cNvGrpSpPr>
            <a:grpSpLocks/>
          </p:cNvGrpSpPr>
          <p:nvPr/>
        </p:nvGrpSpPr>
        <p:grpSpPr bwMode="auto">
          <a:xfrm>
            <a:off x="3506788" y="2800350"/>
            <a:ext cx="4640262" cy="935038"/>
            <a:chOff x="2209" y="1764"/>
            <a:chExt cx="2923" cy="589"/>
          </a:xfrm>
        </p:grpSpPr>
        <p:sp>
          <p:nvSpPr>
            <p:cNvPr id="29700" name="Rectangle 4"/>
            <p:cNvSpPr>
              <a:spLocks noChangeArrowheads="1"/>
            </p:cNvSpPr>
            <p:nvPr/>
          </p:nvSpPr>
          <p:spPr bwMode="ltGray">
            <a:xfrm>
              <a:off x="2209" y="1764"/>
              <a:ext cx="2923" cy="589"/>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1" name="Rectangle 5"/>
            <p:cNvSpPr>
              <a:spLocks noChangeArrowheads="1"/>
            </p:cNvSpPr>
            <p:nvPr/>
          </p:nvSpPr>
          <p:spPr bwMode="ltGray">
            <a:xfrm>
              <a:off x="2220" y="2124"/>
              <a:ext cx="2040" cy="216"/>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9703" name="Rectangle 7"/>
          <p:cNvSpPr>
            <a:spLocks noChangeArrowheads="1"/>
          </p:cNvSpPr>
          <p:nvPr/>
        </p:nvSpPr>
        <p:spPr bwMode="blackWhite">
          <a:xfrm>
            <a:off x="927100" y="4171950"/>
            <a:ext cx="7493000" cy="406400"/>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 pos="3087688" algn="l"/>
              </a:tabLst>
            </a:pPr>
            <a:r>
              <a:rPr lang="en-US" sz="1800">
                <a:solidFill>
                  <a:srgbClr val="000000"/>
                </a:solidFill>
                <a:latin typeface="Courier New" pitchFamily="49" charset="0"/>
              </a:rPr>
              <a:t>no rows selected</a:t>
            </a:r>
          </a:p>
        </p:txBody>
      </p:sp>
      <p:sp>
        <p:nvSpPr>
          <p:cNvPr id="29704" name="Rectangle 8"/>
          <p:cNvSpPr>
            <a:spLocks noChangeArrowheads="1"/>
          </p:cNvSpPr>
          <p:nvPr/>
        </p:nvSpPr>
        <p:spPr bwMode="auto">
          <a:xfrm rot="20340000">
            <a:off x="3003550" y="4171950"/>
            <a:ext cx="421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2400">
                <a:solidFill>
                  <a:srgbClr val="FF3300"/>
                </a:solidFill>
                <a:effectLst>
                  <a:outerShdw blurRad="38100" dist="38100" dir="2700000" algn="tl">
                    <a:srgbClr val="000000"/>
                  </a:outerShdw>
                </a:effectLst>
                <a:latin typeface="Arial" pitchFamily="34" charset="0"/>
              </a:rPr>
              <a:t>Subquery returns no values</a:t>
            </a:r>
          </a:p>
        </p:txBody>
      </p:sp>
      <p:sp>
        <p:nvSpPr>
          <p:cNvPr id="29705" name="Rectangle 9"/>
          <p:cNvSpPr>
            <a:spLocks noChangeArrowheads="1"/>
          </p:cNvSpPr>
          <p:nvPr/>
        </p:nvSpPr>
        <p:spPr bwMode="blackWhite">
          <a:xfrm>
            <a:off x="914400" y="1952625"/>
            <a:ext cx="7315200"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lnSpc>
                <a:spcPct val="100000"/>
              </a:lnSpc>
              <a:spcBef>
                <a:spcPct val="0"/>
              </a:spcBef>
              <a:tabLst>
                <a:tab pos="1200150" algn="l"/>
                <a:tab pos="2571750" algn="l"/>
              </a:tabLst>
            </a:pPr>
            <a:r>
              <a:rPr lang="en-US" sz="1800">
                <a:solidFill>
                  <a:srgbClr val="000000"/>
                </a:solidFill>
                <a:latin typeface="Courier New" pitchFamily="49" charset="0"/>
              </a:rPr>
              <a:t>SQL&gt; SELECT ename, job</a:t>
            </a:r>
          </a:p>
          <a:p>
            <a:pPr algn="l">
              <a:lnSpc>
                <a:spcPct val="100000"/>
              </a:lnSpc>
              <a:spcBef>
                <a:spcPct val="0"/>
              </a:spcBef>
              <a:tabLst>
                <a:tab pos="1200150" algn="l"/>
                <a:tab pos="2571750" algn="l"/>
              </a:tabLst>
            </a:pPr>
            <a:r>
              <a:rPr lang="en-US" sz="1800">
                <a:solidFill>
                  <a:srgbClr val="000000"/>
                </a:solidFill>
                <a:latin typeface="Courier New" pitchFamily="49" charset="0"/>
              </a:rPr>
              <a:t>  2  FROM   emp</a:t>
            </a:r>
          </a:p>
          <a:p>
            <a:pPr algn="l">
              <a:lnSpc>
                <a:spcPct val="100000"/>
              </a:lnSpc>
              <a:spcBef>
                <a:spcPct val="0"/>
              </a:spcBef>
              <a:tabLst>
                <a:tab pos="1200150" algn="l"/>
                <a:tab pos="2571750" algn="l"/>
              </a:tabLst>
            </a:pPr>
            <a:r>
              <a:rPr lang="en-US" sz="1800">
                <a:solidFill>
                  <a:srgbClr val="000000"/>
                </a:solidFill>
                <a:latin typeface="Courier New" pitchFamily="49" charset="0"/>
              </a:rPr>
              <a:t>  3  WHERE  job = </a:t>
            </a:r>
          </a:p>
          <a:p>
            <a:pPr algn="l">
              <a:lnSpc>
                <a:spcPct val="100000"/>
              </a:lnSpc>
              <a:spcBef>
                <a:spcPct val="0"/>
              </a:spcBef>
              <a:tabLst>
                <a:tab pos="1200150" algn="l"/>
                <a:tab pos="2571750" algn="l"/>
              </a:tabLst>
            </a:pPr>
            <a:r>
              <a:rPr lang="en-US" sz="1800">
                <a:solidFill>
                  <a:srgbClr val="000000"/>
                </a:solidFill>
                <a:latin typeface="Courier New" pitchFamily="49" charset="0"/>
              </a:rPr>
              <a:t>  4		(SELECT	job</a:t>
            </a:r>
          </a:p>
          <a:p>
            <a:pPr algn="l">
              <a:lnSpc>
                <a:spcPct val="100000"/>
              </a:lnSpc>
              <a:spcBef>
                <a:spcPct val="0"/>
              </a:spcBef>
              <a:tabLst>
                <a:tab pos="1200150" algn="l"/>
                <a:tab pos="2571750" algn="l"/>
              </a:tabLst>
            </a:pPr>
            <a:r>
              <a:rPr lang="en-US" sz="1800">
                <a:solidFill>
                  <a:srgbClr val="000000"/>
                </a:solidFill>
                <a:latin typeface="Courier New" pitchFamily="49" charset="0"/>
              </a:rPr>
              <a:t>  5		FROM	emp</a:t>
            </a:r>
          </a:p>
          <a:p>
            <a:pPr algn="l">
              <a:lnSpc>
                <a:spcPct val="100000"/>
              </a:lnSpc>
              <a:spcBef>
                <a:spcPct val="0"/>
              </a:spcBef>
              <a:tabLst>
                <a:tab pos="1200150" algn="l"/>
                <a:tab pos="2571750" algn="l"/>
              </a:tabLst>
            </a:pPr>
            <a:r>
              <a:rPr lang="en-US" sz="1800">
                <a:solidFill>
                  <a:srgbClr val="000000"/>
                </a:solidFill>
                <a:latin typeface="Courier New" pitchFamily="49" charset="0"/>
              </a:rPr>
              <a:t>  6		WHERE	ename='SMYTHE');</a:t>
            </a:r>
          </a:p>
        </p:txBody>
      </p:sp>
    </p:spTree>
    <p:extLst>
      <p:ext uri="{BB962C8B-B14F-4D97-AF65-F5344CB8AC3E}">
        <p14:creationId xmlns:p14="http://schemas.microsoft.com/office/powerpoint/2010/main" val="392261577"/>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9702"/>
                                        </p:tgtEl>
                                        <p:attrNameLst>
                                          <p:attrName>style.visibility</p:attrName>
                                        </p:attrNameLst>
                                      </p:cBhvr>
                                      <p:to>
                                        <p:strVal val="visible"/>
                                      </p:to>
                                    </p:set>
                                    <p:animEffect transition="in" filter="wipe(up)">
                                      <p:cBhvr>
                                        <p:cTn id="7" dur="500"/>
                                        <p:tgtEl>
                                          <p:spTgt spid="297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9703"/>
                                        </p:tgtEl>
                                        <p:attrNameLst>
                                          <p:attrName>style.visibility</p:attrName>
                                        </p:attrNameLst>
                                      </p:cBhvr>
                                      <p:to>
                                        <p:strVal val="visible"/>
                                      </p:to>
                                    </p:set>
                                    <p:animEffect transition="in" filter="wipe(up)">
                                      <p:cBhvr>
                                        <p:cTn id="12" dur="500"/>
                                        <p:tgtEl>
                                          <p:spTgt spid="29703"/>
                                        </p:tgtEl>
                                      </p:cBhvr>
                                    </p:animEffect>
                                  </p:childTnLst>
                                </p:cTn>
                              </p:par>
                            </p:childTnLst>
                          </p:cTn>
                        </p:par>
                        <p:par>
                          <p:cTn id="13" fill="hold" nodeType="afterGroup">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29704"/>
                                        </p:tgtEl>
                                        <p:attrNameLst>
                                          <p:attrName>style.visibility</p:attrName>
                                        </p:attrNameLst>
                                      </p:cBhvr>
                                      <p:to>
                                        <p:strVal val="visible"/>
                                      </p:to>
                                    </p:set>
                                    <p:animEffect transition="in" filter="wipe(down)">
                                      <p:cBhvr>
                                        <p:cTn id="16" dur="500"/>
                                        <p:tgtEl>
                                          <p:spTgt spid="297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3" grpId="0" animBg="1" autoUpdateAnimBg="0"/>
      <p:bldP spid="29704"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fontAlgn="auto">
              <a:lnSpc>
                <a:spcPct val="100000"/>
              </a:lnSpc>
              <a:spcAft>
                <a:spcPts val="0"/>
              </a:spcAft>
              <a:buClr>
                <a:prstClr val="white">
                  <a:lumMod val="65000"/>
                </a:prstClr>
              </a:buClr>
              <a:buFont typeface="Wingdings" pitchFamily="2" charset="2"/>
              <a:buNone/>
            </a:pPr>
            <a:r>
              <a:rPr lang="en-US" sz="2600" dirty="0">
                <a:solidFill>
                  <a:prstClr val="black"/>
                </a:solidFill>
              </a:rPr>
              <a:t>Books</a:t>
            </a:r>
          </a:p>
        </p:txBody>
      </p:sp>
      <p:sp>
        <p:nvSpPr>
          <p:cNvPr id="5" name="TextBox 4">
            <a:extLst>
              <a:ext uri="{FF2B5EF4-FFF2-40B4-BE49-F238E27FC236}">
                <a16:creationId xmlns="" xmlns:a16="http://schemas.microsoft.com/office/drawing/2014/main" id="{F2944A7F-5AE5-EC49-82AF-722C8C8F62C6}"/>
              </a:ext>
            </a:extLst>
          </p:cNvPr>
          <p:cNvSpPr txBox="1"/>
          <p:nvPr/>
        </p:nvSpPr>
        <p:spPr>
          <a:xfrm>
            <a:off x="335494" y="1407886"/>
            <a:ext cx="8416620" cy="3693319"/>
          </a:xfrm>
          <a:prstGeom prst="rect">
            <a:avLst/>
          </a:prstGeom>
          <a:noFill/>
        </p:spPr>
        <p:txBody>
          <a:bodyPr wrap="square" rtlCol="0">
            <a:spAutoFit/>
          </a:bodyPr>
          <a:lstStyle/>
          <a:p>
            <a:pPr marL="342900" indent="-342900" algn="l" eaLnBrk="1" fontAlgn="auto" hangingPunct="1">
              <a:lnSpc>
                <a:spcPct val="100000"/>
              </a:lnSpc>
              <a:spcBef>
                <a:spcPts val="0"/>
              </a:spcBef>
              <a:spcAft>
                <a:spcPts val="0"/>
              </a:spcAft>
              <a:buFont typeface="+mj-lt"/>
              <a:buAutoNum type="arabicPeriod"/>
            </a:pPr>
            <a:r>
              <a:rPr lang="en-US" sz="1800" b="0" dirty="0" smtClean="0">
                <a:solidFill>
                  <a:prstClr val="black"/>
                </a:solidFill>
                <a:latin typeface="Calibri"/>
                <a:cs typeface="+mn-cs"/>
              </a:rPr>
              <a:t>Modern Database Management (Sixth Edition) by Fred R. McFadden, Jeffrey A. </a:t>
            </a:r>
            <a:r>
              <a:rPr lang="en-US" sz="1800" b="0" dirty="0" err="1" smtClean="0">
                <a:solidFill>
                  <a:prstClr val="black"/>
                </a:solidFill>
                <a:latin typeface="Calibri"/>
                <a:cs typeface="+mn-cs"/>
              </a:rPr>
              <a:t>Hoffer</a:t>
            </a:r>
            <a:r>
              <a:rPr lang="en-US" sz="1800" b="0" dirty="0" smtClean="0">
                <a:solidFill>
                  <a:prstClr val="black"/>
                </a:solidFill>
                <a:latin typeface="Calibri"/>
                <a:cs typeface="+mn-cs"/>
              </a:rPr>
              <a:t>, Mary B. Prescott</a:t>
            </a:r>
          </a:p>
          <a:p>
            <a:pPr marL="342900" indent="-342900" algn="l" eaLnBrk="1" fontAlgn="auto" hangingPunct="1">
              <a:lnSpc>
                <a:spcPct val="100000"/>
              </a:lnSpc>
              <a:spcBef>
                <a:spcPts val="0"/>
              </a:spcBef>
              <a:spcAft>
                <a:spcPts val="0"/>
              </a:spcAft>
              <a:buFont typeface="+mj-lt"/>
              <a:buAutoNum type="arabicPeriod"/>
            </a:pPr>
            <a:r>
              <a:rPr lang="en-US" sz="1800" b="0" dirty="0" smtClean="0">
                <a:solidFill>
                  <a:prstClr val="black"/>
                </a:solidFill>
                <a:latin typeface="Calibri"/>
                <a:cs typeface="+mn-cs"/>
              </a:rPr>
              <a:t>Database System Concepts (Fifth Edition) by Henry F. Korth, S. Sudarshan, A. Silberschatz</a:t>
            </a:r>
          </a:p>
          <a:p>
            <a:pPr marL="342900" indent="-342900" algn="l" eaLnBrk="1" fontAlgn="auto" hangingPunct="1">
              <a:lnSpc>
                <a:spcPct val="100000"/>
              </a:lnSpc>
              <a:spcBef>
                <a:spcPts val="0"/>
              </a:spcBef>
              <a:spcAft>
                <a:spcPts val="0"/>
              </a:spcAft>
              <a:buFont typeface="+mj-lt"/>
              <a:buAutoNum type="arabicPeriod"/>
            </a:pPr>
            <a:r>
              <a:rPr lang="en-US" sz="1800" b="0" dirty="0" smtClean="0">
                <a:solidFill>
                  <a:prstClr val="black"/>
                </a:solidFill>
                <a:latin typeface="Calibri"/>
                <a:cs typeface="+mn-cs"/>
              </a:rPr>
              <a:t>Oracle-database-10g-sql-fundamentals-1-student-guide-volume-1</a:t>
            </a:r>
          </a:p>
          <a:p>
            <a:pPr marL="342900" indent="-342900" algn="l" eaLnBrk="1" fontAlgn="auto" hangingPunct="1">
              <a:lnSpc>
                <a:spcPct val="100000"/>
              </a:lnSpc>
              <a:spcBef>
                <a:spcPts val="0"/>
              </a:spcBef>
              <a:spcAft>
                <a:spcPts val="0"/>
              </a:spcAft>
              <a:buFont typeface="+mj-lt"/>
              <a:buAutoNum type="arabicPeriod"/>
            </a:pPr>
            <a:r>
              <a:rPr lang="en-US" sz="1800" b="0" dirty="0" smtClean="0">
                <a:solidFill>
                  <a:prstClr val="black"/>
                </a:solidFill>
                <a:latin typeface="Calibri"/>
                <a:cs typeface="+mn-cs"/>
              </a:rPr>
              <a:t>SQL and Relational Theory: How to Write Accurate SQL Code by C.J. Date</a:t>
            </a:r>
          </a:p>
          <a:p>
            <a:pPr marL="342900" indent="-342900" algn="l" eaLnBrk="1" fontAlgn="auto" hangingPunct="1">
              <a:lnSpc>
                <a:spcPct val="100000"/>
              </a:lnSpc>
              <a:spcBef>
                <a:spcPts val="0"/>
              </a:spcBef>
              <a:spcAft>
                <a:spcPts val="0"/>
              </a:spcAft>
              <a:buFont typeface="+mj-lt"/>
              <a:buAutoNum type="arabicPeriod"/>
            </a:pPr>
            <a:r>
              <a:rPr lang="en-US" sz="1800" b="0" dirty="0" smtClean="0">
                <a:solidFill>
                  <a:prstClr val="black"/>
                </a:solidFill>
                <a:latin typeface="Calibri"/>
                <a:cs typeface="+mn-cs"/>
              </a:rPr>
              <a:t>Database Systems: A Practical Approach to Design, Implementation and Management (4th Edition) by Thomas M. Connolly, Carolyn E. </a:t>
            </a:r>
            <a:r>
              <a:rPr lang="en-US" sz="1800" b="0" dirty="0" err="1" smtClean="0">
                <a:solidFill>
                  <a:prstClr val="black"/>
                </a:solidFill>
                <a:latin typeface="Calibri"/>
                <a:cs typeface="+mn-cs"/>
              </a:rPr>
              <a:t>Begg</a:t>
            </a:r>
            <a:endParaRPr lang="en-US" sz="1800" b="0" dirty="0" smtClean="0">
              <a:solidFill>
                <a:prstClr val="black"/>
              </a:solidFill>
              <a:latin typeface="Calibri"/>
              <a:cs typeface="+mn-cs"/>
            </a:endParaRPr>
          </a:p>
          <a:p>
            <a:pPr marL="342900" indent="-342900" algn="l" eaLnBrk="1" fontAlgn="auto" hangingPunct="1">
              <a:lnSpc>
                <a:spcPct val="100000"/>
              </a:lnSpc>
              <a:spcBef>
                <a:spcPts val="0"/>
              </a:spcBef>
              <a:spcAft>
                <a:spcPts val="0"/>
              </a:spcAft>
              <a:buFont typeface="+mj-lt"/>
              <a:buAutoNum type="arabicPeriod"/>
            </a:pPr>
            <a:r>
              <a:rPr lang="en-US" sz="1800" b="0" dirty="0" smtClean="0">
                <a:solidFill>
                  <a:prstClr val="black"/>
                </a:solidFill>
                <a:latin typeface="Calibri"/>
                <a:cs typeface="+mn-cs"/>
              </a:rPr>
              <a:t>Fundamentals of Database Systems, 5th Edition by </a:t>
            </a:r>
            <a:r>
              <a:rPr lang="en-US" sz="1800" b="0" dirty="0" err="1" smtClean="0">
                <a:solidFill>
                  <a:prstClr val="black"/>
                </a:solidFill>
                <a:latin typeface="Calibri"/>
                <a:cs typeface="+mn-cs"/>
              </a:rPr>
              <a:t>RamezElmasri</a:t>
            </a:r>
            <a:r>
              <a:rPr lang="en-US" sz="1800" b="0" dirty="0" smtClean="0">
                <a:solidFill>
                  <a:prstClr val="black"/>
                </a:solidFill>
                <a:latin typeface="Calibri"/>
                <a:cs typeface="+mn-cs"/>
              </a:rPr>
              <a:t>, </a:t>
            </a:r>
            <a:r>
              <a:rPr lang="en-US" sz="1800" b="0" dirty="0" err="1" smtClean="0">
                <a:solidFill>
                  <a:prstClr val="black"/>
                </a:solidFill>
                <a:latin typeface="Calibri"/>
                <a:cs typeface="+mn-cs"/>
              </a:rPr>
              <a:t>Shamkant</a:t>
            </a:r>
            <a:r>
              <a:rPr lang="en-US" sz="1800" b="0" dirty="0" smtClean="0">
                <a:solidFill>
                  <a:prstClr val="black"/>
                </a:solidFill>
                <a:latin typeface="Calibri"/>
                <a:cs typeface="+mn-cs"/>
              </a:rPr>
              <a:t> B. </a:t>
            </a:r>
            <a:r>
              <a:rPr lang="en-US" sz="1800" b="0" dirty="0" err="1" smtClean="0">
                <a:solidFill>
                  <a:prstClr val="black"/>
                </a:solidFill>
                <a:latin typeface="Calibri"/>
                <a:cs typeface="+mn-cs"/>
              </a:rPr>
              <a:t>Navathe</a:t>
            </a:r>
            <a:endParaRPr lang="en-US" sz="1800" b="0" dirty="0" smtClean="0">
              <a:solidFill>
                <a:prstClr val="black"/>
              </a:solidFill>
              <a:latin typeface="Calibri"/>
              <a:cs typeface="+mn-cs"/>
            </a:endParaRPr>
          </a:p>
          <a:p>
            <a:pPr marL="342900" indent="-342900" algn="l" eaLnBrk="1" fontAlgn="auto" hangingPunct="1">
              <a:lnSpc>
                <a:spcPct val="100000"/>
              </a:lnSpc>
              <a:spcBef>
                <a:spcPts val="0"/>
              </a:spcBef>
              <a:spcAft>
                <a:spcPts val="0"/>
              </a:spcAft>
              <a:buFont typeface="+mj-lt"/>
              <a:buAutoNum type="arabicPeriod"/>
            </a:pPr>
            <a:r>
              <a:rPr lang="en-US" sz="1800" b="0" dirty="0" smtClean="0">
                <a:solidFill>
                  <a:prstClr val="black"/>
                </a:solidFill>
                <a:latin typeface="Calibri"/>
                <a:cs typeface="+mn-cs"/>
              </a:rPr>
              <a:t>Database Design and Relational Theory: Normal Forms and All That Jazz by C. J. Date</a:t>
            </a:r>
          </a:p>
          <a:p>
            <a:pPr marL="342900" indent="-342900" algn="l" eaLnBrk="1" fontAlgn="auto" hangingPunct="1">
              <a:lnSpc>
                <a:spcPct val="100000"/>
              </a:lnSpc>
              <a:spcBef>
                <a:spcPts val="0"/>
              </a:spcBef>
              <a:spcAft>
                <a:spcPts val="0"/>
              </a:spcAft>
              <a:buFont typeface="+mj-lt"/>
              <a:buAutoNum type="arabicPeriod"/>
            </a:pPr>
            <a:r>
              <a:rPr lang="en-US" sz="1800" b="0" dirty="0" smtClean="0">
                <a:solidFill>
                  <a:prstClr val="black"/>
                </a:solidFill>
                <a:latin typeface="Calibri"/>
                <a:cs typeface="+mn-cs"/>
              </a:rPr>
              <a:t>An Introduction to Database Systems 8th Edition, by C.J. Date</a:t>
            </a:r>
          </a:p>
          <a:p>
            <a:pPr algn="l" eaLnBrk="1" fontAlgn="auto" hangingPunct="1">
              <a:lnSpc>
                <a:spcPct val="100000"/>
              </a:lnSpc>
              <a:spcBef>
                <a:spcPts val="0"/>
              </a:spcBef>
              <a:spcAft>
                <a:spcPts val="0"/>
              </a:spcAft>
            </a:pPr>
            <a:endParaRPr lang="x-none" sz="1800" b="0" dirty="0">
              <a:solidFill>
                <a:prstClr val="black"/>
              </a:solidFill>
              <a:latin typeface="Calibri"/>
              <a:cs typeface="+mn-cs"/>
            </a:endParaRPr>
          </a:p>
        </p:txBody>
      </p:sp>
    </p:spTree>
    <p:extLst>
      <p:ext uri="{BB962C8B-B14F-4D97-AF65-F5344CB8AC3E}">
        <p14:creationId xmlns:p14="http://schemas.microsoft.com/office/powerpoint/2010/main" val="106801696"/>
      </p:ext>
    </p:extLst>
  </p:cSld>
  <p:clrMapOvr>
    <a:masterClrMapping/>
  </p:clrMapOvr>
  <p:transition spd="slow">
    <p:wedg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fontAlgn="auto">
              <a:lnSpc>
                <a:spcPct val="100000"/>
              </a:lnSpc>
              <a:spcAft>
                <a:spcPts val="0"/>
              </a:spcAft>
              <a:buClr>
                <a:prstClr val="white">
                  <a:lumMod val="65000"/>
                </a:prstClr>
              </a:buClr>
              <a:buFont typeface="Wingdings" pitchFamily="2" charset="2"/>
              <a:buNone/>
            </a:pPr>
            <a:r>
              <a:rPr lang="en-US" sz="2600" dirty="0">
                <a:solidFill>
                  <a:prstClr val="black"/>
                </a:solidFill>
              </a:rPr>
              <a:t>References</a:t>
            </a:r>
          </a:p>
        </p:txBody>
      </p:sp>
      <p:sp>
        <p:nvSpPr>
          <p:cNvPr id="3" name="TextBox 2">
            <a:extLst>
              <a:ext uri="{FF2B5EF4-FFF2-40B4-BE49-F238E27FC236}">
                <a16:creationId xmlns="" xmlns:a16="http://schemas.microsoft.com/office/drawing/2014/main" id="{56CD2EA8-B54C-CE4F-A943-BFB367453E0E}"/>
              </a:ext>
            </a:extLst>
          </p:cNvPr>
          <p:cNvSpPr txBox="1"/>
          <p:nvPr/>
        </p:nvSpPr>
        <p:spPr>
          <a:xfrm>
            <a:off x="335494" y="1420234"/>
            <a:ext cx="7895771" cy="3139321"/>
          </a:xfrm>
          <a:prstGeom prst="rect">
            <a:avLst/>
          </a:prstGeom>
          <a:noFill/>
        </p:spPr>
        <p:txBody>
          <a:bodyPr wrap="square" rtlCol="0">
            <a:spAutoFit/>
          </a:bodyPr>
          <a:lstStyle/>
          <a:p>
            <a:pPr marL="342900" indent="-342900" algn="l" eaLnBrk="1" fontAlgn="auto" hangingPunct="1">
              <a:lnSpc>
                <a:spcPct val="100000"/>
              </a:lnSpc>
              <a:spcBef>
                <a:spcPts val="0"/>
              </a:spcBef>
              <a:spcAft>
                <a:spcPts val="0"/>
              </a:spcAft>
              <a:buFontTx/>
              <a:buAutoNum type="arabicPeriod"/>
            </a:pPr>
            <a:r>
              <a:rPr lang="en-US" sz="1800" b="0" dirty="0" smtClean="0">
                <a:solidFill>
                  <a:prstClr val="black"/>
                </a:solidFill>
                <a:latin typeface="Calibri"/>
                <a:cs typeface="+mn-cs"/>
                <a:hlinkClick r:id="rId2"/>
              </a:rPr>
              <a:t>https://www.db-book.com/db6/slide-dir/index.html</a:t>
            </a:r>
            <a:endParaRPr lang="en-US" sz="1800" b="0" dirty="0" smtClean="0">
              <a:solidFill>
                <a:prstClr val="black"/>
              </a:solidFill>
              <a:latin typeface="Calibri"/>
              <a:cs typeface="+mn-cs"/>
            </a:endParaRPr>
          </a:p>
          <a:p>
            <a:pPr marL="342900" indent="-342900" algn="l" eaLnBrk="1" fontAlgn="auto" hangingPunct="1">
              <a:lnSpc>
                <a:spcPct val="100000"/>
              </a:lnSpc>
              <a:spcBef>
                <a:spcPts val="0"/>
              </a:spcBef>
              <a:spcAft>
                <a:spcPts val="0"/>
              </a:spcAft>
              <a:buFontTx/>
              <a:buAutoNum type="arabicPeriod"/>
            </a:pPr>
            <a:r>
              <a:rPr lang="en-US" sz="1800" b="0" dirty="0" smtClean="0">
                <a:solidFill>
                  <a:prstClr val="black"/>
                </a:solidFill>
                <a:latin typeface="Calibri"/>
                <a:cs typeface="+mn-cs"/>
                <a:hlinkClick r:id="rId3"/>
              </a:rPr>
              <a:t>https://docs.oracle.com/en/database/oracle/oracle-database/20/sqlrf/SQL-Standards.html#GUID-BCCCFF75-D2A4-43AD-8CAF-C3C97D92AC63</a:t>
            </a:r>
            <a:endParaRPr lang="en-US" sz="1800" b="0" dirty="0" smtClean="0">
              <a:solidFill>
                <a:prstClr val="black"/>
              </a:solidFill>
              <a:latin typeface="Calibri"/>
              <a:cs typeface="+mn-cs"/>
            </a:endParaRPr>
          </a:p>
          <a:p>
            <a:pPr marL="342900" indent="-342900" algn="l" eaLnBrk="1" fontAlgn="auto" hangingPunct="1">
              <a:lnSpc>
                <a:spcPct val="100000"/>
              </a:lnSpc>
              <a:spcBef>
                <a:spcPts val="0"/>
              </a:spcBef>
              <a:spcAft>
                <a:spcPts val="0"/>
              </a:spcAft>
              <a:buFontTx/>
              <a:buAutoNum type="arabicPeriod"/>
            </a:pPr>
            <a:r>
              <a:rPr lang="en-US" sz="1800" b="0" dirty="0" smtClean="0">
                <a:solidFill>
                  <a:prstClr val="black"/>
                </a:solidFill>
                <a:latin typeface="Calibri"/>
                <a:cs typeface="+mn-cs"/>
                <a:hlinkClick r:id="rId4"/>
              </a:rPr>
              <a:t>https://www.slideshare.net/HaaMeemMohiyuddin1/data-knowledge-and-information</a:t>
            </a:r>
            <a:endParaRPr lang="en-US" sz="1800" b="0" dirty="0" smtClean="0">
              <a:solidFill>
                <a:prstClr val="black"/>
              </a:solidFill>
              <a:latin typeface="Calibri"/>
              <a:cs typeface="+mn-cs"/>
            </a:endParaRPr>
          </a:p>
          <a:p>
            <a:pPr marL="342900" indent="-342900" algn="l" eaLnBrk="1" fontAlgn="auto" hangingPunct="1">
              <a:lnSpc>
                <a:spcPct val="100000"/>
              </a:lnSpc>
              <a:spcBef>
                <a:spcPts val="0"/>
              </a:spcBef>
              <a:spcAft>
                <a:spcPts val="0"/>
              </a:spcAft>
              <a:buFontTx/>
              <a:buAutoNum type="arabicPeriod"/>
            </a:pPr>
            <a:r>
              <a:rPr lang="en-US" sz="1800" b="0" dirty="0" smtClean="0">
                <a:solidFill>
                  <a:prstClr val="black"/>
                </a:solidFill>
                <a:latin typeface="Calibri"/>
                <a:cs typeface="+mn-cs"/>
                <a:hlinkClick r:id="rId5"/>
              </a:rPr>
              <a:t>https://www.slideshare.net/tabinhasan/from-data-to-wisdom</a:t>
            </a:r>
            <a:endParaRPr lang="en-US" sz="1800" b="0" dirty="0" smtClean="0">
              <a:solidFill>
                <a:prstClr val="black"/>
              </a:solidFill>
              <a:latin typeface="Calibri"/>
              <a:cs typeface="+mn-cs"/>
            </a:endParaRPr>
          </a:p>
          <a:p>
            <a:pPr marL="342900" indent="-342900" algn="l" eaLnBrk="1" fontAlgn="auto" hangingPunct="1">
              <a:lnSpc>
                <a:spcPct val="100000"/>
              </a:lnSpc>
              <a:spcBef>
                <a:spcPts val="0"/>
              </a:spcBef>
              <a:spcAft>
                <a:spcPts val="0"/>
              </a:spcAft>
              <a:buFontTx/>
              <a:buAutoNum type="arabicPeriod"/>
            </a:pPr>
            <a:r>
              <a:rPr lang="en-US" sz="1800" b="0" dirty="0" smtClean="0">
                <a:solidFill>
                  <a:prstClr val="black"/>
                </a:solidFill>
                <a:latin typeface="Calibri"/>
                <a:cs typeface="+mn-cs"/>
                <a:hlinkClick r:id="rId6"/>
              </a:rPr>
              <a:t>https://www.slideshare.net/thinnaphat.bo/</a:t>
            </a:r>
            <a:endParaRPr lang="en-US" sz="1800" b="0" dirty="0" smtClean="0">
              <a:solidFill>
                <a:prstClr val="black"/>
              </a:solidFill>
              <a:latin typeface="Calibri"/>
              <a:cs typeface="+mn-cs"/>
            </a:endParaRPr>
          </a:p>
          <a:p>
            <a:pPr marL="342900" indent="-342900" algn="l" eaLnBrk="1" fontAlgn="auto" hangingPunct="1">
              <a:lnSpc>
                <a:spcPct val="100000"/>
              </a:lnSpc>
              <a:spcBef>
                <a:spcPts val="0"/>
              </a:spcBef>
              <a:spcAft>
                <a:spcPts val="0"/>
              </a:spcAft>
              <a:buFontTx/>
              <a:buAutoNum type="arabicPeriod"/>
            </a:pPr>
            <a:endParaRPr lang="en-US" sz="1800" b="0" dirty="0" smtClean="0">
              <a:solidFill>
                <a:prstClr val="black"/>
              </a:solidFill>
              <a:latin typeface="Calibri"/>
              <a:cs typeface="+mn-cs"/>
            </a:endParaRPr>
          </a:p>
          <a:p>
            <a:pPr marL="342900" indent="-342900" algn="l" eaLnBrk="1" fontAlgn="auto" hangingPunct="1">
              <a:lnSpc>
                <a:spcPct val="100000"/>
              </a:lnSpc>
              <a:spcBef>
                <a:spcPts val="0"/>
              </a:spcBef>
              <a:spcAft>
                <a:spcPts val="0"/>
              </a:spcAft>
            </a:pPr>
            <a:endParaRPr lang="en-US" sz="1800" b="0" dirty="0" smtClean="0">
              <a:solidFill>
                <a:prstClr val="black"/>
              </a:solidFill>
              <a:latin typeface="Calibri"/>
              <a:cs typeface="+mn-cs"/>
            </a:endParaRPr>
          </a:p>
          <a:p>
            <a:pPr marL="342900" indent="-342900" algn="l" eaLnBrk="1" fontAlgn="auto" hangingPunct="1">
              <a:lnSpc>
                <a:spcPct val="100000"/>
              </a:lnSpc>
              <a:spcBef>
                <a:spcPts val="0"/>
              </a:spcBef>
              <a:spcAft>
                <a:spcPts val="0"/>
              </a:spcAft>
              <a:buFontTx/>
              <a:buAutoNum type="arabicPeriod"/>
            </a:pPr>
            <a:endParaRPr lang="en-US" sz="1800" b="0" dirty="0" smtClean="0">
              <a:solidFill>
                <a:prstClr val="black"/>
              </a:solidFill>
              <a:latin typeface="Calibri"/>
              <a:cs typeface="+mn-cs"/>
            </a:endParaRPr>
          </a:p>
          <a:p>
            <a:pPr marL="342900" indent="-342900" algn="l" eaLnBrk="1" fontAlgn="auto" hangingPunct="1">
              <a:lnSpc>
                <a:spcPct val="100000"/>
              </a:lnSpc>
              <a:spcBef>
                <a:spcPts val="0"/>
              </a:spcBef>
              <a:spcAft>
                <a:spcPts val="0"/>
              </a:spcAft>
              <a:buFontTx/>
              <a:buAutoNum type="arabicPeriod"/>
            </a:pPr>
            <a:endParaRPr lang="x-none" sz="1800" b="0" dirty="0">
              <a:solidFill>
                <a:prstClr val="black"/>
              </a:solidFill>
              <a:latin typeface="Calibri"/>
              <a:cs typeface="+mn-cs"/>
            </a:endParaRPr>
          </a:p>
        </p:txBody>
      </p:sp>
    </p:spTree>
    <p:extLst>
      <p:ext uri="{BB962C8B-B14F-4D97-AF65-F5344CB8AC3E}">
        <p14:creationId xmlns:p14="http://schemas.microsoft.com/office/powerpoint/2010/main" val="3918744698"/>
      </p:ext>
    </p:extLst>
  </p:cSld>
  <p:clrMapOvr>
    <a:masterClrMapping/>
  </p:clrMapOvr>
  <p:transition spd="slow">
    <p:wedg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a:lstStyle/>
          <a:p>
            <a:pPr algn="l"/>
            <a:r>
              <a:rPr lang="en-US" dirty="0" smtClean="0"/>
              <a:t>Lecture Outline</a:t>
            </a:r>
            <a:endParaRPr lang="en-US" dirty="0"/>
          </a:p>
        </p:txBody>
      </p:sp>
      <p:sp>
        <p:nvSpPr>
          <p:cNvPr id="7171" name="Rectangle 3"/>
          <p:cNvSpPr>
            <a:spLocks noGrp="1" noChangeArrowheads="1"/>
          </p:cNvSpPr>
          <p:nvPr>
            <p:ph idx="1"/>
          </p:nvPr>
        </p:nvSpPr>
        <p:spPr>
          <a:xfrm>
            <a:off x="860425" y="1795463"/>
            <a:ext cx="7385050" cy="3940175"/>
          </a:xfrm>
          <a:noFill/>
          <a:ln/>
        </p:spPr>
        <p:txBody>
          <a:bodyPr/>
          <a:lstStyle/>
          <a:p>
            <a:r>
              <a:rPr lang="en-US" dirty="0"/>
              <a:t>After completing this lesson, you should be able to do the following:</a:t>
            </a:r>
          </a:p>
          <a:p>
            <a:pPr lvl="1">
              <a:buFont typeface="+mj-lt"/>
              <a:buAutoNum type="arabicPeriod"/>
            </a:pPr>
            <a:r>
              <a:rPr lang="en-US" dirty="0"/>
              <a:t>Describe the types of problems that </a:t>
            </a:r>
            <a:r>
              <a:rPr lang="en-US" dirty="0" err="1"/>
              <a:t>subqueries</a:t>
            </a:r>
            <a:r>
              <a:rPr lang="en-US" dirty="0"/>
              <a:t> can solve</a:t>
            </a:r>
          </a:p>
          <a:p>
            <a:pPr lvl="1">
              <a:buFont typeface="+mj-lt"/>
              <a:buAutoNum type="arabicPeriod"/>
            </a:pPr>
            <a:r>
              <a:rPr lang="en-US" dirty="0"/>
              <a:t>Define </a:t>
            </a:r>
            <a:r>
              <a:rPr lang="en-US" dirty="0" err="1"/>
              <a:t>subqueries</a:t>
            </a:r>
            <a:endParaRPr lang="en-US" dirty="0"/>
          </a:p>
          <a:p>
            <a:pPr lvl="1">
              <a:buFont typeface="+mj-lt"/>
              <a:buAutoNum type="arabicPeriod"/>
            </a:pPr>
            <a:r>
              <a:rPr lang="en-US" dirty="0"/>
              <a:t>List the types of </a:t>
            </a:r>
            <a:r>
              <a:rPr lang="en-US" dirty="0" err="1"/>
              <a:t>subqueries</a:t>
            </a:r>
            <a:endParaRPr lang="en-US" dirty="0"/>
          </a:p>
          <a:p>
            <a:pPr lvl="1">
              <a:buFont typeface="+mj-lt"/>
              <a:buAutoNum type="arabicPeriod"/>
            </a:pPr>
            <a:r>
              <a:rPr lang="en-US" dirty="0" smtClean="0"/>
              <a:t>Write single-row </a:t>
            </a:r>
            <a:r>
              <a:rPr lang="en-US" dirty="0" err="1" smtClean="0"/>
              <a:t>subqueries</a:t>
            </a:r>
            <a:endParaRPr lang="en-US" dirty="0"/>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noFill/>
          <a:ln/>
        </p:spPr>
        <p:txBody>
          <a:bodyPr>
            <a:normAutofit fontScale="90000"/>
          </a:bodyPr>
          <a:lstStyle/>
          <a:p>
            <a:pPr algn="l"/>
            <a:r>
              <a:rPr lang="en-US" dirty="0"/>
              <a:t>Using a </a:t>
            </a:r>
            <a:r>
              <a:rPr lang="en-US" dirty="0" err="1"/>
              <a:t>Subquery</a:t>
            </a:r>
            <a:r>
              <a:rPr lang="en-US" dirty="0"/>
              <a:t> </a:t>
            </a:r>
            <a:br>
              <a:rPr lang="en-US" dirty="0"/>
            </a:br>
            <a:r>
              <a:rPr lang="en-US" dirty="0"/>
              <a:t>to Solve a Problem</a:t>
            </a:r>
          </a:p>
        </p:txBody>
      </p:sp>
      <p:sp>
        <p:nvSpPr>
          <p:cNvPr id="9219" name="Rectangle 3"/>
          <p:cNvSpPr>
            <a:spLocks noGrp="1" noChangeArrowheads="1"/>
          </p:cNvSpPr>
          <p:nvPr>
            <p:ph idx="1"/>
          </p:nvPr>
        </p:nvSpPr>
        <p:spPr>
          <a:xfrm>
            <a:off x="912813" y="1795463"/>
            <a:ext cx="7385050" cy="457200"/>
          </a:xfrm>
          <a:noFill/>
          <a:ln/>
        </p:spPr>
        <p:txBody>
          <a:bodyPr/>
          <a:lstStyle/>
          <a:p>
            <a:pPr algn="ctr" defTabSz="914400">
              <a:lnSpc>
                <a:spcPct val="100000"/>
              </a:lnSpc>
              <a:spcBef>
                <a:spcPct val="0"/>
              </a:spcBef>
              <a:tabLst/>
            </a:pPr>
            <a:r>
              <a:rPr lang="en-US" sz="2400"/>
              <a:t>“Who has a salary greater than Jones’?”</a:t>
            </a:r>
          </a:p>
        </p:txBody>
      </p:sp>
      <p:grpSp>
        <p:nvGrpSpPr>
          <p:cNvPr id="9222" name="Group 6"/>
          <p:cNvGrpSpPr>
            <a:grpSpLocks/>
          </p:cNvGrpSpPr>
          <p:nvPr/>
        </p:nvGrpSpPr>
        <p:grpSpPr bwMode="auto">
          <a:xfrm>
            <a:off x="1277938" y="4170363"/>
            <a:ext cx="847725" cy="736600"/>
            <a:chOff x="805" y="2627"/>
            <a:chExt cx="534" cy="464"/>
          </a:xfrm>
        </p:grpSpPr>
        <p:sp>
          <p:nvSpPr>
            <p:cNvPr id="9220" name="Freeform 4"/>
            <p:cNvSpPr>
              <a:spLocks/>
            </p:cNvSpPr>
            <p:nvPr/>
          </p:nvSpPr>
          <p:spPr bwMode="auto">
            <a:xfrm>
              <a:off x="805" y="2633"/>
              <a:ext cx="525" cy="458"/>
            </a:xfrm>
            <a:custGeom>
              <a:avLst/>
              <a:gdLst>
                <a:gd name="T0" fmla="*/ 190 w 525"/>
                <a:gd name="T1" fmla="*/ 136 h 458"/>
                <a:gd name="T2" fmla="*/ 199 w 525"/>
                <a:gd name="T3" fmla="*/ 206 h 458"/>
                <a:gd name="T4" fmla="*/ 220 w 525"/>
                <a:gd name="T5" fmla="*/ 268 h 458"/>
                <a:gd name="T6" fmla="*/ 254 w 525"/>
                <a:gd name="T7" fmla="*/ 313 h 458"/>
                <a:gd name="T8" fmla="*/ 295 w 525"/>
                <a:gd name="T9" fmla="*/ 345 h 458"/>
                <a:gd name="T10" fmla="*/ 346 w 525"/>
                <a:gd name="T11" fmla="*/ 355 h 458"/>
                <a:gd name="T12" fmla="*/ 401 w 525"/>
                <a:gd name="T13" fmla="*/ 346 h 458"/>
                <a:gd name="T14" fmla="*/ 462 w 525"/>
                <a:gd name="T15" fmla="*/ 310 h 458"/>
                <a:gd name="T16" fmla="*/ 524 w 525"/>
                <a:gd name="T17" fmla="*/ 249 h 458"/>
                <a:gd name="T18" fmla="*/ 508 w 525"/>
                <a:gd name="T19" fmla="*/ 273 h 458"/>
                <a:gd name="T20" fmla="*/ 465 w 525"/>
                <a:gd name="T21" fmla="*/ 322 h 458"/>
                <a:gd name="T22" fmla="*/ 403 w 525"/>
                <a:gd name="T23" fmla="*/ 384 h 458"/>
                <a:gd name="T24" fmla="*/ 330 w 525"/>
                <a:gd name="T25" fmla="*/ 435 h 458"/>
                <a:gd name="T26" fmla="*/ 255 w 525"/>
                <a:gd name="T27" fmla="*/ 457 h 458"/>
                <a:gd name="T28" fmla="*/ 181 w 525"/>
                <a:gd name="T29" fmla="*/ 430 h 458"/>
                <a:gd name="T30" fmla="*/ 120 w 525"/>
                <a:gd name="T31" fmla="*/ 336 h 458"/>
                <a:gd name="T32" fmla="*/ 79 w 525"/>
                <a:gd name="T33" fmla="*/ 150 h 458"/>
                <a:gd name="T34" fmla="*/ 0 w 525"/>
                <a:gd name="T35" fmla="*/ 164 h 458"/>
                <a:gd name="T36" fmla="*/ 155 w 525"/>
                <a:gd name="T37" fmla="*/ 0 h 458"/>
                <a:gd name="T38" fmla="*/ 252 w 525"/>
                <a:gd name="T39" fmla="*/ 121 h 458"/>
                <a:gd name="T40" fmla="*/ 190 w 525"/>
                <a:gd name="T41" fmla="*/ 136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5" h="458">
                  <a:moveTo>
                    <a:pt x="190" y="136"/>
                  </a:moveTo>
                  <a:lnTo>
                    <a:pt x="199" y="206"/>
                  </a:lnTo>
                  <a:lnTo>
                    <a:pt x="220" y="268"/>
                  </a:lnTo>
                  <a:lnTo>
                    <a:pt x="254" y="313"/>
                  </a:lnTo>
                  <a:lnTo>
                    <a:pt x="295" y="345"/>
                  </a:lnTo>
                  <a:lnTo>
                    <a:pt x="346" y="355"/>
                  </a:lnTo>
                  <a:lnTo>
                    <a:pt x="401" y="346"/>
                  </a:lnTo>
                  <a:lnTo>
                    <a:pt x="462" y="310"/>
                  </a:lnTo>
                  <a:lnTo>
                    <a:pt x="524" y="249"/>
                  </a:lnTo>
                  <a:lnTo>
                    <a:pt x="508" y="273"/>
                  </a:lnTo>
                  <a:lnTo>
                    <a:pt x="465" y="322"/>
                  </a:lnTo>
                  <a:lnTo>
                    <a:pt x="403" y="384"/>
                  </a:lnTo>
                  <a:lnTo>
                    <a:pt x="330" y="435"/>
                  </a:lnTo>
                  <a:lnTo>
                    <a:pt x="255" y="457"/>
                  </a:lnTo>
                  <a:lnTo>
                    <a:pt x="181" y="430"/>
                  </a:lnTo>
                  <a:lnTo>
                    <a:pt x="120" y="336"/>
                  </a:lnTo>
                  <a:lnTo>
                    <a:pt x="79" y="150"/>
                  </a:lnTo>
                  <a:lnTo>
                    <a:pt x="0" y="164"/>
                  </a:lnTo>
                  <a:lnTo>
                    <a:pt x="155" y="0"/>
                  </a:lnTo>
                  <a:lnTo>
                    <a:pt x="252" y="121"/>
                  </a:lnTo>
                  <a:lnTo>
                    <a:pt x="190" y="136"/>
                  </a:lnTo>
                </a:path>
              </a:pathLst>
            </a:custGeom>
            <a:solidFill>
              <a:schemeClr val="bg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1" name="Freeform 5"/>
            <p:cNvSpPr>
              <a:spLocks/>
            </p:cNvSpPr>
            <p:nvPr/>
          </p:nvSpPr>
          <p:spPr bwMode="auto">
            <a:xfrm>
              <a:off x="813" y="2627"/>
              <a:ext cx="526" cy="459"/>
            </a:xfrm>
            <a:custGeom>
              <a:avLst/>
              <a:gdLst>
                <a:gd name="T0" fmla="*/ 190 w 526"/>
                <a:gd name="T1" fmla="*/ 137 h 459"/>
                <a:gd name="T2" fmla="*/ 200 w 526"/>
                <a:gd name="T3" fmla="*/ 208 h 459"/>
                <a:gd name="T4" fmla="*/ 221 w 526"/>
                <a:gd name="T5" fmla="*/ 268 h 459"/>
                <a:gd name="T6" fmla="*/ 254 w 526"/>
                <a:gd name="T7" fmla="*/ 315 h 459"/>
                <a:gd name="T8" fmla="*/ 296 w 526"/>
                <a:gd name="T9" fmla="*/ 344 h 459"/>
                <a:gd name="T10" fmla="*/ 347 w 526"/>
                <a:gd name="T11" fmla="*/ 354 h 459"/>
                <a:gd name="T12" fmla="*/ 403 w 526"/>
                <a:gd name="T13" fmla="*/ 345 h 459"/>
                <a:gd name="T14" fmla="*/ 464 w 526"/>
                <a:gd name="T15" fmla="*/ 309 h 459"/>
                <a:gd name="T16" fmla="*/ 525 w 526"/>
                <a:gd name="T17" fmla="*/ 249 h 459"/>
                <a:gd name="T18" fmla="*/ 510 w 526"/>
                <a:gd name="T19" fmla="*/ 271 h 459"/>
                <a:gd name="T20" fmla="*/ 467 w 526"/>
                <a:gd name="T21" fmla="*/ 322 h 459"/>
                <a:gd name="T22" fmla="*/ 405 w 526"/>
                <a:gd name="T23" fmla="*/ 384 h 459"/>
                <a:gd name="T24" fmla="*/ 331 w 526"/>
                <a:gd name="T25" fmla="*/ 435 h 459"/>
                <a:gd name="T26" fmla="*/ 256 w 526"/>
                <a:gd name="T27" fmla="*/ 458 h 459"/>
                <a:gd name="T28" fmla="*/ 182 w 526"/>
                <a:gd name="T29" fmla="*/ 431 h 459"/>
                <a:gd name="T30" fmla="*/ 122 w 526"/>
                <a:gd name="T31" fmla="*/ 335 h 459"/>
                <a:gd name="T32" fmla="*/ 80 w 526"/>
                <a:gd name="T33" fmla="*/ 153 h 459"/>
                <a:gd name="T34" fmla="*/ 0 w 526"/>
                <a:gd name="T35" fmla="*/ 166 h 459"/>
                <a:gd name="T36" fmla="*/ 157 w 526"/>
                <a:gd name="T37" fmla="*/ 0 h 459"/>
                <a:gd name="T38" fmla="*/ 253 w 526"/>
                <a:gd name="T39" fmla="*/ 122 h 459"/>
                <a:gd name="T40" fmla="*/ 190 w 526"/>
                <a:gd name="T41" fmla="*/ 137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6" h="459">
                  <a:moveTo>
                    <a:pt x="190" y="137"/>
                  </a:moveTo>
                  <a:lnTo>
                    <a:pt x="200" y="208"/>
                  </a:lnTo>
                  <a:lnTo>
                    <a:pt x="221" y="268"/>
                  </a:lnTo>
                  <a:lnTo>
                    <a:pt x="254" y="315"/>
                  </a:lnTo>
                  <a:lnTo>
                    <a:pt x="296" y="344"/>
                  </a:lnTo>
                  <a:lnTo>
                    <a:pt x="347" y="354"/>
                  </a:lnTo>
                  <a:lnTo>
                    <a:pt x="403" y="345"/>
                  </a:lnTo>
                  <a:lnTo>
                    <a:pt x="464" y="309"/>
                  </a:lnTo>
                  <a:lnTo>
                    <a:pt x="525" y="249"/>
                  </a:lnTo>
                  <a:lnTo>
                    <a:pt x="510" y="271"/>
                  </a:lnTo>
                  <a:lnTo>
                    <a:pt x="467" y="322"/>
                  </a:lnTo>
                  <a:lnTo>
                    <a:pt x="405" y="384"/>
                  </a:lnTo>
                  <a:lnTo>
                    <a:pt x="331" y="435"/>
                  </a:lnTo>
                  <a:lnTo>
                    <a:pt x="256" y="458"/>
                  </a:lnTo>
                  <a:lnTo>
                    <a:pt x="182" y="431"/>
                  </a:lnTo>
                  <a:lnTo>
                    <a:pt x="122" y="335"/>
                  </a:lnTo>
                  <a:lnTo>
                    <a:pt x="80" y="153"/>
                  </a:lnTo>
                  <a:lnTo>
                    <a:pt x="0" y="166"/>
                  </a:lnTo>
                  <a:lnTo>
                    <a:pt x="157" y="0"/>
                  </a:lnTo>
                  <a:lnTo>
                    <a:pt x="253" y="122"/>
                  </a:lnTo>
                  <a:lnTo>
                    <a:pt x="190" y="137"/>
                  </a:lnTo>
                </a:path>
              </a:pathLst>
            </a:custGeom>
            <a:solidFill>
              <a:schemeClr val="tx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223" name="Rectangle 7"/>
          <p:cNvSpPr>
            <a:spLocks noChangeArrowheads="1"/>
          </p:cNvSpPr>
          <p:nvPr/>
        </p:nvSpPr>
        <p:spPr bwMode="blackWhite">
          <a:xfrm>
            <a:off x="949325" y="2395538"/>
            <a:ext cx="7315200" cy="347980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anchor="ctr"/>
          <a:lstStyle/>
          <a:p>
            <a:endParaRPr lang="en-US"/>
          </a:p>
        </p:txBody>
      </p:sp>
      <p:sp>
        <p:nvSpPr>
          <p:cNvPr id="9224" name="Rectangle 8"/>
          <p:cNvSpPr>
            <a:spLocks noChangeArrowheads="1"/>
          </p:cNvSpPr>
          <p:nvPr/>
        </p:nvSpPr>
        <p:spPr bwMode="auto">
          <a:xfrm>
            <a:off x="2224088" y="3074988"/>
            <a:ext cx="588168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0"/>
              </a:spcBef>
            </a:pPr>
            <a:r>
              <a:rPr lang="en-US" sz="2200">
                <a:solidFill>
                  <a:srgbClr val="000000"/>
                </a:solidFill>
                <a:latin typeface="Arial" pitchFamily="34" charset="0"/>
              </a:rPr>
              <a:t>“Which employees have a salary greater than Jones’ salary?”</a:t>
            </a:r>
          </a:p>
        </p:txBody>
      </p:sp>
      <p:sp>
        <p:nvSpPr>
          <p:cNvPr id="9225" name="Oval 9"/>
          <p:cNvSpPr>
            <a:spLocks noChangeArrowheads="1"/>
          </p:cNvSpPr>
          <p:nvPr/>
        </p:nvSpPr>
        <p:spPr bwMode="auto">
          <a:xfrm>
            <a:off x="1025525" y="2954338"/>
            <a:ext cx="1117600" cy="1079500"/>
          </a:xfrm>
          <a:prstGeom prst="ellipse">
            <a:avLst/>
          </a:prstGeom>
          <a:solidFill>
            <a:srgbClr val="FF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6" name="Rectangle 10"/>
          <p:cNvSpPr>
            <a:spLocks noChangeArrowheads="1"/>
          </p:cNvSpPr>
          <p:nvPr/>
        </p:nvSpPr>
        <p:spPr bwMode="auto">
          <a:xfrm>
            <a:off x="1136650" y="2524125"/>
            <a:ext cx="1428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1800">
                <a:solidFill>
                  <a:srgbClr val="000000"/>
                </a:solidFill>
                <a:latin typeface="Arial" pitchFamily="34" charset="0"/>
              </a:rPr>
              <a:t>Main Query</a:t>
            </a:r>
          </a:p>
        </p:txBody>
      </p:sp>
      <p:sp>
        <p:nvSpPr>
          <p:cNvPr id="9227" name="Freeform 11"/>
          <p:cNvSpPr>
            <a:spLocks/>
          </p:cNvSpPr>
          <p:nvPr/>
        </p:nvSpPr>
        <p:spPr bwMode="auto">
          <a:xfrm>
            <a:off x="1446213" y="3049588"/>
            <a:ext cx="242887" cy="760412"/>
          </a:xfrm>
          <a:custGeom>
            <a:avLst/>
            <a:gdLst>
              <a:gd name="T0" fmla="*/ 123 w 153"/>
              <a:gd name="T1" fmla="*/ 269 h 479"/>
              <a:gd name="T2" fmla="*/ 138 w 153"/>
              <a:gd name="T3" fmla="*/ 198 h 479"/>
              <a:gd name="T4" fmla="*/ 151 w 153"/>
              <a:gd name="T5" fmla="*/ 162 h 479"/>
              <a:gd name="T6" fmla="*/ 147 w 153"/>
              <a:gd name="T7" fmla="*/ 148 h 479"/>
              <a:gd name="T8" fmla="*/ 141 w 153"/>
              <a:gd name="T9" fmla="*/ 128 h 479"/>
              <a:gd name="T10" fmla="*/ 135 w 153"/>
              <a:gd name="T11" fmla="*/ 108 h 479"/>
              <a:gd name="T12" fmla="*/ 125 w 153"/>
              <a:gd name="T13" fmla="*/ 96 h 479"/>
              <a:gd name="T14" fmla="*/ 111 w 153"/>
              <a:gd name="T15" fmla="*/ 85 h 479"/>
              <a:gd name="T16" fmla="*/ 97 w 153"/>
              <a:gd name="T17" fmla="*/ 76 h 479"/>
              <a:gd name="T18" fmla="*/ 87 w 153"/>
              <a:gd name="T19" fmla="*/ 70 h 479"/>
              <a:gd name="T20" fmla="*/ 91 w 153"/>
              <a:gd name="T21" fmla="*/ 64 h 479"/>
              <a:gd name="T22" fmla="*/ 92 w 153"/>
              <a:gd name="T23" fmla="*/ 45 h 479"/>
              <a:gd name="T24" fmla="*/ 94 w 153"/>
              <a:gd name="T25" fmla="*/ 38 h 479"/>
              <a:gd name="T26" fmla="*/ 95 w 153"/>
              <a:gd name="T27" fmla="*/ 29 h 479"/>
              <a:gd name="T28" fmla="*/ 94 w 153"/>
              <a:gd name="T29" fmla="*/ 19 h 479"/>
              <a:gd name="T30" fmla="*/ 89 w 153"/>
              <a:gd name="T31" fmla="*/ 12 h 479"/>
              <a:gd name="T32" fmla="*/ 87 w 153"/>
              <a:gd name="T33" fmla="*/ 8 h 479"/>
              <a:gd name="T34" fmla="*/ 86 w 153"/>
              <a:gd name="T35" fmla="*/ 7 h 479"/>
              <a:gd name="T36" fmla="*/ 82 w 153"/>
              <a:gd name="T37" fmla="*/ 4 h 479"/>
              <a:gd name="T38" fmla="*/ 70 w 153"/>
              <a:gd name="T39" fmla="*/ 0 h 479"/>
              <a:gd name="T40" fmla="*/ 59 w 153"/>
              <a:gd name="T41" fmla="*/ 0 h 479"/>
              <a:gd name="T42" fmla="*/ 53 w 153"/>
              <a:gd name="T43" fmla="*/ 2 h 479"/>
              <a:gd name="T44" fmla="*/ 47 w 153"/>
              <a:gd name="T45" fmla="*/ 8 h 479"/>
              <a:gd name="T46" fmla="*/ 40 w 153"/>
              <a:gd name="T47" fmla="*/ 15 h 479"/>
              <a:gd name="T48" fmla="*/ 39 w 153"/>
              <a:gd name="T49" fmla="*/ 27 h 479"/>
              <a:gd name="T50" fmla="*/ 40 w 153"/>
              <a:gd name="T51" fmla="*/ 42 h 479"/>
              <a:gd name="T52" fmla="*/ 42 w 153"/>
              <a:gd name="T53" fmla="*/ 52 h 479"/>
              <a:gd name="T54" fmla="*/ 51 w 153"/>
              <a:gd name="T55" fmla="*/ 61 h 479"/>
              <a:gd name="T56" fmla="*/ 51 w 153"/>
              <a:gd name="T57" fmla="*/ 70 h 479"/>
              <a:gd name="T58" fmla="*/ 39 w 153"/>
              <a:gd name="T59" fmla="*/ 76 h 479"/>
              <a:gd name="T60" fmla="*/ 24 w 153"/>
              <a:gd name="T61" fmla="*/ 87 h 479"/>
              <a:gd name="T62" fmla="*/ 13 w 153"/>
              <a:gd name="T63" fmla="*/ 95 h 479"/>
              <a:gd name="T64" fmla="*/ 10 w 153"/>
              <a:gd name="T65" fmla="*/ 103 h 479"/>
              <a:gd name="T66" fmla="*/ 8 w 153"/>
              <a:gd name="T67" fmla="*/ 124 h 479"/>
              <a:gd name="T68" fmla="*/ 5 w 153"/>
              <a:gd name="T69" fmla="*/ 153 h 479"/>
              <a:gd name="T70" fmla="*/ 2 w 153"/>
              <a:gd name="T71" fmla="*/ 176 h 479"/>
              <a:gd name="T72" fmla="*/ 1 w 153"/>
              <a:gd name="T73" fmla="*/ 187 h 479"/>
              <a:gd name="T74" fmla="*/ 0 w 153"/>
              <a:gd name="T75" fmla="*/ 207 h 479"/>
              <a:gd name="T76" fmla="*/ 0 w 153"/>
              <a:gd name="T77" fmla="*/ 232 h 479"/>
              <a:gd name="T78" fmla="*/ 0 w 153"/>
              <a:gd name="T79" fmla="*/ 256 h 479"/>
              <a:gd name="T80" fmla="*/ 4 w 153"/>
              <a:gd name="T81" fmla="*/ 266 h 479"/>
              <a:gd name="T82" fmla="*/ 9 w 153"/>
              <a:gd name="T83" fmla="*/ 269 h 479"/>
              <a:gd name="T84" fmla="*/ 14 w 153"/>
              <a:gd name="T85" fmla="*/ 270 h 479"/>
              <a:gd name="T86" fmla="*/ 17 w 153"/>
              <a:gd name="T87" fmla="*/ 270 h 479"/>
              <a:gd name="T88" fmla="*/ 16 w 153"/>
              <a:gd name="T89" fmla="*/ 263 h 479"/>
              <a:gd name="T90" fmla="*/ 23 w 153"/>
              <a:gd name="T91" fmla="*/ 264 h 479"/>
              <a:gd name="T92" fmla="*/ 21 w 153"/>
              <a:gd name="T93" fmla="*/ 349 h 479"/>
              <a:gd name="T94" fmla="*/ 18 w 153"/>
              <a:gd name="T95" fmla="*/ 440 h 479"/>
              <a:gd name="T96" fmla="*/ 39 w 153"/>
              <a:gd name="T97" fmla="*/ 452 h 479"/>
              <a:gd name="T98" fmla="*/ 70 w 153"/>
              <a:gd name="T99" fmla="*/ 453 h 479"/>
              <a:gd name="T100" fmla="*/ 74 w 153"/>
              <a:gd name="T101" fmla="*/ 460 h 479"/>
              <a:gd name="T102" fmla="*/ 81 w 153"/>
              <a:gd name="T103" fmla="*/ 468 h 479"/>
              <a:gd name="T104" fmla="*/ 87 w 153"/>
              <a:gd name="T105" fmla="*/ 475 h 479"/>
              <a:gd name="T106" fmla="*/ 93 w 153"/>
              <a:gd name="T107" fmla="*/ 478 h 479"/>
              <a:gd name="T108" fmla="*/ 100 w 153"/>
              <a:gd name="T109" fmla="*/ 477 h 479"/>
              <a:gd name="T110" fmla="*/ 106 w 153"/>
              <a:gd name="T111" fmla="*/ 475 h 479"/>
              <a:gd name="T112" fmla="*/ 109 w 153"/>
              <a:gd name="T113" fmla="*/ 474 h 479"/>
              <a:gd name="T114" fmla="*/ 104 w 153"/>
              <a:gd name="T115" fmla="*/ 457 h 479"/>
              <a:gd name="T116" fmla="*/ 114 w 153"/>
              <a:gd name="T117" fmla="*/ 354 h 479"/>
              <a:gd name="T118" fmla="*/ 121 w 153"/>
              <a:gd name="T119" fmla="*/ 247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3" h="479">
                <a:moveTo>
                  <a:pt x="121" y="247"/>
                </a:moveTo>
                <a:lnTo>
                  <a:pt x="123" y="269"/>
                </a:lnTo>
                <a:lnTo>
                  <a:pt x="143" y="243"/>
                </a:lnTo>
                <a:lnTo>
                  <a:pt x="138" y="198"/>
                </a:lnTo>
                <a:lnTo>
                  <a:pt x="152" y="164"/>
                </a:lnTo>
                <a:lnTo>
                  <a:pt x="151" y="162"/>
                </a:lnTo>
                <a:lnTo>
                  <a:pt x="150" y="157"/>
                </a:lnTo>
                <a:lnTo>
                  <a:pt x="147" y="148"/>
                </a:lnTo>
                <a:lnTo>
                  <a:pt x="145" y="138"/>
                </a:lnTo>
                <a:lnTo>
                  <a:pt x="141" y="128"/>
                </a:lnTo>
                <a:lnTo>
                  <a:pt x="138" y="117"/>
                </a:lnTo>
                <a:lnTo>
                  <a:pt x="135" y="108"/>
                </a:lnTo>
                <a:lnTo>
                  <a:pt x="130" y="102"/>
                </a:lnTo>
                <a:lnTo>
                  <a:pt x="125" y="96"/>
                </a:lnTo>
                <a:lnTo>
                  <a:pt x="119" y="90"/>
                </a:lnTo>
                <a:lnTo>
                  <a:pt x="111" y="85"/>
                </a:lnTo>
                <a:lnTo>
                  <a:pt x="103" y="80"/>
                </a:lnTo>
                <a:lnTo>
                  <a:pt x="97" y="76"/>
                </a:lnTo>
                <a:lnTo>
                  <a:pt x="91" y="72"/>
                </a:lnTo>
                <a:lnTo>
                  <a:pt x="87" y="70"/>
                </a:lnTo>
                <a:lnTo>
                  <a:pt x="86" y="69"/>
                </a:lnTo>
                <a:lnTo>
                  <a:pt x="91" y="64"/>
                </a:lnTo>
                <a:lnTo>
                  <a:pt x="92" y="46"/>
                </a:lnTo>
                <a:lnTo>
                  <a:pt x="92" y="45"/>
                </a:lnTo>
                <a:lnTo>
                  <a:pt x="93" y="42"/>
                </a:lnTo>
                <a:lnTo>
                  <a:pt x="94" y="38"/>
                </a:lnTo>
                <a:lnTo>
                  <a:pt x="95" y="34"/>
                </a:lnTo>
                <a:lnTo>
                  <a:pt x="95" y="29"/>
                </a:lnTo>
                <a:lnTo>
                  <a:pt x="95" y="24"/>
                </a:lnTo>
                <a:lnTo>
                  <a:pt x="94" y="19"/>
                </a:lnTo>
                <a:lnTo>
                  <a:pt x="92" y="15"/>
                </a:lnTo>
                <a:lnTo>
                  <a:pt x="89" y="12"/>
                </a:lnTo>
                <a:lnTo>
                  <a:pt x="87" y="10"/>
                </a:lnTo>
                <a:lnTo>
                  <a:pt x="87" y="8"/>
                </a:lnTo>
                <a:lnTo>
                  <a:pt x="87" y="8"/>
                </a:lnTo>
                <a:lnTo>
                  <a:pt x="86" y="7"/>
                </a:lnTo>
                <a:lnTo>
                  <a:pt x="85" y="6"/>
                </a:lnTo>
                <a:lnTo>
                  <a:pt x="82" y="4"/>
                </a:lnTo>
                <a:lnTo>
                  <a:pt x="77" y="3"/>
                </a:lnTo>
                <a:lnTo>
                  <a:pt x="70" y="0"/>
                </a:lnTo>
                <a:lnTo>
                  <a:pt x="64" y="0"/>
                </a:lnTo>
                <a:lnTo>
                  <a:pt x="59" y="0"/>
                </a:lnTo>
                <a:lnTo>
                  <a:pt x="56" y="0"/>
                </a:lnTo>
                <a:lnTo>
                  <a:pt x="53" y="2"/>
                </a:lnTo>
                <a:lnTo>
                  <a:pt x="50" y="5"/>
                </a:lnTo>
                <a:lnTo>
                  <a:pt x="47" y="8"/>
                </a:lnTo>
                <a:lnTo>
                  <a:pt x="43" y="11"/>
                </a:lnTo>
                <a:lnTo>
                  <a:pt x="40" y="15"/>
                </a:lnTo>
                <a:lnTo>
                  <a:pt x="39" y="21"/>
                </a:lnTo>
                <a:lnTo>
                  <a:pt x="39" y="27"/>
                </a:lnTo>
                <a:lnTo>
                  <a:pt x="39" y="35"/>
                </a:lnTo>
                <a:lnTo>
                  <a:pt x="40" y="42"/>
                </a:lnTo>
                <a:lnTo>
                  <a:pt x="41" y="48"/>
                </a:lnTo>
                <a:lnTo>
                  <a:pt x="42" y="52"/>
                </a:lnTo>
                <a:lnTo>
                  <a:pt x="43" y="54"/>
                </a:lnTo>
                <a:lnTo>
                  <a:pt x="51" y="61"/>
                </a:lnTo>
                <a:lnTo>
                  <a:pt x="53" y="69"/>
                </a:lnTo>
                <a:lnTo>
                  <a:pt x="51" y="70"/>
                </a:lnTo>
                <a:lnTo>
                  <a:pt x="46" y="73"/>
                </a:lnTo>
                <a:lnTo>
                  <a:pt x="39" y="76"/>
                </a:lnTo>
                <a:lnTo>
                  <a:pt x="32" y="81"/>
                </a:lnTo>
                <a:lnTo>
                  <a:pt x="24" y="87"/>
                </a:lnTo>
                <a:lnTo>
                  <a:pt x="18" y="91"/>
                </a:lnTo>
                <a:lnTo>
                  <a:pt x="13" y="95"/>
                </a:lnTo>
                <a:lnTo>
                  <a:pt x="11" y="98"/>
                </a:lnTo>
                <a:lnTo>
                  <a:pt x="10" y="103"/>
                </a:lnTo>
                <a:lnTo>
                  <a:pt x="10" y="112"/>
                </a:lnTo>
                <a:lnTo>
                  <a:pt x="8" y="124"/>
                </a:lnTo>
                <a:lnTo>
                  <a:pt x="6" y="138"/>
                </a:lnTo>
                <a:lnTo>
                  <a:pt x="5" y="153"/>
                </a:lnTo>
                <a:lnTo>
                  <a:pt x="3" y="166"/>
                </a:lnTo>
                <a:lnTo>
                  <a:pt x="2" y="176"/>
                </a:lnTo>
                <a:lnTo>
                  <a:pt x="2" y="183"/>
                </a:lnTo>
                <a:lnTo>
                  <a:pt x="1" y="187"/>
                </a:lnTo>
                <a:lnTo>
                  <a:pt x="1" y="196"/>
                </a:lnTo>
                <a:lnTo>
                  <a:pt x="0" y="207"/>
                </a:lnTo>
                <a:lnTo>
                  <a:pt x="0" y="219"/>
                </a:lnTo>
                <a:lnTo>
                  <a:pt x="0" y="232"/>
                </a:lnTo>
                <a:lnTo>
                  <a:pt x="0" y="244"/>
                </a:lnTo>
                <a:lnTo>
                  <a:pt x="0" y="256"/>
                </a:lnTo>
                <a:lnTo>
                  <a:pt x="2" y="264"/>
                </a:lnTo>
                <a:lnTo>
                  <a:pt x="4" y="266"/>
                </a:lnTo>
                <a:lnTo>
                  <a:pt x="6" y="268"/>
                </a:lnTo>
                <a:lnTo>
                  <a:pt x="9" y="269"/>
                </a:lnTo>
                <a:lnTo>
                  <a:pt x="11" y="270"/>
                </a:lnTo>
                <a:lnTo>
                  <a:pt x="14" y="270"/>
                </a:lnTo>
                <a:lnTo>
                  <a:pt x="16" y="270"/>
                </a:lnTo>
                <a:lnTo>
                  <a:pt x="17" y="270"/>
                </a:lnTo>
                <a:lnTo>
                  <a:pt x="18" y="270"/>
                </a:lnTo>
                <a:lnTo>
                  <a:pt x="16" y="263"/>
                </a:lnTo>
                <a:lnTo>
                  <a:pt x="10" y="258"/>
                </a:lnTo>
                <a:lnTo>
                  <a:pt x="23" y="264"/>
                </a:lnTo>
                <a:lnTo>
                  <a:pt x="19" y="328"/>
                </a:lnTo>
                <a:lnTo>
                  <a:pt x="21" y="349"/>
                </a:lnTo>
                <a:lnTo>
                  <a:pt x="40" y="422"/>
                </a:lnTo>
                <a:lnTo>
                  <a:pt x="18" y="440"/>
                </a:lnTo>
                <a:lnTo>
                  <a:pt x="15" y="452"/>
                </a:lnTo>
                <a:lnTo>
                  <a:pt x="39" y="452"/>
                </a:lnTo>
                <a:lnTo>
                  <a:pt x="69" y="452"/>
                </a:lnTo>
                <a:lnTo>
                  <a:pt x="70" y="453"/>
                </a:lnTo>
                <a:lnTo>
                  <a:pt x="71" y="456"/>
                </a:lnTo>
                <a:lnTo>
                  <a:pt x="74" y="460"/>
                </a:lnTo>
                <a:lnTo>
                  <a:pt x="77" y="464"/>
                </a:lnTo>
                <a:lnTo>
                  <a:pt x="81" y="468"/>
                </a:lnTo>
                <a:lnTo>
                  <a:pt x="84" y="472"/>
                </a:lnTo>
                <a:lnTo>
                  <a:pt x="87" y="475"/>
                </a:lnTo>
                <a:lnTo>
                  <a:pt x="91" y="477"/>
                </a:lnTo>
                <a:lnTo>
                  <a:pt x="93" y="478"/>
                </a:lnTo>
                <a:lnTo>
                  <a:pt x="97" y="478"/>
                </a:lnTo>
                <a:lnTo>
                  <a:pt x="100" y="477"/>
                </a:lnTo>
                <a:lnTo>
                  <a:pt x="103" y="476"/>
                </a:lnTo>
                <a:lnTo>
                  <a:pt x="106" y="475"/>
                </a:lnTo>
                <a:lnTo>
                  <a:pt x="108" y="475"/>
                </a:lnTo>
                <a:lnTo>
                  <a:pt x="109" y="474"/>
                </a:lnTo>
                <a:lnTo>
                  <a:pt x="110" y="474"/>
                </a:lnTo>
                <a:lnTo>
                  <a:pt x="104" y="457"/>
                </a:lnTo>
                <a:lnTo>
                  <a:pt x="97" y="438"/>
                </a:lnTo>
                <a:lnTo>
                  <a:pt x="114" y="354"/>
                </a:lnTo>
                <a:lnTo>
                  <a:pt x="118" y="276"/>
                </a:lnTo>
                <a:lnTo>
                  <a:pt x="121" y="247"/>
                </a:lnTo>
              </a:path>
            </a:pathLst>
          </a:custGeom>
          <a:solidFill>
            <a:schemeClr val="bg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8" name="Freeform 12"/>
          <p:cNvSpPr>
            <a:spLocks/>
          </p:cNvSpPr>
          <p:nvPr/>
        </p:nvSpPr>
        <p:spPr bwMode="auto">
          <a:xfrm>
            <a:off x="1260475" y="3059113"/>
            <a:ext cx="233363" cy="714375"/>
          </a:xfrm>
          <a:custGeom>
            <a:avLst/>
            <a:gdLst>
              <a:gd name="T0" fmla="*/ 70 w 147"/>
              <a:gd name="T1" fmla="*/ 212 h 450"/>
              <a:gd name="T2" fmla="*/ 70 w 147"/>
              <a:gd name="T3" fmla="*/ 212 h 450"/>
              <a:gd name="T4" fmla="*/ 72 w 147"/>
              <a:gd name="T5" fmla="*/ 211 h 450"/>
              <a:gd name="T6" fmla="*/ 72 w 147"/>
              <a:gd name="T7" fmla="*/ 211 h 450"/>
              <a:gd name="T8" fmla="*/ 134 w 147"/>
              <a:gd name="T9" fmla="*/ 423 h 450"/>
              <a:gd name="T10" fmla="*/ 111 w 147"/>
              <a:gd name="T11" fmla="*/ 395 h 450"/>
              <a:gd name="T12" fmla="*/ 116 w 147"/>
              <a:gd name="T13" fmla="*/ 332 h 450"/>
              <a:gd name="T14" fmla="*/ 119 w 147"/>
              <a:gd name="T15" fmla="*/ 310 h 450"/>
              <a:gd name="T16" fmla="*/ 126 w 147"/>
              <a:gd name="T17" fmla="*/ 295 h 450"/>
              <a:gd name="T18" fmla="*/ 118 w 147"/>
              <a:gd name="T19" fmla="*/ 203 h 450"/>
              <a:gd name="T20" fmla="*/ 126 w 147"/>
              <a:gd name="T21" fmla="*/ 216 h 450"/>
              <a:gd name="T22" fmla="*/ 132 w 147"/>
              <a:gd name="T23" fmla="*/ 204 h 450"/>
              <a:gd name="T24" fmla="*/ 124 w 147"/>
              <a:gd name="T25" fmla="*/ 178 h 450"/>
              <a:gd name="T26" fmla="*/ 128 w 147"/>
              <a:gd name="T27" fmla="*/ 133 h 450"/>
              <a:gd name="T28" fmla="*/ 108 w 147"/>
              <a:gd name="T29" fmla="*/ 76 h 450"/>
              <a:gd name="T30" fmla="*/ 94 w 147"/>
              <a:gd name="T31" fmla="*/ 66 h 450"/>
              <a:gd name="T32" fmla="*/ 100 w 147"/>
              <a:gd name="T33" fmla="*/ 64 h 450"/>
              <a:gd name="T34" fmla="*/ 103 w 147"/>
              <a:gd name="T35" fmla="*/ 53 h 450"/>
              <a:gd name="T36" fmla="*/ 97 w 147"/>
              <a:gd name="T37" fmla="*/ 46 h 450"/>
              <a:gd name="T38" fmla="*/ 94 w 147"/>
              <a:gd name="T39" fmla="*/ 27 h 450"/>
              <a:gd name="T40" fmla="*/ 97 w 147"/>
              <a:gd name="T41" fmla="*/ 17 h 450"/>
              <a:gd name="T42" fmla="*/ 89 w 147"/>
              <a:gd name="T43" fmla="*/ 6 h 450"/>
              <a:gd name="T44" fmla="*/ 80 w 147"/>
              <a:gd name="T45" fmla="*/ 0 h 450"/>
              <a:gd name="T46" fmla="*/ 55 w 147"/>
              <a:gd name="T47" fmla="*/ 3 h 450"/>
              <a:gd name="T48" fmla="*/ 42 w 147"/>
              <a:gd name="T49" fmla="*/ 22 h 450"/>
              <a:gd name="T50" fmla="*/ 32 w 147"/>
              <a:gd name="T51" fmla="*/ 47 h 450"/>
              <a:gd name="T52" fmla="*/ 23 w 147"/>
              <a:gd name="T53" fmla="*/ 59 h 450"/>
              <a:gd name="T54" fmla="*/ 31 w 147"/>
              <a:gd name="T55" fmla="*/ 66 h 450"/>
              <a:gd name="T56" fmla="*/ 28 w 147"/>
              <a:gd name="T57" fmla="*/ 76 h 450"/>
              <a:gd name="T58" fmla="*/ 5 w 147"/>
              <a:gd name="T59" fmla="*/ 121 h 450"/>
              <a:gd name="T60" fmla="*/ 0 w 147"/>
              <a:gd name="T61" fmla="*/ 152 h 450"/>
              <a:gd name="T62" fmla="*/ 14 w 147"/>
              <a:gd name="T63" fmla="*/ 191 h 450"/>
              <a:gd name="T64" fmla="*/ 14 w 147"/>
              <a:gd name="T65" fmla="*/ 256 h 450"/>
              <a:gd name="T66" fmla="*/ 13 w 147"/>
              <a:gd name="T67" fmla="*/ 304 h 450"/>
              <a:gd name="T68" fmla="*/ 29 w 147"/>
              <a:gd name="T69" fmla="*/ 313 h 450"/>
              <a:gd name="T70" fmla="*/ 34 w 147"/>
              <a:gd name="T71" fmla="*/ 320 h 450"/>
              <a:gd name="T72" fmla="*/ 41 w 147"/>
              <a:gd name="T73" fmla="*/ 338 h 450"/>
              <a:gd name="T74" fmla="*/ 38 w 147"/>
              <a:gd name="T75" fmla="*/ 345 h 450"/>
              <a:gd name="T76" fmla="*/ 37 w 147"/>
              <a:gd name="T77" fmla="*/ 368 h 450"/>
              <a:gd name="T78" fmla="*/ 46 w 147"/>
              <a:gd name="T79" fmla="*/ 401 h 450"/>
              <a:gd name="T80" fmla="*/ 43 w 147"/>
              <a:gd name="T81" fmla="*/ 443 h 450"/>
              <a:gd name="T82" fmla="*/ 55 w 147"/>
              <a:gd name="T83" fmla="*/ 449 h 450"/>
              <a:gd name="T84" fmla="*/ 64 w 147"/>
              <a:gd name="T85" fmla="*/ 437 h 450"/>
              <a:gd name="T86" fmla="*/ 59 w 147"/>
              <a:gd name="T87" fmla="*/ 399 h 450"/>
              <a:gd name="T88" fmla="*/ 84 w 147"/>
              <a:gd name="T89" fmla="*/ 328 h 450"/>
              <a:gd name="T90" fmla="*/ 86 w 147"/>
              <a:gd name="T91" fmla="*/ 350 h 450"/>
              <a:gd name="T92" fmla="*/ 92 w 147"/>
              <a:gd name="T93" fmla="*/ 385 h 450"/>
              <a:gd name="T94" fmla="*/ 94 w 147"/>
              <a:gd name="T95" fmla="*/ 428 h 450"/>
              <a:gd name="T96" fmla="*/ 107 w 147"/>
              <a:gd name="T97" fmla="*/ 429 h 450"/>
              <a:gd name="T98" fmla="*/ 124 w 147"/>
              <a:gd name="T99" fmla="*/ 438 h 450"/>
              <a:gd name="T100" fmla="*/ 141 w 147"/>
              <a:gd name="T101" fmla="*/ 440 h 450"/>
              <a:gd name="T102" fmla="*/ 70 w 147"/>
              <a:gd name="T103" fmla="*/ 212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 h="450">
                <a:moveTo>
                  <a:pt x="70" y="212"/>
                </a:moveTo>
                <a:lnTo>
                  <a:pt x="70" y="212"/>
                </a:lnTo>
                <a:lnTo>
                  <a:pt x="70" y="212"/>
                </a:lnTo>
                <a:lnTo>
                  <a:pt x="70" y="212"/>
                </a:lnTo>
                <a:lnTo>
                  <a:pt x="70" y="212"/>
                </a:lnTo>
                <a:lnTo>
                  <a:pt x="70" y="212"/>
                </a:lnTo>
                <a:lnTo>
                  <a:pt x="70" y="212"/>
                </a:lnTo>
                <a:lnTo>
                  <a:pt x="70" y="212"/>
                </a:lnTo>
                <a:lnTo>
                  <a:pt x="70" y="212"/>
                </a:lnTo>
                <a:lnTo>
                  <a:pt x="70" y="212"/>
                </a:lnTo>
                <a:lnTo>
                  <a:pt x="72" y="211"/>
                </a:lnTo>
                <a:lnTo>
                  <a:pt x="73" y="211"/>
                </a:lnTo>
                <a:lnTo>
                  <a:pt x="73" y="211"/>
                </a:lnTo>
                <a:lnTo>
                  <a:pt x="73" y="211"/>
                </a:lnTo>
                <a:lnTo>
                  <a:pt x="72" y="211"/>
                </a:lnTo>
                <a:lnTo>
                  <a:pt x="72" y="211"/>
                </a:lnTo>
                <a:lnTo>
                  <a:pt x="72" y="211"/>
                </a:lnTo>
                <a:lnTo>
                  <a:pt x="72" y="211"/>
                </a:lnTo>
                <a:lnTo>
                  <a:pt x="72" y="211"/>
                </a:lnTo>
                <a:lnTo>
                  <a:pt x="72" y="211"/>
                </a:lnTo>
                <a:lnTo>
                  <a:pt x="70" y="212"/>
                </a:lnTo>
                <a:lnTo>
                  <a:pt x="145" y="430"/>
                </a:lnTo>
                <a:lnTo>
                  <a:pt x="143" y="429"/>
                </a:lnTo>
                <a:lnTo>
                  <a:pt x="140" y="427"/>
                </a:lnTo>
                <a:lnTo>
                  <a:pt x="134" y="423"/>
                </a:lnTo>
                <a:lnTo>
                  <a:pt x="128" y="418"/>
                </a:lnTo>
                <a:lnTo>
                  <a:pt x="122" y="414"/>
                </a:lnTo>
                <a:lnTo>
                  <a:pt x="116" y="408"/>
                </a:lnTo>
                <a:lnTo>
                  <a:pt x="113" y="401"/>
                </a:lnTo>
                <a:lnTo>
                  <a:pt x="111" y="395"/>
                </a:lnTo>
                <a:lnTo>
                  <a:pt x="112" y="387"/>
                </a:lnTo>
                <a:lnTo>
                  <a:pt x="113" y="375"/>
                </a:lnTo>
                <a:lnTo>
                  <a:pt x="113" y="361"/>
                </a:lnTo>
                <a:lnTo>
                  <a:pt x="115" y="346"/>
                </a:lnTo>
                <a:lnTo>
                  <a:pt x="116" y="332"/>
                </a:lnTo>
                <a:lnTo>
                  <a:pt x="118" y="321"/>
                </a:lnTo>
                <a:lnTo>
                  <a:pt x="118" y="314"/>
                </a:lnTo>
                <a:lnTo>
                  <a:pt x="118" y="310"/>
                </a:lnTo>
                <a:lnTo>
                  <a:pt x="118" y="310"/>
                </a:lnTo>
                <a:lnTo>
                  <a:pt x="119" y="310"/>
                </a:lnTo>
                <a:lnTo>
                  <a:pt x="121" y="309"/>
                </a:lnTo>
                <a:lnTo>
                  <a:pt x="123" y="307"/>
                </a:lnTo>
                <a:lnTo>
                  <a:pt x="124" y="304"/>
                </a:lnTo>
                <a:lnTo>
                  <a:pt x="125" y="301"/>
                </a:lnTo>
                <a:lnTo>
                  <a:pt x="126" y="295"/>
                </a:lnTo>
                <a:lnTo>
                  <a:pt x="127" y="288"/>
                </a:lnTo>
                <a:lnTo>
                  <a:pt x="118" y="201"/>
                </a:lnTo>
                <a:lnTo>
                  <a:pt x="118" y="200"/>
                </a:lnTo>
                <a:lnTo>
                  <a:pt x="118" y="201"/>
                </a:lnTo>
                <a:lnTo>
                  <a:pt x="118" y="203"/>
                </a:lnTo>
                <a:lnTo>
                  <a:pt x="119" y="207"/>
                </a:lnTo>
                <a:lnTo>
                  <a:pt x="121" y="210"/>
                </a:lnTo>
                <a:lnTo>
                  <a:pt x="123" y="213"/>
                </a:lnTo>
                <a:lnTo>
                  <a:pt x="124" y="215"/>
                </a:lnTo>
                <a:lnTo>
                  <a:pt x="126" y="216"/>
                </a:lnTo>
                <a:lnTo>
                  <a:pt x="127" y="215"/>
                </a:lnTo>
                <a:lnTo>
                  <a:pt x="129" y="213"/>
                </a:lnTo>
                <a:lnTo>
                  <a:pt x="130" y="210"/>
                </a:lnTo>
                <a:lnTo>
                  <a:pt x="131" y="207"/>
                </a:lnTo>
                <a:lnTo>
                  <a:pt x="132" y="204"/>
                </a:lnTo>
                <a:lnTo>
                  <a:pt x="132" y="200"/>
                </a:lnTo>
                <a:lnTo>
                  <a:pt x="131" y="196"/>
                </a:lnTo>
                <a:lnTo>
                  <a:pt x="129" y="192"/>
                </a:lnTo>
                <a:lnTo>
                  <a:pt x="127" y="186"/>
                </a:lnTo>
                <a:lnTo>
                  <a:pt x="124" y="178"/>
                </a:lnTo>
                <a:lnTo>
                  <a:pt x="123" y="172"/>
                </a:lnTo>
                <a:lnTo>
                  <a:pt x="124" y="165"/>
                </a:lnTo>
                <a:lnTo>
                  <a:pt x="126" y="158"/>
                </a:lnTo>
                <a:lnTo>
                  <a:pt x="128" y="147"/>
                </a:lnTo>
                <a:lnTo>
                  <a:pt x="128" y="133"/>
                </a:lnTo>
                <a:lnTo>
                  <a:pt x="124" y="114"/>
                </a:lnTo>
                <a:lnTo>
                  <a:pt x="118" y="87"/>
                </a:lnTo>
                <a:lnTo>
                  <a:pt x="115" y="83"/>
                </a:lnTo>
                <a:lnTo>
                  <a:pt x="112" y="79"/>
                </a:lnTo>
                <a:lnTo>
                  <a:pt x="108" y="76"/>
                </a:lnTo>
                <a:lnTo>
                  <a:pt x="104" y="73"/>
                </a:lnTo>
                <a:lnTo>
                  <a:pt x="100" y="70"/>
                </a:lnTo>
                <a:lnTo>
                  <a:pt x="97" y="68"/>
                </a:lnTo>
                <a:lnTo>
                  <a:pt x="95" y="67"/>
                </a:lnTo>
                <a:lnTo>
                  <a:pt x="94" y="66"/>
                </a:lnTo>
                <a:lnTo>
                  <a:pt x="94" y="66"/>
                </a:lnTo>
                <a:lnTo>
                  <a:pt x="95" y="66"/>
                </a:lnTo>
                <a:lnTo>
                  <a:pt x="97" y="65"/>
                </a:lnTo>
                <a:lnTo>
                  <a:pt x="98" y="65"/>
                </a:lnTo>
                <a:lnTo>
                  <a:pt x="100" y="64"/>
                </a:lnTo>
                <a:lnTo>
                  <a:pt x="102" y="63"/>
                </a:lnTo>
                <a:lnTo>
                  <a:pt x="102" y="60"/>
                </a:lnTo>
                <a:lnTo>
                  <a:pt x="103" y="58"/>
                </a:lnTo>
                <a:lnTo>
                  <a:pt x="104" y="55"/>
                </a:lnTo>
                <a:lnTo>
                  <a:pt x="103" y="53"/>
                </a:lnTo>
                <a:lnTo>
                  <a:pt x="102" y="51"/>
                </a:lnTo>
                <a:lnTo>
                  <a:pt x="102" y="51"/>
                </a:lnTo>
                <a:lnTo>
                  <a:pt x="100" y="49"/>
                </a:lnTo>
                <a:lnTo>
                  <a:pt x="98" y="48"/>
                </a:lnTo>
                <a:lnTo>
                  <a:pt x="97" y="46"/>
                </a:lnTo>
                <a:lnTo>
                  <a:pt x="95" y="43"/>
                </a:lnTo>
                <a:lnTo>
                  <a:pt x="94" y="40"/>
                </a:lnTo>
                <a:lnTo>
                  <a:pt x="93" y="36"/>
                </a:lnTo>
                <a:lnTo>
                  <a:pt x="93" y="31"/>
                </a:lnTo>
                <a:lnTo>
                  <a:pt x="94" y="27"/>
                </a:lnTo>
                <a:lnTo>
                  <a:pt x="96" y="23"/>
                </a:lnTo>
                <a:lnTo>
                  <a:pt x="97" y="20"/>
                </a:lnTo>
                <a:lnTo>
                  <a:pt x="97" y="18"/>
                </a:lnTo>
                <a:lnTo>
                  <a:pt x="97" y="17"/>
                </a:lnTo>
                <a:lnTo>
                  <a:pt x="97" y="17"/>
                </a:lnTo>
                <a:lnTo>
                  <a:pt x="96" y="16"/>
                </a:lnTo>
                <a:lnTo>
                  <a:pt x="94" y="13"/>
                </a:lnTo>
                <a:lnTo>
                  <a:pt x="92" y="11"/>
                </a:lnTo>
                <a:lnTo>
                  <a:pt x="91" y="8"/>
                </a:lnTo>
                <a:lnTo>
                  <a:pt x="89" y="6"/>
                </a:lnTo>
                <a:lnTo>
                  <a:pt x="88" y="4"/>
                </a:lnTo>
                <a:lnTo>
                  <a:pt x="87" y="2"/>
                </a:lnTo>
                <a:lnTo>
                  <a:pt x="86" y="0"/>
                </a:lnTo>
                <a:lnTo>
                  <a:pt x="84" y="0"/>
                </a:lnTo>
                <a:lnTo>
                  <a:pt x="80" y="0"/>
                </a:lnTo>
                <a:lnTo>
                  <a:pt x="74" y="0"/>
                </a:lnTo>
                <a:lnTo>
                  <a:pt x="69" y="0"/>
                </a:lnTo>
                <a:lnTo>
                  <a:pt x="64" y="1"/>
                </a:lnTo>
                <a:lnTo>
                  <a:pt x="59" y="2"/>
                </a:lnTo>
                <a:lnTo>
                  <a:pt x="55" y="3"/>
                </a:lnTo>
                <a:lnTo>
                  <a:pt x="53" y="4"/>
                </a:lnTo>
                <a:lnTo>
                  <a:pt x="49" y="8"/>
                </a:lnTo>
                <a:lnTo>
                  <a:pt x="47" y="12"/>
                </a:lnTo>
                <a:lnTo>
                  <a:pt x="44" y="17"/>
                </a:lnTo>
                <a:lnTo>
                  <a:pt x="42" y="22"/>
                </a:lnTo>
                <a:lnTo>
                  <a:pt x="39" y="28"/>
                </a:lnTo>
                <a:lnTo>
                  <a:pt x="37" y="34"/>
                </a:lnTo>
                <a:lnTo>
                  <a:pt x="36" y="38"/>
                </a:lnTo>
                <a:lnTo>
                  <a:pt x="34" y="43"/>
                </a:lnTo>
                <a:lnTo>
                  <a:pt x="32" y="47"/>
                </a:lnTo>
                <a:lnTo>
                  <a:pt x="30" y="51"/>
                </a:lnTo>
                <a:lnTo>
                  <a:pt x="28" y="54"/>
                </a:lnTo>
                <a:lnTo>
                  <a:pt x="26" y="56"/>
                </a:lnTo>
                <a:lnTo>
                  <a:pt x="25" y="58"/>
                </a:lnTo>
                <a:lnTo>
                  <a:pt x="23" y="59"/>
                </a:lnTo>
                <a:lnTo>
                  <a:pt x="23" y="59"/>
                </a:lnTo>
                <a:lnTo>
                  <a:pt x="28" y="64"/>
                </a:lnTo>
                <a:lnTo>
                  <a:pt x="28" y="64"/>
                </a:lnTo>
                <a:lnTo>
                  <a:pt x="30" y="64"/>
                </a:lnTo>
                <a:lnTo>
                  <a:pt x="31" y="66"/>
                </a:lnTo>
                <a:lnTo>
                  <a:pt x="32" y="68"/>
                </a:lnTo>
                <a:lnTo>
                  <a:pt x="33" y="69"/>
                </a:lnTo>
                <a:lnTo>
                  <a:pt x="32" y="71"/>
                </a:lnTo>
                <a:lnTo>
                  <a:pt x="32" y="73"/>
                </a:lnTo>
                <a:lnTo>
                  <a:pt x="28" y="76"/>
                </a:lnTo>
                <a:lnTo>
                  <a:pt x="24" y="80"/>
                </a:lnTo>
                <a:lnTo>
                  <a:pt x="19" y="88"/>
                </a:lnTo>
                <a:lnTo>
                  <a:pt x="14" y="99"/>
                </a:lnTo>
                <a:lnTo>
                  <a:pt x="10" y="110"/>
                </a:lnTo>
                <a:lnTo>
                  <a:pt x="5" y="121"/>
                </a:lnTo>
                <a:lnTo>
                  <a:pt x="2" y="132"/>
                </a:lnTo>
                <a:lnTo>
                  <a:pt x="0" y="139"/>
                </a:lnTo>
                <a:lnTo>
                  <a:pt x="0" y="143"/>
                </a:lnTo>
                <a:lnTo>
                  <a:pt x="0" y="146"/>
                </a:lnTo>
                <a:lnTo>
                  <a:pt x="0" y="152"/>
                </a:lnTo>
                <a:lnTo>
                  <a:pt x="2" y="160"/>
                </a:lnTo>
                <a:lnTo>
                  <a:pt x="4" y="169"/>
                </a:lnTo>
                <a:lnTo>
                  <a:pt x="6" y="178"/>
                </a:lnTo>
                <a:lnTo>
                  <a:pt x="10" y="185"/>
                </a:lnTo>
                <a:lnTo>
                  <a:pt x="14" y="191"/>
                </a:lnTo>
                <a:lnTo>
                  <a:pt x="18" y="194"/>
                </a:lnTo>
                <a:lnTo>
                  <a:pt x="17" y="204"/>
                </a:lnTo>
                <a:lnTo>
                  <a:pt x="16" y="220"/>
                </a:lnTo>
                <a:lnTo>
                  <a:pt x="15" y="237"/>
                </a:lnTo>
                <a:lnTo>
                  <a:pt x="14" y="256"/>
                </a:lnTo>
                <a:lnTo>
                  <a:pt x="13" y="274"/>
                </a:lnTo>
                <a:lnTo>
                  <a:pt x="12" y="289"/>
                </a:lnTo>
                <a:lnTo>
                  <a:pt x="12" y="299"/>
                </a:lnTo>
                <a:lnTo>
                  <a:pt x="12" y="303"/>
                </a:lnTo>
                <a:lnTo>
                  <a:pt x="13" y="304"/>
                </a:lnTo>
                <a:lnTo>
                  <a:pt x="15" y="306"/>
                </a:lnTo>
                <a:lnTo>
                  <a:pt x="18" y="307"/>
                </a:lnTo>
                <a:lnTo>
                  <a:pt x="21" y="310"/>
                </a:lnTo>
                <a:lnTo>
                  <a:pt x="26" y="311"/>
                </a:lnTo>
                <a:lnTo>
                  <a:pt x="29" y="313"/>
                </a:lnTo>
                <a:lnTo>
                  <a:pt x="31" y="312"/>
                </a:lnTo>
                <a:lnTo>
                  <a:pt x="32" y="310"/>
                </a:lnTo>
                <a:lnTo>
                  <a:pt x="32" y="312"/>
                </a:lnTo>
                <a:lnTo>
                  <a:pt x="33" y="315"/>
                </a:lnTo>
                <a:lnTo>
                  <a:pt x="34" y="320"/>
                </a:lnTo>
                <a:lnTo>
                  <a:pt x="36" y="325"/>
                </a:lnTo>
                <a:lnTo>
                  <a:pt x="37" y="330"/>
                </a:lnTo>
                <a:lnTo>
                  <a:pt x="39" y="334"/>
                </a:lnTo>
                <a:lnTo>
                  <a:pt x="40" y="336"/>
                </a:lnTo>
                <a:lnTo>
                  <a:pt x="41" y="338"/>
                </a:lnTo>
                <a:lnTo>
                  <a:pt x="40" y="338"/>
                </a:lnTo>
                <a:lnTo>
                  <a:pt x="40" y="339"/>
                </a:lnTo>
                <a:lnTo>
                  <a:pt x="39" y="341"/>
                </a:lnTo>
                <a:lnTo>
                  <a:pt x="39" y="342"/>
                </a:lnTo>
                <a:lnTo>
                  <a:pt x="38" y="345"/>
                </a:lnTo>
                <a:lnTo>
                  <a:pt x="37" y="348"/>
                </a:lnTo>
                <a:lnTo>
                  <a:pt x="37" y="352"/>
                </a:lnTo>
                <a:lnTo>
                  <a:pt x="37" y="356"/>
                </a:lnTo>
                <a:lnTo>
                  <a:pt x="37" y="361"/>
                </a:lnTo>
                <a:lnTo>
                  <a:pt x="37" y="368"/>
                </a:lnTo>
                <a:lnTo>
                  <a:pt x="39" y="375"/>
                </a:lnTo>
                <a:lnTo>
                  <a:pt x="41" y="384"/>
                </a:lnTo>
                <a:lnTo>
                  <a:pt x="43" y="391"/>
                </a:lnTo>
                <a:lnTo>
                  <a:pt x="45" y="397"/>
                </a:lnTo>
                <a:lnTo>
                  <a:pt x="46" y="401"/>
                </a:lnTo>
                <a:lnTo>
                  <a:pt x="47" y="402"/>
                </a:lnTo>
                <a:lnTo>
                  <a:pt x="39" y="418"/>
                </a:lnTo>
                <a:lnTo>
                  <a:pt x="42" y="441"/>
                </a:lnTo>
                <a:lnTo>
                  <a:pt x="43" y="442"/>
                </a:lnTo>
                <a:lnTo>
                  <a:pt x="43" y="443"/>
                </a:lnTo>
                <a:lnTo>
                  <a:pt x="45" y="444"/>
                </a:lnTo>
                <a:lnTo>
                  <a:pt x="48" y="446"/>
                </a:lnTo>
                <a:lnTo>
                  <a:pt x="50" y="448"/>
                </a:lnTo>
                <a:lnTo>
                  <a:pt x="53" y="449"/>
                </a:lnTo>
                <a:lnTo>
                  <a:pt x="55" y="449"/>
                </a:lnTo>
                <a:lnTo>
                  <a:pt x="58" y="448"/>
                </a:lnTo>
                <a:lnTo>
                  <a:pt x="60" y="445"/>
                </a:lnTo>
                <a:lnTo>
                  <a:pt x="62" y="443"/>
                </a:lnTo>
                <a:lnTo>
                  <a:pt x="63" y="440"/>
                </a:lnTo>
                <a:lnTo>
                  <a:pt x="64" y="437"/>
                </a:lnTo>
                <a:lnTo>
                  <a:pt x="64" y="434"/>
                </a:lnTo>
                <a:lnTo>
                  <a:pt x="64" y="431"/>
                </a:lnTo>
                <a:lnTo>
                  <a:pt x="65" y="430"/>
                </a:lnTo>
                <a:lnTo>
                  <a:pt x="65" y="430"/>
                </a:lnTo>
                <a:lnTo>
                  <a:pt x="59" y="399"/>
                </a:lnTo>
                <a:lnTo>
                  <a:pt x="70" y="336"/>
                </a:lnTo>
                <a:lnTo>
                  <a:pt x="71" y="325"/>
                </a:lnTo>
                <a:lnTo>
                  <a:pt x="84" y="325"/>
                </a:lnTo>
                <a:lnTo>
                  <a:pt x="84" y="325"/>
                </a:lnTo>
                <a:lnTo>
                  <a:pt x="84" y="328"/>
                </a:lnTo>
                <a:lnTo>
                  <a:pt x="84" y="331"/>
                </a:lnTo>
                <a:lnTo>
                  <a:pt x="84" y="334"/>
                </a:lnTo>
                <a:lnTo>
                  <a:pt x="85" y="339"/>
                </a:lnTo>
                <a:lnTo>
                  <a:pt x="85" y="345"/>
                </a:lnTo>
                <a:lnTo>
                  <a:pt x="86" y="350"/>
                </a:lnTo>
                <a:lnTo>
                  <a:pt x="86" y="356"/>
                </a:lnTo>
                <a:lnTo>
                  <a:pt x="87" y="363"/>
                </a:lnTo>
                <a:lnTo>
                  <a:pt x="89" y="371"/>
                </a:lnTo>
                <a:lnTo>
                  <a:pt x="91" y="378"/>
                </a:lnTo>
                <a:lnTo>
                  <a:pt x="92" y="385"/>
                </a:lnTo>
                <a:lnTo>
                  <a:pt x="94" y="392"/>
                </a:lnTo>
                <a:lnTo>
                  <a:pt x="95" y="397"/>
                </a:lnTo>
                <a:lnTo>
                  <a:pt x="96" y="400"/>
                </a:lnTo>
                <a:lnTo>
                  <a:pt x="97" y="401"/>
                </a:lnTo>
                <a:lnTo>
                  <a:pt x="94" y="428"/>
                </a:lnTo>
                <a:lnTo>
                  <a:pt x="102" y="431"/>
                </a:lnTo>
                <a:lnTo>
                  <a:pt x="102" y="427"/>
                </a:lnTo>
                <a:lnTo>
                  <a:pt x="102" y="427"/>
                </a:lnTo>
                <a:lnTo>
                  <a:pt x="104" y="428"/>
                </a:lnTo>
                <a:lnTo>
                  <a:pt x="107" y="429"/>
                </a:lnTo>
                <a:lnTo>
                  <a:pt x="109" y="431"/>
                </a:lnTo>
                <a:lnTo>
                  <a:pt x="113" y="432"/>
                </a:lnTo>
                <a:lnTo>
                  <a:pt x="116" y="435"/>
                </a:lnTo>
                <a:lnTo>
                  <a:pt x="119" y="436"/>
                </a:lnTo>
                <a:lnTo>
                  <a:pt x="124" y="438"/>
                </a:lnTo>
                <a:lnTo>
                  <a:pt x="127" y="440"/>
                </a:lnTo>
                <a:lnTo>
                  <a:pt x="131" y="440"/>
                </a:lnTo>
                <a:lnTo>
                  <a:pt x="135" y="440"/>
                </a:lnTo>
                <a:lnTo>
                  <a:pt x="139" y="440"/>
                </a:lnTo>
                <a:lnTo>
                  <a:pt x="141" y="440"/>
                </a:lnTo>
                <a:lnTo>
                  <a:pt x="144" y="439"/>
                </a:lnTo>
                <a:lnTo>
                  <a:pt x="146" y="438"/>
                </a:lnTo>
                <a:lnTo>
                  <a:pt x="146" y="438"/>
                </a:lnTo>
                <a:lnTo>
                  <a:pt x="145" y="430"/>
                </a:lnTo>
                <a:lnTo>
                  <a:pt x="70" y="21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9" name="Freeform 13"/>
          <p:cNvSpPr>
            <a:spLocks/>
          </p:cNvSpPr>
          <p:nvPr/>
        </p:nvSpPr>
        <p:spPr bwMode="auto">
          <a:xfrm>
            <a:off x="1655763" y="3019425"/>
            <a:ext cx="236537" cy="744538"/>
          </a:xfrm>
          <a:custGeom>
            <a:avLst/>
            <a:gdLst>
              <a:gd name="T0" fmla="*/ 148 w 149"/>
              <a:gd name="T1" fmla="*/ 393 h 469"/>
              <a:gd name="T2" fmla="*/ 137 w 149"/>
              <a:gd name="T3" fmla="*/ 271 h 469"/>
              <a:gd name="T4" fmla="*/ 141 w 149"/>
              <a:gd name="T5" fmla="*/ 267 h 469"/>
              <a:gd name="T6" fmla="*/ 143 w 149"/>
              <a:gd name="T7" fmla="*/ 262 h 469"/>
              <a:gd name="T8" fmla="*/ 141 w 149"/>
              <a:gd name="T9" fmla="*/ 248 h 469"/>
              <a:gd name="T10" fmla="*/ 142 w 149"/>
              <a:gd name="T11" fmla="*/ 193 h 469"/>
              <a:gd name="T12" fmla="*/ 140 w 149"/>
              <a:gd name="T13" fmla="*/ 154 h 469"/>
              <a:gd name="T14" fmla="*/ 132 w 149"/>
              <a:gd name="T15" fmla="*/ 108 h 469"/>
              <a:gd name="T16" fmla="*/ 117 w 149"/>
              <a:gd name="T17" fmla="*/ 90 h 469"/>
              <a:gd name="T18" fmla="*/ 96 w 149"/>
              <a:gd name="T19" fmla="*/ 74 h 469"/>
              <a:gd name="T20" fmla="*/ 84 w 149"/>
              <a:gd name="T21" fmla="*/ 68 h 469"/>
              <a:gd name="T22" fmla="*/ 94 w 149"/>
              <a:gd name="T23" fmla="*/ 42 h 469"/>
              <a:gd name="T24" fmla="*/ 95 w 149"/>
              <a:gd name="T25" fmla="*/ 32 h 469"/>
              <a:gd name="T26" fmla="*/ 93 w 149"/>
              <a:gd name="T27" fmla="*/ 18 h 469"/>
              <a:gd name="T28" fmla="*/ 86 w 149"/>
              <a:gd name="T29" fmla="*/ 8 h 469"/>
              <a:gd name="T30" fmla="*/ 82 w 149"/>
              <a:gd name="T31" fmla="*/ 1 h 469"/>
              <a:gd name="T32" fmla="*/ 67 w 149"/>
              <a:gd name="T33" fmla="*/ 0 h 469"/>
              <a:gd name="T34" fmla="*/ 52 w 149"/>
              <a:gd name="T35" fmla="*/ 0 h 469"/>
              <a:gd name="T36" fmla="*/ 47 w 149"/>
              <a:gd name="T37" fmla="*/ 4 h 469"/>
              <a:gd name="T38" fmla="*/ 40 w 149"/>
              <a:gd name="T39" fmla="*/ 13 h 469"/>
              <a:gd name="T40" fmla="*/ 38 w 149"/>
              <a:gd name="T41" fmla="*/ 27 h 469"/>
              <a:gd name="T42" fmla="*/ 41 w 149"/>
              <a:gd name="T43" fmla="*/ 38 h 469"/>
              <a:gd name="T44" fmla="*/ 52 w 149"/>
              <a:gd name="T45" fmla="*/ 68 h 469"/>
              <a:gd name="T46" fmla="*/ 39 w 149"/>
              <a:gd name="T47" fmla="*/ 76 h 469"/>
              <a:gd name="T48" fmla="*/ 17 w 149"/>
              <a:gd name="T49" fmla="*/ 90 h 469"/>
              <a:gd name="T50" fmla="*/ 10 w 149"/>
              <a:gd name="T51" fmla="*/ 102 h 469"/>
              <a:gd name="T52" fmla="*/ 6 w 149"/>
              <a:gd name="T53" fmla="*/ 137 h 469"/>
              <a:gd name="T54" fmla="*/ 1 w 149"/>
              <a:gd name="T55" fmla="*/ 176 h 469"/>
              <a:gd name="T56" fmla="*/ 0 w 149"/>
              <a:gd name="T57" fmla="*/ 195 h 469"/>
              <a:gd name="T58" fmla="*/ 0 w 149"/>
              <a:gd name="T59" fmla="*/ 231 h 469"/>
              <a:gd name="T60" fmla="*/ 2 w 149"/>
              <a:gd name="T61" fmla="*/ 262 h 469"/>
              <a:gd name="T62" fmla="*/ 8 w 149"/>
              <a:gd name="T63" fmla="*/ 269 h 469"/>
              <a:gd name="T64" fmla="*/ 15 w 149"/>
              <a:gd name="T65" fmla="*/ 270 h 469"/>
              <a:gd name="T66" fmla="*/ 10 w 149"/>
              <a:gd name="T67" fmla="*/ 257 h 469"/>
              <a:gd name="T68" fmla="*/ 42 w 149"/>
              <a:gd name="T69" fmla="*/ 436 h 469"/>
              <a:gd name="T70" fmla="*/ 47 w 149"/>
              <a:gd name="T71" fmla="*/ 466 h 469"/>
              <a:gd name="T72" fmla="*/ 72 w 149"/>
              <a:gd name="T73" fmla="*/ 454 h 469"/>
              <a:gd name="T74" fmla="*/ 87 w 149"/>
              <a:gd name="T75" fmla="*/ 462 h 469"/>
              <a:gd name="T76" fmla="*/ 100 w 149"/>
              <a:gd name="T77" fmla="*/ 468 h 469"/>
              <a:gd name="T78" fmla="*/ 109 w 149"/>
              <a:gd name="T79" fmla="*/ 468 h 469"/>
              <a:gd name="T80" fmla="*/ 117 w 149"/>
              <a:gd name="T81" fmla="*/ 465 h 469"/>
              <a:gd name="T82" fmla="*/ 114 w 149"/>
              <a:gd name="T83" fmla="*/ 447 h 469"/>
              <a:gd name="T84" fmla="*/ 120 w 149"/>
              <a:gd name="T85" fmla="*/ 256 h 469"/>
              <a:gd name="T86" fmla="*/ 125 w 149"/>
              <a:gd name="T87" fmla="*/ 266 h 469"/>
              <a:gd name="T88" fmla="*/ 125 w 149"/>
              <a:gd name="T89" fmla="*/ 267 h 469"/>
              <a:gd name="T90" fmla="*/ 127 w 149"/>
              <a:gd name="T91" fmla="*/ 269 h 469"/>
              <a:gd name="T92" fmla="*/ 129 w 149"/>
              <a:gd name="T93" fmla="*/ 280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9" h="469">
                <a:moveTo>
                  <a:pt x="118" y="280"/>
                </a:moveTo>
                <a:lnTo>
                  <a:pt x="118" y="393"/>
                </a:lnTo>
                <a:lnTo>
                  <a:pt x="148" y="393"/>
                </a:lnTo>
                <a:lnTo>
                  <a:pt x="148" y="280"/>
                </a:lnTo>
                <a:lnTo>
                  <a:pt x="137" y="280"/>
                </a:lnTo>
                <a:lnTo>
                  <a:pt x="137" y="271"/>
                </a:lnTo>
                <a:lnTo>
                  <a:pt x="138" y="270"/>
                </a:lnTo>
                <a:lnTo>
                  <a:pt x="139" y="269"/>
                </a:lnTo>
                <a:lnTo>
                  <a:pt x="141" y="267"/>
                </a:lnTo>
                <a:lnTo>
                  <a:pt x="142" y="265"/>
                </a:lnTo>
                <a:lnTo>
                  <a:pt x="142" y="264"/>
                </a:lnTo>
                <a:lnTo>
                  <a:pt x="143" y="262"/>
                </a:lnTo>
                <a:lnTo>
                  <a:pt x="143" y="261"/>
                </a:lnTo>
                <a:lnTo>
                  <a:pt x="143" y="261"/>
                </a:lnTo>
                <a:lnTo>
                  <a:pt x="141" y="248"/>
                </a:lnTo>
                <a:lnTo>
                  <a:pt x="141" y="248"/>
                </a:lnTo>
                <a:lnTo>
                  <a:pt x="142" y="197"/>
                </a:lnTo>
                <a:lnTo>
                  <a:pt x="142" y="193"/>
                </a:lnTo>
                <a:lnTo>
                  <a:pt x="142" y="184"/>
                </a:lnTo>
                <a:lnTo>
                  <a:pt x="141" y="170"/>
                </a:lnTo>
                <a:lnTo>
                  <a:pt x="140" y="154"/>
                </a:lnTo>
                <a:lnTo>
                  <a:pt x="138" y="137"/>
                </a:lnTo>
                <a:lnTo>
                  <a:pt x="136" y="121"/>
                </a:lnTo>
                <a:lnTo>
                  <a:pt x="132" y="108"/>
                </a:lnTo>
                <a:lnTo>
                  <a:pt x="129" y="100"/>
                </a:lnTo>
                <a:lnTo>
                  <a:pt x="124" y="95"/>
                </a:lnTo>
                <a:lnTo>
                  <a:pt x="117" y="90"/>
                </a:lnTo>
                <a:lnTo>
                  <a:pt x="111" y="84"/>
                </a:lnTo>
                <a:lnTo>
                  <a:pt x="103" y="79"/>
                </a:lnTo>
                <a:lnTo>
                  <a:pt x="96" y="74"/>
                </a:lnTo>
                <a:lnTo>
                  <a:pt x="90" y="71"/>
                </a:lnTo>
                <a:lnTo>
                  <a:pt x="86" y="68"/>
                </a:lnTo>
                <a:lnTo>
                  <a:pt x="84" y="68"/>
                </a:lnTo>
                <a:lnTo>
                  <a:pt x="86" y="56"/>
                </a:lnTo>
                <a:lnTo>
                  <a:pt x="93" y="42"/>
                </a:lnTo>
                <a:lnTo>
                  <a:pt x="94" y="42"/>
                </a:lnTo>
                <a:lnTo>
                  <a:pt x="94" y="39"/>
                </a:lnTo>
                <a:lnTo>
                  <a:pt x="95" y="36"/>
                </a:lnTo>
                <a:lnTo>
                  <a:pt x="95" y="32"/>
                </a:lnTo>
                <a:lnTo>
                  <a:pt x="95" y="27"/>
                </a:lnTo>
                <a:lnTo>
                  <a:pt x="95" y="22"/>
                </a:lnTo>
                <a:lnTo>
                  <a:pt x="93" y="18"/>
                </a:lnTo>
                <a:lnTo>
                  <a:pt x="90" y="14"/>
                </a:lnTo>
                <a:lnTo>
                  <a:pt x="88" y="10"/>
                </a:lnTo>
                <a:lnTo>
                  <a:pt x="86" y="8"/>
                </a:lnTo>
                <a:lnTo>
                  <a:pt x="84" y="5"/>
                </a:lnTo>
                <a:lnTo>
                  <a:pt x="84" y="3"/>
                </a:lnTo>
                <a:lnTo>
                  <a:pt x="82" y="1"/>
                </a:lnTo>
                <a:lnTo>
                  <a:pt x="79" y="0"/>
                </a:lnTo>
                <a:lnTo>
                  <a:pt x="74" y="0"/>
                </a:lnTo>
                <a:lnTo>
                  <a:pt x="67" y="0"/>
                </a:lnTo>
                <a:lnTo>
                  <a:pt x="59" y="0"/>
                </a:lnTo>
                <a:lnTo>
                  <a:pt x="54" y="0"/>
                </a:lnTo>
                <a:lnTo>
                  <a:pt x="52" y="0"/>
                </a:lnTo>
                <a:lnTo>
                  <a:pt x="50" y="2"/>
                </a:lnTo>
                <a:lnTo>
                  <a:pt x="49" y="3"/>
                </a:lnTo>
                <a:lnTo>
                  <a:pt x="47" y="4"/>
                </a:lnTo>
                <a:lnTo>
                  <a:pt x="46" y="7"/>
                </a:lnTo>
                <a:lnTo>
                  <a:pt x="42" y="10"/>
                </a:lnTo>
                <a:lnTo>
                  <a:pt x="40" y="13"/>
                </a:lnTo>
                <a:lnTo>
                  <a:pt x="38" y="17"/>
                </a:lnTo>
                <a:lnTo>
                  <a:pt x="38" y="22"/>
                </a:lnTo>
                <a:lnTo>
                  <a:pt x="38" y="27"/>
                </a:lnTo>
                <a:lnTo>
                  <a:pt x="39" y="31"/>
                </a:lnTo>
                <a:lnTo>
                  <a:pt x="40" y="35"/>
                </a:lnTo>
                <a:lnTo>
                  <a:pt x="41" y="38"/>
                </a:lnTo>
                <a:lnTo>
                  <a:pt x="41" y="39"/>
                </a:lnTo>
                <a:lnTo>
                  <a:pt x="42" y="59"/>
                </a:lnTo>
                <a:lnTo>
                  <a:pt x="52" y="68"/>
                </a:lnTo>
                <a:lnTo>
                  <a:pt x="50" y="69"/>
                </a:lnTo>
                <a:lnTo>
                  <a:pt x="46" y="72"/>
                </a:lnTo>
                <a:lnTo>
                  <a:pt x="39" y="76"/>
                </a:lnTo>
                <a:lnTo>
                  <a:pt x="31" y="81"/>
                </a:lnTo>
                <a:lnTo>
                  <a:pt x="24" y="85"/>
                </a:lnTo>
                <a:lnTo>
                  <a:pt x="17" y="90"/>
                </a:lnTo>
                <a:lnTo>
                  <a:pt x="12" y="94"/>
                </a:lnTo>
                <a:lnTo>
                  <a:pt x="10" y="97"/>
                </a:lnTo>
                <a:lnTo>
                  <a:pt x="10" y="102"/>
                </a:lnTo>
                <a:lnTo>
                  <a:pt x="9" y="111"/>
                </a:lnTo>
                <a:lnTo>
                  <a:pt x="8" y="124"/>
                </a:lnTo>
                <a:lnTo>
                  <a:pt x="6" y="137"/>
                </a:lnTo>
                <a:lnTo>
                  <a:pt x="4" y="152"/>
                </a:lnTo>
                <a:lnTo>
                  <a:pt x="3" y="165"/>
                </a:lnTo>
                <a:lnTo>
                  <a:pt x="1" y="176"/>
                </a:lnTo>
                <a:lnTo>
                  <a:pt x="1" y="182"/>
                </a:lnTo>
                <a:lnTo>
                  <a:pt x="1" y="187"/>
                </a:lnTo>
                <a:lnTo>
                  <a:pt x="0" y="195"/>
                </a:lnTo>
                <a:lnTo>
                  <a:pt x="0" y="206"/>
                </a:lnTo>
                <a:lnTo>
                  <a:pt x="0" y="218"/>
                </a:lnTo>
                <a:lnTo>
                  <a:pt x="0" y="231"/>
                </a:lnTo>
                <a:lnTo>
                  <a:pt x="0" y="244"/>
                </a:lnTo>
                <a:lnTo>
                  <a:pt x="0" y="254"/>
                </a:lnTo>
                <a:lnTo>
                  <a:pt x="2" y="262"/>
                </a:lnTo>
                <a:lnTo>
                  <a:pt x="3" y="266"/>
                </a:lnTo>
                <a:lnTo>
                  <a:pt x="5" y="267"/>
                </a:lnTo>
                <a:lnTo>
                  <a:pt x="8" y="269"/>
                </a:lnTo>
                <a:lnTo>
                  <a:pt x="10" y="270"/>
                </a:lnTo>
                <a:lnTo>
                  <a:pt x="13" y="270"/>
                </a:lnTo>
                <a:lnTo>
                  <a:pt x="15" y="270"/>
                </a:lnTo>
                <a:lnTo>
                  <a:pt x="17" y="269"/>
                </a:lnTo>
                <a:lnTo>
                  <a:pt x="17" y="269"/>
                </a:lnTo>
                <a:lnTo>
                  <a:pt x="10" y="257"/>
                </a:lnTo>
                <a:lnTo>
                  <a:pt x="23" y="171"/>
                </a:lnTo>
                <a:lnTo>
                  <a:pt x="22" y="263"/>
                </a:lnTo>
                <a:lnTo>
                  <a:pt x="42" y="436"/>
                </a:lnTo>
                <a:lnTo>
                  <a:pt x="26" y="455"/>
                </a:lnTo>
                <a:lnTo>
                  <a:pt x="23" y="468"/>
                </a:lnTo>
                <a:lnTo>
                  <a:pt x="47" y="466"/>
                </a:lnTo>
                <a:lnTo>
                  <a:pt x="68" y="451"/>
                </a:lnTo>
                <a:lnTo>
                  <a:pt x="69" y="452"/>
                </a:lnTo>
                <a:lnTo>
                  <a:pt x="72" y="454"/>
                </a:lnTo>
                <a:lnTo>
                  <a:pt x="76" y="456"/>
                </a:lnTo>
                <a:lnTo>
                  <a:pt x="81" y="459"/>
                </a:lnTo>
                <a:lnTo>
                  <a:pt x="87" y="462"/>
                </a:lnTo>
                <a:lnTo>
                  <a:pt x="92" y="464"/>
                </a:lnTo>
                <a:lnTo>
                  <a:pt x="96" y="466"/>
                </a:lnTo>
                <a:lnTo>
                  <a:pt x="100" y="468"/>
                </a:lnTo>
                <a:lnTo>
                  <a:pt x="103" y="468"/>
                </a:lnTo>
                <a:lnTo>
                  <a:pt x="105" y="468"/>
                </a:lnTo>
                <a:lnTo>
                  <a:pt x="109" y="468"/>
                </a:lnTo>
                <a:lnTo>
                  <a:pt x="112" y="467"/>
                </a:lnTo>
                <a:lnTo>
                  <a:pt x="115" y="466"/>
                </a:lnTo>
                <a:lnTo>
                  <a:pt x="117" y="465"/>
                </a:lnTo>
                <a:lnTo>
                  <a:pt x="118" y="465"/>
                </a:lnTo>
                <a:lnTo>
                  <a:pt x="119" y="464"/>
                </a:lnTo>
                <a:lnTo>
                  <a:pt x="114" y="447"/>
                </a:lnTo>
                <a:lnTo>
                  <a:pt x="95" y="437"/>
                </a:lnTo>
                <a:lnTo>
                  <a:pt x="112" y="274"/>
                </a:lnTo>
                <a:lnTo>
                  <a:pt x="120" y="256"/>
                </a:lnTo>
                <a:lnTo>
                  <a:pt x="111" y="163"/>
                </a:lnTo>
                <a:lnTo>
                  <a:pt x="130" y="258"/>
                </a:lnTo>
                <a:lnTo>
                  <a:pt x="125" y="266"/>
                </a:lnTo>
                <a:lnTo>
                  <a:pt x="125" y="266"/>
                </a:lnTo>
                <a:lnTo>
                  <a:pt x="125" y="266"/>
                </a:lnTo>
                <a:lnTo>
                  <a:pt x="125" y="267"/>
                </a:lnTo>
                <a:lnTo>
                  <a:pt x="126" y="268"/>
                </a:lnTo>
                <a:lnTo>
                  <a:pt x="126" y="268"/>
                </a:lnTo>
                <a:lnTo>
                  <a:pt x="127" y="269"/>
                </a:lnTo>
                <a:lnTo>
                  <a:pt x="127" y="270"/>
                </a:lnTo>
                <a:lnTo>
                  <a:pt x="129" y="270"/>
                </a:lnTo>
                <a:lnTo>
                  <a:pt x="129" y="280"/>
                </a:lnTo>
                <a:lnTo>
                  <a:pt x="118" y="280"/>
                </a:lnTo>
              </a:path>
            </a:pathLst>
          </a:custGeom>
          <a:solidFill>
            <a:schemeClr val="bg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0" name="Freeform 14"/>
          <p:cNvSpPr>
            <a:spLocks/>
          </p:cNvSpPr>
          <p:nvPr/>
        </p:nvSpPr>
        <p:spPr bwMode="auto">
          <a:xfrm>
            <a:off x="1262063" y="3068638"/>
            <a:ext cx="234950" cy="712787"/>
          </a:xfrm>
          <a:custGeom>
            <a:avLst/>
            <a:gdLst>
              <a:gd name="T0" fmla="*/ 80 w 148"/>
              <a:gd name="T1" fmla="*/ 211 h 449"/>
              <a:gd name="T2" fmla="*/ 79 w 148"/>
              <a:gd name="T3" fmla="*/ 212 h 449"/>
              <a:gd name="T4" fmla="*/ 82 w 148"/>
              <a:gd name="T5" fmla="*/ 210 h 449"/>
              <a:gd name="T6" fmla="*/ 82 w 148"/>
              <a:gd name="T7" fmla="*/ 210 h 449"/>
              <a:gd name="T8" fmla="*/ 135 w 148"/>
              <a:gd name="T9" fmla="*/ 422 h 449"/>
              <a:gd name="T10" fmla="*/ 112 w 148"/>
              <a:gd name="T11" fmla="*/ 394 h 449"/>
              <a:gd name="T12" fmla="*/ 117 w 148"/>
              <a:gd name="T13" fmla="*/ 332 h 449"/>
              <a:gd name="T14" fmla="*/ 120 w 148"/>
              <a:gd name="T15" fmla="*/ 309 h 449"/>
              <a:gd name="T16" fmla="*/ 127 w 148"/>
              <a:gd name="T17" fmla="*/ 294 h 449"/>
              <a:gd name="T18" fmla="*/ 118 w 148"/>
              <a:gd name="T19" fmla="*/ 202 h 449"/>
              <a:gd name="T20" fmla="*/ 126 w 148"/>
              <a:gd name="T21" fmla="*/ 216 h 449"/>
              <a:gd name="T22" fmla="*/ 132 w 148"/>
              <a:gd name="T23" fmla="*/ 204 h 449"/>
              <a:gd name="T24" fmla="*/ 124 w 148"/>
              <a:gd name="T25" fmla="*/ 178 h 449"/>
              <a:gd name="T26" fmla="*/ 128 w 148"/>
              <a:gd name="T27" fmla="*/ 132 h 449"/>
              <a:gd name="T28" fmla="*/ 108 w 148"/>
              <a:gd name="T29" fmla="*/ 76 h 449"/>
              <a:gd name="T30" fmla="*/ 94 w 148"/>
              <a:gd name="T31" fmla="*/ 66 h 449"/>
              <a:gd name="T32" fmla="*/ 101 w 148"/>
              <a:gd name="T33" fmla="*/ 64 h 449"/>
              <a:gd name="T34" fmla="*/ 104 w 148"/>
              <a:gd name="T35" fmla="*/ 53 h 449"/>
              <a:gd name="T36" fmla="*/ 97 w 148"/>
              <a:gd name="T37" fmla="*/ 46 h 449"/>
              <a:gd name="T38" fmla="*/ 95 w 148"/>
              <a:gd name="T39" fmla="*/ 27 h 449"/>
              <a:gd name="T40" fmla="*/ 97 w 148"/>
              <a:gd name="T41" fmla="*/ 17 h 449"/>
              <a:gd name="T42" fmla="*/ 90 w 148"/>
              <a:gd name="T43" fmla="*/ 6 h 449"/>
              <a:gd name="T44" fmla="*/ 79 w 148"/>
              <a:gd name="T45" fmla="*/ 0 h 449"/>
              <a:gd name="T46" fmla="*/ 56 w 148"/>
              <a:gd name="T47" fmla="*/ 3 h 449"/>
              <a:gd name="T48" fmla="*/ 41 w 148"/>
              <a:gd name="T49" fmla="*/ 22 h 449"/>
              <a:gd name="T50" fmla="*/ 32 w 148"/>
              <a:gd name="T51" fmla="*/ 47 h 449"/>
              <a:gd name="T52" fmla="*/ 23 w 148"/>
              <a:gd name="T53" fmla="*/ 59 h 449"/>
              <a:gd name="T54" fmla="*/ 31 w 148"/>
              <a:gd name="T55" fmla="*/ 66 h 449"/>
              <a:gd name="T56" fmla="*/ 28 w 148"/>
              <a:gd name="T57" fmla="*/ 76 h 449"/>
              <a:gd name="T58" fmla="*/ 5 w 148"/>
              <a:gd name="T59" fmla="*/ 121 h 449"/>
              <a:gd name="T60" fmla="*/ 0 w 148"/>
              <a:gd name="T61" fmla="*/ 152 h 449"/>
              <a:gd name="T62" fmla="*/ 13 w 148"/>
              <a:gd name="T63" fmla="*/ 191 h 449"/>
              <a:gd name="T64" fmla="*/ 14 w 148"/>
              <a:gd name="T65" fmla="*/ 256 h 449"/>
              <a:gd name="T66" fmla="*/ 12 w 148"/>
              <a:gd name="T67" fmla="*/ 303 h 449"/>
              <a:gd name="T68" fmla="*/ 28 w 148"/>
              <a:gd name="T69" fmla="*/ 311 h 449"/>
              <a:gd name="T70" fmla="*/ 34 w 148"/>
              <a:gd name="T71" fmla="*/ 320 h 449"/>
              <a:gd name="T72" fmla="*/ 40 w 148"/>
              <a:gd name="T73" fmla="*/ 337 h 449"/>
              <a:gd name="T74" fmla="*/ 39 w 148"/>
              <a:gd name="T75" fmla="*/ 344 h 449"/>
              <a:gd name="T76" fmla="*/ 38 w 148"/>
              <a:gd name="T77" fmla="*/ 367 h 449"/>
              <a:gd name="T78" fmla="*/ 46 w 148"/>
              <a:gd name="T79" fmla="*/ 400 h 449"/>
              <a:gd name="T80" fmla="*/ 43 w 148"/>
              <a:gd name="T81" fmla="*/ 442 h 449"/>
              <a:gd name="T82" fmla="*/ 56 w 148"/>
              <a:gd name="T83" fmla="*/ 448 h 449"/>
              <a:gd name="T84" fmla="*/ 64 w 148"/>
              <a:gd name="T85" fmla="*/ 435 h 449"/>
              <a:gd name="T86" fmla="*/ 59 w 148"/>
              <a:gd name="T87" fmla="*/ 398 h 449"/>
              <a:gd name="T88" fmla="*/ 84 w 148"/>
              <a:gd name="T89" fmla="*/ 327 h 449"/>
              <a:gd name="T90" fmla="*/ 85 w 148"/>
              <a:gd name="T91" fmla="*/ 349 h 449"/>
              <a:gd name="T92" fmla="*/ 93 w 148"/>
              <a:gd name="T93" fmla="*/ 384 h 449"/>
              <a:gd name="T94" fmla="*/ 94 w 148"/>
              <a:gd name="T95" fmla="*/ 427 h 449"/>
              <a:gd name="T96" fmla="*/ 107 w 148"/>
              <a:gd name="T97" fmla="*/ 428 h 449"/>
              <a:gd name="T98" fmla="*/ 124 w 148"/>
              <a:gd name="T99" fmla="*/ 437 h 449"/>
              <a:gd name="T100" fmla="*/ 142 w 148"/>
              <a:gd name="T101" fmla="*/ 438 h 449"/>
              <a:gd name="T102" fmla="*/ 79 w 148"/>
              <a:gd name="T103" fmla="*/ 212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449">
                <a:moveTo>
                  <a:pt x="79" y="212"/>
                </a:moveTo>
                <a:lnTo>
                  <a:pt x="80" y="211"/>
                </a:lnTo>
                <a:lnTo>
                  <a:pt x="80" y="211"/>
                </a:lnTo>
                <a:lnTo>
                  <a:pt x="80" y="211"/>
                </a:lnTo>
                <a:lnTo>
                  <a:pt x="80" y="211"/>
                </a:lnTo>
                <a:lnTo>
                  <a:pt x="80" y="211"/>
                </a:lnTo>
                <a:lnTo>
                  <a:pt x="80" y="211"/>
                </a:lnTo>
                <a:lnTo>
                  <a:pt x="80" y="211"/>
                </a:lnTo>
                <a:lnTo>
                  <a:pt x="80" y="212"/>
                </a:lnTo>
                <a:lnTo>
                  <a:pt x="79" y="212"/>
                </a:lnTo>
                <a:lnTo>
                  <a:pt x="82" y="210"/>
                </a:lnTo>
                <a:lnTo>
                  <a:pt x="83" y="210"/>
                </a:lnTo>
                <a:lnTo>
                  <a:pt x="82" y="210"/>
                </a:lnTo>
                <a:lnTo>
                  <a:pt x="82" y="210"/>
                </a:lnTo>
                <a:lnTo>
                  <a:pt x="82" y="210"/>
                </a:lnTo>
                <a:lnTo>
                  <a:pt x="82" y="210"/>
                </a:lnTo>
                <a:lnTo>
                  <a:pt x="82" y="210"/>
                </a:lnTo>
                <a:lnTo>
                  <a:pt x="82" y="210"/>
                </a:lnTo>
                <a:lnTo>
                  <a:pt x="82" y="210"/>
                </a:lnTo>
                <a:lnTo>
                  <a:pt x="82" y="210"/>
                </a:lnTo>
                <a:lnTo>
                  <a:pt x="79" y="212"/>
                </a:lnTo>
                <a:lnTo>
                  <a:pt x="145" y="429"/>
                </a:lnTo>
                <a:lnTo>
                  <a:pt x="144" y="428"/>
                </a:lnTo>
                <a:lnTo>
                  <a:pt x="140" y="426"/>
                </a:lnTo>
                <a:lnTo>
                  <a:pt x="135" y="422"/>
                </a:lnTo>
                <a:lnTo>
                  <a:pt x="129" y="418"/>
                </a:lnTo>
                <a:lnTo>
                  <a:pt x="122" y="413"/>
                </a:lnTo>
                <a:lnTo>
                  <a:pt x="117" y="406"/>
                </a:lnTo>
                <a:lnTo>
                  <a:pt x="113" y="401"/>
                </a:lnTo>
                <a:lnTo>
                  <a:pt x="112" y="394"/>
                </a:lnTo>
                <a:lnTo>
                  <a:pt x="112" y="386"/>
                </a:lnTo>
                <a:lnTo>
                  <a:pt x="113" y="374"/>
                </a:lnTo>
                <a:lnTo>
                  <a:pt x="114" y="360"/>
                </a:lnTo>
                <a:lnTo>
                  <a:pt x="115" y="345"/>
                </a:lnTo>
                <a:lnTo>
                  <a:pt x="117" y="332"/>
                </a:lnTo>
                <a:lnTo>
                  <a:pt x="118" y="320"/>
                </a:lnTo>
                <a:lnTo>
                  <a:pt x="118" y="312"/>
                </a:lnTo>
                <a:lnTo>
                  <a:pt x="119" y="310"/>
                </a:lnTo>
                <a:lnTo>
                  <a:pt x="119" y="310"/>
                </a:lnTo>
                <a:lnTo>
                  <a:pt x="120" y="309"/>
                </a:lnTo>
                <a:lnTo>
                  <a:pt x="121" y="308"/>
                </a:lnTo>
                <a:lnTo>
                  <a:pt x="123" y="307"/>
                </a:lnTo>
                <a:lnTo>
                  <a:pt x="124" y="303"/>
                </a:lnTo>
                <a:lnTo>
                  <a:pt x="126" y="299"/>
                </a:lnTo>
                <a:lnTo>
                  <a:pt x="127" y="294"/>
                </a:lnTo>
                <a:lnTo>
                  <a:pt x="128" y="287"/>
                </a:lnTo>
                <a:lnTo>
                  <a:pt x="118" y="200"/>
                </a:lnTo>
                <a:lnTo>
                  <a:pt x="118" y="199"/>
                </a:lnTo>
                <a:lnTo>
                  <a:pt x="118" y="200"/>
                </a:lnTo>
                <a:lnTo>
                  <a:pt x="118" y="202"/>
                </a:lnTo>
                <a:lnTo>
                  <a:pt x="120" y="205"/>
                </a:lnTo>
                <a:lnTo>
                  <a:pt x="121" y="209"/>
                </a:lnTo>
                <a:lnTo>
                  <a:pt x="123" y="213"/>
                </a:lnTo>
                <a:lnTo>
                  <a:pt x="124" y="215"/>
                </a:lnTo>
                <a:lnTo>
                  <a:pt x="126" y="216"/>
                </a:lnTo>
                <a:lnTo>
                  <a:pt x="128" y="214"/>
                </a:lnTo>
                <a:lnTo>
                  <a:pt x="129" y="212"/>
                </a:lnTo>
                <a:lnTo>
                  <a:pt x="130" y="209"/>
                </a:lnTo>
                <a:lnTo>
                  <a:pt x="131" y="207"/>
                </a:lnTo>
                <a:lnTo>
                  <a:pt x="132" y="204"/>
                </a:lnTo>
                <a:lnTo>
                  <a:pt x="132" y="200"/>
                </a:lnTo>
                <a:lnTo>
                  <a:pt x="132" y="196"/>
                </a:lnTo>
                <a:lnTo>
                  <a:pt x="130" y="191"/>
                </a:lnTo>
                <a:lnTo>
                  <a:pt x="128" y="186"/>
                </a:lnTo>
                <a:lnTo>
                  <a:pt x="124" y="178"/>
                </a:lnTo>
                <a:lnTo>
                  <a:pt x="124" y="171"/>
                </a:lnTo>
                <a:lnTo>
                  <a:pt x="125" y="165"/>
                </a:lnTo>
                <a:lnTo>
                  <a:pt x="127" y="157"/>
                </a:lnTo>
                <a:lnTo>
                  <a:pt x="129" y="147"/>
                </a:lnTo>
                <a:lnTo>
                  <a:pt x="128" y="132"/>
                </a:lnTo>
                <a:lnTo>
                  <a:pt x="125" y="114"/>
                </a:lnTo>
                <a:lnTo>
                  <a:pt x="118" y="87"/>
                </a:lnTo>
                <a:lnTo>
                  <a:pt x="116" y="83"/>
                </a:lnTo>
                <a:lnTo>
                  <a:pt x="113" y="79"/>
                </a:lnTo>
                <a:lnTo>
                  <a:pt x="108" y="76"/>
                </a:lnTo>
                <a:lnTo>
                  <a:pt x="104" y="72"/>
                </a:lnTo>
                <a:lnTo>
                  <a:pt x="101" y="69"/>
                </a:lnTo>
                <a:lnTo>
                  <a:pt x="97" y="68"/>
                </a:lnTo>
                <a:lnTo>
                  <a:pt x="95" y="66"/>
                </a:lnTo>
                <a:lnTo>
                  <a:pt x="94" y="66"/>
                </a:lnTo>
                <a:lnTo>
                  <a:pt x="95" y="66"/>
                </a:lnTo>
                <a:lnTo>
                  <a:pt x="96" y="66"/>
                </a:lnTo>
                <a:lnTo>
                  <a:pt x="97" y="65"/>
                </a:lnTo>
                <a:lnTo>
                  <a:pt x="99" y="65"/>
                </a:lnTo>
                <a:lnTo>
                  <a:pt x="101" y="64"/>
                </a:lnTo>
                <a:lnTo>
                  <a:pt x="101" y="63"/>
                </a:lnTo>
                <a:lnTo>
                  <a:pt x="103" y="60"/>
                </a:lnTo>
                <a:lnTo>
                  <a:pt x="104" y="58"/>
                </a:lnTo>
                <a:lnTo>
                  <a:pt x="104" y="55"/>
                </a:lnTo>
                <a:lnTo>
                  <a:pt x="104" y="53"/>
                </a:lnTo>
                <a:lnTo>
                  <a:pt x="103" y="51"/>
                </a:lnTo>
                <a:lnTo>
                  <a:pt x="102" y="51"/>
                </a:lnTo>
                <a:lnTo>
                  <a:pt x="101" y="49"/>
                </a:lnTo>
                <a:lnTo>
                  <a:pt x="99" y="48"/>
                </a:lnTo>
                <a:lnTo>
                  <a:pt x="97" y="46"/>
                </a:lnTo>
                <a:lnTo>
                  <a:pt x="96" y="43"/>
                </a:lnTo>
                <a:lnTo>
                  <a:pt x="94" y="40"/>
                </a:lnTo>
                <a:lnTo>
                  <a:pt x="94" y="36"/>
                </a:lnTo>
                <a:lnTo>
                  <a:pt x="94" y="31"/>
                </a:lnTo>
                <a:lnTo>
                  <a:pt x="95" y="27"/>
                </a:lnTo>
                <a:lnTo>
                  <a:pt x="96" y="23"/>
                </a:lnTo>
                <a:lnTo>
                  <a:pt x="96" y="20"/>
                </a:lnTo>
                <a:lnTo>
                  <a:pt x="97" y="18"/>
                </a:lnTo>
                <a:lnTo>
                  <a:pt x="98" y="17"/>
                </a:lnTo>
                <a:lnTo>
                  <a:pt x="97" y="17"/>
                </a:lnTo>
                <a:lnTo>
                  <a:pt x="96" y="15"/>
                </a:lnTo>
                <a:lnTo>
                  <a:pt x="95" y="13"/>
                </a:lnTo>
                <a:lnTo>
                  <a:pt x="93" y="11"/>
                </a:lnTo>
                <a:lnTo>
                  <a:pt x="91" y="8"/>
                </a:lnTo>
                <a:lnTo>
                  <a:pt x="90" y="6"/>
                </a:lnTo>
                <a:lnTo>
                  <a:pt x="88" y="4"/>
                </a:lnTo>
                <a:lnTo>
                  <a:pt x="88" y="2"/>
                </a:lnTo>
                <a:lnTo>
                  <a:pt x="87" y="0"/>
                </a:lnTo>
                <a:lnTo>
                  <a:pt x="84" y="0"/>
                </a:lnTo>
                <a:lnTo>
                  <a:pt x="79" y="0"/>
                </a:lnTo>
                <a:lnTo>
                  <a:pt x="74" y="0"/>
                </a:lnTo>
                <a:lnTo>
                  <a:pt x="69" y="0"/>
                </a:lnTo>
                <a:lnTo>
                  <a:pt x="63" y="1"/>
                </a:lnTo>
                <a:lnTo>
                  <a:pt x="59" y="2"/>
                </a:lnTo>
                <a:lnTo>
                  <a:pt x="56" y="3"/>
                </a:lnTo>
                <a:lnTo>
                  <a:pt x="52" y="4"/>
                </a:lnTo>
                <a:lnTo>
                  <a:pt x="50" y="8"/>
                </a:lnTo>
                <a:lnTo>
                  <a:pt x="46" y="12"/>
                </a:lnTo>
                <a:lnTo>
                  <a:pt x="44" y="17"/>
                </a:lnTo>
                <a:lnTo>
                  <a:pt x="41" y="22"/>
                </a:lnTo>
                <a:lnTo>
                  <a:pt x="39" y="28"/>
                </a:lnTo>
                <a:lnTo>
                  <a:pt x="37" y="34"/>
                </a:lnTo>
                <a:lnTo>
                  <a:pt x="35" y="38"/>
                </a:lnTo>
                <a:lnTo>
                  <a:pt x="33" y="43"/>
                </a:lnTo>
                <a:lnTo>
                  <a:pt x="32" y="47"/>
                </a:lnTo>
                <a:lnTo>
                  <a:pt x="30" y="51"/>
                </a:lnTo>
                <a:lnTo>
                  <a:pt x="28" y="54"/>
                </a:lnTo>
                <a:lnTo>
                  <a:pt x="26" y="55"/>
                </a:lnTo>
                <a:lnTo>
                  <a:pt x="24" y="57"/>
                </a:lnTo>
                <a:lnTo>
                  <a:pt x="23" y="59"/>
                </a:lnTo>
                <a:lnTo>
                  <a:pt x="23" y="59"/>
                </a:lnTo>
                <a:lnTo>
                  <a:pt x="28" y="64"/>
                </a:lnTo>
                <a:lnTo>
                  <a:pt x="28" y="64"/>
                </a:lnTo>
                <a:lnTo>
                  <a:pt x="29" y="64"/>
                </a:lnTo>
                <a:lnTo>
                  <a:pt x="31" y="66"/>
                </a:lnTo>
                <a:lnTo>
                  <a:pt x="32" y="68"/>
                </a:lnTo>
                <a:lnTo>
                  <a:pt x="33" y="69"/>
                </a:lnTo>
                <a:lnTo>
                  <a:pt x="33" y="71"/>
                </a:lnTo>
                <a:lnTo>
                  <a:pt x="31" y="73"/>
                </a:lnTo>
                <a:lnTo>
                  <a:pt x="28" y="76"/>
                </a:lnTo>
                <a:lnTo>
                  <a:pt x="23" y="80"/>
                </a:lnTo>
                <a:lnTo>
                  <a:pt x="19" y="88"/>
                </a:lnTo>
                <a:lnTo>
                  <a:pt x="14" y="98"/>
                </a:lnTo>
                <a:lnTo>
                  <a:pt x="10" y="110"/>
                </a:lnTo>
                <a:lnTo>
                  <a:pt x="5" y="121"/>
                </a:lnTo>
                <a:lnTo>
                  <a:pt x="2" y="132"/>
                </a:lnTo>
                <a:lnTo>
                  <a:pt x="0" y="139"/>
                </a:lnTo>
                <a:lnTo>
                  <a:pt x="0" y="143"/>
                </a:lnTo>
                <a:lnTo>
                  <a:pt x="0" y="146"/>
                </a:lnTo>
                <a:lnTo>
                  <a:pt x="0" y="152"/>
                </a:lnTo>
                <a:lnTo>
                  <a:pt x="1" y="160"/>
                </a:lnTo>
                <a:lnTo>
                  <a:pt x="4" y="169"/>
                </a:lnTo>
                <a:lnTo>
                  <a:pt x="6" y="178"/>
                </a:lnTo>
                <a:lnTo>
                  <a:pt x="10" y="185"/>
                </a:lnTo>
                <a:lnTo>
                  <a:pt x="13" y="191"/>
                </a:lnTo>
                <a:lnTo>
                  <a:pt x="18" y="193"/>
                </a:lnTo>
                <a:lnTo>
                  <a:pt x="16" y="204"/>
                </a:lnTo>
                <a:lnTo>
                  <a:pt x="16" y="219"/>
                </a:lnTo>
                <a:lnTo>
                  <a:pt x="15" y="237"/>
                </a:lnTo>
                <a:lnTo>
                  <a:pt x="14" y="256"/>
                </a:lnTo>
                <a:lnTo>
                  <a:pt x="13" y="273"/>
                </a:lnTo>
                <a:lnTo>
                  <a:pt x="12" y="288"/>
                </a:lnTo>
                <a:lnTo>
                  <a:pt x="11" y="298"/>
                </a:lnTo>
                <a:lnTo>
                  <a:pt x="11" y="302"/>
                </a:lnTo>
                <a:lnTo>
                  <a:pt x="12" y="303"/>
                </a:lnTo>
                <a:lnTo>
                  <a:pt x="15" y="305"/>
                </a:lnTo>
                <a:lnTo>
                  <a:pt x="18" y="307"/>
                </a:lnTo>
                <a:lnTo>
                  <a:pt x="22" y="309"/>
                </a:lnTo>
                <a:lnTo>
                  <a:pt x="25" y="311"/>
                </a:lnTo>
                <a:lnTo>
                  <a:pt x="28" y="311"/>
                </a:lnTo>
                <a:lnTo>
                  <a:pt x="31" y="311"/>
                </a:lnTo>
                <a:lnTo>
                  <a:pt x="32" y="310"/>
                </a:lnTo>
                <a:lnTo>
                  <a:pt x="32" y="311"/>
                </a:lnTo>
                <a:lnTo>
                  <a:pt x="33" y="315"/>
                </a:lnTo>
                <a:lnTo>
                  <a:pt x="34" y="320"/>
                </a:lnTo>
                <a:lnTo>
                  <a:pt x="36" y="324"/>
                </a:lnTo>
                <a:lnTo>
                  <a:pt x="38" y="329"/>
                </a:lnTo>
                <a:lnTo>
                  <a:pt x="39" y="333"/>
                </a:lnTo>
                <a:lnTo>
                  <a:pt x="40" y="336"/>
                </a:lnTo>
                <a:lnTo>
                  <a:pt x="40" y="337"/>
                </a:lnTo>
                <a:lnTo>
                  <a:pt x="40" y="337"/>
                </a:lnTo>
                <a:lnTo>
                  <a:pt x="40" y="338"/>
                </a:lnTo>
                <a:lnTo>
                  <a:pt x="39" y="340"/>
                </a:lnTo>
                <a:lnTo>
                  <a:pt x="39" y="341"/>
                </a:lnTo>
                <a:lnTo>
                  <a:pt x="39" y="344"/>
                </a:lnTo>
                <a:lnTo>
                  <a:pt x="38" y="347"/>
                </a:lnTo>
                <a:lnTo>
                  <a:pt x="37" y="350"/>
                </a:lnTo>
                <a:lnTo>
                  <a:pt x="37" y="355"/>
                </a:lnTo>
                <a:lnTo>
                  <a:pt x="37" y="360"/>
                </a:lnTo>
                <a:lnTo>
                  <a:pt x="38" y="367"/>
                </a:lnTo>
                <a:lnTo>
                  <a:pt x="39" y="375"/>
                </a:lnTo>
                <a:lnTo>
                  <a:pt x="41" y="383"/>
                </a:lnTo>
                <a:lnTo>
                  <a:pt x="43" y="390"/>
                </a:lnTo>
                <a:lnTo>
                  <a:pt x="45" y="396"/>
                </a:lnTo>
                <a:lnTo>
                  <a:pt x="46" y="400"/>
                </a:lnTo>
                <a:lnTo>
                  <a:pt x="46" y="401"/>
                </a:lnTo>
                <a:lnTo>
                  <a:pt x="39" y="417"/>
                </a:lnTo>
                <a:lnTo>
                  <a:pt x="42" y="440"/>
                </a:lnTo>
                <a:lnTo>
                  <a:pt x="42" y="441"/>
                </a:lnTo>
                <a:lnTo>
                  <a:pt x="43" y="442"/>
                </a:lnTo>
                <a:lnTo>
                  <a:pt x="45" y="443"/>
                </a:lnTo>
                <a:lnTo>
                  <a:pt x="47" y="445"/>
                </a:lnTo>
                <a:lnTo>
                  <a:pt x="50" y="447"/>
                </a:lnTo>
                <a:lnTo>
                  <a:pt x="52" y="448"/>
                </a:lnTo>
                <a:lnTo>
                  <a:pt x="56" y="448"/>
                </a:lnTo>
                <a:lnTo>
                  <a:pt x="58" y="447"/>
                </a:lnTo>
                <a:lnTo>
                  <a:pt x="60" y="444"/>
                </a:lnTo>
                <a:lnTo>
                  <a:pt x="62" y="442"/>
                </a:lnTo>
                <a:lnTo>
                  <a:pt x="63" y="439"/>
                </a:lnTo>
                <a:lnTo>
                  <a:pt x="64" y="435"/>
                </a:lnTo>
                <a:lnTo>
                  <a:pt x="65" y="433"/>
                </a:lnTo>
                <a:lnTo>
                  <a:pt x="65" y="430"/>
                </a:lnTo>
                <a:lnTo>
                  <a:pt x="65" y="429"/>
                </a:lnTo>
                <a:lnTo>
                  <a:pt x="65" y="429"/>
                </a:lnTo>
                <a:lnTo>
                  <a:pt x="59" y="398"/>
                </a:lnTo>
                <a:lnTo>
                  <a:pt x="69" y="336"/>
                </a:lnTo>
                <a:lnTo>
                  <a:pt x="72" y="324"/>
                </a:lnTo>
                <a:lnTo>
                  <a:pt x="84" y="324"/>
                </a:lnTo>
                <a:lnTo>
                  <a:pt x="84" y="324"/>
                </a:lnTo>
                <a:lnTo>
                  <a:pt x="84" y="327"/>
                </a:lnTo>
                <a:lnTo>
                  <a:pt x="84" y="329"/>
                </a:lnTo>
                <a:lnTo>
                  <a:pt x="84" y="333"/>
                </a:lnTo>
                <a:lnTo>
                  <a:pt x="84" y="338"/>
                </a:lnTo>
                <a:lnTo>
                  <a:pt x="85" y="344"/>
                </a:lnTo>
                <a:lnTo>
                  <a:pt x="85" y="349"/>
                </a:lnTo>
                <a:lnTo>
                  <a:pt x="86" y="355"/>
                </a:lnTo>
                <a:lnTo>
                  <a:pt x="88" y="362"/>
                </a:lnTo>
                <a:lnTo>
                  <a:pt x="90" y="370"/>
                </a:lnTo>
                <a:lnTo>
                  <a:pt x="91" y="377"/>
                </a:lnTo>
                <a:lnTo>
                  <a:pt x="93" y="384"/>
                </a:lnTo>
                <a:lnTo>
                  <a:pt x="94" y="391"/>
                </a:lnTo>
                <a:lnTo>
                  <a:pt x="96" y="396"/>
                </a:lnTo>
                <a:lnTo>
                  <a:pt x="96" y="399"/>
                </a:lnTo>
                <a:lnTo>
                  <a:pt x="96" y="400"/>
                </a:lnTo>
                <a:lnTo>
                  <a:pt x="94" y="427"/>
                </a:lnTo>
                <a:lnTo>
                  <a:pt x="102" y="430"/>
                </a:lnTo>
                <a:lnTo>
                  <a:pt x="102" y="426"/>
                </a:lnTo>
                <a:lnTo>
                  <a:pt x="103" y="426"/>
                </a:lnTo>
                <a:lnTo>
                  <a:pt x="105" y="427"/>
                </a:lnTo>
                <a:lnTo>
                  <a:pt x="107" y="428"/>
                </a:lnTo>
                <a:lnTo>
                  <a:pt x="110" y="430"/>
                </a:lnTo>
                <a:lnTo>
                  <a:pt x="113" y="431"/>
                </a:lnTo>
                <a:lnTo>
                  <a:pt x="117" y="433"/>
                </a:lnTo>
                <a:lnTo>
                  <a:pt x="120" y="435"/>
                </a:lnTo>
                <a:lnTo>
                  <a:pt x="124" y="437"/>
                </a:lnTo>
                <a:lnTo>
                  <a:pt x="128" y="439"/>
                </a:lnTo>
                <a:lnTo>
                  <a:pt x="132" y="439"/>
                </a:lnTo>
                <a:lnTo>
                  <a:pt x="135" y="439"/>
                </a:lnTo>
                <a:lnTo>
                  <a:pt x="139" y="439"/>
                </a:lnTo>
                <a:lnTo>
                  <a:pt x="142" y="438"/>
                </a:lnTo>
                <a:lnTo>
                  <a:pt x="144" y="438"/>
                </a:lnTo>
                <a:lnTo>
                  <a:pt x="146" y="437"/>
                </a:lnTo>
                <a:lnTo>
                  <a:pt x="147" y="437"/>
                </a:lnTo>
                <a:lnTo>
                  <a:pt x="145" y="429"/>
                </a:lnTo>
                <a:lnTo>
                  <a:pt x="79" y="21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1" name="Freeform 15"/>
          <p:cNvSpPr>
            <a:spLocks/>
          </p:cNvSpPr>
          <p:nvPr/>
        </p:nvSpPr>
        <p:spPr bwMode="auto">
          <a:xfrm>
            <a:off x="1458913" y="3054350"/>
            <a:ext cx="242887" cy="762000"/>
          </a:xfrm>
          <a:custGeom>
            <a:avLst/>
            <a:gdLst>
              <a:gd name="T0" fmla="*/ 123 w 153"/>
              <a:gd name="T1" fmla="*/ 270 h 480"/>
              <a:gd name="T2" fmla="*/ 137 w 153"/>
              <a:gd name="T3" fmla="*/ 198 h 480"/>
              <a:gd name="T4" fmla="*/ 151 w 153"/>
              <a:gd name="T5" fmla="*/ 163 h 480"/>
              <a:gd name="T6" fmla="*/ 147 w 153"/>
              <a:gd name="T7" fmla="*/ 148 h 480"/>
              <a:gd name="T8" fmla="*/ 141 w 153"/>
              <a:gd name="T9" fmla="*/ 128 h 480"/>
              <a:gd name="T10" fmla="*/ 134 w 153"/>
              <a:gd name="T11" fmla="*/ 108 h 480"/>
              <a:gd name="T12" fmla="*/ 124 w 153"/>
              <a:gd name="T13" fmla="*/ 96 h 480"/>
              <a:gd name="T14" fmla="*/ 111 w 153"/>
              <a:gd name="T15" fmla="*/ 85 h 480"/>
              <a:gd name="T16" fmla="*/ 97 w 153"/>
              <a:gd name="T17" fmla="*/ 76 h 480"/>
              <a:gd name="T18" fmla="*/ 86 w 153"/>
              <a:gd name="T19" fmla="*/ 70 h 480"/>
              <a:gd name="T20" fmla="*/ 91 w 153"/>
              <a:gd name="T21" fmla="*/ 64 h 480"/>
              <a:gd name="T22" fmla="*/ 92 w 153"/>
              <a:gd name="T23" fmla="*/ 44 h 480"/>
              <a:gd name="T24" fmla="*/ 93 w 153"/>
              <a:gd name="T25" fmla="*/ 38 h 480"/>
              <a:gd name="T26" fmla="*/ 95 w 153"/>
              <a:gd name="T27" fmla="*/ 29 h 480"/>
              <a:gd name="T28" fmla="*/ 93 w 153"/>
              <a:gd name="T29" fmla="*/ 19 h 480"/>
              <a:gd name="T30" fmla="*/ 88 w 153"/>
              <a:gd name="T31" fmla="*/ 12 h 480"/>
              <a:gd name="T32" fmla="*/ 86 w 153"/>
              <a:gd name="T33" fmla="*/ 8 h 480"/>
              <a:gd name="T34" fmla="*/ 86 w 153"/>
              <a:gd name="T35" fmla="*/ 7 h 480"/>
              <a:gd name="T36" fmla="*/ 81 w 153"/>
              <a:gd name="T37" fmla="*/ 4 h 480"/>
              <a:gd name="T38" fmla="*/ 70 w 153"/>
              <a:gd name="T39" fmla="*/ 0 h 480"/>
              <a:gd name="T40" fmla="*/ 59 w 153"/>
              <a:gd name="T41" fmla="*/ 0 h 480"/>
              <a:gd name="T42" fmla="*/ 53 w 153"/>
              <a:gd name="T43" fmla="*/ 3 h 480"/>
              <a:gd name="T44" fmla="*/ 47 w 153"/>
              <a:gd name="T45" fmla="*/ 8 h 480"/>
              <a:gd name="T46" fmla="*/ 40 w 153"/>
              <a:gd name="T47" fmla="*/ 15 h 480"/>
              <a:gd name="T48" fmla="*/ 38 w 153"/>
              <a:gd name="T49" fmla="*/ 27 h 480"/>
              <a:gd name="T50" fmla="*/ 40 w 153"/>
              <a:gd name="T51" fmla="*/ 42 h 480"/>
              <a:gd name="T52" fmla="*/ 42 w 153"/>
              <a:gd name="T53" fmla="*/ 52 h 480"/>
              <a:gd name="T54" fmla="*/ 51 w 153"/>
              <a:gd name="T55" fmla="*/ 61 h 480"/>
              <a:gd name="T56" fmla="*/ 50 w 153"/>
              <a:gd name="T57" fmla="*/ 70 h 480"/>
              <a:gd name="T58" fmla="*/ 39 w 153"/>
              <a:gd name="T59" fmla="*/ 77 h 480"/>
              <a:gd name="T60" fmla="*/ 24 w 153"/>
              <a:gd name="T61" fmla="*/ 87 h 480"/>
              <a:gd name="T62" fmla="*/ 13 w 153"/>
              <a:gd name="T63" fmla="*/ 95 h 480"/>
              <a:gd name="T64" fmla="*/ 10 w 153"/>
              <a:gd name="T65" fmla="*/ 103 h 480"/>
              <a:gd name="T66" fmla="*/ 8 w 153"/>
              <a:gd name="T67" fmla="*/ 125 h 480"/>
              <a:gd name="T68" fmla="*/ 5 w 153"/>
              <a:gd name="T69" fmla="*/ 153 h 480"/>
              <a:gd name="T70" fmla="*/ 2 w 153"/>
              <a:gd name="T71" fmla="*/ 176 h 480"/>
              <a:gd name="T72" fmla="*/ 1 w 153"/>
              <a:gd name="T73" fmla="*/ 188 h 480"/>
              <a:gd name="T74" fmla="*/ 0 w 153"/>
              <a:gd name="T75" fmla="*/ 207 h 480"/>
              <a:gd name="T76" fmla="*/ 0 w 153"/>
              <a:gd name="T77" fmla="*/ 233 h 480"/>
              <a:gd name="T78" fmla="*/ 0 w 153"/>
              <a:gd name="T79" fmla="*/ 256 h 480"/>
              <a:gd name="T80" fmla="*/ 4 w 153"/>
              <a:gd name="T81" fmla="*/ 267 h 480"/>
              <a:gd name="T82" fmla="*/ 8 w 153"/>
              <a:gd name="T83" fmla="*/ 270 h 480"/>
              <a:gd name="T84" fmla="*/ 14 w 153"/>
              <a:gd name="T85" fmla="*/ 271 h 480"/>
              <a:gd name="T86" fmla="*/ 17 w 153"/>
              <a:gd name="T87" fmla="*/ 271 h 480"/>
              <a:gd name="T88" fmla="*/ 16 w 153"/>
              <a:gd name="T89" fmla="*/ 263 h 480"/>
              <a:gd name="T90" fmla="*/ 22 w 153"/>
              <a:gd name="T91" fmla="*/ 265 h 480"/>
              <a:gd name="T92" fmla="*/ 21 w 153"/>
              <a:gd name="T93" fmla="*/ 349 h 480"/>
              <a:gd name="T94" fmla="*/ 17 w 153"/>
              <a:gd name="T95" fmla="*/ 441 h 480"/>
              <a:gd name="T96" fmla="*/ 39 w 153"/>
              <a:gd name="T97" fmla="*/ 453 h 480"/>
              <a:gd name="T98" fmla="*/ 70 w 153"/>
              <a:gd name="T99" fmla="*/ 454 h 480"/>
              <a:gd name="T100" fmla="*/ 74 w 153"/>
              <a:gd name="T101" fmla="*/ 461 h 480"/>
              <a:gd name="T102" fmla="*/ 81 w 153"/>
              <a:gd name="T103" fmla="*/ 469 h 480"/>
              <a:gd name="T104" fmla="*/ 87 w 153"/>
              <a:gd name="T105" fmla="*/ 476 h 480"/>
              <a:gd name="T106" fmla="*/ 93 w 153"/>
              <a:gd name="T107" fmla="*/ 479 h 480"/>
              <a:gd name="T108" fmla="*/ 100 w 153"/>
              <a:gd name="T109" fmla="*/ 478 h 480"/>
              <a:gd name="T110" fmla="*/ 105 w 153"/>
              <a:gd name="T111" fmla="*/ 476 h 480"/>
              <a:gd name="T112" fmla="*/ 109 w 153"/>
              <a:gd name="T113" fmla="*/ 475 h 480"/>
              <a:gd name="T114" fmla="*/ 104 w 153"/>
              <a:gd name="T115" fmla="*/ 458 h 480"/>
              <a:gd name="T116" fmla="*/ 114 w 153"/>
              <a:gd name="T117" fmla="*/ 355 h 480"/>
              <a:gd name="T118" fmla="*/ 120 w 153"/>
              <a:gd name="T119" fmla="*/ 248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3" h="480">
                <a:moveTo>
                  <a:pt x="120" y="248"/>
                </a:moveTo>
                <a:lnTo>
                  <a:pt x="123" y="270"/>
                </a:lnTo>
                <a:lnTo>
                  <a:pt x="142" y="243"/>
                </a:lnTo>
                <a:lnTo>
                  <a:pt x="137" y="198"/>
                </a:lnTo>
                <a:lnTo>
                  <a:pt x="152" y="164"/>
                </a:lnTo>
                <a:lnTo>
                  <a:pt x="151" y="163"/>
                </a:lnTo>
                <a:lnTo>
                  <a:pt x="149" y="157"/>
                </a:lnTo>
                <a:lnTo>
                  <a:pt x="147" y="148"/>
                </a:lnTo>
                <a:lnTo>
                  <a:pt x="145" y="138"/>
                </a:lnTo>
                <a:lnTo>
                  <a:pt x="141" y="128"/>
                </a:lnTo>
                <a:lnTo>
                  <a:pt x="138" y="117"/>
                </a:lnTo>
                <a:lnTo>
                  <a:pt x="134" y="108"/>
                </a:lnTo>
                <a:lnTo>
                  <a:pt x="130" y="102"/>
                </a:lnTo>
                <a:lnTo>
                  <a:pt x="124" y="96"/>
                </a:lnTo>
                <a:lnTo>
                  <a:pt x="118" y="90"/>
                </a:lnTo>
                <a:lnTo>
                  <a:pt x="111" y="85"/>
                </a:lnTo>
                <a:lnTo>
                  <a:pt x="103" y="80"/>
                </a:lnTo>
                <a:lnTo>
                  <a:pt x="97" y="76"/>
                </a:lnTo>
                <a:lnTo>
                  <a:pt x="91" y="73"/>
                </a:lnTo>
                <a:lnTo>
                  <a:pt x="86" y="70"/>
                </a:lnTo>
                <a:lnTo>
                  <a:pt x="86" y="69"/>
                </a:lnTo>
                <a:lnTo>
                  <a:pt x="91" y="64"/>
                </a:lnTo>
                <a:lnTo>
                  <a:pt x="92" y="46"/>
                </a:lnTo>
                <a:lnTo>
                  <a:pt x="92" y="44"/>
                </a:lnTo>
                <a:lnTo>
                  <a:pt x="92" y="42"/>
                </a:lnTo>
                <a:lnTo>
                  <a:pt x="93" y="38"/>
                </a:lnTo>
                <a:lnTo>
                  <a:pt x="94" y="34"/>
                </a:lnTo>
                <a:lnTo>
                  <a:pt x="95" y="29"/>
                </a:lnTo>
                <a:lnTo>
                  <a:pt x="94" y="24"/>
                </a:lnTo>
                <a:lnTo>
                  <a:pt x="93" y="19"/>
                </a:lnTo>
                <a:lnTo>
                  <a:pt x="91" y="15"/>
                </a:lnTo>
                <a:lnTo>
                  <a:pt x="88" y="12"/>
                </a:lnTo>
                <a:lnTo>
                  <a:pt x="87" y="9"/>
                </a:lnTo>
                <a:lnTo>
                  <a:pt x="86" y="8"/>
                </a:lnTo>
                <a:lnTo>
                  <a:pt x="86" y="8"/>
                </a:lnTo>
                <a:lnTo>
                  <a:pt x="86" y="7"/>
                </a:lnTo>
                <a:lnTo>
                  <a:pt x="85" y="6"/>
                </a:lnTo>
                <a:lnTo>
                  <a:pt x="81" y="4"/>
                </a:lnTo>
                <a:lnTo>
                  <a:pt x="77" y="3"/>
                </a:lnTo>
                <a:lnTo>
                  <a:pt x="70" y="0"/>
                </a:lnTo>
                <a:lnTo>
                  <a:pt x="64" y="0"/>
                </a:lnTo>
                <a:lnTo>
                  <a:pt x="59" y="0"/>
                </a:lnTo>
                <a:lnTo>
                  <a:pt x="55" y="0"/>
                </a:lnTo>
                <a:lnTo>
                  <a:pt x="53" y="3"/>
                </a:lnTo>
                <a:lnTo>
                  <a:pt x="49" y="5"/>
                </a:lnTo>
                <a:lnTo>
                  <a:pt x="47" y="8"/>
                </a:lnTo>
                <a:lnTo>
                  <a:pt x="43" y="11"/>
                </a:lnTo>
                <a:lnTo>
                  <a:pt x="40" y="15"/>
                </a:lnTo>
                <a:lnTo>
                  <a:pt x="38" y="21"/>
                </a:lnTo>
                <a:lnTo>
                  <a:pt x="38" y="27"/>
                </a:lnTo>
                <a:lnTo>
                  <a:pt x="39" y="35"/>
                </a:lnTo>
                <a:lnTo>
                  <a:pt x="40" y="42"/>
                </a:lnTo>
                <a:lnTo>
                  <a:pt x="41" y="48"/>
                </a:lnTo>
                <a:lnTo>
                  <a:pt x="42" y="52"/>
                </a:lnTo>
                <a:lnTo>
                  <a:pt x="42" y="54"/>
                </a:lnTo>
                <a:lnTo>
                  <a:pt x="51" y="61"/>
                </a:lnTo>
                <a:lnTo>
                  <a:pt x="52" y="69"/>
                </a:lnTo>
                <a:lnTo>
                  <a:pt x="50" y="70"/>
                </a:lnTo>
                <a:lnTo>
                  <a:pt x="46" y="73"/>
                </a:lnTo>
                <a:lnTo>
                  <a:pt x="39" y="77"/>
                </a:lnTo>
                <a:lnTo>
                  <a:pt x="32" y="81"/>
                </a:lnTo>
                <a:lnTo>
                  <a:pt x="24" y="87"/>
                </a:lnTo>
                <a:lnTo>
                  <a:pt x="17" y="91"/>
                </a:lnTo>
                <a:lnTo>
                  <a:pt x="13" y="95"/>
                </a:lnTo>
                <a:lnTo>
                  <a:pt x="11" y="99"/>
                </a:lnTo>
                <a:lnTo>
                  <a:pt x="10" y="103"/>
                </a:lnTo>
                <a:lnTo>
                  <a:pt x="10" y="112"/>
                </a:lnTo>
                <a:lnTo>
                  <a:pt x="8" y="125"/>
                </a:lnTo>
                <a:lnTo>
                  <a:pt x="6" y="138"/>
                </a:lnTo>
                <a:lnTo>
                  <a:pt x="5" y="153"/>
                </a:lnTo>
                <a:lnTo>
                  <a:pt x="3" y="166"/>
                </a:lnTo>
                <a:lnTo>
                  <a:pt x="2" y="176"/>
                </a:lnTo>
                <a:lnTo>
                  <a:pt x="1" y="183"/>
                </a:lnTo>
                <a:lnTo>
                  <a:pt x="1" y="188"/>
                </a:lnTo>
                <a:lnTo>
                  <a:pt x="0" y="196"/>
                </a:lnTo>
                <a:lnTo>
                  <a:pt x="0" y="207"/>
                </a:lnTo>
                <a:lnTo>
                  <a:pt x="0" y="220"/>
                </a:lnTo>
                <a:lnTo>
                  <a:pt x="0" y="233"/>
                </a:lnTo>
                <a:lnTo>
                  <a:pt x="0" y="245"/>
                </a:lnTo>
                <a:lnTo>
                  <a:pt x="0" y="256"/>
                </a:lnTo>
                <a:lnTo>
                  <a:pt x="2" y="264"/>
                </a:lnTo>
                <a:lnTo>
                  <a:pt x="4" y="267"/>
                </a:lnTo>
                <a:lnTo>
                  <a:pt x="5" y="269"/>
                </a:lnTo>
                <a:lnTo>
                  <a:pt x="8" y="270"/>
                </a:lnTo>
                <a:lnTo>
                  <a:pt x="10" y="271"/>
                </a:lnTo>
                <a:lnTo>
                  <a:pt x="14" y="271"/>
                </a:lnTo>
                <a:lnTo>
                  <a:pt x="16" y="271"/>
                </a:lnTo>
                <a:lnTo>
                  <a:pt x="17" y="271"/>
                </a:lnTo>
                <a:lnTo>
                  <a:pt x="18" y="271"/>
                </a:lnTo>
                <a:lnTo>
                  <a:pt x="16" y="263"/>
                </a:lnTo>
                <a:lnTo>
                  <a:pt x="10" y="258"/>
                </a:lnTo>
                <a:lnTo>
                  <a:pt x="22" y="265"/>
                </a:lnTo>
                <a:lnTo>
                  <a:pt x="19" y="329"/>
                </a:lnTo>
                <a:lnTo>
                  <a:pt x="21" y="349"/>
                </a:lnTo>
                <a:lnTo>
                  <a:pt x="39" y="423"/>
                </a:lnTo>
                <a:lnTo>
                  <a:pt x="17" y="441"/>
                </a:lnTo>
                <a:lnTo>
                  <a:pt x="14" y="453"/>
                </a:lnTo>
                <a:lnTo>
                  <a:pt x="39" y="453"/>
                </a:lnTo>
                <a:lnTo>
                  <a:pt x="69" y="453"/>
                </a:lnTo>
                <a:lnTo>
                  <a:pt x="70" y="454"/>
                </a:lnTo>
                <a:lnTo>
                  <a:pt x="71" y="457"/>
                </a:lnTo>
                <a:lnTo>
                  <a:pt x="74" y="461"/>
                </a:lnTo>
                <a:lnTo>
                  <a:pt x="76" y="465"/>
                </a:lnTo>
                <a:lnTo>
                  <a:pt x="81" y="469"/>
                </a:lnTo>
                <a:lnTo>
                  <a:pt x="84" y="473"/>
                </a:lnTo>
                <a:lnTo>
                  <a:pt x="87" y="476"/>
                </a:lnTo>
                <a:lnTo>
                  <a:pt x="90" y="478"/>
                </a:lnTo>
                <a:lnTo>
                  <a:pt x="93" y="479"/>
                </a:lnTo>
                <a:lnTo>
                  <a:pt x="97" y="478"/>
                </a:lnTo>
                <a:lnTo>
                  <a:pt x="100" y="478"/>
                </a:lnTo>
                <a:lnTo>
                  <a:pt x="103" y="477"/>
                </a:lnTo>
                <a:lnTo>
                  <a:pt x="105" y="476"/>
                </a:lnTo>
                <a:lnTo>
                  <a:pt x="108" y="476"/>
                </a:lnTo>
                <a:lnTo>
                  <a:pt x="109" y="475"/>
                </a:lnTo>
                <a:lnTo>
                  <a:pt x="109" y="475"/>
                </a:lnTo>
                <a:lnTo>
                  <a:pt x="104" y="458"/>
                </a:lnTo>
                <a:lnTo>
                  <a:pt x="97" y="439"/>
                </a:lnTo>
                <a:lnTo>
                  <a:pt x="114" y="355"/>
                </a:lnTo>
                <a:lnTo>
                  <a:pt x="118" y="276"/>
                </a:lnTo>
                <a:lnTo>
                  <a:pt x="120" y="248"/>
                </a:lnTo>
              </a:path>
            </a:pathLst>
          </a:custGeom>
          <a:solidFill>
            <a:srgbClr val="9966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2" name="Freeform 16"/>
          <p:cNvSpPr>
            <a:spLocks/>
          </p:cNvSpPr>
          <p:nvPr/>
        </p:nvSpPr>
        <p:spPr bwMode="auto">
          <a:xfrm>
            <a:off x="1665288" y="3016250"/>
            <a:ext cx="238125" cy="746125"/>
          </a:xfrm>
          <a:custGeom>
            <a:avLst/>
            <a:gdLst>
              <a:gd name="T0" fmla="*/ 149 w 150"/>
              <a:gd name="T1" fmla="*/ 393 h 470"/>
              <a:gd name="T2" fmla="*/ 138 w 150"/>
              <a:gd name="T3" fmla="*/ 272 h 470"/>
              <a:gd name="T4" fmla="*/ 141 w 150"/>
              <a:gd name="T5" fmla="*/ 267 h 470"/>
              <a:gd name="T6" fmla="*/ 143 w 150"/>
              <a:gd name="T7" fmla="*/ 263 h 470"/>
              <a:gd name="T8" fmla="*/ 141 w 150"/>
              <a:gd name="T9" fmla="*/ 249 h 470"/>
              <a:gd name="T10" fmla="*/ 142 w 150"/>
              <a:gd name="T11" fmla="*/ 194 h 470"/>
              <a:gd name="T12" fmla="*/ 140 w 150"/>
              <a:gd name="T13" fmla="*/ 154 h 470"/>
              <a:gd name="T14" fmla="*/ 133 w 150"/>
              <a:gd name="T15" fmla="*/ 109 h 470"/>
              <a:gd name="T16" fmla="*/ 118 w 150"/>
              <a:gd name="T17" fmla="*/ 90 h 470"/>
              <a:gd name="T18" fmla="*/ 96 w 150"/>
              <a:gd name="T19" fmla="*/ 75 h 470"/>
              <a:gd name="T20" fmla="*/ 85 w 150"/>
              <a:gd name="T21" fmla="*/ 68 h 470"/>
              <a:gd name="T22" fmla="*/ 94 w 150"/>
              <a:gd name="T23" fmla="*/ 42 h 470"/>
              <a:gd name="T24" fmla="*/ 95 w 150"/>
              <a:gd name="T25" fmla="*/ 32 h 470"/>
              <a:gd name="T26" fmla="*/ 93 w 150"/>
              <a:gd name="T27" fmla="*/ 18 h 470"/>
              <a:gd name="T28" fmla="*/ 86 w 150"/>
              <a:gd name="T29" fmla="*/ 8 h 470"/>
              <a:gd name="T30" fmla="*/ 82 w 150"/>
              <a:gd name="T31" fmla="*/ 2 h 470"/>
              <a:gd name="T32" fmla="*/ 67 w 150"/>
              <a:gd name="T33" fmla="*/ 0 h 470"/>
              <a:gd name="T34" fmla="*/ 52 w 150"/>
              <a:gd name="T35" fmla="*/ 1 h 470"/>
              <a:gd name="T36" fmla="*/ 48 w 150"/>
              <a:gd name="T37" fmla="*/ 5 h 470"/>
              <a:gd name="T38" fmla="*/ 40 w 150"/>
              <a:gd name="T39" fmla="*/ 13 h 470"/>
              <a:gd name="T40" fmla="*/ 38 w 150"/>
              <a:gd name="T41" fmla="*/ 27 h 470"/>
              <a:gd name="T42" fmla="*/ 41 w 150"/>
              <a:gd name="T43" fmla="*/ 38 h 470"/>
              <a:gd name="T44" fmla="*/ 52 w 150"/>
              <a:gd name="T45" fmla="*/ 68 h 470"/>
              <a:gd name="T46" fmla="*/ 39 w 150"/>
              <a:gd name="T47" fmla="*/ 77 h 470"/>
              <a:gd name="T48" fmla="*/ 17 w 150"/>
              <a:gd name="T49" fmla="*/ 91 h 470"/>
              <a:gd name="T50" fmla="*/ 10 w 150"/>
              <a:gd name="T51" fmla="*/ 103 h 470"/>
              <a:gd name="T52" fmla="*/ 6 w 150"/>
              <a:gd name="T53" fmla="*/ 138 h 470"/>
              <a:gd name="T54" fmla="*/ 2 w 150"/>
              <a:gd name="T55" fmla="*/ 176 h 470"/>
              <a:gd name="T56" fmla="*/ 0 w 150"/>
              <a:gd name="T57" fmla="*/ 195 h 470"/>
              <a:gd name="T58" fmla="*/ 0 w 150"/>
              <a:gd name="T59" fmla="*/ 232 h 470"/>
              <a:gd name="T60" fmla="*/ 2 w 150"/>
              <a:gd name="T61" fmla="*/ 263 h 470"/>
              <a:gd name="T62" fmla="*/ 8 w 150"/>
              <a:gd name="T63" fmla="*/ 269 h 470"/>
              <a:gd name="T64" fmla="*/ 15 w 150"/>
              <a:gd name="T65" fmla="*/ 270 h 470"/>
              <a:gd name="T66" fmla="*/ 10 w 150"/>
              <a:gd name="T67" fmla="*/ 258 h 470"/>
              <a:gd name="T68" fmla="*/ 42 w 150"/>
              <a:gd name="T69" fmla="*/ 436 h 470"/>
              <a:gd name="T70" fmla="*/ 48 w 150"/>
              <a:gd name="T71" fmla="*/ 467 h 470"/>
              <a:gd name="T72" fmla="*/ 73 w 150"/>
              <a:gd name="T73" fmla="*/ 454 h 470"/>
              <a:gd name="T74" fmla="*/ 87 w 150"/>
              <a:gd name="T75" fmla="*/ 462 h 470"/>
              <a:gd name="T76" fmla="*/ 101 w 150"/>
              <a:gd name="T77" fmla="*/ 468 h 470"/>
              <a:gd name="T78" fmla="*/ 110 w 150"/>
              <a:gd name="T79" fmla="*/ 468 h 470"/>
              <a:gd name="T80" fmla="*/ 117 w 150"/>
              <a:gd name="T81" fmla="*/ 466 h 470"/>
              <a:gd name="T82" fmla="*/ 114 w 150"/>
              <a:gd name="T83" fmla="*/ 448 h 470"/>
              <a:gd name="T84" fmla="*/ 120 w 150"/>
              <a:gd name="T85" fmla="*/ 257 h 470"/>
              <a:gd name="T86" fmla="*/ 125 w 150"/>
              <a:gd name="T87" fmla="*/ 267 h 470"/>
              <a:gd name="T88" fmla="*/ 126 w 150"/>
              <a:gd name="T89" fmla="*/ 268 h 470"/>
              <a:gd name="T90" fmla="*/ 127 w 150"/>
              <a:gd name="T91" fmla="*/ 270 h 470"/>
              <a:gd name="T92" fmla="*/ 129 w 150"/>
              <a:gd name="T93" fmla="*/ 281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0" h="470">
                <a:moveTo>
                  <a:pt x="119" y="281"/>
                </a:moveTo>
                <a:lnTo>
                  <a:pt x="119" y="393"/>
                </a:lnTo>
                <a:lnTo>
                  <a:pt x="149" y="393"/>
                </a:lnTo>
                <a:lnTo>
                  <a:pt x="149" y="281"/>
                </a:lnTo>
                <a:lnTo>
                  <a:pt x="138" y="281"/>
                </a:lnTo>
                <a:lnTo>
                  <a:pt x="138" y="272"/>
                </a:lnTo>
                <a:lnTo>
                  <a:pt x="138" y="271"/>
                </a:lnTo>
                <a:lnTo>
                  <a:pt x="140" y="269"/>
                </a:lnTo>
                <a:lnTo>
                  <a:pt x="141" y="267"/>
                </a:lnTo>
                <a:lnTo>
                  <a:pt x="142" y="266"/>
                </a:lnTo>
                <a:lnTo>
                  <a:pt x="143" y="264"/>
                </a:lnTo>
                <a:lnTo>
                  <a:pt x="143" y="263"/>
                </a:lnTo>
                <a:lnTo>
                  <a:pt x="144" y="262"/>
                </a:lnTo>
                <a:lnTo>
                  <a:pt x="144" y="262"/>
                </a:lnTo>
                <a:lnTo>
                  <a:pt x="141" y="249"/>
                </a:lnTo>
                <a:lnTo>
                  <a:pt x="141" y="249"/>
                </a:lnTo>
                <a:lnTo>
                  <a:pt x="143" y="197"/>
                </a:lnTo>
                <a:lnTo>
                  <a:pt x="142" y="194"/>
                </a:lnTo>
                <a:lnTo>
                  <a:pt x="142" y="185"/>
                </a:lnTo>
                <a:lnTo>
                  <a:pt x="141" y="171"/>
                </a:lnTo>
                <a:lnTo>
                  <a:pt x="140" y="154"/>
                </a:lnTo>
                <a:lnTo>
                  <a:pt x="138" y="137"/>
                </a:lnTo>
                <a:lnTo>
                  <a:pt x="136" y="122"/>
                </a:lnTo>
                <a:lnTo>
                  <a:pt x="133" y="109"/>
                </a:lnTo>
                <a:lnTo>
                  <a:pt x="129" y="101"/>
                </a:lnTo>
                <a:lnTo>
                  <a:pt x="124" y="95"/>
                </a:lnTo>
                <a:lnTo>
                  <a:pt x="118" y="90"/>
                </a:lnTo>
                <a:lnTo>
                  <a:pt x="111" y="84"/>
                </a:lnTo>
                <a:lnTo>
                  <a:pt x="103" y="79"/>
                </a:lnTo>
                <a:lnTo>
                  <a:pt x="96" y="75"/>
                </a:lnTo>
                <a:lnTo>
                  <a:pt x="90" y="72"/>
                </a:lnTo>
                <a:lnTo>
                  <a:pt x="86" y="69"/>
                </a:lnTo>
                <a:lnTo>
                  <a:pt x="85" y="68"/>
                </a:lnTo>
                <a:lnTo>
                  <a:pt x="86" y="56"/>
                </a:lnTo>
                <a:lnTo>
                  <a:pt x="94" y="43"/>
                </a:lnTo>
                <a:lnTo>
                  <a:pt x="94" y="42"/>
                </a:lnTo>
                <a:lnTo>
                  <a:pt x="95" y="39"/>
                </a:lnTo>
                <a:lnTo>
                  <a:pt x="95" y="36"/>
                </a:lnTo>
                <a:lnTo>
                  <a:pt x="95" y="32"/>
                </a:lnTo>
                <a:lnTo>
                  <a:pt x="95" y="28"/>
                </a:lnTo>
                <a:lnTo>
                  <a:pt x="95" y="23"/>
                </a:lnTo>
                <a:lnTo>
                  <a:pt x="93" y="18"/>
                </a:lnTo>
                <a:lnTo>
                  <a:pt x="90" y="14"/>
                </a:lnTo>
                <a:lnTo>
                  <a:pt x="88" y="11"/>
                </a:lnTo>
                <a:lnTo>
                  <a:pt x="86" y="8"/>
                </a:lnTo>
                <a:lnTo>
                  <a:pt x="85" y="5"/>
                </a:lnTo>
                <a:lnTo>
                  <a:pt x="84" y="4"/>
                </a:lnTo>
                <a:lnTo>
                  <a:pt x="82" y="2"/>
                </a:lnTo>
                <a:lnTo>
                  <a:pt x="79" y="0"/>
                </a:lnTo>
                <a:lnTo>
                  <a:pt x="74" y="0"/>
                </a:lnTo>
                <a:lnTo>
                  <a:pt x="67" y="0"/>
                </a:lnTo>
                <a:lnTo>
                  <a:pt x="59" y="0"/>
                </a:lnTo>
                <a:lnTo>
                  <a:pt x="55" y="0"/>
                </a:lnTo>
                <a:lnTo>
                  <a:pt x="52" y="1"/>
                </a:lnTo>
                <a:lnTo>
                  <a:pt x="50" y="2"/>
                </a:lnTo>
                <a:lnTo>
                  <a:pt x="49" y="4"/>
                </a:lnTo>
                <a:lnTo>
                  <a:pt x="48" y="5"/>
                </a:lnTo>
                <a:lnTo>
                  <a:pt x="46" y="8"/>
                </a:lnTo>
                <a:lnTo>
                  <a:pt x="42" y="10"/>
                </a:lnTo>
                <a:lnTo>
                  <a:pt x="40" y="13"/>
                </a:lnTo>
                <a:lnTo>
                  <a:pt x="38" y="17"/>
                </a:lnTo>
                <a:lnTo>
                  <a:pt x="38" y="22"/>
                </a:lnTo>
                <a:lnTo>
                  <a:pt x="38" y="27"/>
                </a:lnTo>
                <a:lnTo>
                  <a:pt x="39" y="32"/>
                </a:lnTo>
                <a:lnTo>
                  <a:pt x="40" y="36"/>
                </a:lnTo>
                <a:lnTo>
                  <a:pt x="41" y="38"/>
                </a:lnTo>
                <a:lnTo>
                  <a:pt x="41" y="39"/>
                </a:lnTo>
                <a:lnTo>
                  <a:pt x="42" y="59"/>
                </a:lnTo>
                <a:lnTo>
                  <a:pt x="52" y="68"/>
                </a:lnTo>
                <a:lnTo>
                  <a:pt x="50" y="69"/>
                </a:lnTo>
                <a:lnTo>
                  <a:pt x="46" y="73"/>
                </a:lnTo>
                <a:lnTo>
                  <a:pt x="39" y="77"/>
                </a:lnTo>
                <a:lnTo>
                  <a:pt x="31" y="81"/>
                </a:lnTo>
                <a:lnTo>
                  <a:pt x="24" y="86"/>
                </a:lnTo>
                <a:lnTo>
                  <a:pt x="17" y="91"/>
                </a:lnTo>
                <a:lnTo>
                  <a:pt x="13" y="95"/>
                </a:lnTo>
                <a:lnTo>
                  <a:pt x="11" y="98"/>
                </a:lnTo>
                <a:lnTo>
                  <a:pt x="10" y="103"/>
                </a:lnTo>
                <a:lnTo>
                  <a:pt x="10" y="111"/>
                </a:lnTo>
                <a:lnTo>
                  <a:pt x="8" y="124"/>
                </a:lnTo>
                <a:lnTo>
                  <a:pt x="6" y="138"/>
                </a:lnTo>
                <a:lnTo>
                  <a:pt x="5" y="152"/>
                </a:lnTo>
                <a:lnTo>
                  <a:pt x="3" y="165"/>
                </a:lnTo>
                <a:lnTo>
                  <a:pt x="2" y="176"/>
                </a:lnTo>
                <a:lnTo>
                  <a:pt x="1" y="182"/>
                </a:lnTo>
                <a:lnTo>
                  <a:pt x="1" y="187"/>
                </a:lnTo>
                <a:lnTo>
                  <a:pt x="0" y="195"/>
                </a:lnTo>
                <a:lnTo>
                  <a:pt x="0" y="206"/>
                </a:lnTo>
                <a:lnTo>
                  <a:pt x="0" y="219"/>
                </a:lnTo>
                <a:lnTo>
                  <a:pt x="0" y="232"/>
                </a:lnTo>
                <a:lnTo>
                  <a:pt x="0" y="245"/>
                </a:lnTo>
                <a:lnTo>
                  <a:pt x="0" y="255"/>
                </a:lnTo>
                <a:lnTo>
                  <a:pt x="2" y="263"/>
                </a:lnTo>
                <a:lnTo>
                  <a:pt x="4" y="266"/>
                </a:lnTo>
                <a:lnTo>
                  <a:pt x="5" y="268"/>
                </a:lnTo>
                <a:lnTo>
                  <a:pt x="8" y="269"/>
                </a:lnTo>
                <a:lnTo>
                  <a:pt x="11" y="270"/>
                </a:lnTo>
                <a:lnTo>
                  <a:pt x="14" y="270"/>
                </a:lnTo>
                <a:lnTo>
                  <a:pt x="15" y="270"/>
                </a:lnTo>
                <a:lnTo>
                  <a:pt x="17" y="270"/>
                </a:lnTo>
                <a:lnTo>
                  <a:pt x="18" y="270"/>
                </a:lnTo>
                <a:lnTo>
                  <a:pt x="10" y="258"/>
                </a:lnTo>
                <a:lnTo>
                  <a:pt x="23" y="172"/>
                </a:lnTo>
                <a:lnTo>
                  <a:pt x="23" y="264"/>
                </a:lnTo>
                <a:lnTo>
                  <a:pt x="42" y="436"/>
                </a:lnTo>
                <a:lnTo>
                  <a:pt x="26" y="456"/>
                </a:lnTo>
                <a:lnTo>
                  <a:pt x="23" y="468"/>
                </a:lnTo>
                <a:lnTo>
                  <a:pt x="48" y="467"/>
                </a:lnTo>
                <a:lnTo>
                  <a:pt x="69" y="452"/>
                </a:lnTo>
                <a:lnTo>
                  <a:pt x="69" y="452"/>
                </a:lnTo>
                <a:lnTo>
                  <a:pt x="73" y="454"/>
                </a:lnTo>
                <a:lnTo>
                  <a:pt x="77" y="456"/>
                </a:lnTo>
                <a:lnTo>
                  <a:pt x="82" y="460"/>
                </a:lnTo>
                <a:lnTo>
                  <a:pt x="87" y="462"/>
                </a:lnTo>
                <a:lnTo>
                  <a:pt x="92" y="464"/>
                </a:lnTo>
                <a:lnTo>
                  <a:pt x="97" y="467"/>
                </a:lnTo>
                <a:lnTo>
                  <a:pt x="101" y="468"/>
                </a:lnTo>
                <a:lnTo>
                  <a:pt x="103" y="469"/>
                </a:lnTo>
                <a:lnTo>
                  <a:pt x="106" y="469"/>
                </a:lnTo>
                <a:lnTo>
                  <a:pt x="110" y="468"/>
                </a:lnTo>
                <a:lnTo>
                  <a:pt x="112" y="467"/>
                </a:lnTo>
                <a:lnTo>
                  <a:pt x="115" y="467"/>
                </a:lnTo>
                <a:lnTo>
                  <a:pt x="117" y="466"/>
                </a:lnTo>
                <a:lnTo>
                  <a:pt x="119" y="465"/>
                </a:lnTo>
                <a:lnTo>
                  <a:pt x="119" y="465"/>
                </a:lnTo>
                <a:lnTo>
                  <a:pt x="114" y="448"/>
                </a:lnTo>
                <a:lnTo>
                  <a:pt x="96" y="438"/>
                </a:lnTo>
                <a:lnTo>
                  <a:pt x="113" y="275"/>
                </a:lnTo>
                <a:lnTo>
                  <a:pt x="120" y="257"/>
                </a:lnTo>
                <a:lnTo>
                  <a:pt x="111" y="163"/>
                </a:lnTo>
                <a:lnTo>
                  <a:pt x="130" y="259"/>
                </a:lnTo>
                <a:lnTo>
                  <a:pt x="125" y="267"/>
                </a:lnTo>
                <a:lnTo>
                  <a:pt x="125" y="267"/>
                </a:lnTo>
                <a:lnTo>
                  <a:pt x="125" y="267"/>
                </a:lnTo>
                <a:lnTo>
                  <a:pt x="126" y="268"/>
                </a:lnTo>
                <a:lnTo>
                  <a:pt x="126" y="268"/>
                </a:lnTo>
                <a:lnTo>
                  <a:pt x="127" y="269"/>
                </a:lnTo>
                <a:lnTo>
                  <a:pt x="127" y="270"/>
                </a:lnTo>
                <a:lnTo>
                  <a:pt x="128" y="271"/>
                </a:lnTo>
                <a:lnTo>
                  <a:pt x="129" y="271"/>
                </a:lnTo>
                <a:lnTo>
                  <a:pt x="129" y="281"/>
                </a:lnTo>
                <a:lnTo>
                  <a:pt x="119" y="281"/>
                </a:lnTo>
              </a:path>
            </a:pathLst>
          </a:custGeom>
          <a:solidFill>
            <a:srgbClr val="00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3" name="Freeform 17"/>
          <p:cNvSpPr>
            <a:spLocks/>
          </p:cNvSpPr>
          <p:nvPr/>
        </p:nvSpPr>
        <p:spPr bwMode="auto">
          <a:xfrm>
            <a:off x="1271588" y="3067050"/>
            <a:ext cx="233362" cy="712788"/>
          </a:xfrm>
          <a:custGeom>
            <a:avLst/>
            <a:gdLst>
              <a:gd name="T0" fmla="*/ 80 w 147"/>
              <a:gd name="T1" fmla="*/ 211 h 449"/>
              <a:gd name="T2" fmla="*/ 80 w 147"/>
              <a:gd name="T3" fmla="*/ 211 h 449"/>
              <a:gd name="T4" fmla="*/ 82 w 147"/>
              <a:gd name="T5" fmla="*/ 210 h 449"/>
              <a:gd name="T6" fmla="*/ 81 w 147"/>
              <a:gd name="T7" fmla="*/ 211 h 449"/>
              <a:gd name="T8" fmla="*/ 134 w 147"/>
              <a:gd name="T9" fmla="*/ 422 h 449"/>
              <a:gd name="T10" fmla="*/ 111 w 147"/>
              <a:gd name="T11" fmla="*/ 394 h 449"/>
              <a:gd name="T12" fmla="*/ 116 w 147"/>
              <a:gd name="T13" fmla="*/ 332 h 449"/>
              <a:gd name="T14" fmla="*/ 119 w 147"/>
              <a:gd name="T15" fmla="*/ 309 h 449"/>
              <a:gd name="T16" fmla="*/ 126 w 147"/>
              <a:gd name="T17" fmla="*/ 294 h 449"/>
              <a:gd name="T18" fmla="*/ 118 w 147"/>
              <a:gd name="T19" fmla="*/ 202 h 449"/>
              <a:gd name="T20" fmla="*/ 125 w 147"/>
              <a:gd name="T21" fmla="*/ 215 h 449"/>
              <a:gd name="T22" fmla="*/ 132 w 147"/>
              <a:gd name="T23" fmla="*/ 203 h 449"/>
              <a:gd name="T24" fmla="*/ 124 w 147"/>
              <a:gd name="T25" fmla="*/ 178 h 449"/>
              <a:gd name="T26" fmla="*/ 128 w 147"/>
              <a:gd name="T27" fmla="*/ 133 h 449"/>
              <a:gd name="T28" fmla="*/ 108 w 147"/>
              <a:gd name="T29" fmla="*/ 76 h 449"/>
              <a:gd name="T30" fmla="*/ 94 w 147"/>
              <a:gd name="T31" fmla="*/ 66 h 449"/>
              <a:gd name="T32" fmla="*/ 100 w 147"/>
              <a:gd name="T33" fmla="*/ 64 h 449"/>
              <a:gd name="T34" fmla="*/ 103 w 147"/>
              <a:gd name="T35" fmla="*/ 53 h 449"/>
              <a:gd name="T36" fmla="*/ 97 w 147"/>
              <a:gd name="T37" fmla="*/ 46 h 449"/>
              <a:gd name="T38" fmla="*/ 94 w 147"/>
              <a:gd name="T39" fmla="*/ 27 h 449"/>
              <a:gd name="T40" fmla="*/ 97 w 147"/>
              <a:gd name="T41" fmla="*/ 17 h 449"/>
              <a:gd name="T42" fmla="*/ 89 w 147"/>
              <a:gd name="T43" fmla="*/ 7 h 449"/>
              <a:gd name="T44" fmla="*/ 79 w 147"/>
              <a:gd name="T45" fmla="*/ 0 h 449"/>
              <a:gd name="T46" fmla="*/ 55 w 147"/>
              <a:gd name="T47" fmla="*/ 4 h 449"/>
              <a:gd name="T48" fmla="*/ 42 w 147"/>
              <a:gd name="T49" fmla="*/ 22 h 449"/>
              <a:gd name="T50" fmla="*/ 32 w 147"/>
              <a:gd name="T51" fmla="*/ 47 h 449"/>
              <a:gd name="T52" fmla="*/ 23 w 147"/>
              <a:gd name="T53" fmla="*/ 59 h 449"/>
              <a:gd name="T54" fmla="*/ 31 w 147"/>
              <a:gd name="T55" fmla="*/ 66 h 449"/>
              <a:gd name="T56" fmla="*/ 28 w 147"/>
              <a:gd name="T57" fmla="*/ 76 h 449"/>
              <a:gd name="T58" fmla="*/ 5 w 147"/>
              <a:gd name="T59" fmla="*/ 122 h 449"/>
              <a:gd name="T60" fmla="*/ 0 w 147"/>
              <a:gd name="T61" fmla="*/ 152 h 449"/>
              <a:gd name="T62" fmla="*/ 13 w 147"/>
              <a:gd name="T63" fmla="*/ 191 h 449"/>
              <a:gd name="T64" fmla="*/ 14 w 147"/>
              <a:gd name="T65" fmla="*/ 256 h 449"/>
              <a:gd name="T66" fmla="*/ 13 w 147"/>
              <a:gd name="T67" fmla="*/ 303 h 449"/>
              <a:gd name="T68" fmla="*/ 28 w 147"/>
              <a:gd name="T69" fmla="*/ 312 h 449"/>
              <a:gd name="T70" fmla="*/ 34 w 147"/>
              <a:gd name="T71" fmla="*/ 319 h 449"/>
              <a:gd name="T72" fmla="*/ 40 w 147"/>
              <a:gd name="T73" fmla="*/ 337 h 449"/>
              <a:gd name="T74" fmla="*/ 38 w 147"/>
              <a:gd name="T75" fmla="*/ 344 h 449"/>
              <a:gd name="T76" fmla="*/ 37 w 147"/>
              <a:gd name="T77" fmla="*/ 367 h 449"/>
              <a:gd name="T78" fmla="*/ 46 w 147"/>
              <a:gd name="T79" fmla="*/ 400 h 449"/>
              <a:gd name="T80" fmla="*/ 43 w 147"/>
              <a:gd name="T81" fmla="*/ 442 h 449"/>
              <a:gd name="T82" fmla="*/ 55 w 147"/>
              <a:gd name="T83" fmla="*/ 448 h 449"/>
              <a:gd name="T84" fmla="*/ 64 w 147"/>
              <a:gd name="T85" fmla="*/ 435 h 449"/>
              <a:gd name="T86" fmla="*/ 59 w 147"/>
              <a:gd name="T87" fmla="*/ 397 h 449"/>
              <a:gd name="T88" fmla="*/ 84 w 147"/>
              <a:gd name="T89" fmla="*/ 326 h 449"/>
              <a:gd name="T90" fmla="*/ 86 w 147"/>
              <a:gd name="T91" fmla="*/ 349 h 449"/>
              <a:gd name="T92" fmla="*/ 92 w 147"/>
              <a:gd name="T93" fmla="*/ 384 h 449"/>
              <a:gd name="T94" fmla="*/ 94 w 147"/>
              <a:gd name="T95" fmla="*/ 427 h 449"/>
              <a:gd name="T96" fmla="*/ 107 w 147"/>
              <a:gd name="T97" fmla="*/ 428 h 449"/>
              <a:gd name="T98" fmla="*/ 124 w 147"/>
              <a:gd name="T99" fmla="*/ 436 h 449"/>
              <a:gd name="T100" fmla="*/ 141 w 147"/>
              <a:gd name="T101" fmla="*/ 438 h 449"/>
              <a:gd name="T102" fmla="*/ 80 w 147"/>
              <a:gd name="T103" fmla="*/ 211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 h="449">
                <a:moveTo>
                  <a:pt x="80" y="211"/>
                </a:moveTo>
                <a:lnTo>
                  <a:pt x="81" y="211"/>
                </a:lnTo>
                <a:lnTo>
                  <a:pt x="81" y="211"/>
                </a:lnTo>
                <a:lnTo>
                  <a:pt x="80" y="211"/>
                </a:lnTo>
                <a:lnTo>
                  <a:pt x="80" y="211"/>
                </a:lnTo>
                <a:lnTo>
                  <a:pt x="80" y="211"/>
                </a:lnTo>
                <a:lnTo>
                  <a:pt x="80" y="211"/>
                </a:lnTo>
                <a:lnTo>
                  <a:pt x="80" y="211"/>
                </a:lnTo>
                <a:lnTo>
                  <a:pt x="80" y="211"/>
                </a:lnTo>
                <a:lnTo>
                  <a:pt x="80" y="211"/>
                </a:lnTo>
                <a:lnTo>
                  <a:pt x="81" y="211"/>
                </a:lnTo>
                <a:lnTo>
                  <a:pt x="82" y="210"/>
                </a:lnTo>
                <a:lnTo>
                  <a:pt x="82" y="210"/>
                </a:lnTo>
                <a:lnTo>
                  <a:pt x="82" y="210"/>
                </a:lnTo>
                <a:lnTo>
                  <a:pt x="82" y="210"/>
                </a:lnTo>
                <a:lnTo>
                  <a:pt x="81" y="211"/>
                </a:lnTo>
                <a:lnTo>
                  <a:pt x="81" y="211"/>
                </a:lnTo>
                <a:lnTo>
                  <a:pt x="81" y="211"/>
                </a:lnTo>
                <a:lnTo>
                  <a:pt x="81" y="211"/>
                </a:lnTo>
                <a:lnTo>
                  <a:pt x="81" y="211"/>
                </a:lnTo>
                <a:lnTo>
                  <a:pt x="80" y="211"/>
                </a:lnTo>
                <a:lnTo>
                  <a:pt x="145" y="428"/>
                </a:lnTo>
                <a:lnTo>
                  <a:pt x="143" y="427"/>
                </a:lnTo>
                <a:lnTo>
                  <a:pt x="140" y="425"/>
                </a:lnTo>
                <a:lnTo>
                  <a:pt x="134" y="422"/>
                </a:lnTo>
                <a:lnTo>
                  <a:pt x="128" y="418"/>
                </a:lnTo>
                <a:lnTo>
                  <a:pt x="122" y="412"/>
                </a:lnTo>
                <a:lnTo>
                  <a:pt x="116" y="406"/>
                </a:lnTo>
                <a:lnTo>
                  <a:pt x="113" y="400"/>
                </a:lnTo>
                <a:lnTo>
                  <a:pt x="111" y="394"/>
                </a:lnTo>
                <a:lnTo>
                  <a:pt x="111" y="385"/>
                </a:lnTo>
                <a:lnTo>
                  <a:pt x="113" y="374"/>
                </a:lnTo>
                <a:lnTo>
                  <a:pt x="113" y="360"/>
                </a:lnTo>
                <a:lnTo>
                  <a:pt x="115" y="346"/>
                </a:lnTo>
                <a:lnTo>
                  <a:pt x="116" y="332"/>
                </a:lnTo>
                <a:lnTo>
                  <a:pt x="117" y="321"/>
                </a:lnTo>
                <a:lnTo>
                  <a:pt x="118" y="312"/>
                </a:lnTo>
                <a:lnTo>
                  <a:pt x="118" y="309"/>
                </a:lnTo>
                <a:lnTo>
                  <a:pt x="118" y="309"/>
                </a:lnTo>
                <a:lnTo>
                  <a:pt x="119" y="309"/>
                </a:lnTo>
                <a:lnTo>
                  <a:pt x="121" y="308"/>
                </a:lnTo>
                <a:lnTo>
                  <a:pt x="122" y="306"/>
                </a:lnTo>
                <a:lnTo>
                  <a:pt x="124" y="304"/>
                </a:lnTo>
                <a:lnTo>
                  <a:pt x="125" y="300"/>
                </a:lnTo>
                <a:lnTo>
                  <a:pt x="126" y="294"/>
                </a:lnTo>
                <a:lnTo>
                  <a:pt x="127" y="287"/>
                </a:lnTo>
                <a:lnTo>
                  <a:pt x="117" y="200"/>
                </a:lnTo>
                <a:lnTo>
                  <a:pt x="118" y="199"/>
                </a:lnTo>
                <a:lnTo>
                  <a:pt x="118" y="200"/>
                </a:lnTo>
                <a:lnTo>
                  <a:pt x="118" y="202"/>
                </a:lnTo>
                <a:lnTo>
                  <a:pt x="119" y="206"/>
                </a:lnTo>
                <a:lnTo>
                  <a:pt x="121" y="209"/>
                </a:lnTo>
                <a:lnTo>
                  <a:pt x="123" y="212"/>
                </a:lnTo>
                <a:lnTo>
                  <a:pt x="124" y="215"/>
                </a:lnTo>
                <a:lnTo>
                  <a:pt x="125" y="215"/>
                </a:lnTo>
                <a:lnTo>
                  <a:pt x="127" y="215"/>
                </a:lnTo>
                <a:lnTo>
                  <a:pt x="129" y="212"/>
                </a:lnTo>
                <a:lnTo>
                  <a:pt x="129" y="210"/>
                </a:lnTo>
                <a:lnTo>
                  <a:pt x="131" y="207"/>
                </a:lnTo>
                <a:lnTo>
                  <a:pt x="132" y="203"/>
                </a:lnTo>
                <a:lnTo>
                  <a:pt x="132" y="200"/>
                </a:lnTo>
                <a:lnTo>
                  <a:pt x="131" y="196"/>
                </a:lnTo>
                <a:lnTo>
                  <a:pt x="129" y="191"/>
                </a:lnTo>
                <a:lnTo>
                  <a:pt x="127" y="186"/>
                </a:lnTo>
                <a:lnTo>
                  <a:pt x="124" y="178"/>
                </a:lnTo>
                <a:lnTo>
                  <a:pt x="123" y="171"/>
                </a:lnTo>
                <a:lnTo>
                  <a:pt x="124" y="165"/>
                </a:lnTo>
                <a:lnTo>
                  <a:pt x="126" y="157"/>
                </a:lnTo>
                <a:lnTo>
                  <a:pt x="128" y="147"/>
                </a:lnTo>
                <a:lnTo>
                  <a:pt x="128" y="133"/>
                </a:lnTo>
                <a:lnTo>
                  <a:pt x="124" y="114"/>
                </a:lnTo>
                <a:lnTo>
                  <a:pt x="117" y="88"/>
                </a:lnTo>
                <a:lnTo>
                  <a:pt x="115" y="84"/>
                </a:lnTo>
                <a:lnTo>
                  <a:pt x="112" y="80"/>
                </a:lnTo>
                <a:lnTo>
                  <a:pt x="108" y="76"/>
                </a:lnTo>
                <a:lnTo>
                  <a:pt x="104" y="72"/>
                </a:lnTo>
                <a:lnTo>
                  <a:pt x="100" y="70"/>
                </a:lnTo>
                <a:lnTo>
                  <a:pt x="97" y="68"/>
                </a:lnTo>
                <a:lnTo>
                  <a:pt x="95" y="67"/>
                </a:lnTo>
                <a:lnTo>
                  <a:pt x="94" y="66"/>
                </a:lnTo>
                <a:lnTo>
                  <a:pt x="94" y="66"/>
                </a:lnTo>
                <a:lnTo>
                  <a:pt x="95" y="66"/>
                </a:lnTo>
                <a:lnTo>
                  <a:pt x="97" y="66"/>
                </a:lnTo>
                <a:lnTo>
                  <a:pt x="98" y="65"/>
                </a:lnTo>
                <a:lnTo>
                  <a:pt x="100" y="64"/>
                </a:lnTo>
                <a:lnTo>
                  <a:pt x="102" y="63"/>
                </a:lnTo>
                <a:lnTo>
                  <a:pt x="102" y="61"/>
                </a:lnTo>
                <a:lnTo>
                  <a:pt x="103" y="58"/>
                </a:lnTo>
                <a:lnTo>
                  <a:pt x="104" y="55"/>
                </a:lnTo>
                <a:lnTo>
                  <a:pt x="103" y="53"/>
                </a:lnTo>
                <a:lnTo>
                  <a:pt x="102" y="52"/>
                </a:lnTo>
                <a:lnTo>
                  <a:pt x="102" y="50"/>
                </a:lnTo>
                <a:lnTo>
                  <a:pt x="100" y="50"/>
                </a:lnTo>
                <a:lnTo>
                  <a:pt x="98" y="48"/>
                </a:lnTo>
                <a:lnTo>
                  <a:pt x="97" y="46"/>
                </a:lnTo>
                <a:lnTo>
                  <a:pt x="95" y="43"/>
                </a:lnTo>
                <a:lnTo>
                  <a:pt x="93" y="40"/>
                </a:lnTo>
                <a:lnTo>
                  <a:pt x="93" y="36"/>
                </a:lnTo>
                <a:lnTo>
                  <a:pt x="93" y="32"/>
                </a:lnTo>
                <a:lnTo>
                  <a:pt x="94" y="27"/>
                </a:lnTo>
                <a:lnTo>
                  <a:pt x="95" y="24"/>
                </a:lnTo>
                <a:lnTo>
                  <a:pt x="97" y="21"/>
                </a:lnTo>
                <a:lnTo>
                  <a:pt x="97" y="18"/>
                </a:lnTo>
                <a:lnTo>
                  <a:pt x="97" y="17"/>
                </a:lnTo>
                <a:lnTo>
                  <a:pt x="97" y="17"/>
                </a:lnTo>
                <a:lnTo>
                  <a:pt x="96" y="16"/>
                </a:lnTo>
                <a:lnTo>
                  <a:pt x="94" y="14"/>
                </a:lnTo>
                <a:lnTo>
                  <a:pt x="92" y="12"/>
                </a:lnTo>
                <a:lnTo>
                  <a:pt x="91" y="9"/>
                </a:lnTo>
                <a:lnTo>
                  <a:pt x="89" y="7"/>
                </a:lnTo>
                <a:lnTo>
                  <a:pt x="88" y="4"/>
                </a:lnTo>
                <a:lnTo>
                  <a:pt x="87" y="2"/>
                </a:lnTo>
                <a:lnTo>
                  <a:pt x="86" y="0"/>
                </a:lnTo>
                <a:lnTo>
                  <a:pt x="83" y="0"/>
                </a:lnTo>
                <a:lnTo>
                  <a:pt x="79" y="0"/>
                </a:lnTo>
                <a:lnTo>
                  <a:pt x="74" y="0"/>
                </a:lnTo>
                <a:lnTo>
                  <a:pt x="69" y="0"/>
                </a:lnTo>
                <a:lnTo>
                  <a:pt x="64" y="1"/>
                </a:lnTo>
                <a:lnTo>
                  <a:pt x="59" y="2"/>
                </a:lnTo>
                <a:lnTo>
                  <a:pt x="55" y="4"/>
                </a:lnTo>
                <a:lnTo>
                  <a:pt x="53" y="5"/>
                </a:lnTo>
                <a:lnTo>
                  <a:pt x="49" y="8"/>
                </a:lnTo>
                <a:lnTo>
                  <a:pt x="47" y="12"/>
                </a:lnTo>
                <a:lnTo>
                  <a:pt x="44" y="17"/>
                </a:lnTo>
                <a:lnTo>
                  <a:pt x="42" y="22"/>
                </a:lnTo>
                <a:lnTo>
                  <a:pt x="39" y="28"/>
                </a:lnTo>
                <a:lnTo>
                  <a:pt x="37" y="33"/>
                </a:lnTo>
                <a:lnTo>
                  <a:pt x="36" y="39"/>
                </a:lnTo>
                <a:lnTo>
                  <a:pt x="34" y="43"/>
                </a:lnTo>
                <a:lnTo>
                  <a:pt x="32" y="47"/>
                </a:lnTo>
                <a:lnTo>
                  <a:pt x="30" y="51"/>
                </a:lnTo>
                <a:lnTo>
                  <a:pt x="28" y="54"/>
                </a:lnTo>
                <a:lnTo>
                  <a:pt x="26" y="56"/>
                </a:lnTo>
                <a:lnTo>
                  <a:pt x="24" y="58"/>
                </a:lnTo>
                <a:lnTo>
                  <a:pt x="23" y="59"/>
                </a:lnTo>
                <a:lnTo>
                  <a:pt x="23" y="59"/>
                </a:lnTo>
                <a:lnTo>
                  <a:pt x="28" y="63"/>
                </a:lnTo>
                <a:lnTo>
                  <a:pt x="28" y="64"/>
                </a:lnTo>
                <a:lnTo>
                  <a:pt x="30" y="65"/>
                </a:lnTo>
                <a:lnTo>
                  <a:pt x="31" y="66"/>
                </a:lnTo>
                <a:lnTo>
                  <a:pt x="32" y="67"/>
                </a:lnTo>
                <a:lnTo>
                  <a:pt x="33" y="69"/>
                </a:lnTo>
                <a:lnTo>
                  <a:pt x="32" y="71"/>
                </a:lnTo>
                <a:lnTo>
                  <a:pt x="31" y="73"/>
                </a:lnTo>
                <a:lnTo>
                  <a:pt x="28" y="76"/>
                </a:lnTo>
                <a:lnTo>
                  <a:pt x="23" y="80"/>
                </a:lnTo>
                <a:lnTo>
                  <a:pt x="19" y="88"/>
                </a:lnTo>
                <a:lnTo>
                  <a:pt x="14" y="98"/>
                </a:lnTo>
                <a:lnTo>
                  <a:pt x="10" y="110"/>
                </a:lnTo>
                <a:lnTo>
                  <a:pt x="5" y="122"/>
                </a:lnTo>
                <a:lnTo>
                  <a:pt x="2" y="131"/>
                </a:lnTo>
                <a:lnTo>
                  <a:pt x="0" y="139"/>
                </a:lnTo>
                <a:lnTo>
                  <a:pt x="0" y="143"/>
                </a:lnTo>
                <a:lnTo>
                  <a:pt x="0" y="146"/>
                </a:lnTo>
                <a:lnTo>
                  <a:pt x="0" y="152"/>
                </a:lnTo>
                <a:lnTo>
                  <a:pt x="2" y="160"/>
                </a:lnTo>
                <a:lnTo>
                  <a:pt x="4" y="169"/>
                </a:lnTo>
                <a:lnTo>
                  <a:pt x="6" y="177"/>
                </a:lnTo>
                <a:lnTo>
                  <a:pt x="10" y="185"/>
                </a:lnTo>
                <a:lnTo>
                  <a:pt x="13" y="191"/>
                </a:lnTo>
                <a:lnTo>
                  <a:pt x="18" y="193"/>
                </a:lnTo>
                <a:lnTo>
                  <a:pt x="17" y="204"/>
                </a:lnTo>
                <a:lnTo>
                  <a:pt x="16" y="219"/>
                </a:lnTo>
                <a:lnTo>
                  <a:pt x="15" y="236"/>
                </a:lnTo>
                <a:lnTo>
                  <a:pt x="14" y="256"/>
                </a:lnTo>
                <a:lnTo>
                  <a:pt x="13" y="274"/>
                </a:lnTo>
                <a:lnTo>
                  <a:pt x="12" y="288"/>
                </a:lnTo>
                <a:lnTo>
                  <a:pt x="12" y="299"/>
                </a:lnTo>
                <a:lnTo>
                  <a:pt x="12" y="302"/>
                </a:lnTo>
                <a:lnTo>
                  <a:pt x="13" y="303"/>
                </a:lnTo>
                <a:lnTo>
                  <a:pt x="15" y="304"/>
                </a:lnTo>
                <a:lnTo>
                  <a:pt x="18" y="307"/>
                </a:lnTo>
                <a:lnTo>
                  <a:pt x="21" y="308"/>
                </a:lnTo>
                <a:lnTo>
                  <a:pt x="26" y="311"/>
                </a:lnTo>
                <a:lnTo>
                  <a:pt x="28" y="312"/>
                </a:lnTo>
                <a:lnTo>
                  <a:pt x="31" y="312"/>
                </a:lnTo>
                <a:lnTo>
                  <a:pt x="32" y="309"/>
                </a:lnTo>
                <a:lnTo>
                  <a:pt x="32" y="312"/>
                </a:lnTo>
                <a:lnTo>
                  <a:pt x="33" y="315"/>
                </a:lnTo>
                <a:lnTo>
                  <a:pt x="34" y="319"/>
                </a:lnTo>
                <a:lnTo>
                  <a:pt x="36" y="324"/>
                </a:lnTo>
                <a:lnTo>
                  <a:pt x="37" y="329"/>
                </a:lnTo>
                <a:lnTo>
                  <a:pt x="39" y="333"/>
                </a:lnTo>
                <a:lnTo>
                  <a:pt x="40" y="336"/>
                </a:lnTo>
                <a:lnTo>
                  <a:pt x="40" y="337"/>
                </a:lnTo>
                <a:lnTo>
                  <a:pt x="40" y="337"/>
                </a:lnTo>
                <a:lnTo>
                  <a:pt x="40" y="338"/>
                </a:lnTo>
                <a:lnTo>
                  <a:pt x="39" y="339"/>
                </a:lnTo>
                <a:lnTo>
                  <a:pt x="39" y="342"/>
                </a:lnTo>
                <a:lnTo>
                  <a:pt x="38" y="344"/>
                </a:lnTo>
                <a:lnTo>
                  <a:pt x="37" y="346"/>
                </a:lnTo>
                <a:lnTo>
                  <a:pt x="37" y="350"/>
                </a:lnTo>
                <a:lnTo>
                  <a:pt x="37" y="355"/>
                </a:lnTo>
                <a:lnTo>
                  <a:pt x="37" y="360"/>
                </a:lnTo>
                <a:lnTo>
                  <a:pt x="37" y="367"/>
                </a:lnTo>
                <a:lnTo>
                  <a:pt x="39" y="375"/>
                </a:lnTo>
                <a:lnTo>
                  <a:pt x="41" y="382"/>
                </a:lnTo>
                <a:lnTo>
                  <a:pt x="43" y="389"/>
                </a:lnTo>
                <a:lnTo>
                  <a:pt x="45" y="396"/>
                </a:lnTo>
                <a:lnTo>
                  <a:pt x="46" y="400"/>
                </a:lnTo>
                <a:lnTo>
                  <a:pt x="47" y="401"/>
                </a:lnTo>
                <a:lnTo>
                  <a:pt x="39" y="416"/>
                </a:lnTo>
                <a:lnTo>
                  <a:pt x="42" y="440"/>
                </a:lnTo>
                <a:lnTo>
                  <a:pt x="42" y="440"/>
                </a:lnTo>
                <a:lnTo>
                  <a:pt x="43" y="442"/>
                </a:lnTo>
                <a:lnTo>
                  <a:pt x="45" y="443"/>
                </a:lnTo>
                <a:lnTo>
                  <a:pt x="48" y="445"/>
                </a:lnTo>
                <a:lnTo>
                  <a:pt x="50" y="446"/>
                </a:lnTo>
                <a:lnTo>
                  <a:pt x="53" y="448"/>
                </a:lnTo>
                <a:lnTo>
                  <a:pt x="55" y="448"/>
                </a:lnTo>
                <a:lnTo>
                  <a:pt x="58" y="446"/>
                </a:lnTo>
                <a:lnTo>
                  <a:pt x="59" y="444"/>
                </a:lnTo>
                <a:lnTo>
                  <a:pt x="61" y="441"/>
                </a:lnTo>
                <a:lnTo>
                  <a:pt x="63" y="439"/>
                </a:lnTo>
                <a:lnTo>
                  <a:pt x="64" y="435"/>
                </a:lnTo>
                <a:lnTo>
                  <a:pt x="64" y="433"/>
                </a:lnTo>
                <a:lnTo>
                  <a:pt x="64" y="431"/>
                </a:lnTo>
                <a:lnTo>
                  <a:pt x="65" y="429"/>
                </a:lnTo>
                <a:lnTo>
                  <a:pt x="65" y="428"/>
                </a:lnTo>
                <a:lnTo>
                  <a:pt x="59" y="397"/>
                </a:lnTo>
                <a:lnTo>
                  <a:pt x="69" y="336"/>
                </a:lnTo>
                <a:lnTo>
                  <a:pt x="71" y="324"/>
                </a:lnTo>
                <a:lnTo>
                  <a:pt x="84" y="324"/>
                </a:lnTo>
                <a:lnTo>
                  <a:pt x="84" y="325"/>
                </a:lnTo>
                <a:lnTo>
                  <a:pt x="84" y="326"/>
                </a:lnTo>
                <a:lnTo>
                  <a:pt x="84" y="329"/>
                </a:lnTo>
                <a:lnTo>
                  <a:pt x="84" y="333"/>
                </a:lnTo>
                <a:lnTo>
                  <a:pt x="84" y="338"/>
                </a:lnTo>
                <a:lnTo>
                  <a:pt x="85" y="343"/>
                </a:lnTo>
                <a:lnTo>
                  <a:pt x="86" y="349"/>
                </a:lnTo>
                <a:lnTo>
                  <a:pt x="86" y="355"/>
                </a:lnTo>
                <a:lnTo>
                  <a:pt x="87" y="362"/>
                </a:lnTo>
                <a:lnTo>
                  <a:pt x="89" y="369"/>
                </a:lnTo>
                <a:lnTo>
                  <a:pt x="91" y="377"/>
                </a:lnTo>
                <a:lnTo>
                  <a:pt x="92" y="384"/>
                </a:lnTo>
                <a:lnTo>
                  <a:pt x="94" y="390"/>
                </a:lnTo>
                <a:lnTo>
                  <a:pt x="95" y="395"/>
                </a:lnTo>
                <a:lnTo>
                  <a:pt x="96" y="398"/>
                </a:lnTo>
                <a:lnTo>
                  <a:pt x="96" y="400"/>
                </a:lnTo>
                <a:lnTo>
                  <a:pt x="94" y="427"/>
                </a:lnTo>
                <a:lnTo>
                  <a:pt x="102" y="430"/>
                </a:lnTo>
                <a:lnTo>
                  <a:pt x="102" y="426"/>
                </a:lnTo>
                <a:lnTo>
                  <a:pt x="102" y="426"/>
                </a:lnTo>
                <a:lnTo>
                  <a:pt x="104" y="426"/>
                </a:lnTo>
                <a:lnTo>
                  <a:pt x="107" y="428"/>
                </a:lnTo>
                <a:lnTo>
                  <a:pt x="109" y="430"/>
                </a:lnTo>
                <a:lnTo>
                  <a:pt x="113" y="431"/>
                </a:lnTo>
                <a:lnTo>
                  <a:pt x="116" y="433"/>
                </a:lnTo>
                <a:lnTo>
                  <a:pt x="119" y="435"/>
                </a:lnTo>
                <a:lnTo>
                  <a:pt x="124" y="436"/>
                </a:lnTo>
                <a:lnTo>
                  <a:pt x="127" y="438"/>
                </a:lnTo>
                <a:lnTo>
                  <a:pt x="131" y="439"/>
                </a:lnTo>
                <a:lnTo>
                  <a:pt x="135" y="439"/>
                </a:lnTo>
                <a:lnTo>
                  <a:pt x="138" y="439"/>
                </a:lnTo>
                <a:lnTo>
                  <a:pt x="141" y="438"/>
                </a:lnTo>
                <a:lnTo>
                  <a:pt x="144" y="437"/>
                </a:lnTo>
                <a:lnTo>
                  <a:pt x="146" y="437"/>
                </a:lnTo>
                <a:lnTo>
                  <a:pt x="146" y="436"/>
                </a:lnTo>
                <a:lnTo>
                  <a:pt x="145" y="428"/>
                </a:lnTo>
                <a:lnTo>
                  <a:pt x="80" y="211"/>
                </a:lnTo>
              </a:path>
            </a:pathLst>
          </a:custGeom>
          <a:solidFill>
            <a:srgbClr val="0099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4" name="Freeform 18"/>
          <p:cNvSpPr>
            <a:spLocks/>
          </p:cNvSpPr>
          <p:nvPr/>
        </p:nvSpPr>
        <p:spPr bwMode="auto">
          <a:xfrm>
            <a:off x="1341438" y="3127375"/>
            <a:ext cx="242887" cy="760413"/>
          </a:xfrm>
          <a:custGeom>
            <a:avLst/>
            <a:gdLst>
              <a:gd name="T0" fmla="*/ 28 w 153"/>
              <a:gd name="T1" fmla="*/ 269 h 479"/>
              <a:gd name="T2" fmla="*/ 13 w 153"/>
              <a:gd name="T3" fmla="*/ 197 h 479"/>
              <a:gd name="T4" fmla="*/ 0 w 153"/>
              <a:gd name="T5" fmla="*/ 161 h 479"/>
              <a:gd name="T6" fmla="*/ 4 w 153"/>
              <a:gd name="T7" fmla="*/ 147 h 479"/>
              <a:gd name="T8" fmla="*/ 10 w 153"/>
              <a:gd name="T9" fmla="*/ 126 h 479"/>
              <a:gd name="T10" fmla="*/ 17 w 153"/>
              <a:gd name="T11" fmla="*/ 107 h 479"/>
              <a:gd name="T12" fmla="*/ 27 w 153"/>
              <a:gd name="T13" fmla="*/ 95 h 479"/>
              <a:gd name="T14" fmla="*/ 40 w 153"/>
              <a:gd name="T15" fmla="*/ 84 h 479"/>
              <a:gd name="T16" fmla="*/ 54 w 153"/>
              <a:gd name="T17" fmla="*/ 74 h 479"/>
              <a:gd name="T18" fmla="*/ 65 w 153"/>
              <a:gd name="T19" fmla="*/ 69 h 479"/>
              <a:gd name="T20" fmla="*/ 65 w 153"/>
              <a:gd name="T21" fmla="*/ 56 h 479"/>
              <a:gd name="T22" fmla="*/ 57 w 153"/>
              <a:gd name="T23" fmla="*/ 42 h 479"/>
              <a:gd name="T24" fmla="*/ 56 w 153"/>
              <a:gd name="T25" fmla="*/ 36 h 479"/>
              <a:gd name="T26" fmla="*/ 55 w 153"/>
              <a:gd name="T27" fmla="*/ 27 h 479"/>
              <a:gd name="T28" fmla="*/ 58 w 153"/>
              <a:gd name="T29" fmla="*/ 18 h 479"/>
              <a:gd name="T30" fmla="*/ 63 w 153"/>
              <a:gd name="T31" fmla="*/ 10 h 479"/>
              <a:gd name="T32" fmla="*/ 65 w 153"/>
              <a:gd name="T33" fmla="*/ 4 h 479"/>
              <a:gd name="T34" fmla="*/ 69 w 153"/>
              <a:gd name="T35" fmla="*/ 1 h 479"/>
              <a:gd name="T36" fmla="*/ 76 w 153"/>
              <a:gd name="T37" fmla="*/ 0 h 479"/>
              <a:gd name="T38" fmla="*/ 92 w 153"/>
              <a:gd name="T39" fmla="*/ 0 h 479"/>
              <a:gd name="T40" fmla="*/ 99 w 153"/>
              <a:gd name="T41" fmla="*/ 0 h 479"/>
              <a:gd name="T42" fmla="*/ 102 w 153"/>
              <a:gd name="T43" fmla="*/ 3 h 479"/>
              <a:gd name="T44" fmla="*/ 105 w 153"/>
              <a:gd name="T45" fmla="*/ 7 h 479"/>
              <a:gd name="T46" fmla="*/ 111 w 153"/>
              <a:gd name="T47" fmla="*/ 13 h 479"/>
              <a:gd name="T48" fmla="*/ 113 w 153"/>
              <a:gd name="T49" fmla="*/ 22 h 479"/>
              <a:gd name="T50" fmla="*/ 112 w 153"/>
              <a:gd name="T51" fmla="*/ 31 h 479"/>
              <a:gd name="T52" fmla="*/ 110 w 153"/>
              <a:gd name="T53" fmla="*/ 38 h 479"/>
              <a:gd name="T54" fmla="*/ 100 w 153"/>
              <a:gd name="T55" fmla="*/ 60 h 479"/>
              <a:gd name="T56" fmla="*/ 101 w 153"/>
              <a:gd name="T57" fmla="*/ 69 h 479"/>
              <a:gd name="T58" fmla="*/ 112 w 153"/>
              <a:gd name="T59" fmla="*/ 76 h 479"/>
              <a:gd name="T60" fmla="*/ 127 w 153"/>
              <a:gd name="T61" fmla="*/ 86 h 479"/>
              <a:gd name="T62" fmla="*/ 138 w 153"/>
              <a:gd name="T63" fmla="*/ 95 h 479"/>
              <a:gd name="T64" fmla="*/ 141 w 153"/>
              <a:gd name="T65" fmla="*/ 102 h 479"/>
              <a:gd name="T66" fmla="*/ 143 w 153"/>
              <a:gd name="T67" fmla="*/ 124 h 479"/>
              <a:gd name="T68" fmla="*/ 146 w 153"/>
              <a:gd name="T69" fmla="*/ 152 h 479"/>
              <a:gd name="T70" fmla="*/ 149 w 153"/>
              <a:gd name="T71" fmla="*/ 176 h 479"/>
              <a:gd name="T72" fmla="*/ 150 w 153"/>
              <a:gd name="T73" fmla="*/ 186 h 479"/>
              <a:gd name="T74" fmla="*/ 151 w 153"/>
              <a:gd name="T75" fmla="*/ 206 h 479"/>
              <a:gd name="T76" fmla="*/ 152 w 153"/>
              <a:gd name="T77" fmla="*/ 232 h 479"/>
              <a:gd name="T78" fmla="*/ 151 w 153"/>
              <a:gd name="T79" fmla="*/ 255 h 479"/>
              <a:gd name="T80" fmla="*/ 147 w 153"/>
              <a:gd name="T81" fmla="*/ 266 h 479"/>
              <a:gd name="T82" fmla="*/ 143 w 153"/>
              <a:gd name="T83" fmla="*/ 269 h 479"/>
              <a:gd name="T84" fmla="*/ 137 w 153"/>
              <a:gd name="T85" fmla="*/ 270 h 479"/>
              <a:gd name="T86" fmla="*/ 134 w 153"/>
              <a:gd name="T87" fmla="*/ 269 h 479"/>
              <a:gd name="T88" fmla="*/ 135 w 153"/>
              <a:gd name="T89" fmla="*/ 263 h 479"/>
              <a:gd name="T90" fmla="*/ 129 w 153"/>
              <a:gd name="T91" fmla="*/ 264 h 479"/>
              <a:gd name="T92" fmla="*/ 130 w 153"/>
              <a:gd name="T93" fmla="*/ 348 h 479"/>
              <a:gd name="T94" fmla="*/ 134 w 153"/>
              <a:gd name="T95" fmla="*/ 441 h 479"/>
              <a:gd name="T96" fmla="*/ 112 w 153"/>
              <a:gd name="T97" fmla="*/ 451 h 479"/>
              <a:gd name="T98" fmla="*/ 81 w 153"/>
              <a:gd name="T99" fmla="*/ 453 h 479"/>
              <a:gd name="T100" fmla="*/ 77 w 153"/>
              <a:gd name="T101" fmla="*/ 460 h 479"/>
              <a:gd name="T102" fmla="*/ 70 w 153"/>
              <a:gd name="T103" fmla="*/ 469 h 479"/>
              <a:gd name="T104" fmla="*/ 64 w 153"/>
              <a:gd name="T105" fmla="*/ 476 h 479"/>
              <a:gd name="T106" fmla="*/ 58 w 153"/>
              <a:gd name="T107" fmla="*/ 478 h 479"/>
              <a:gd name="T108" fmla="*/ 51 w 153"/>
              <a:gd name="T109" fmla="*/ 477 h 479"/>
              <a:gd name="T110" fmla="*/ 46 w 153"/>
              <a:gd name="T111" fmla="*/ 476 h 479"/>
              <a:gd name="T112" fmla="*/ 42 w 153"/>
              <a:gd name="T113" fmla="*/ 475 h 479"/>
              <a:gd name="T114" fmla="*/ 47 w 153"/>
              <a:gd name="T115" fmla="*/ 457 h 479"/>
              <a:gd name="T116" fmla="*/ 37 w 153"/>
              <a:gd name="T117" fmla="*/ 355 h 479"/>
              <a:gd name="T118" fmla="*/ 31 w 153"/>
              <a:gd name="T119" fmla="*/ 247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3" h="479">
                <a:moveTo>
                  <a:pt x="31" y="247"/>
                </a:moveTo>
                <a:lnTo>
                  <a:pt x="28" y="269"/>
                </a:lnTo>
                <a:lnTo>
                  <a:pt x="9" y="243"/>
                </a:lnTo>
                <a:lnTo>
                  <a:pt x="13" y="197"/>
                </a:lnTo>
                <a:lnTo>
                  <a:pt x="0" y="164"/>
                </a:lnTo>
                <a:lnTo>
                  <a:pt x="0" y="161"/>
                </a:lnTo>
                <a:lnTo>
                  <a:pt x="1" y="156"/>
                </a:lnTo>
                <a:lnTo>
                  <a:pt x="4" y="147"/>
                </a:lnTo>
                <a:lnTo>
                  <a:pt x="6" y="138"/>
                </a:lnTo>
                <a:lnTo>
                  <a:pt x="10" y="126"/>
                </a:lnTo>
                <a:lnTo>
                  <a:pt x="13" y="117"/>
                </a:lnTo>
                <a:lnTo>
                  <a:pt x="17" y="107"/>
                </a:lnTo>
                <a:lnTo>
                  <a:pt x="21" y="100"/>
                </a:lnTo>
                <a:lnTo>
                  <a:pt x="27" y="95"/>
                </a:lnTo>
                <a:lnTo>
                  <a:pt x="32" y="90"/>
                </a:lnTo>
                <a:lnTo>
                  <a:pt x="40" y="84"/>
                </a:lnTo>
                <a:lnTo>
                  <a:pt x="48" y="79"/>
                </a:lnTo>
                <a:lnTo>
                  <a:pt x="54" y="74"/>
                </a:lnTo>
                <a:lnTo>
                  <a:pt x="60" y="71"/>
                </a:lnTo>
                <a:lnTo>
                  <a:pt x="65" y="69"/>
                </a:lnTo>
                <a:lnTo>
                  <a:pt x="65" y="68"/>
                </a:lnTo>
                <a:lnTo>
                  <a:pt x="65" y="56"/>
                </a:lnTo>
                <a:lnTo>
                  <a:pt x="57" y="42"/>
                </a:lnTo>
                <a:lnTo>
                  <a:pt x="57" y="42"/>
                </a:lnTo>
                <a:lnTo>
                  <a:pt x="56" y="39"/>
                </a:lnTo>
                <a:lnTo>
                  <a:pt x="56" y="36"/>
                </a:lnTo>
                <a:lnTo>
                  <a:pt x="55" y="32"/>
                </a:lnTo>
                <a:lnTo>
                  <a:pt x="55" y="27"/>
                </a:lnTo>
                <a:lnTo>
                  <a:pt x="56" y="22"/>
                </a:lnTo>
                <a:lnTo>
                  <a:pt x="58" y="18"/>
                </a:lnTo>
                <a:lnTo>
                  <a:pt x="60" y="13"/>
                </a:lnTo>
                <a:lnTo>
                  <a:pt x="63" y="10"/>
                </a:lnTo>
                <a:lnTo>
                  <a:pt x="65" y="8"/>
                </a:lnTo>
                <a:lnTo>
                  <a:pt x="65" y="4"/>
                </a:lnTo>
                <a:lnTo>
                  <a:pt x="67" y="3"/>
                </a:lnTo>
                <a:lnTo>
                  <a:pt x="69" y="1"/>
                </a:lnTo>
                <a:lnTo>
                  <a:pt x="72" y="0"/>
                </a:lnTo>
                <a:lnTo>
                  <a:pt x="76" y="0"/>
                </a:lnTo>
                <a:lnTo>
                  <a:pt x="84" y="0"/>
                </a:lnTo>
                <a:lnTo>
                  <a:pt x="92" y="0"/>
                </a:lnTo>
                <a:lnTo>
                  <a:pt x="96" y="0"/>
                </a:lnTo>
                <a:lnTo>
                  <a:pt x="99" y="0"/>
                </a:lnTo>
                <a:lnTo>
                  <a:pt x="101" y="1"/>
                </a:lnTo>
                <a:lnTo>
                  <a:pt x="102" y="3"/>
                </a:lnTo>
                <a:lnTo>
                  <a:pt x="103" y="4"/>
                </a:lnTo>
                <a:lnTo>
                  <a:pt x="105" y="7"/>
                </a:lnTo>
                <a:lnTo>
                  <a:pt x="108" y="10"/>
                </a:lnTo>
                <a:lnTo>
                  <a:pt x="111" y="13"/>
                </a:lnTo>
                <a:lnTo>
                  <a:pt x="113" y="17"/>
                </a:lnTo>
                <a:lnTo>
                  <a:pt x="113" y="22"/>
                </a:lnTo>
                <a:lnTo>
                  <a:pt x="113" y="27"/>
                </a:lnTo>
                <a:lnTo>
                  <a:pt x="112" y="31"/>
                </a:lnTo>
                <a:lnTo>
                  <a:pt x="111" y="35"/>
                </a:lnTo>
                <a:lnTo>
                  <a:pt x="110" y="38"/>
                </a:lnTo>
                <a:lnTo>
                  <a:pt x="110" y="39"/>
                </a:lnTo>
                <a:lnTo>
                  <a:pt x="100" y="60"/>
                </a:lnTo>
                <a:lnTo>
                  <a:pt x="99" y="68"/>
                </a:lnTo>
                <a:lnTo>
                  <a:pt x="101" y="69"/>
                </a:lnTo>
                <a:lnTo>
                  <a:pt x="105" y="72"/>
                </a:lnTo>
                <a:lnTo>
                  <a:pt x="112" y="76"/>
                </a:lnTo>
                <a:lnTo>
                  <a:pt x="119" y="81"/>
                </a:lnTo>
                <a:lnTo>
                  <a:pt x="127" y="86"/>
                </a:lnTo>
                <a:lnTo>
                  <a:pt x="134" y="91"/>
                </a:lnTo>
                <a:lnTo>
                  <a:pt x="138" y="95"/>
                </a:lnTo>
                <a:lnTo>
                  <a:pt x="140" y="97"/>
                </a:lnTo>
                <a:lnTo>
                  <a:pt x="141" y="102"/>
                </a:lnTo>
                <a:lnTo>
                  <a:pt x="141" y="111"/>
                </a:lnTo>
                <a:lnTo>
                  <a:pt x="143" y="124"/>
                </a:lnTo>
                <a:lnTo>
                  <a:pt x="145" y="138"/>
                </a:lnTo>
                <a:lnTo>
                  <a:pt x="146" y="152"/>
                </a:lnTo>
                <a:lnTo>
                  <a:pt x="148" y="165"/>
                </a:lnTo>
                <a:lnTo>
                  <a:pt x="149" y="176"/>
                </a:lnTo>
                <a:lnTo>
                  <a:pt x="150" y="182"/>
                </a:lnTo>
                <a:lnTo>
                  <a:pt x="150" y="186"/>
                </a:lnTo>
                <a:lnTo>
                  <a:pt x="151" y="195"/>
                </a:lnTo>
                <a:lnTo>
                  <a:pt x="151" y="206"/>
                </a:lnTo>
                <a:lnTo>
                  <a:pt x="152" y="219"/>
                </a:lnTo>
                <a:lnTo>
                  <a:pt x="152" y="232"/>
                </a:lnTo>
                <a:lnTo>
                  <a:pt x="152" y="244"/>
                </a:lnTo>
                <a:lnTo>
                  <a:pt x="151" y="255"/>
                </a:lnTo>
                <a:lnTo>
                  <a:pt x="149" y="263"/>
                </a:lnTo>
                <a:lnTo>
                  <a:pt x="147" y="266"/>
                </a:lnTo>
                <a:lnTo>
                  <a:pt x="146" y="268"/>
                </a:lnTo>
                <a:lnTo>
                  <a:pt x="143" y="269"/>
                </a:lnTo>
                <a:lnTo>
                  <a:pt x="140" y="269"/>
                </a:lnTo>
                <a:lnTo>
                  <a:pt x="137" y="270"/>
                </a:lnTo>
                <a:lnTo>
                  <a:pt x="135" y="269"/>
                </a:lnTo>
                <a:lnTo>
                  <a:pt x="134" y="269"/>
                </a:lnTo>
                <a:lnTo>
                  <a:pt x="133" y="269"/>
                </a:lnTo>
                <a:lnTo>
                  <a:pt x="135" y="263"/>
                </a:lnTo>
                <a:lnTo>
                  <a:pt x="141" y="257"/>
                </a:lnTo>
                <a:lnTo>
                  <a:pt x="129" y="264"/>
                </a:lnTo>
                <a:lnTo>
                  <a:pt x="132" y="328"/>
                </a:lnTo>
                <a:lnTo>
                  <a:pt x="130" y="348"/>
                </a:lnTo>
                <a:lnTo>
                  <a:pt x="112" y="422"/>
                </a:lnTo>
                <a:lnTo>
                  <a:pt x="134" y="441"/>
                </a:lnTo>
                <a:lnTo>
                  <a:pt x="137" y="453"/>
                </a:lnTo>
                <a:lnTo>
                  <a:pt x="112" y="451"/>
                </a:lnTo>
                <a:lnTo>
                  <a:pt x="82" y="452"/>
                </a:lnTo>
                <a:lnTo>
                  <a:pt x="81" y="453"/>
                </a:lnTo>
                <a:lnTo>
                  <a:pt x="80" y="456"/>
                </a:lnTo>
                <a:lnTo>
                  <a:pt x="77" y="460"/>
                </a:lnTo>
                <a:lnTo>
                  <a:pt x="74" y="464"/>
                </a:lnTo>
                <a:lnTo>
                  <a:pt x="70" y="469"/>
                </a:lnTo>
                <a:lnTo>
                  <a:pt x="67" y="473"/>
                </a:lnTo>
                <a:lnTo>
                  <a:pt x="64" y="476"/>
                </a:lnTo>
                <a:lnTo>
                  <a:pt x="60" y="478"/>
                </a:lnTo>
                <a:lnTo>
                  <a:pt x="58" y="478"/>
                </a:lnTo>
                <a:lnTo>
                  <a:pt x="54" y="478"/>
                </a:lnTo>
                <a:lnTo>
                  <a:pt x="51" y="477"/>
                </a:lnTo>
                <a:lnTo>
                  <a:pt x="48" y="477"/>
                </a:lnTo>
                <a:lnTo>
                  <a:pt x="46" y="476"/>
                </a:lnTo>
                <a:lnTo>
                  <a:pt x="43" y="475"/>
                </a:lnTo>
                <a:lnTo>
                  <a:pt x="42" y="475"/>
                </a:lnTo>
                <a:lnTo>
                  <a:pt x="42" y="474"/>
                </a:lnTo>
                <a:lnTo>
                  <a:pt x="47" y="457"/>
                </a:lnTo>
                <a:lnTo>
                  <a:pt x="54" y="438"/>
                </a:lnTo>
                <a:lnTo>
                  <a:pt x="37" y="355"/>
                </a:lnTo>
                <a:lnTo>
                  <a:pt x="33" y="276"/>
                </a:lnTo>
                <a:lnTo>
                  <a:pt x="31" y="24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5" name="Freeform 19"/>
          <p:cNvSpPr>
            <a:spLocks/>
          </p:cNvSpPr>
          <p:nvPr/>
        </p:nvSpPr>
        <p:spPr bwMode="auto">
          <a:xfrm>
            <a:off x="1335088" y="3128963"/>
            <a:ext cx="241300" cy="762000"/>
          </a:xfrm>
          <a:custGeom>
            <a:avLst/>
            <a:gdLst>
              <a:gd name="T0" fmla="*/ 27 w 152"/>
              <a:gd name="T1" fmla="*/ 269 h 480"/>
              <a:gd name="T2" fmla="*/ 13 w 152"/>
              <a:gd name="T3" fmla="*/ 198 h 480"/>
              <a:gd name="T4" fmla="*/ 0 w 152"/>
              <a:gd name="T5" fmla="*/ 162 h 480"/>
              <a:gd name="T6" fmla="*/ 3 w 152"/>
              <a:gd name="T7" fmla="*/ 148 h 480"/>
              <a:gd name="T8" fmla="*/ 9 w 152"/>
              <a:gd name="T9" fmla="*/ 127 h 480"/>
              <a:gd name="T10" fmla="*/ 16 w 152"/>
              <a:gd name="T11" fmla="*/ 108 h 480"/>
              <a:gd name="T12" fmla="*/ 26 w 152"/>
              <a:gd name="T13" fmla="*/ 95 h 480"/>
              <a:gd name="T14" fmla="*/ 39 w 152"/>
              <a:gd name="T15" fmla="*/ 85 h 480"/>
              <a:gd name="T16" fmla="*/ 53 w 152"/>
              <a:gd name="T17" fmla="*/ 75 h 480"/>
              <a:gd name="T18" fmla="*/ 64 w 152"/>
              <a:gd name="T19" fmla="*/ 69 h 480"/>
              <a:gd name="T20" fmla="*/ 64 w 152"/>
              <a:gd name="T21" fmla="*/ 56 h 480"/>
              <a:gd name="T22" fmla="*/ 56 w 152"/>
              <a:gd name="T23" fmla="*/ 42 h 480"/>
              <a:gd name="T24" fmla="*/ 55 w 152"/>
              <a:gd name="T25" fmla="*/ 36 h 480"/>
              <a:gd name="T26" fmla="*/ 55 w 152"/>
              <a:gd name="T27" fmla="*/ 28 h 480"/>
              <a:gd name="T28" fmla="*/ 57 w 152"/>
              <a:gd name="T29" fmla="*/ 18 h 480"/>
              <a:gd name="T30" fmla="*/ 62 w 152"/>
              <a:gd name="T31" fmla="*/ 11 h 480"/>
              <a:gd name="T32" fmla="*/ 64 w 152"/>
              <a:gd name="T33" fmla="*/ 5 h 480"/>
              <a:gd name="T34" fmla="*/ 68 w 152"/>
              <a:gd name="T35" fmla="*/ 2 h 480"/>
              <a:gd name="T36" fmla="*/ 76 w 152"/>
              <a:gd name="T37" fmla="*/ 0 h 480"/>
              <a:gd name="T38" fmla="*/ 91 w 152"/>
              <a:gd name="T39" fmla="*/ 0 h 480"/>
              <a:gd name="T40" fmla="*/ 98 w 152"/>
              <a:gd name="T41" fmla="*/ 1 h 480"/>
              <a:gd name="T42" fmla="*/ 101 w 152"/>
              <a:gd name="T43" fmla="*/ 4 h 480"/>
              <a:gd name="T44" fmla="*/ 104 w 152"/>
              <a:gd name="T45" fmla="*/ 8 h 480"/>
              <a:gd name="T46" fmla="*/ 110 w 152"/>
              <a:gd name="T47" fmla="*/ 13 h 480"/>
              <a:gd name="T48" fmla="*/ 112 w 152"/>
              <a:gd name="T49" fmla="*/ 22 h 480"/>
              <a:gd name="T50" fmla="*/ 111 w 152"/>
              <a:gd name="T51" fmla="*/ 32 h 480"/>
              <a:gd name="T52" fmla="*/ 109 w 152"/>
              <a:gd name="T53" fmla="*/ 39 h 480"/>
              <a:gd name="T54" fmla="*/ 99 w 152"/>
              <a:gd name="T55" fmla="*/ 60 h 480"/>
              <a:gd name="T56" fmla="*/ 100 w 152"/>
              <a:gd name="T57" fmla="*/ 69 h 480"/>
              <a:gd name="T58" fmla="*/ 111 w 152"/>
              <a:gd name="T59" fmla="*/ 77 h 480"/>
              <a:gd name="T60" fmla="*/ 126 w 152"/>
              <a:gd name="T61" fmla="*/ 87 h 480"/>
              <a:gd name="T62" fmla="*/ 138 w 152"/>
              <a:gd name="T63" fmla="*/ 95 h 480"/>
              <a:gd name="T64" fmla="*/ 140 w 152"/>
              <a:gd name="T65" fmla="*/ 103 h 480"/>
              <a:gd name="T66" fmla="*/ 142 w 152"/>
              <a:gd name="T67" fmla="*/ 124 h 480"/>
              <a:gd name="T68" fmla="*/ 145 w 152"/>
              <a:gd name="T69" fmla="*/ 152 h 480"/>
              <a:gd name="T70" fmla="*/ 149 w 152"/>
              <a:gd name="T71" fmla="*/ 176 h 480"/>
              <a:gd name="T72" fmla="*/ 149 w 152"/>
              <a:gd name="T73" fmla="*/ 187 h 480"/>
              <a:gd name="T74" fmla="*/ 150 w 152"/>
              <a:gd name="T75" fmla="*/ 207 h 480"/>
              <a:gd name="T76" fmla="*/ 151 w 152"/>
              <a:gd name="T77" fmla="*/ 232 h 480"/>
              <a:gd name="T78" fmla="*/ 150 w 152"/>
              <a:gd name="T79" fmla="*/ 256 h 480"/>
              <a:gd name="T80" fmla="*/ 147 w 152"/>
              <a:gd name="T81" fmla="*/ 267 h 480"/>
              <a:gd name="T82" fmla="*/ 142 w 152"/>
              <a:gd name="T83" fmla="*/ 269 h 480"/>
              <a:gd name="T84" fmla="*/ 137 w 152"/>
              <a:gd name="T85" fmla="*/ 270 h 480"/>
              <a:gd name="T86" fmla="*/ 133 w 152"/>
              <a:gd name="T87" fmla="*/ 270 h 480"/>
              <a:gd name="T88" fmla="*/ 134 w 152"/>
              <a:gd name="T89" fmla="*/ 263 h 480"/>
              <a:gd name="T90" fmla="*/ 128 w 152"/>
              <a:gd name="T91" fmla="*/ 265 h 480"/>
              <a:gd name="T92" fmla="*/ 129 w 152"/>
              <a:gd name="T93" fmla="*/ 349 h 480"/>
              <a:gd name="T94" fmla="*/ 133 w 152"/>
              <a:gd name="T95" fmla="*/ 441 h 480"/>
              <a:gd name="T96" fmla="*/ 112 w 152"/>
              <a:gd name="T97" fmla="*/ 452 h 480"/>
              <a:gd name="T98" fmla="*/ 80 w 152"/>
              <a:gd name="T99" fmla="*/ 454 h 480"/>
              <a:gd name="T100" fmla="*/ 76 w 152"/>
              <a:gd name="T101" fmla="*/ 461 h 480"/>
              <a:gd name="T102" fmla="*/ 70 w 152"/>
              <a:gd name="T103" fmla="*/ 470 h 480"/>
              <a:gd name="T104" fmla="*/ 63 w 152"/>
              <a:gd name="T105" fmla="*/ 476 h 480"/>
              <a:gd name="T106" fmla="*/ 57 w 152"/>
              <a:gd name="T107" fmla="*/ 479 h 480"/>
              <a:gd name="T108" fmla="*/ 51 w 152"/>
              <a:gd name="T109" fmla="*/ 478 h 480"/>
              <a:gd name="T110" fmla="*/ 45 w 152"/>
              <a:gd name="T111" fmla="*/ 477 h 480"/>
              <a:gd name="T112" fmla="*/ 41 w 152"/>
              <a:gd name="T113" fmla="*/ 475 h 480"/>
              <a:gd name="T114" fmla="*/ 46 w 152"/>
              <a:gd name="T115" fmla="*/ 458 h 480"/>
              <a:gd name="T116" fmla="*/ 37 w 152"/>
              <a:gd name="T117" fmla="*/ 356 h 480"/>
              <a:gd name="T118" fmla="*/ 30 w 152"/>
              <a:gd name="T119" fmla="*/ 248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2" h="480">
                <a:moveTo>
                  <a:pt x="30" y="248"/>
                </a:moveTo>
                <a:lnTo>
                  <a:pt x="27" y="269"/>
                </a:lnTo>
                <a:lnTo>
                  <a:pt x="8" y="243"/>
                </a:lnTo>
                <a:lnTo>
                  <a:pt x="13" y="198"/>
                </a:lnTo>
                <a:lnTo>
                  <a:pt x="0" y="165"/>
                </a:lnTo>
                <a:lnTo>
                  <a:pt x="0" y="162"/>
                </a:lnTo>
                <a:lnTo>
                  <a:pt x="1" y="156"/>
                </a:lnTo>
                <a:lnTo>
                  <a:pt x="3" y="148"/>
                </a:lnTo>
                <a:lnTo>
                  <a:pt x="5" y="138"/>
                </a:lnTo>
                <a:lnTo>
                  <a:pt x="9" y="127"/>
                </a:lnTo>
                <a:lnTo>
                  <a:pt x="12" y="117"/>
                </a:lnTo>
                <a:lnTo>
                  <a:pt x="16" y="108"/>
                </a:lnTo>
                <a:lnTo>
                  <a:pt x="21" y="101"/>
                </a:lnTo>
                <a:lnTo>
                  <a:pt x="26" y="95"/>
                </a:lnTo>
                <a:lnTo>
                  <a:pt x="32" y="90"/>
                </a:lnTo>
                <a:lnTo>
                  <a:pt x="39" y="85"/>
                </a:lnTo>
                <a:lnTo>
                  <a:pt x="47" y="79"/>
                </a:lnTo>
                <a:lnTo>
                  <a:pt x="53" y="75"/>
                </a:lnTo>
                <a:lnTo>
                  <a:pt x="59" y="72"/>
                </a:lnTo>
                <a:lnTo>
                  <a:pt x="64" y="69"/>
                </a:lnTo>
                <a:lnTo>
                  <a:pt x="65" y="69"/>
                </a:lnTo>
                <a:lnTo>
                  <a:pt x="64" y="56"/>
                </a:lnTo>
                <a:lnTo>
                  <a:pt x="57" y="43"/>
                </a:lnTo>
                <a:lnTo>
                  <a:pt x="56" y="42"/>
                </a:lnTo>
                <a:lnTo>
                  <a:pt x="56" y="39"/>
                </a:lnTo>
                <a:lnTo>
                  <a:pt x="55" y="36"/>
                </a:lnTo>
                <a:lnTo>
                  <a:pt x="55" y="32"/>
                </a:lnTo>
                <a:lnTo>
                  <a:pt x="55" y="28"/>
                </a:lnTo>
                <a:lnTo>
                  <a:pt x="55" y="23"/>
                </a:lnTo>
                <a:lnTo>
                  <a:pt x="57" y="18"/>
                </a:lnTo>
                <a:lnTo>
                  <a:pt x="59" y="14"/>
                </a:lnTo>
                <a:lnTo>
                  <a:pt x="62" y="11"/>
                </a:lnTo>
                <a:lnTo>
                  <a:pt x="64" y="8"/>
                </a:lnTo>
                <a:lnTo>
                  <a:pt x="64" y="5"/>
                </a:lnTo>
                <a:lnTo>
                  <a:pt x="66" y="4"/>
                </a:lnTo>
                <a:lnTo>
                  <a:pt x="68" y="2"/>
                </a:lnTo>
                <a:lnTo>
                  <a:pt x="71" y="0"/>
                </a:lnTo>
                <a:lnTo>
                  <a:pt x="76" y="0"/>
                </a:lnTo>
                <a:lnTo>
                  <a:pt x="83" y="0"/>
                </a:lnTo>
                <a:lnTo>
                  <a:pt x="91" y="0"/>
                </a:lnTo>
                <a:lnTo>
                  <a:pt x="96" y="0"/>
                </a:lnTo>
                <a:lnTo>
                  <a:pt x="98" y="1"/>
                </a:lnTo>
                <a:lnTo>
                  <a:pt x="100" y="2"/>
                </a:lnTo>
                <a:lnTo>
                  <a:pt x="101" y="4"/>
                </a:lnTo>
                <a:lnTo>
                  <a:pt x="102" y="5"/>
                </a:lnTo>
                <a:lnTo>
                  <a:pt x="104" y="8"/>
                </a:lnTo>
                <a:lnTo>
                  <a:pt x="107" y="10"/>
                </a:lnTo>
                <a:lnTo>
                  <a:pt x="110" y="13"/>
                </a:lnTo>
                <a:lnTo>
                  <a:pt x="112" y="17"/>
                </a:lnTo>
                <a:lnTo>
                  <a:pt x="112" y="22"/>
                </a:lnTo>
                <a:lnTo>
                  <a:pt x="112" y="27"/>
                </a:lnTo>
                <a:lnTo>
                  <a:pt x="111" y="32"/>
                </a:lnTo>
                <a:lnTo>
                  <a:pt x="110" y="36"/>
                </a:lnTo>
                <a:lnTo>
                  <a:pt x="109" y="39"/>
                </a:lnTo>
                <a:lnTo>
                  <a:pt x="109" y="39"/>
                </a:lnTo>
                <a:lnTo>
                  <a:pt x="99" y="60"/>
                </a:lnTo>
                <a:lnTo>
                  <a:pt x="98" y="69"/>
                </a:lnTo>
                <a:lnTo>
                  <a:pt x="100" y="69"/>
                </a:lnTo>
                <a:lnTo>
                  <a:pt x="104" y="73"/>
                </a:lnTo>
                <a:lnTo>
                  <a:pt x="111" y="77"/>
                </a:lnTo>
                <a:lnTo>
                  <a:pt x="118" y="82"/>
                </a:lnTo>
                <a:lnTo>
                  <a:pt x="126" y="87"/>
                </a:lnTo>
                <a:lnTo>
                  <a:pt x="133" y="91"/>
                </a:lnTo>
                <a:lnTo>
                  <a:pt x="138" y="95"/>
                </a:lnTo>
                <a:lnTo>
                  <a:pt x="140" y="98"/>
                </a:lnTo>
                <a:lnTo>
                  <a:pt x="140" y="103"/>
                </a:lnTo>
                <a:lnTo>
                  <a:pt x="140" y="112"/>
                </a:lnTo>
                <a:lnTo>
                  <a:pt x="142" y="124"/>
                </a:lnTo>
                <a:lnTo>
                  <a:pt x="144" y="139"/>
                </a:lnTo>
                <a:lnTo>
                  <a:pt x="145" y="152"/>
                </a:lnTo>
                <a:lnTo>
                  <a:pt x="147" y="165"/>
                </a:lnTo>
                <a:lnTo>
                  <a:pt x="149" y="176"/>
                </a:lnTo>
                <a:lnTo>
                  <a:pt x="149" y="182"/>
                </a:lnTo>
                <a:lnTo>
                  <a:pt x="149" y="187"/>
                </a:lnTo>
                <a:lnTo>
                  <a:pt x="150" y="195"/>
                </a:lnTo>
                <a:lnTo>
                  <a:pt x="150" y="207"/>
                </a:lnTo>
                <a:lnTo>
                  <a:pt x="151" y="219"/>
                </a:lnTo>
                <a:lnTo>
                  <a:pt x="151" y="232"/>
                </a:lnTo>
                <a:lnTo>
                  <a:pt x="151" y="245"/>
                </a:lnTo>
                <a:lnTo>
                  <a:pt x="150" y="256"/>
                </a:lnTo>
                <a:lnTo>
                  <a:pt x="148" y="264"/>
                </a:lnTo>
                <a:lnTo>
                  <a:pt x="147" y="267"/>
                </a:lnTo>
                <a:lnTo>
                  <a:pt x="145" y="269"/>
                </a:lnTo>
                <a:lnTo>
                  <a:pt x="142" y="269"/>
                </a:lnTo>
                <a:lnTo>
                  <a:pt x="140" y="270"/>
                </a:lnTo>
                <a:lnTo>
                  <a:pt x="137" y="270"/>
                </a:lnTo>
                <a:lnTo>
                  <a:pt x="134" y="270"/>
                </a:lnTo>
                <a:lnTo>
                  <a:pt x="133" y="270"/>
                </a:lnTo>
                <a:lnTo>
                  <a:pt x="133" y="270"/>
                </a:lnTo>
                <a:lnTo>
                  <a:pt x="134" y="263"/>
                </a:lnTo>
                <a:lnTo>
                  <a:pt x="140" y="258"/>
                </a:lnTo>
                <a:lnTo>
                  <a:pt x="128" y="265"/>
                </a:lnTo>
                <a:lnTo>
                  <a:pt x="131" y="329"/>
                </a:lnTo>
                <a:lnTo>
                  <a:pt x="129" y="349"/>
                </a:lnTo>
                <a:lnTo>
                  <a:pt x="111" y="423"/>
                </a:lnTo>
                <a:lnTo>
                  <a:pt x="133" y="441"/>
                </a:lnTo>
                <a:lnTo>
                  <a:pt x="136" y="453"/>
                </a:lnTo>
                <a:lnTo>
                  <a:pt x="112" y="452"/>
                </a:lnTo>
                <a:lnTo>
                  <a:pt x="81" y="453"/>
                </a:lnTo>
                <a:lnTo>
                  <a:pt x="80" y="454"/>
                </a:lnTo>
                <a:lnTo>
                  <a:pt x="79" y="457"/>
                </a:lnTo>
                <a:lnTo>
                  <a:pt x="76" y="461"/>
                </a:lnTo>
                <a:lnTo>
                  <a:pt x="74" y="465"/>
                </a:lnTo>
                <a:lnTo>
                  <a:pt x="70" y="470"/>
                </a:lnTo>
                <a:lnTo>
                  <a:pt x="66" y="474"/>
                </a:lnTo>
                <a:lnTo>
                  <a:pt x="63" y="476"/>
                </a:lnTo>
                <a:lnTo>
                  <a:pt x="60" y="478"/>
                </a:lnTo>
                <a:lnTo>
                  <a:pt x="57" y="479"/>
                </a:lnTo>
                <a:lnTo>
                  <a:pt x="53" y="479"/>
                </a:lnTo>
                <a:lnTo>
                  <a:pt x="51" y="478"/>
                </a:lnTo>
                <a:lnTo>
                  <a:pt x="48" y="477"/>
                </a:lnTo>
                <a:lnTo>
                  <a:pt x="45" y="477"/>
                </a:lnTo>
                <a:lnTo>
                  <a:pt x="43" y="476"/>
                </a:lnTo>
                <a:lnTo>
                  <a:pt x="41" y="475"/>
                </a:lnTo>
                <a:lnTo>
                  <a:pt x="41" y="475"/>
                </a:lnTo>
                <a:lnTo>
                  <a:pt x="46" y="458"/>
                </a:lnTo>
                <a:lnTo>
                  <a:pt x="54" y="439"/>
                </a:lnTo>
                <a:lnTo>
                  <a:pt x="37" y="356"/>
                </a:lnTo>
                <a:lnTo>
                  <a:pt x="32" y="277"/>
                </a:lnTo>
                <a:lnTo>
                  <a:pt x="30" y="248"/>
                </a:lnTo>
              </a:path>
            </a:pathLst>
          </a:custGeom>
          <a:solidFill>
            <a:srgbClr val="9933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6" name="Freeform 20"/>
          <p:cNvSpPr>
            <a:spLocks/>
          </p:cNvSpPr>
          <p:nvPr/>
        </p:nvSpPr>
        <p:spPr bwMode="auto">
          <a:xfrm>
            <a:off x="1479550" y="3232150"/>
            <a:ext cx="252413" cy="714375"/>
          </a:xfrm>
          <a:custGeom>
            <a:avLst/>
            <a:gdLst>
              <a:gd name="T0" fmla="*/ 146 w 159"/>
              <a:gd name="T1" fmla="*/ 423 h 450"/>
              <a:gd name="T2" fmla="*/ 125 w 159"/>
              <a:gd name="T3" fmla="*/ 401 h 450"/>
              <a:gd name="T4" fmla="*/ 125 w 159"/>
              <a:gd name="T5" fmla="*/ 361 h 450"/>
              <a:gd name="T6" fmla="*/ 130 w 159"/>
              <a:gd name="T7" fmla="*/ 313 h 450"/>
              <a:gd name="T8" fmla="*/ 133 w 159"/>
              <a:gd name="T9" fmla="*/ 309 h 450"/>
              <a:gd name="T10" fmla="*/ 138 w 159"/>
              <a:gd name="T11" fmla="*/ 295 h 450"/>
              <a:gd name="T12" fmla="*/ 130 w 159"/>
              <a:gd name="T13" fmla="*/ 200 h 450"/>
              <a:gd name="T14" fmla="*/ 135 w 159"/>
              <a:gd name="T15" fmla="*/ 213 h 450"/>
              <a:gd name="T16" fmla="*/ 141 w 159"/>
              <a:gd name="T17" fmla="*/ 213 h 450"/>
              <a:gd name="T18" fmla="*/ 144 w 159"/>
              <a:gd name="T19" fmla="*/ 200 h 450"/>
              <a:gd name="T20" fmla="*/ 136 w 159"/>
              <a:gd name="T21" fmla="*/ 179 h 450"/>
              <a:gd name="T22" fmla="*/ 140 w 159"/>
              <a:gd name="T23" fmla="*/ 148 h 450"/>
              <a:gd name="T24" fmla="*/ 127 w 159"/>
              <a:gd name="T25" fmla="*/ 84 h 450"/>
              <a:gd name="T26" fmla="*/ 112 w 159"/>
              <a:gd name="T27" fmla="*/ 70 h 450"/>
              <a:gd name="T28" fmla="*/ 106 w 159"/>
              <a:gd name="T29" fmla="*/ 67 h 450"/>
              <a:gd name="T30" fmla="*/ 112 w 159"/>
              <a:gd name="T31" fmla="*/ 64 h 450"/>
              <a:gd name="T32" fmla="*/ 116 w 159"/>
              <a:gd name="T33" fmla="*/ 55 h 450"/>
              <a:gd name="T34" fmla="*/ 112 w 159"/>
              <a:gd name="T35" fmla="*/ 44 h 450"/>
              <a:gd name="T36" fmla="*/ 105 w 159"/>
              <a:gd name="T37" fmla="*/ 32 h 450"/>
              <a:gd name="T38" fmla="*/ 103 w 159"/>
              <a:gd name="T39" fmla="*/ 21 h 450"/>
              <a:gd name="T40" fmla="*/ 102 w 159"/>
              <a:gd name="T41" fmla="*/ 16 h 450"/>
              <a:gd name="T42" fmla="*/ 100 w 159"/>
              <a:gd name="T43" fmla="*/ 8 h 450"/>
              <a:gd name="T44" fmla="*/ 98 w 159"/>
              <a:gd name="T45" fmla="*/ 1 h 450"/>
              <a:gd name="T46" fmla="*/ 81 w 159"/>
              <a:gd name="T47" fmla="*/ 0 h 450"/>
              <a:gd name="T48" fmla="*/ 65 w 159"/>
              <a:gd name="T49" fmla="*/ 5 h 450"/>
              <a:gd name="T50" fmla="*/ 54 w 159"/>
              <a:gd name="T51" fmla="*/ 23 h 450"/>
              <a:gd name="T52" fmla="*/ 46 w 159"/>
              <a:gd name="T53" fmla="*/ 44 h 450"/>
              <a:gd name="T54" fmla="*/ 38 w 159"/>
              <a:gd name="T55" fmla="*/ 56 h 450"/>
              <a:gd name="T56" fmla="*/ 40 w 159"/>
              <a:gd name="T57" fmla="*/ 64 h 450"/>
              <a:gd name="T58" fmla="*/ 44 w 159"/>
              <a:gd name="T59" fmla="*/ 68 h 450"/>
              <a:gd name="T60" fmla="*/ 40 w 159"/>
              <a:gd name="T61" fmla="*/ 76 h 450"/>
              <a:gd name="T62" fmla="*/ 20 w 159"/>
              <a:gd name="T63" fmla="*/ 117 h 450"/>
              <a:gd name="T64" fmla="*/ 8 w 159"/>
              <a:gd name="T65" fmla="*/ 157 h 450"/>
              <a:gd name="T66" fmla="*/ 10 w 159"/>
              <a:gd name="T67" fmla="*/ 163 h 450"/>
              <a:gd name="T68" fmla="*/ 16 w 159"/>
              <a:gd name="T69" fmla="*/ 173 h 450"/>
              <a:gd name="T70" fmla="*/ 3 w 159"/>
              <a:gd name="T71" fmla="*/ 217 h 450"/>
              <a:gd name="T72" fmla="*/ 0 w 159"/>
              <a:gd name="T73" fmla="*/ 256 h 450"/>
              <a:gd name="T74" fmla="*/ 8 w 159"/>
              <a:gd name="T75" fmla="*/ 261 h 450"/>
              <a:gd name="T76" fmla="*/ 24 w 159"/>
              <a:gd name="T77" fmla="*/ 265 h 450"/>
              <a:gd name="T78" fmla="*/ 26 w 159"/>
              <a:gd name="T79" fmla="*/ 286 h 450"/>
              <a:gd name="T80" fmla="*/ 24 w 159"/>
              <a:gd name="T81" fmla="*/ 303 h 450"/>
              <a:gd name="T82" fmla="*/ 30 w 159"/>
              <a:gd name="T83" fmla="*/ 307 h 450"/>
              <a:gd name="T84" fmla="*/ 43 w 159"/>
              <a:gd name="T85" fmla="*/ 312 h 450"/>
              <a:gd name="T86" fmla="*/ 47 w 159"/>
              <a:gd name="T87" fmla="*/ 320 h 450"/>
              <a:gd name="T88" fmla="*/ 52 w 159"/>
              <a:gd name="T89" fmla="*/ 337 h 450"/>
              <a:gd name="T90" fmla="*/ 52 w 159"/>
              <a:gd name="T91" fmla="*/ 340 h 450"/>
              <a:gd name="T92" fmla="*/ 49 w 159"/>
              <a:gd name="T93" fmla="*/ 351 h 450"/>
              <a:gd name="T94" fmla="*/ 51 w 159"/>
              <a:gd name="T95" fmla="*/ 376 h 450"/>
              <a:gd name="T96" fmla="*/ 58 w 159"/>
              <a:gd name="T97" fmla="*/ 401 h 450"/>
              <a:gd name="T98" fmla="*/ 54 w 159"/>
              <a:gd name="T99" fmla="*/ 442 h 450"/>
              <a:gd name="T100" fmla="*/ 62 w 159"/>
              <a:gd name="T101" fmla="*/ 448 h 450"/>
              <a:gd name="T102" fmla="*/ 72 w 159"/>
              <a:gd name="T103" fmla="*/ 445 h 450"/>
              <a:gd name="T104" fmla="*/ 76 w 159"/>
              <a:gd name="T105" fmla="*/ 434 h 450"/>
              <a:gd name="T106" fmla="*/ 71 w 159"/>
              <a:gd name="T107" fmla="*/ 398 h 450"/>
              <a:gd name="T108" fmla="*/ 96 w 159"/>
              <a:gd name="T109" fmla="*/ 325 h 450"/>
              <a:gd name="T110" fmla="*/ 97 w 159"/>
              <a:gd name="T111" fmla="*/ 339 h 450"/>
              <a:gd name="T112" fmla="*/ 99 w 159"/>
              <a:gd name="T113" fmla="*/ 363 h 450"/>
              <a:gd name="T114" fmla="*/ 106 w 159"/>
              <a:gd name="T115" fmla="*/ 391 h 450"/>
              <a:gd name="T116" fmla="*/ 106 w 159"/>
              <a:gd name="T117" fmla="*/ 428 h 450"/>
              <a:gd name="T118" fmla="*/ 116 w 159"/>
              <a:gd name="T119" fmla="*/ 428 h 450"/>
              <a:gd name="T120" fmla="*/ 128 w 159"/>
              <a:gd name="T121" fmla="*/ 434 h 450"/>
              <a:gd name="T122" fmla="*/ 143 w 159"/>
              <a:gd name="T123" fmla="*/ 440 h 450"/>
              <a:gd name="T124" fmla="*/ 156 w 159"/>
              <a:gd name="T125" fmla="*/ 438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9" h="450">
                <a:moveTo>
                  <a:pt x="157" y="429"/>
                </a:moveTo>
                <a:lnTo>
                  <a:pt x="155" y="428"/>
                </a:lnTo>
                <a:lnTo>
                  <a:pt x="152" y="427"/>
                </a:lnTo>
                <a:lnTo>
                  <a:pt x="146" y="423"/>
                </a:lnTo>
                <a:lnTo>
                  <a:pt x="140" y="419"/>
                </a:lnTo>
                <a:lnTo>
                  <a:pt x="134" y="413"/>
                </a:lnTo>
                <a:lnTo>
                  <a:pt x="128" y="407"/>
                </a:lnTo>
                <a:lnTo>
                  <a:pt x="125" y="401"/>
                </a:lnTo>
                <a:lnTo>
                  <a:pt x="123" y="395"/>
                </a:lnTo>
                <a:lnTo>
                  <a:pt x="124" y="386"/>
                </a:lnTo>
                <a:lnTo>
                  <a:pt x="125" y="375"/>
                </a:lnTo>
                <a:lnTo>
                  <a:pt x="125" y="361"/>
                </a:lnTo>
                <a:lnTo>
                  <a:pt x="127" y="346"/>
                </a:lnTo>
                <a:lnTo>
                  <a:pt x="128" y="333"/>
                </a:lnTo>
                <a:lnTo>
                  <a:pt x="130" y="321"/>
                </a:lnTo>
                <a:lnTo>
                  <a:pt x="130" y="313"/>
                </a:lnTo>
                <a:lnTo>
                  <a:pt x="130" y="311"/>
                </a:lnTo>
                <a:lnTo>
                  <a:pt x="130" y="310"/>
                </a:lnTo>
                <a:lnTo>
                  <a:pt x="131" y="310"/>
                </a:lnTo>
                <a:lnTo>
                  <a:pt x="133" y="309"/>
                </a:lnTo>
                <a:lnTo>
                  <a:pt x="135" y="307"/>
                </a:lnTo>
                <a:lnTo>
                  <a:pt x="136" y="304"/>
                </a:lnTo>
                <a:lnTo>
                  <a:pt x="137" y="300"/>
                </a:lnTo>
                <a:lnTo>
                  <a:pt x="138" y="295"/>
                </a:lnTo>
                <a:lnTo>
                  <a:pt x="139" y="288"/>
                </a:lnTo>
                <a:lnTo>
                  <a:pt x="130" y="200"/>
                </a:lnTo>
                <a:lnTo>
                  <a:pt x="130" y="200"/>
                </a:lnTo>
                <a:lnTo>
                  <a:pt x="130" y="200"/>
                </a:lnTo>
                <a:lnTo>
                  <a:pt x="130" y="203"/>
                </a:lnTo>
                <a:lnTo>
                  <a:pt x="131" y="206"/>
                </a:lnTo>
                <a:lnTo>
                  <a:pt x="133" y="209"/>
                </a:lnTo>
                <a:lnTo>
                  <a:pt x="135" y="213"/>
                </a:lnTo>
                <a:lnTo>
                  <a:pt x="136" y="215"/>
                </a:lnTo>
                <a:lnTo>
                  <a:pt x="137" y="216"/>
                </a:lnTo>
                <a:lnTo>
                  <a:pt x="139" y="215"/>
                </a:lnTo>
                <a:lnTo>
                  <a:pt x="141" y="213"/>
                </a:lnTo>
                <a:lnTo>
                  <a:pt x="142" y="210"/>
                </a:lnTo>
                <a:lnTo>
                  <a:pt x="143" y="207"/>
                </a:lnTo>
                <a:lnTo>
                  <a:pt x="144" y="204"/>
                </a:lnTo>
                <a:lnTo>
                  <a:pt x="144" y="200"/>
                </a:lnTo>
                <a:lnTo>
                  <a:pt x="143" y="196"/>
                </a:lnTo>
                <a:lnTo>
                  <a:pt x="141" y="192"/>
                </a:lnTo>
                <a:lnTo>
                  <a:pt x="139" y="187"/>
                </a:lnTo>
                <a:lnTo>
                  <a:pt x="136" y="179"/>
                </a:lnTo>
                <a:lnTo>
                  <a:pt x="135" y="172"/>
                </a:lnTo>
                <a:lnTo>
                  <a:pt x="136" y="166"/>
                </a:lnTo>
                <a:lnTo>
                  <a:pt x="138" y="158"/>
                </a:lnTo>
                <a:lnTo>
                  <a:pt x="140" y="148"/>
                </a:lnTo>
                <a:lnTo>
                  <a:pt x="140" y="133"/>
                </a:lnTo>
                <a:lnTo>
                  <a:pt x="136" y="114"/>
                </a:lnTo>
                <a:lnTo>
                  <a:pt x="130" y="88"/>
                </a:lnTo>
                <a:lnTo>
                  <a:pt x="127" y="84"/>
                </a:lnTo>
                <a:lnTo>
                  <a:pt x="124" y="80"/>
                </a:lnTo>
                <a:lnTo>
                  <a:pt x="120" y="76"/>
                </a:lnTo>
                <a:lnTo>
                  <a:pt x="116" y="72"/>
                </a:lnTo>
                <a:lnTo>
                  <a:pt x="112" y="70"/>
                </a:lnTo>
                <a:lnTo>
                  <a:pt x="108" y="68"/>
                </a:lnTo>
                <a:lnTo>
                  <a:pt x="107" y="67"/>
                </a:lnTo>
                <a:lnTo>
                  <a:pt x="106" y="67"/>
                </a:lnTo>
                <a:lnTo>
                  <a:pt x="106" y="67"/>
                </a:lnTo>
                <a:lnTo>
                  <a:pt x="107" y="66"/>
                </a:lnTo>
                <a:lnTo>
                  <a:pt x="108" y="66"/>
                </a:lnTo>
                <a:lnTo>
                  <a:pt x="110" y="65"/>
                </a:lnTo>
                <a:lnTo>
                  <a:pt x="112" y="64"/>
                </a:lnTo>
                <a:lnTo>
                  <a:pt x="114" y="63"/>
                </a:lnTo>
                <a:lnTo>
                  <a:pt x="114" y="61"/>
                </a:lnTo>
                <a:lnTo>
                  <a:pt x="115" y="58"/>
                </a:lnTo>
                <a:lnTo>
                  <a:pt x="116" y="55"/>
                </a:lnTo>
                <a:lnTo>
                  <a:pt x="115" y="52"/>
                </a:lnTo>
                <a:lnTo>
                  <a:pt x="114" y="50"/>
                </a:lnTo>
                <a:lnTo>
                  <a:pt x="114" y="47"/>
                </a:lnTo>
                <a:lnTo>
                  <a:pt x="112" y="44"/>
                </a:lnTo>
                <a:lnTo>
                  <a:pt x="110" y="42"/>
                </a:lnTo>
                <a:lnTo>
                  <a:pt x="108" y="38"/>
                </a:lnTo>
                <a:lnTo>
                  <a:pt x="107" y="35"/>
                </a:lnTo>
                <a:lnTo>
                  <a:pt x="105" y="32"/>
                </a:lnTo>
                <a:lnTo>
                  <a:pt x="104" y="29"/>
                </a:lnTo>
                <a:lnTo>
                  <a:pt x="103" y="25"/>
                </a:lnTo>
                <a:lnTo>
                  <a:pt x="103" y="23"/>
                </a:lnTo>
                <a:lnTo>
                  <a:pt x="103" y="21"/>
                </a:lnTo>
                <a:lnTo>
                  <a:pt x="102" y="18"/>
                </a:lnTo>
                <a:lnTo>
                  <a:pt x="102" y="17"/>
                </a:lnTo>
                <a:lnTo>
                  <a:pt x="102" y="17"/>
                </a:lnTo>
                <a:lnTo>
                  <a:pt x="102" y="16"/>
                </a:lnTo>
                <a:lnTo>
                  <a:pt x="102" y="15"/>
                </a:lnTo>
                <a:lnTo>
                  <a:pt x="101" y="13"/>
                </a:lnTo>
                <a:lnTo>
                  <a:pt x="101" y="11"/>
                </a:lnTo>
                <a:lnTo>
                  <a:pt x="100" y="8"/>
                </a:lnTo>
                <a:lnTo>
                  <a:pt x="100" y="6"/>
                </a:lnTo>
                <a:lnTo>
                  <a:pt x="99" y="4"/>
                </a:lnTo>
                <a:lnTo>
                  <a:pt x="99" y="2"/>
                </a:lnTo>
                <a:lnTo>
                  <a:pt x="98" y="1"/>
                </a:lnTo>
                <a:lnTo>
                  <a:pt x="96" y="0"/>
                </a:lnTo>
                <a:lnTo>
                  <a:pt x="92" y="0"/>
                </a:lnTo>
                <a:lnTo>
                  <a:pt x="87" y="0"/>
                </a:lnTo>
                <a:lnTo>
                  <a:pt x="81" y="0"/>
                </a:lnTo>
                <a:lnTo>
                  <a:pt x="76" y="1"/>
                </a:lnTo>
                <a:lnTo>
                  <a:pt x="70" y="3"/>
                </a:lnTo>
                <a:lnTo>
                  <a:pt x="67" y="4"/>
                </a:lnTo>
                <a:lnTo>
                  <a:pt x="65" y="5"/>
                </a:lnTo>
                <a:lnTo>
                  <a:pt x="61" y="8"/>
                </a:lnTo>
                <a:lnTo>
                  <a:pt x="59" y="12"/>
                </a:lnTo>
                <a:lnTo>
                  <a:pt x="56" y="17"/>
                </a:lnTo>
                <a:lnTo>
                  <a:pt x="54" y="23"/>
                </a:lnTo>
                <a:lnTo>
                  <a:pt x="51" y="29"/>
                </a:lnTo>
                <a:lnTo>
                  <a:pt x="49" y="34"/>
                </a:lnTo>
                <a:lnTo>
                  <a:pt x="48" y="39"/>
                </a:lnTo>
                <a:lnTo>
                  <a:pt x="46" y="44"/>
                </a:lnTo>
                <a:lnTo>
                  <a:pt x="43" y="47"/>
                </a:lnTo>
                <a:lnTo>
                  <a:pt x="42" y="51"/>
                </a:lnTo>
                <a:lnTo>
                  <a:pt x="40" y="54"/>
                </a:lnTo>
                <a:lnTo>
                  <a:pt x="38" y="56"/>
                </a:lnTo>
                <a:lnTo>
                  <a:pt x="37" y="58"/>
                </a:lnTo>
                <a:lnTo>
                  <a:pt x="35" y="59"/>
                </a:lnTo>
                <a:lnTo>
                  <a:pt x="35" y="59"/>
                </a:lnTo>
                <a:lnTo>
                  <a:pt x="40" y="64"/>
                </a:lnTo>
                <a:lnTo>
                  <a:pt x="40" y="64"/>
                </a:lnTo>
                <a:lnTo>
                  <a:pt x="42" y="65"/>
                </a:lnTo>
                <a:lnTo>
                  <a:pt x="43" y="66"/>
                </a:lnTo>
                <a:lnTo>
                  <a:pt x="44" y="68"/>
                </a:lnTo>
                <a:lnTo>
                  <a:pt x="45" y="69"/>
                </a:lnTo>
                <a:lnTo>
                  <a:pt x="44" y="72"/>
                </a:lnTo>
                <a:lnTo>
                  <a:pt x="43" y="74"/>
                </a:lnTo>
                <a:lnTo>
                  <a:pt x="40" y="76"/>
                </a:lnTo>
                <a:lnTo>
                  <a:pt x="35" y="81"/>
                </a:lnTo>
                <a:lnTo>
                  <a:pt x="30" y="90"/>
                </a:lnTo>
                <a:lnTo>
                  <a:pt x="25" y="103"/>
                </a:lnTo>
                <a:lnTo>
                  <a:pt x="20" y="117"/>
                </a:lnTo>
                <a:lnTo>
                  <a:pt x="15" y="131"/>
                </a:lnTo>
                <a:lnTo>
                  <a:pt x="11" y="143"/>
                </a:lnTo>
                <a:lnTo>
                  <a:pt x="9" y="152"/>
                </a:lnTo>
                <a:lnTo>
                  <a:pt x="8" y="157"/>
                </a:lnTo>
                <a:lnTo>
                  <a:pt x="8" y="158"/>
                </a:lnTo>
                <a:lnTo>
                  <a:pt x="8" y="160"/>
                </a:lnTo>
                <a:lnTo>
                  <a:pt x="9" y="162"/>
                </a:lnTo>
                <a:lnTo>
                  <a:pt x="10" y="163"/>
                </a:lnTo>
                <a:lnTo>
                  <a:pt x="11" y="166"/>
                </a:lnTo>
                <a:lnTo>
                  <a:pt x="12" y="168"/>
                </a:lnTo>
                <a:lnTo>
                  <a:pt x="14" y="171"/>
                </a:lnTo>
                <a:lnTo>
                  <a:pt x="16" y="173"/>
                </a:lnTo>
                <a:lnTo>
                  <a:pt x="9" y="196"/>
                </a:lnTo>
                <a:lnTo>
                  <a:pt x="6" y="200"/>
                </a:lnTo>
                <a:lnTo>
                  <a:pt x="5" y="207"/>
                </a:lnTo>
                <a:lnTo>
                  <a:pt x="3" y="217"/>
                </a:lnTo>
                <a:lnTo>
                  <a:pt x="1" y="227"/>
                </a:lnTo>
                <a:lnTo>
                  <a:pt x="0" y="238"/>
                </a:lnTo>
                <a:lnTo>
                  <a:pt x="0" y="248"/>
                </a:lnTo>
                <a:lnTo>
                  <a:pt x="0" y="256"/>
                </a:lnTo>
                <a:lnTo>
                  <a:pt x="1" y="259"/>
                </a:lnTo>
                <a:lnTo>
                  <a:pt x="3" y="260"/>
                </a:lnTo>
                <a:lnTo>
                  <a:pt x="5" y="260"/>
                </a:lnTo>
                <a:lnTo>
                  <a:pt x="8" y="261"/>
                </a:lnTo>
                <a:lnTo>
                  <a:pt x="11" y="262"/>
                </a:lnTo>
                <a:lnTo>
                  <a:pt x="15" y="263"/>
                </a:lnTo>
                <a:lnTo>
                  <a:pt x="20" y="264"/>
                </a:lnTo>
                <a:lnTo>
                  <a:pt x="24" y="265"/>
                </a:lnTo>
                <a:lnTo>
                  <a:pt x="29" y="265"/>
                </a:lnTo>
                <a:lnTo>
                  <a:pt x="28" y="273"/>
                </a:lnTo>
                <a:lnTo>
                  <a:pt x="27" y="280"/>
                </a:lnTo>
                <a:lnTo>
                  <a:pt x="26" y="286"/>
                </a:lnTo>
                <a:lnTo>
                  <a:pt x="26" y="292"/>
                </a:lnTo>
                <a:lnTo>
                  <a:pt x="25" y="296"/>
                </a:lnTo>
                <a:lnTo>
                  <a:pt x="24" y="300"/>
                </a:lnTo>
                <a:lnTo>
                  <a:pt x="24" y="303"/>
                </a:lnTo>
                <a:lnTo>
                  <a:pt x="24" y="303"/>
                </a:lnTo>
                <a:lnTo>
                  <a:pt x="25" y="303"/>
                </a:lnTo>
                <a:lnTo>
                  <a:pt x="27" y="305"/>
                </a:lnTo>
                <a:lnTo>
                  <a:pt x="30" y="307"/>
                </a:lnTo>
                <a:lnTo>
                  <a:pt x="34" y="310"/>
                </a:lnTo>
                <a:lnTo>
                  <a:pt x="38" y="312"/>
                </a:lnTo>
                <a:lnTo>
                  <a:pt x="41" y="312"/>
                </a:lnTo>
                <a:lnTo>
                  <a:pt x="43" y="312"/>
                </a:lnTo>
                <a:lnTo>
                  <a:pt x="43" y="311"/>
                </a:lnTo>
                <a:lnTo>
                  <a:pt x="44" y="312"/>
                </a:lnTo>
                <a:lnTo>
                  <a:pt x="45" y="316"/>
                </a:lnTo>
                <a:lnTo>
                  <a:pt x="47" y="320"/>
                </a:lnTo>
                <a:lnTo>
                  <a:pt x="48" y="325"/>
                </a:lnTo>
                <a:lnTo>
                  <a:pt x="49" y="329"/>
                </a:lnTo>
                <a:lnTo>
                  <a:pt x="51" y="333"/>
                </a:lnTo>
                <a:lnTo>
                  <a:pt x="52" y="337"/>
                </a:lnTo>
                <a:lnTo>
                  <a:pt x="53" y="337"/>
                </a:lnTo>
                <a:lnTo>
                  <a:pt x="52" y="338"/>
                </a:lnTo>
                <a:lnTo>
                  <a:pt x="52" y="339"/>
                </a:lnTo>
                <a:lnTo>
                  <a:pt x="52" y="340"/>
                </a:lnTo>
                <a:lnTo>
                  <a:pt x="51" y="342"/>
                </a:lnTo>
                <a:lnTo>
                  <a:pt x="50" y="345"/>
                </a:lnTo>
                <a:lnTo>
                  <a:pt x="49" y="348"/>
                </a:lnTo>
                <a:lnTo>
                  <a:pt x="49" y="351"/>
                </a:lnTo>
                <a:lnTo>
                  <a:pt x="49" y="355"/>
                </a:lnTo>
                <a:lnTo>
                  <a:pt x="49" y="361"/>
                </a:lnTo>
                <a:lnTo>
                  <a:pt x="49" y="367"/>
                </a:lnTo>
                <a:lnTo>
                  <a:pt x="51" y="376"/>
                </a:lnTo>
                <a:lnTo>
                  <a:pt x="53" y="383"/>
                </a:lnTo>
                <a:lnTo>
                  <a:pt x="55" y="390"/>
                </a:lnTo>
                <a:lnTo>
                  <a:pt x="57" y="397"/>
                </a:lnTo>
                <a:lnTo>
                  <a:pt x="58" y="401"/>
                </a:lnTo>
                <a:lnTo>
                  <a:pt x="59" y="402"/>
                </a:lnTo>
                <a:lnTo>
                  <a:pt x="51" y="418"/>
                </a:lnTo>
                <a:lnTo>
                  <a:pt x="54" y="441"/>
                </a:lnTo>
                <a:lnTo>
                  <a:pt x="54" y="442"/>
                </a:lnTo>
                <a:lnTo>
                  <a:pt x="55" y="443"/>
                </a:lnTo>
                <a:lnTo>
                  <a:pt x="57" y="444"/>
                </a:lnTo>
                <a:lnTo>
                  <a:pt x="59" y="446"/>
                </a:lnTo>
                <a:lnTo>
                  <a:pt x="62" y="448"/>
                </a:lnTo>
                <a:lnTo>
                  <a:pt x="65" y="449"/>
                </a:lnTo>
                <a:lnTo>
                  <a:pt x="67" y="449"/>
                </a:lnTo>
                <a:lnTo>
                  <a:pt x="70" y="447"/>
                </a:lnTo>
                <a:lnTo>
                  <a:pt x="72" y="445"/>
                </a:lnTo>
                <a:lnTo>
                  <a:pt x="74" y="443"/>
                </a:lnTo>
                <a:lnTo>
                  <a:pt x="75" y="440"/>
                </a:lnTo>
                <a:lnTo>
                  <a:pt x="76" y="436"/>
                </a:lnTo>
                <a:lnTo>
                  <a:pt x="76" y="434"/>
                </a:lnTo>
                <a:lnTo>
                  <a:pt x="77" y="431"/>
                </a:lnTo>
                <a:lnTo>
                  <a:pt x="77" y="430"/>
                </a:lnTo>
                <a:lnTo>
                  <a:pt x="77" y="429"/>
                </a:lnTo>
                <a:lnTo>
                  <a:pt x="71" y="398"/>
                </a:lnTo>
                <a:lnTo>
                  <a:pt x="81" y="337"/>
                </a:lnTo>
                <a:lnTo>
                  <a:pt x="83" y="324"/>
                </a:lnTo>
                <a:lnTo>
                  <a:pt x="96" y="324"/>
                </a:lnTo>
                <a:lnTo>
                  <a:pt x="96" y="325"/>
                </a:lnTo>
                <a:lnTo>
                  <a:pt x="96" y="327"/>
                </a:lnTo>
                <a:lnTo>
                  <a:pt x="96" y="330"/>
                </a:lnTo>
                <a:lnTo>
                  <a:pt x="96" y="334"/>
                </a:lnTo>
                <a:lnTo>
                  <a:pt x="97" y="339"/>
                </a:lnTo>
                <a:lnTo>
                  <a:pt x="97" y="344"/>
                </a:lnTo>
                <a:lnTo>
                  <a:pt x="98" y="350"/>
                </a:lnTo>
                <a:lnTo>
                  <a:pt x="98" y="355"/>
                </a:lnTo>
                <a:lnTo>
                  <a:pt x="99" y="363"/>
                </a:lnTo>
                <a:lnTo>
                  <a:pt x="101" y="371"/>
                </a:lnTo>
                <a:lnTo>
                  <a:pt x="103" y="378"/>
                </a:lnTo>
                <a:lnTo>
                  <a:pt x="104" y="385"/>
                </a:lnTo>
                <a:lnTo>
                  <a:pt x="106" y="391"/>
                </a:lnTo>
                <a:lnTo>
                  <a:pt x="107" y="397"/>
                </a:lnTo>
                <a:lnTo>
                  <a:pt x="108" y="400"/>
                </a:lnTo>
                <a:lnTo>
                  <a:pt x="108" y="401"/>
                </a:lnTo>
                <a:lnTo>
                  <a:pt x="106" y="428"/>
                </a:lnTo>
                <a:lnTo>
                  <a:pt x="114" y="431"/>
                </a:lnTo>
                <a:lnTo>
                  <a:pt x="114" y="427"/>
                </a:lnTo>
                <a:lnTo>
                  <a:pt x="114" y="427"/>
                </a:lnTo>
                <a:lnTo>
                  <a:pt x="116" y="428"/>
                </a:lnTo>
                <a:lnTo>
                  <a:pt x="119" y="429"/>
                </a:lnTo>
                <a:lnTo>
                  <a:pt x="121" y="431"/>
                </a:lnTo>
                <a:lnTo>
                  <a:pt x="125" y="432"/>
                </a:lnTo>
                <a:lnTo>
                  <a:pt x="128" y="434"/>
                </a:lnTo>
                <a:lnTo>
                  <a:pt x="131" y="436"/>
                </a:lnTo>
                <a:lnTo>
                  <a:pt x="136" y="438"/>
                </a:lnTo>
                <a:lnTo>
                  <a:pt x="139" y="439"/>
                </a:lnTo>
                <a:lnTo>
                  <a:pt x="143" y="440"/>
                </a:lnTo>
                <a:lnTo>
                  <a:pt x="147" y="440"/>
                </a:lnTo>
                <a:lnTo>
                  <a:pt x="150" y="440"/>
                </a:lnTo>
                <a:lnTo>
                  <a:pt x="153" y="439"/>
                </a:lnTo>
                <a:lnTo>
                  <a:pt x="156" y="438"/>
                </a:lnTo>
                <a:lnTo>
                  <a:pt x="158" y="438"/>
                </a:lnTo>
                <a:lnTo>
                  <a:pt x="158" y="438"/>
                </a:lnTo>
                <a:lnTo>
                  <a:pt x="157" y="429"/>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7" name="Freeform 21"/>
          <p:cNvSpPr>
            <a:spLocks/>
          </p:cNvSpPr>
          <p:nvPr/>
        </p:nvSpPr>
        <p:spPr bwMode="auto">
          <a:xfrm>
            <a:off x="1492250" y="3222625"/>
            <a:ext cx="254000" cy="712788"/>
          </a:xfrm>
          <a:custGeom>
            <a:avLst/>
            <a:gdLst>
              <a:gd name="T0" fmla="*/ 147 w 160"/>
              <a:gd name="T1" fmla="*/ 422 h 449"/>
              <a:gd name="T2" fmla="*/ 125 w 160"/>
              <a:gd name="T3" fmla="*/ 401 h 449"/>
              <a:gd name="T4" fmla="*/ 126 w 160"/>
              <a:gd name="T5" fmla="*/ 360 h 449"/>
              <a:gd name="T6" fmla="*/ 131 w 160"/>
              <a:gd name="T7" fmla="*/ 313 h 449"/>
              <a:gd name="T8" fmla="*/ 133 w 160"/>
              <a:gd name="T9" fmla="*/ 308 h 449"/>
              <a:gd name="T10" fmla="*/ 139 w 160"/>
              <a:gd name="T11" fmla="*/ 294 h 449"/>
              <a:gd name="T12" fmla="*/ 130 w 160"/>
              <a:gd name="T13" fmla="*/ 200 h 449"/>
              <a:gd name="T14" fmla="*/ 135 w 160"/>
              <a:gd name="T15" fmla="*/ 213 h 449"/>
              <a:gd name="T16" fmla="*/ 141 w 160"/>
              <a:gd name="T17" fmla="*/ 213 h 449"/>
              <a:gd name="T18" fmla="*/ 144 w 160"/>
              <a:gd name="T19" fmla="*/ 200 h 449"/>
              <a:gd name="T20" fmla="*/ 136 w 160"/>
              <a:gd name="T21" fmla="*/ 178 h 449"/>
              <a:gd name="T22" fmla="*/ 140 w 160"/>
              <a:gd name="T23" fmla="*/ 147 h 449"/>
              <a:gd name="T24" fmla="*/ 127 w 160"/>
              <a:gd name="T25" fmla="*/ 83 h 449"/>
              <a:gd name="T26" fmla="*/ 113 w 160"/>
              <a:gd name="T27" fmla="*/ 70 h 449"/>
              <a:gd name="T28" fmla="*/ 106 w 160"/>
              <a:gd name="T29" fmla="*/ 66 h 449"/>
              <a:gd name="T30" fmla="*/ 112 w 160"/>
              <a:gd name="T31" fmla="*/ 64 h 449"/>
              <a:gd name="T32" fmla="*/ 116 w 160"/>
              <a:gd name="T33" fmla="*/ 55 h 449"/>
              <a:gd name="T34" fmla="*/ 113 w 160"/>
              <a:gd name="T35" fmla="*/ 44 h 449"/>
              <a:gd name="T36" fmla="*/ 105 w 160"/>
              <a:gd name="T37" fmla="*/ 32 h 449"/>
              <a:gd name="T38" fmla="*/ 103 w 160"/>
              <a:gd name="T39" fmla="*/ 20 h 449"/>
              <a:gd name="T40" fmla="*/ 102 w 160"/>
              <a:gd name="T41" fmla="*/ 16 h 449"/>
              <a:gd name="T42" fmla="*/ 100 w 160"/>
              <a:gd name="T43" fmla="*/ 8 h 449"/>
              <a:gd name="T44" fmla="*/ 98 w 160"/>
              <a:gd name="T45" fmla="*/ 0 h 449"/>
              <a:gd name="T46" fmla="*/ 81 w 160"/>
              <a:gd name="T47" fmla="*/ 0 h 449"/>
              <a:gd name="T48" fmla="*/ 65 w 160"/>
              <a:gd name="T49" fmla="*/ 5 h 449"/>
              <a:gd name="T50" fmla="*/ 54 w 160"/>
              <a:gd name="T51" fmla="*/ 22 h 449"/>
              <a:gd name="T52" fmla="*/ 46 w 160"/>
              <a:gd name="T53" fmla="*/ 43 h 449"/>
              <a:gd name="T54" fmla="*/ 38 w 160"/>
              <a:gd name="T55" fmla="*/ 56 h 449"/>
              <a:gd name="T56" fmla="*/ 40 w 160"/>
              <a:gd name="T57" fmla="*/ 64 h 449"/>
              <a:gd name="T58" fmla="*/ 44 w 160"/>
              <a:gd name="T59" fmla="*/ 68 h 449"/>
              <a:gd name="T60" fmla="*/ 40 w 160"/>
              <a:gd name="T61" fmla="*/ 76 h 449"/>
              <a:gd name="T62" fmla="*/ 20 w 160"/>
              <a:gd name="T63" fmla="*/ 116 h 449"/>
              <a:gd name="T64" fmla="*/ 8 w 160"/>
              <a:gd name="T65" fmla="*/ 157 h 449"/>
              <a:gd name="T66" fmla="*/ 10 w 160"/>
              <a:gd name="T67" fmla="*/ 163 h 449"/>
              <a:gd name="T68" fmla="*/ 16 w 160"/>
              <a:gd name="T69" fmla="*/ 173 h 449"/>
              <a:gd name="T70" fmla="*/ 3 w 160"/>
              <a:gd name="T71" fmla="*/ 216 h 449"/>
              <a:gd name="T72" fmla="*/ 0 w 160"/>
              <a:gd name="T73" fmla="*/ 255 h 449"/>
              <a:gd name="T74" fmla="*/ 8 w 160"/>
              <a:gd name="T75" fmla="*/ 261 h 449"/>
              <a:gd name="T76" fmla="*/ 24 w 160"/>
              <a:gd name="T77" fmla="*/ 264 h 449"/>
              <a:gd name="T78" fmla="*/ 27 w 160"/>
              <a:gd name="T79" fmla="*/ 285 h 449"/>
              <a:gd name="T80" fmla="*/ 24 w 160"/>
              <a:gd name="T81" fmla="*/ 302 h 449"/>
              <a:gd name="T82" fmla="*/ 30 w 160"/>
              <a:gd name="T83" fmla="*/ 307 h 449"/>
              <a:gd name="T84" fmla="*/ 43 w 160"/>
              <a:gd name="T85" fmla="*/ 312 h 449"/>
              <a:gd name="T86" fmla="*/ 47 w 160"/>
              <a:gd name="T87" fmla="*/ 320 h 449"/>
              <a:gd name="T88" fmla="*/ 52 w 160"/>
              <a:gd name="T89" fmla="*/ 337 h 449"/>
              <a:gd name="T90" fmla="*/ 52 w 160"/>
              <a:gd name="T91" fmla="*/ 340 h 449"/>
              <a:gd name="T92" fmla="*/ 49 w 160"/>
              <a:gd name="T93" fmla="*/ 351 h 449"/>
              <a:gd name="T94" fmla="*/ 51 w 160"/>
              <a:gd name="T95" fmla="*/ 375 h 449"/>
              <a:gd name="T96" fmla="*/ 59 w 160"/>
              <a:gd name="T97" fmla="*/ 400 h 449"/>
              <a:gd name="T98" fmla="*/ 54 w 160"/>
              <a:gd name="T99" fmla="*/ 441 h 449"/>
              <a:gd name="T100" fmla="*/ 62 w 160"/>
              <a:gd name="T101" fmla="*/ 447 h 449"/>
              <a:gd name="T102" fmla="*/ 72 w 160"/>
              <a:gd name="T103" fmla="*/ 444 h 449"/>
              <a:gd name="T104" fmla="*/ 76 w 160"/>
              <a:gd name="T105" fmla="*/ 433 h 449"/>
              <a:gd name="T106" fmla="*/ 71 w 160"/>
              <a:gd name="T107" fmla="*/ 398 h 449"/>
              <a:gd name="T108" fmla="*/ 96 w 160"/>
              <a:gd name="T109" fmla="*/ 325 h 449"/>
              <a:gd name="T110" fmla="*/ 97 w 160"/>
              <a:gd name="T111" fmla="*/ 339 h 449"/>
              <a:gd name="T112" fmla="*/ 100 w 160"/>
              <a:gd name="T113" fmla="*/ 362 h 449"/>
              <a:gd name="T114" fmla="*/ 106 w 160"/>
              <a:gd name="T115" fmla="*/ 391 h 449"/>
              <a:gd name="T116" fmla="*/ 106 w 160"/>
              <a:gd name="T117" fmla="*/ 428 h 449"/>
              <a:gd name="T118" fmla="*/ 116 w 160"/>
              <a:gd name="T119" fmla="*/ 427 h 449"/>
              <a:gd name="T120" fmla="*/ 128 w 160"/>
              <a:gd name="T121" fmla="*/ 434 h 449"/>
              <a:gd name="T122" fmla="*/ 143 w 160"/>
              <a:gd name="T123" fmla="*/ 439 h 449"/>
              <a:gd name="T124" fmla="*/ 156 w 160"/>
              <a:gd name="T125" fmla="*/ 438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0" h="449">
                <a:moveTo>
                  <a:pt x="157" y="429"/>
                </a:moveTo>
                <a:lnTo>
                  <a:pt x="155" y="428"/>
                </a:lnTo>
                <a:lnTo>
                  <a:pt x="152" y="426"/>
                </a:lnTo>
                <a:lnTo>
                  <a:pt x="147" y="422"/>
                </a:lnTo>
                <a:lnTo>
                  <a:pt x="140" y="418"/>
                </a:lnTo>
                <a:lnTo>
                  <a:pt x="134" y="413"/>
                </a:lnTo>
                <a:lnTo>
                  <a:pt x="129" y="407"/>
                </a:lnTo>
                <a:lnTo>
                  <a:pt x="125" y="401"/>
                </a:lnTo>
                <a:lnTo>
                  <a:pt x="124" y="394"/>
                </a:lnTo>
                <a:lnTo>
                  <a:pt x="124" y="386"/>
                </a:lnTo>
                <a:lnTo>
                  <a:pt x="125" y="374"/>
                </a:lnTo>
                <a:lnTo>
                  <a:pt x="126" y="360"/>
                </a:lnTo>
                <a:lnTo>
                  <a:pt x="127" y="346"/>
                </a:lnTo>
                <a:lnTo>
                  <a:pt x="128" y="332"/>
                </a:lnTo>
                <a:lnTo>
                  <a:pt x="130" y="321"/>
                </a:lnTo>
                <a:lnTo>
                  <a:pt x="131" y="313"/>
                </a:lnTo>
                <a:lnTo>
                  <a:pt x="131" y="310"/>
                </a:lnTo>
                <a:lnTo>
                  <a:pt x="131" y="310"/>
                </a:lnTo>
                <a:lnTo>
                  <a:pt x="132" y="310"/>
                </a:lnTo>
                <a:lnTo>
                  <a:pt x="133" y="308"/>
                </a:lnTo>
                <a:lnTo>
                  <a:pt x="135" y="307"/>
                </a:lnTo>
                <a:lnTo>
                  <a:pt x="137" y="304"/>
                </a:lnTo>
                <a:lnTo>
                  <a:pt x="137" y="300"/>
                </a:lnTo>
                <a:lnTo>
                  <a:pt x="139" y="294"/>
                </a:lnTo>
                <a:lnTo>
                  <a:pt x="140" y="287"/>
                </a:lnTo>
                <a:lnTo>
                  <a:pt x="130" y="200"/>
                </a:lnTo>
                <a:lnTo>
                  <a:pt x="130" y="200"/>
                </a:lnTo>
                <a:lnTo>
                  <a:pt x="130" y="200"/>
                </a:lnTo>
                <a:lnTo>
                  <a:pt x="131" y="203"/>
                </a:lnTo>
                <a:lnTo>
                  <a:pt x="131" y="206"/>
                </a:lnTo>
                <a:lnTo>
                  <a:pt x="133" y="209"/>
                </a:lnTo>
                <a:lnTo>
                  <a:pt x="135" y="213"/>
                </a:lnTo>
                <a:lnTo>
                  <a:pt x="137" y="215"/>
                </a:lnTo>
                <a:lnTo>
                  <a:pt x="138" y="216"/>
                </a:lnTo>
                <a:lnTo>
                  <a:pt x="140" y="215"/>
                </a:lnTo>
                <a:lnTo>
                  <a:pt x="141" y="213"/>
                </a:lnTo>
                <a:lnTo>
                  <a:pt x="142" y="210"/>
                </a:lnTo>
                <a:lnTo>
                  <a:pt x="143" y="207"/>
                </a:lnTo>
                <a:lnTo>
                  <a:pt x="144" y="204"/>
                </a:lnTo>
                <a:lnTo>
                  <a:pt x="144" y="200"/>
                </a:lnTo>
                <a:lnTo>
                  <a:pt x="143" y="196"/>
                </a:lnTo>
                <a:lnTo>
                  <a:pt x="142" y="192"/>
                </a:lnTo>
                <a:lnTo>
                  <a:pt x="140" y="186"/>
                </a:lnTo>
                <a:lnTo>
                  <a:pt x="136" y="178"/>
                </a:lnTo>
                <a:lnTo>
                  <a:pt x="136" y="171"/>
                </a:lnTo>
                <a:lnTo>
                  <a:pt x="137" y="165"/>
                </a:lnTo>
                <a:lnTo>
                  <a:pt x="139" y="157"/>
                </a:lnTo>
                <a:lnTo>
                  <a:pt x="140" y="147"/>
                </a:lnTo>
                <a:lnTo>
                  <a:pt x="140" y="133"/>
                </a:lnTo>
                <a:lnTo>
                  <a:pt x="137" y="114"/>
                </a:lnTo>
                <a:lnTo>
                  <a:pt x="130" y="88"/>
                </a:lnTo>
                <a:lnTo>
                  <a:pt x="127" y="83"/>
                </a:lnTo>
                <a:lnTo>
                  <a:pt x="125" y="80"/>
                </a:lnTo>
                <a:lnTo>
                  <a:pt x="120" y="76"/>
                </a:lnTo>
                <a:lnTo>
                  <a:pt x="116" y="72"/>
                </a:lnTo>
                <a:lnTo>
                  <a:pt x="113" y="70"/>
                </a:lnTo>
                <a:lnTo>
                  <a:pt x="109" y="68"/>
                </a:lnTo>
                <a:lnTo>
                  <a:pt x="107" y="67"/>
                </a:lnTo>
                <a:lnTo>
                  <a:pt x="106" y="66"/>
                </a:lnTo>
                <a:lnTo>
                  <a:pt x="106" y="66"/>
                </a:lnTo>
                <a:lnTo>
                  <a:pt x="108" y="66"/>
                </a:lnTo>
                <a:lnTo>
                  <a:pt x="109" y="66"/>
                </a:lnTo>
                <a:lnTo>
                  <a:pt x="110" y="65"/>
                </a:lnTo>
                <a:lnTo>
                  <a:pt x="112" y="64"/>
                </a:lnTo>
                <a:lnTo>
                  <a:pt x="114" y="63"/>
                </a:lnTo>
                <a:lnTo>
                  <a:pt x="115" y="60"/>
                </a:lnTo>
                <a:lnTo>
                  <a:pt x="116" y="58"/>
                </a:lnTo>
                <a:lnTo>
                  <a:pt x="116" y="55"/>
                </a:lnTo>
                <a:lnTo>
                  <a:pt x="116" y="52"/>
                </a:lnTo>
                <a:lnTo>
                  <a:pt x="115" y="49"/>
                </a:lnTo>
                <a:lnTo>
                  <a:pt x="114" y="46"/>
                </a:lnTo>
                <a:lnTo>
                  <a:pt x="113" y="44"/>
                </a:lnTo>
                <a:lnTo>
                  <a:pt x="111" y="41"/>
                </a:lnTo>
                <a:lnTo>
                  <a:pt x="109" y="38"/>
                </a:lnTo>
                <a:lnTo>
                  <a:pt x="107" y="35"/>
                </a:lnTo>
                <a:lnTo>
                  <a:pt x="105" y="32"/>
                </a:lnTo>
                <a:lnTo>
                  <a:pt x="104" y="29"/>
                </a:lnTo>
                <a:lnTo>
                  <a:pt x="104" y="25"/>
                </a:lnTo>
                <a:lnTo>
                  <a:pt x="103" y="22"/>
                </a:lnTo>
                <a:lnTo>
                  <a:pt x="103" y="20"/>
                </a:lnTo>
                <a:lnTo>
                  <a:pt x="103" y="18"/>
                </a:lnTo>
                <a:lnTo>
                  <a:pt x="103" y="17"/>
                </a:lnTo>
                <a:lnTo>
                  <a:pt x="103" y="17"/>
                </a:lnTo>
                <a:lnTo>
                  <a:pt x="102" y="16"/>
                </a:lnTo>
                <a:lnTo>
                  <a:pt x="102" y="15"/>
                </a:lnTo>
                <a:lnTo>
                  <a:pt x="102" y="13"/>
                </a:lnTo>
                <a:lnTo>
                  <a:pt x="101" y="11"/>
                </a:lnTo>
                <a:lnTo>
                  <a:pt x="100" y="8"/>
                </a:lnTo>
                <a:lnTo>
                  <a:pt x="100" y="6"/>
                </a:lnTo>
                <a:lnTo>
                  <a:pt x="100" y="4"/>
                </a:lnTo>
                <a:lnTo>
                  <a:pt x="100" y="2"/>
                </a:lnTo>
                <a:lnTo>
                  <a:pt x="98" y="0"/>
                </a:lnTo>
                <a:lnTo>
                  <a:pt x="96" y="0"/>
                </a:lnTo>
                <a:lnTo>
                  <a:pt x="92" y="0"/>
                </a:lnTo>
                <a:lnTo>
                  <a:pt x="87" y="0"/>
                </a:lnTo>
                <a:lnTo>
                  <a:pt x="81" y="0"/>
                </a:lnTo>
                <a:lnTo>
                  <a:pt x="76" y="1"/>
                </a:lnTo>
                <a:lnTo>
                  <a:pt x="71" y="2"/>
                </a:lnTo>
                <a:lnTo>
                  <a:pt x="67" y="3"/>
                </a:lnTo>
                <a:lnTo>
                  <a:pt x="65" y="5"/>
                </a:lnTo>
                <a:lnTo>
                  <a:pt x="62" y="8"/>
                </a:lnTo>
                <a:lnTo>
                  <a:pt x="59" y="12"/>
                </a:lnTo>
                <a:lnTo>
                  <a:pt x="56" y="17"/>
                </a:lnTo>
                <a:lnTo>
                  <a:pt x="54" y="22"/>
                </a:lnTo>
                <a:lnTo>
                  <a:pt x="51" y="28"/>
                </a:lnTo>
                <a:lnTo>
                  <a:pt x="49" y="34"/>
                </a:lnTo>
                <a:lnTo>
                  <a:pt x="48" y="38"/>
                </a:lnTo>
                <a:lnTo>
                  <a:pt x="46" y="43"/>
                </a:lnTo>
                <a:lnTo>
                  <a:pt x="44" y="47"/>
                </a:lnTo>
                <a:lnTo>
                  <a:pt x="42" y="51"/>
                </a:lnTo>
                <a:lnTo>
                  <a:pt x="40" y="54"/>
                </a:lnTo>
                <a:lnTo>
                  <a:pt x="38" y="56"/>
                </a:lnTo>
                <a:lnTo>
                  <a:pt x="37" y="58"/>
                </a:lnTo>
                <a:lnTo>
                  <a:pt x="36" y="59"/>
                </a:lnTo>
                <a:lnTo>
                  <a:pt x="35" y="59"/>
                </a:lnTo>
                <a:lnTo>
                  <a:pt x="40" y="64"/>
                </a:lnTo>
                <a:lnTo>
                  <a:pt x="41" y="64"/>
                </a:lnTo>
                <a:lnTo>
                  <a:pt x="42" y="65"/>
                </a:lnTo>
                <a:lnTo>
                  <a:pt x="43" y="66"/>
                </a:lnTo>
                <a:lnTo>
                  <a:pt x="44" y="68"/>
                </a:lnTo>
                <a:lnTo>
                  <a:pt x="45" y="69"/>
                </a:lnTo>
                <a:lnTo>
                  <a:pt x="45" y="72"/>
                </a:lnTo>
                <a:lnTo>
                  <a:pt x="43" y="73"/>
                </a:lnTo>
                <a:lnTo>
                  <a:pt x="40" y="76"/>
                </a:lnTo>
                <a:lnTo>
                  <a:pt x="36" y="81"/>
                </a:lnTo>
                <a:lnTo>
                  <a:pt x="31" y="90"/>
                </a:lnTo>
                <a:lnTo>
                  <a:pt x="25" y="102"/>
                </a:lnTo>
                <a:lnTo>
                  <a:pt x="20" y="116"/>
                </a:lnTo>
                <a:lnTo>
                  <a:pt x="16" y="131"/>
                </a:lnTo>
                <a:lnTo>
                  <a:pt x="11" y="143"/>
                </a:lnTo>
                <a:lnTo>
                  <a:pt x="9" y="152"/>
                </a:lnTo>
                <a:lnTo>
                  <a:pt x="8" y="157"/>
                </a:lnTo>
                <a:lnTo>
                  <a:pt x="8" y="157"/>
                </a:lnTo>
                <a:lnTo>
                  <a:pt x="9" y="159"/>
                </a:lnTo>
                <a:lnTo>
                  <a:pt x="10" y="162"/>
                </a:lnTo>
                <a:lnTo>
                  <a:pt x="10" y="163"/>
                </a:lnTo>
                <a:lnTo>
                  <a:pt x="11" y="166"/>
                </a:lnTo>
                <a:lnTo>
                  <a:pt x="13" y="168"/>
                </a:lnTo>
                <a:lnTo>
                  <a:pt x="14" y="170"/>
                </a:lnTo>
                <a:lnTo>
                  <a:pt x="16" y="173"/>
                </a:lnTo>
                <a:lnTo>
                  <a:pt x="9" y="196"/>
                </a:lnTo>
                <a:lnTo>
                  <a:pt x="7" y="200"/>
                </a:lnTo>
                <a:lnTo>
                  <a:pt x="5" y="206"/>
                </a:lnTo>
                <a:lnTo>
                  <a:pt x="3" y="216"/>
                </a:lnTo>
                <a:lnTo>
                  <a:pt x="1" y="227"/>
                </a:lnTo>
                <a:lnTo>
                  <a:pt x="0" y="238"/>
                </a:lnTo>
                <a:lnTo>
                  <a:pt x="0" y="247"/>
                </a:lnTo>
                <a:lnTo>
                  <a:pt x="0" y="255"/>
                </a:lnTo>
                <a:lnTo>
                  <a:pt x="2" y="259"/>
                </a:lnTo>
                <a:lnTo>
                  <a:pt x="3" y="260"/>
                </a:lnTo>
                <a:lnTo>
                  <a:pt x="5" y="260"/>
                </a:lnTo>
                <a:lnTo>
                  <a:pt x="8" y="261"/>
                </a:lnTo>
                <a:lnTo>
                  <a:pt x="11" y="262"/>
                </a:lnTo>
                <a:lnTo>
                  <a:pt x="16" y="263"/>
                </a:lnTo>
                <a:lnTo>
                  <a:pt x="20" y="264"/>
                </a:lnTo>
                <a:lnTo>
                  <a:pt x="24" y="264"/>
                </a:lnTo>
                <a:lnTo>
                  <a:pt x="29" y="264"/>
                </a:lnTo>
                <a:lnTo>
                  <a:pt x="28" y="272"/>
                </a:lnTo>
                <a:lnTo>
                  <a:pt x="27" y="279"/>
                </a:lnTo>
                <a:lnTo>
                  <a:pt x="27" y="285"/>
                </a:lnTo>
                <a:lnTo>
                  <a:pt x="26" y="291"/>
                </a:lnTo>
                <a:lnTo>
                  <a:pt x="25" y="296"/>
                </a:lnTo>
                <a:lnTo>
                  <a:pt x="24" y="300"/>
                </a:lnTo>
                <a:lnTo>
                  <a:pt x="24" y="302"/>
                </a:lnTo>
                <a:lnTo>
                  <a:pt x="24" y="302"/>
                </a:lnTo>
                <a:lnTo>
                  <a:pt x="25" y="303"/>
                </a:lnTo>
                <a:lnTo>
                  <a:pt x="27" y="305"/>
                </a:lnTo>
                <a:lnTo>
                  <a:pt x="30" y="307"/>
                </a:lnTo>
                <a:lnTo>
                  <a:pt x="34" y="309"/>
                </a:lnTo>
                <a:lnTo>
                  <a:pt x="38" y="311"/>
                </a:lnTo>
                <a:lnTo>
                  <a:pt x="41" y="312"/>
                </a:lnTo>
                <a:lnTo>
                  <a:pt x="43" y="312"/>
                </a:lnTo>
                <a:lnTo>
                  <a:pt x="44" y="310"/>
                </a:lnTo>
                <a:lnTo>
                  <a:pt x="44" y="312"/>
                </a:lnTo>
                <a:lnTo>
                  <a:pt x="45" y="315"/>
                </a:lnTo>
                <a:lnTo>
                  <a:pt x="47" y="320"/>
                </a:lnTo>
                <a:lnTo>
                  <a:pt x="49" y="324"/>
                </a:lnTo>
                <a:lnTo>
                  <a:pt x="50" y="329"/>
                </a:lnTo>
                <a:lnTo>
                  <a:pt x="51" y="333"/>
                </a:lnTo>
                <a:lnTo>
                  <a:pt x="52" y="337"/>
                </a:lnTo>
                <a:lnTo>
                  <a:pt x="53" y="337"/>
                </a:lnTo>
                <a:lnTo>
                  <a:pt x="53" y="337"/>
                </a:lnTo>
                <a:lnTo>
                  <a:pt x="52" y="338"/>
                </a:lnTo>
                <a:lnTo>
                  <a:pt x="52" y="340"/>
                </a:lnTo>
                <a:lnTo>
                  <a:pt x="51" y="341"/>
                </a:lnTo>
                <a:lnTo>
                  <a:pt x="50" y="345"/>
                </a:lnTo>
                <a:lnTo>
                  <a:pt x="50" y="347"/>
                </a:lnTo>
                <a:lnTo>
                  <a:pt x="49" y="351"/>
                </a:lnTo>
                <a:lnTo>
                  <a:pt x="49" y="355"/>
                </a:lnTo>
                <a:lnTo>
                  <a:pt x="49" y="361"/>
                </a:lnTo>
                <a:lnTo>
                  <a:pt x="50" y="367"/>
                </a:lnTo>
                <a:lnTo>
                  <a:pt x="51" y="375"/>
                </a:lnTo>
                <a:lnTo>
                  <a:pt x="54" y="383"/>
                </a:lnTo>
                <a:lnTo>
                  <a:pt x="55" y="390"/>
                </a:lnTo>
                <a:lnTo>
                  <a:pt x="57" y="396"/>
                </a:lnTo>
                <a:lnTo>
                  <a:pt x="59" y="400"/>
                </a:lnTo>
                <a:lnTo>
                  <a:pt x="59" y="401"/>
                </a:lnTo>
                <a:lnTo>
                  <a:pt x="51" y="417"/>
                </a:lnTo>
                <a:lnTo>
                  <a:pt x="54" y="441"/>
                </a:lnTo>
                <a:lnTo>
                  <a:pt x="54" y="441"/>
                </a:lnTo>
                <a:lnTo>
                  <a:pt x="55" y="443"/>
                </a:lnTo>
                <a:lnTo>
                  <a:pt x="57" y="444"/>
                </a:lnTo>
                <a:lnTo>
                  <a:pt x="60" y="446"/>
                </a:lnTo>
                <a:lnTo>
                  <a:pt x="62" y="447"/>
                </a:lnTo>
                <a:lnTo>
                  <a:pt x="65" y="448"/>
                </a:lnTo>
                <a:lnTo>
                  <a:pt x="67" y="448"/>
                </a:lnTo>
                <a:lnTo>
                  <a:pt x="70" y="447"/>
                </a:lnTo>
                <a:lnTo>
                  <a:pt x="72" y="444"/>
                </a:lnTo>
                <a:lnTo>
                  <a:pt x="74" y="442"/>
                </a:lnTo>
                <a:lnTo>
                  <a:pt x="75" y="439"/>
                </a:lnTo>
                <a:lnTo>
                  <a:pt x="76" y="436"/>
                </a:lnTo>
                <a:lnTo>
                  <a:pt x="76" y="433"/>
                </a:lnTo>
                <a:lnTo>
                  <a:pt x="77" y="431"/>
                </a:lnTo>
                <a:lnTo>
                  <a:pt x="77" y="430"/>
                </a:lnTo>
                <a:lnTo>
                  <a:pt x="77" y="429"/>
                </a:lnTo>
                <a:lnTo>
                  <a:pt x="71" y="398"/>
                </a:lnTo>
                <a:lnTo>
                  <a:pt x="82" y="337"/>
                </a:lnTo>
                <a:lnTo>
                  <a:pt x="84" y="324"/>
                </a:lnTo>
                <a:lnTo>
                  <a:pt x="96" y="324"/>
                </a:lnTo>
                <a:lnTo>
                  <a:pt x="96" y="325"/>
                </a:lnTo>
                <a:lnTo>
                  <a:pt x="96" y="327"/>
                </a:lnTo>
                <a:lnTo>
                  <a:pt x="96" y="330"/>
                </a:lnTo>
                <a:lnTo>
                  <a:pt x="97" y="334"/>
                </a:lnTo>
                <a:lnTo>
                  <a:pt x="97" y="339"/>
                </a:lnTo>
                <a:lnTo>
                  <a:pt x="97" y="344"/>
                </a:lnTo>
                <a:lnTo>
                  <a:pt x="98" y="349"/>
                </a:lnTo>
                <a:lnTo>
                  <a:pt x="98" y="355"/>
                </a:lnTo>
                <a:lnTo>
                  <a:pt x="100" y="362"/>
                </a:lnTo>
                <a:lnTo>
                  <a:pt x="101" y="370"/>
                </a:lnTo>
                <a:lnTo>
                  <a:pt x="103" y="378"/>
                </a:lnTo>
                <a:lnTo>
                  <a:pt x="104" y="384"/>
                </a:lnTo>
                <a:lnTo>
                  <a:pt x="106" y="391"/>
                </a:lnTo>
                <a:lnTo>
                  <a:pt x="108" y="396"/>
                </a:lnTo>
                <a:lnTo>
                  <a:pt x="108" y="399"/>
                </a:lnTo>
                <a:lnTo>
                  <a:pt x="109" y="401"/>
                </a:lnTo>
                <a:lnTo>
                  <a:pt x="106" y="428"/>
                </a:lnTo>
                <a:lnTo>
                  <a:pt x="115" y="430"/>
                </a:lnTo>
                <a:lnTo>
                  <a:pt x="115" y="426"/>
                </a:lnTo>
                <a:lnTo>
                  <a:pt x="115" y="426"/>
                </a:lnTo>
                <a:lnTo>
                  <a:pt x="116" y="427"/>
                </a:lnTo>
                <a:lnTo>
                  <a:pt x="119" y="429"/>
                </a:lnTo>
                <a:lnTo>
                  <a:pt x="121" y="430"/>
                </a:lnTo>
                <a:lnTo>
                  <a:pt x="125" y="432"/>
                </a:lnTo>
                <a:lnTo>
                  <a:pt x="128" y="434"/>
                </a:lnTo>
                <a:lnTo>
                  <a:pt x="132" y="435"/>
                </a:lnTo>
                <a:lnTo>
                  <a:pt x="136" y="437"/>
                </a:lnTo>
                <a:lnTo>
                  <a:pt x="140" y="439"/>
                </a:lnTo>
                <a:lnTo>
                  <a:pt x="143" y="439"/>
                </a:lnTo>
                <a:lnTo>
                  <a:pt x="148" y="439"/>
                </a:lnTo>
                <a:lnTo>
                  <a:pt x="151" y="439"/>
                </a:lnTo>
                <a:lnTo>
                  <a:pt x="153" y="439"/>
                </a:lnTo>
                <a:lnTo>
                  <a:pt x="156" y="438"/>
                </a:lnTo>
                <a:lnTo>
                  <a:pt x="158" y="438"/>
                </a:lnTo>
                <a:lnTo>
                  <a:pt x="159" y="437"/>
                </a:lnTo>
                <a:lnTo>
                  <a:pt x="157" y="429"/>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8" name="Rectangle 22"/>
          <p:cNvSpPr>
            <a:spLocks noChangeArrowheads="1"/>
          </p:cNvSpPr>
          <p:nvPr/>
        </p:nvSpPr>
        <p:spPr bwMode="auto">
          <a:xfrm>
            <a:off x="1428750" y="3268663"/>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2400">
                <a:solidFill>
                  <a:schemeClr val="tx1"/>
                </a:solidFill>
                <a:effectLst>
                  <a:outerShdw blurRad="38100" dist="38100" dir="2700000" algn="tl">
                    <a:srgbClr val="000000"/>
                  </a:outerShdw>
                </a:effectLst>
                <a:latin typeface="Arial" pitchFamily="34" charset="0"/>
              </a:rPr>
              <a:t>?</a:t>
            </a:r>
          </a:p>
        </p:txBody>
      </p:sp>
      <p:sp>
        <p:nvSpPr>
          <p:cNvPr id="9239" name="Rectangle 23"/>
          <p:cNvSpPr>
            <a:spLocks noChangeArrowheads="1"/>
          </p:cNvSpPr>
          <p:nvPr/>
        </p:nvSpPr>
        <p:spPr bwMode="auto">
          <a:xfrm>
            <a:off x="2244725" y="4059238"/>
            <a:ext cx="5965825" cy="1770062"/>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40" name="Rectangle 24"/>
          <p:cNvSpPr>
            <a:spLocks noChangeArrowheads="1"/>
          </p:cNvSpPr>
          <p:nvPr/>
        </p:nvSpPr>
        <p:spPr bwMode="auto">
          <a:xfrm>
            <a:off x="3652838" y="4784725"/>
            <a:ext cx="4002087"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0"/>
              </a:spcBef>
            </a:pPr>
            <a:r>
              <a:rPr lang="en-US" sz="2200">
                <a:solidFill>
                  <a:srgbClr val="000000"/>
                </a:solidFill>
                <a:latin typeface="Arial" pitchFamily="34" charset="0"/>
              </a:rPr>
              <a:t>“What is Jones’ salary?”</a:t>
            </a:r>
          </a:p>
        </p:txBody>
      </p:sp>
      <p:sp>
        <p:nvSpPr>
          <p:cNvPr id="9241" name="Oval 25"/>
          <p:cNvSpPr>
            <a:spLocks noChangeArrowheads="1"/>
          </p:cNvSpPr>
          <p:nvPr/>
        </p:nvSpPr>
        <p:spPr bwMode="auto">
          <a:xfrm>
            <a:off x="2422525" y="4484688"/>
            <a:ext cx="1117600" cy="1106487"/>
          </a:xfrm>
          <a:prstGeom prst="ellipse">
            <a:avLst/>
          </a:prstGeom>
          <a:solidFill>
            <a:srgbClr val="FF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272" name="Group 56"/>
          <p:cNvGrpSpPr>
            <a:grpSpLocks/>
          </p:cNvGrpSpPr>
          <p:nvPr/>
        </p:nvGrpSpPr>
        <p:grpSpPr bwMode="auto">
          <a:xfrm>
            <a:off x="2695575" y="4648200"/>
            <a:ext cx="612775" cy="776288"/>
            <a:chOff x="1698" y="2928"/>
            <a:chExt cx="386" cy="489"/>
          </a:xfrm>
        </p:grpSpPr>
        <p:grpSp>
          <p:nvGrpSpPr>
            <p:cNvPr id="9251" name="Group 35"/>
            <p:cNvGrpSpPr>
              <a:grpSpLocks/>
            </p:cNvGrpSpPr>
            <p:nvPr/>
          </p:nvGrpSpPr>
          <p:grpSpPr bwMode="auto">
            <a:xfrm>
              <a:off x="1781" y="3018"/>
              <a:ext cx="303" cy="399"/>
              <a:chOff x="1781" y="3018"/>
              <a:chExt cx="303" cy="399"/>
            </a:xfrm>
          </p:grpSpPr>
          <p:sp>
            <p:nvSpPr>
              <p:cNvPr id="9242" name="Freeform 26"/>
              <p:cNvSpPr>
                <a:spLocks/>
              </p:cNvSpPr>
              <p:nvPr/>
            </p:nvSpPr>
            <p:spPr bwMode="auto">
              <a:xfrm>
                <a:off x="1788" y="3044"/>
                <a:ext cx="296" cy="373"/>
              </a:xfrm>
              <a:custGeom>
                <a:avLst/>
                <a:gdLst>
                  <a:gd name="T0" fmla="*/ 2 w 296"/>
                  <a:gd name="T1" fmla="*/ 353 h 373"/>
                  <a:gd name="T2" fmla="*/ 1 w 296"/>
                  <a:gd name="T3" fmla="*/ 348 h 373"/>
                  <a:gd name="T4" fmla="*/ 0 w 296"/>
                  <a:gd name="T5" fmla="*/ 334 h 373"/>
                  <a:gd name="T6" fmla="*/ 0 w 296"/>
                  <a:gd name="T7" fmla="*/ 315 h 373"/>
                  <a:gd name="T8" fmla="*/ 0 w 296"/>
                  <a:gd name="T9" fmla="*/ 290 h 373"/>
                  <a:gd name="T10" fmla="*/ 2 w 296"/>
                  <a:gd name="T11" fmla="*/ 262 h 373"/>
                  <a:gd name="T12" fmla="*/ 6 w 296"/>
                  <a:gd name="T13" fmla="*/ 234 h 373"/>
                  <a:gd name="T14" fmla="*/ 15 w 296"/>
                  <a:gd name="T15" fmla="*/ 209 h 373"/>
                  <a:gd name="T16" fmla="*/ 26 w 296"/>
                  <a:gd name="T17" fmla="*/ 186 h 373"/>
                  <a:gd name="T18" fmla="*/ 40 w 296"/>
                  <a:gd name="T19" fmla="*/ 170 h 373"/>
                  <a:gd name="T20" fmla="*/ 54 w 296"/>
                  <a:gd name="T21" fmla="*/ 161 h 373"/>
                  <a:gd name="T22" fmla="*/ 68 w 296"/>
                  <a:gd name="T23" fmla="*/ 155 h 373"/>
                  <a:gd name="T24" fmla="*/ 80 w 296"/>
                  <a:gd name="T25" fmla="*/ 151 h 373"/>
                  <a:gd name="T26" fmla="*/ 94 w 296"/>
                  <a:gd name="T27" fmla="*/ 146 h 373"/>
                  <a:gd name="T28" fmla="*/ 107 w 296"/>
                  <a:gd name="T29" fmla="*/ 139 h 373"/>
                  <a:gd name="T30" fmla="*/ 121 w 296"/>
                  <a:gd name="T31" fmla="*/ 127 h 373"/>
                  <a:gd name="T32" fmla="*/ 134 w 296"/>
                  <a:gd name="T33" fmla="*/ 108 h 373"/>
                  <a:gd name="T34" fmla="*/ 146 w 296"/>
                  <a:gd name="T35" fmla="*/ 85 h 373"/>
                  <a:gd name="T36" fmla="*/ 154 w 296"/>
                  <a:gd name="T37" fmla="*/ 63 h 373"/>
                  <a:gd name="T38" fmla="*/ 160 w 296"/>
                  <a:gd name="T39" fmla="*/ 45 h 373"/>
                  <a:gd name="T40" fmla="*/ 164 w 296"/>
                  <a:gd name="T41" fmla="*/ 29 h 373"/>
                  <a:gd name="T42" fmla="*/ 167 w 296"/>
                  <a:gd name="T43" fmla="*/ 17 h 373"/>
                  <a:gd name="T44" fmla="*/ 168 w 296"/>
                  <a:gd name="T45" fmla="*/ 7 h 373"/>
                  <a:gd name="T46" fmla="*/ 168 w 296"/>
                  <a:gd name="T47" fmla="*/ 1 h 373"/>
                  <a:gd name="T48" fmla="*/ 168 w 296"/>
                  <a:gd name="T49" fmla="*/ 0 h 373"/>
                  <a:gd name="T50" fmla="*/ 295 w 296"/>
                  <a:gd name="T51" fmla="*/ 19 h 373"/>
                  <a:gd name="T52" fmla="*/ 294 w 296"/>
                  <a:gd name="T53" fmla="*/ 25 h 373"/>
                  <a:gd name="T54" fmla="*/ 292 w 296"/>
                  <a:gd name="T55" fmla="*/ 39 h 373"/>
                  <a:gd name="T56" fmla="*/ 287 w 296"/>
                  <a:gd name="T57" fmla="*/ 60 h 373"/>
                  <a:gd name="T58" fmla="*/ 281 w 296"/>
                  <a:gd name="T59" fmla="*/ 85 h 373"/>
                  <a:gd name="T60" fmla="*/ 273 w 296"/>
                  <a:gd name="T61" fmla="*/ 112 h 373"/>
                  <a:gd name="T62" fmla="*/ 264 w 296"/>
                  <a:gd name="T63" fmla="*/ 136 h 373"/>
                  <a:gd name="T64" fmla="*/ 253 w 296"/>
                  <a:gd name="T65" fmla="*/ 158 h 373"/>
                  <a:gd name="T66" fmla="*/ 242 w 296"/>
                  <a:gd name="T67" fmla="*/ 171 h 373"/>
                  <a:gd name="T68" fmla="*/ 228 w 296"/>
                  <a:gd name="T69" fmla="*/ 180 h 373"/>
                  <a:gd name="T70" fmla="*/ 212 w 296"/>
                  <a:gd name="T71" fmla="*/ 186 h 373"/>
                  <a:gd name="T72" fmla="*/ 194 w 296"/>
                  <a:gd name="T73" fmla="*/ 191 h 373"/>
                  <a:gd name="T74" fmla="*/ 176 w 296"/>
                  <a:gd name="T75" fmla="*/ 195 h 373"/>
                  <a:gd name="T76" fmla="*/ 159 w 296"/>
                  <a:gd name="T77" fmla="*/ 202 h 373"/>
                  <a:gd name="T78" fmla="*/ 145 w 296"/>
                  <a:gd name="T79" fmla="*/ 211 h 373"/>
                  <a:gd name="T80" fmla="*/ 132 w 296"/>
                  <a:gd name="T81" fmla="*/ 224 h 373"/>
                  <a:gd name="T82" fmla="*/ 124 w 296"/>
                  <a:gd name="T83" fmla="*/ 242 h 373"/>
                  <a:gd name="T84" fmla="*/ 121 w 296"/>
                  <a:gd name="T85" fmla="*/ 263 h 373"/>
                  <a:gd name="T86" fmla="*/ 118 w 296"/>
                  <a:gd name="T87" fmla="*/ 286 h 373"/>
                  <a:gd name="T88" fmla="*/ 117 w 296"/>
                  <a:gd name="T89" fmla="*/ 308 h 373"/>
                  <a:gd name="T90" fmla="*/ 117 w 296"/>
                  <a:gd name="T91" fmla="*/ 327 h 373"/>
                  <a:gd name="T92" fmla="*/ 118 w 296"/>
                  <a:gd name="T93" fmla="*/ 345 h 373"/>
                  <a:gd name="T94" fmla="*/ 119 w 296"/>
                  <a:gd name="T95" fmla="*/ 359 h 373"/>
                  <a:gd name="T96" fmla="*/ 120 w 296"/>
                  <a:gd name="T97" fmla="*/ 368 h 373"/>
                  <a:gd name="T98" fmla="*/ 121 w 296"/>
                  <a:gd name="T99" fmla="*/ 372 h 373"/>
                  <a:gd name="T100" fmla="*/ 2 w 296"/>
                  <a:gd name="T101" fmla="*/ 35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6" h="373">
                    <a:moveTo>
                      <a:pt x="2" y="353"/>
                    </a:moveTo>
                    <a:lnTo>
                      <a:pt x="1" y="348"/>
                    </a:lnTo>
                    <a:lnTo>
                      <a:pt x="0" y="334"/>
                    </a:lnTo>
                    <a:lnTo>
                      <a:pt x="0" y="315"/>
                    </a:lnTo>
                    <a:lnTo>
                      <a:pt x="0" y="290"/>
                    </a:lnTo>
                    <a:lnTo>
                      <a:pt x="2" y="262"/>
                    </a:lnTo>
                    <a:lnTo>
                      <a:pt x="6" y="234"/>
                    </a:lnTo>
                    <a:lnTo>
                      <a:pt x="15" y="209"/>
                    </a:lnTo>
                    <a:lnTo>
                      <a:pt x="26" y="186"/>
                    </a:lnTo>
                    <a:lnTo>
                      <a:pt x="40" y="170"/>
                    </a:lnTo>
                    <a:lnTo>
                      <a:pt x="54" y="161"/>
                    </a:lnTo>
                    <a:lnTo>
                      <a:pt x="68" y="155"/>
                    </a:lnTo>
                    <a:lnTo>
                      <a:pt x="80" y="151"/>
                    </a:lnTo>
                    <a:lnTo>
                      <a:pt x="94" y="146"/>
                    </a:lnTo>
                    <a:lnTo>
                      <a:pt x="107" y="139"/>
                    </a:lnTo>
                    <a:lnTo>
                      <a:pt x="121" y="127"/>
                    </a:lnTo>
                    <a:lnTo>
                      <a:pt x="134" y="108"/>
                    </a:lnTo>
                    <a:lnTo>
                      <a:pt x="146" y="85"/>
                    </a:lnTo>
                    <a:lnTo>
                      <a:pt x="154" y="63"/>
                    </a:lnTo>
                    <a:lnTo>
                      <a:pt x="160" y="45"/>
                    </a:lnTo>
                    <a:lnTo>
                      <a:pt x="164" y="29"/>
                    </a:lnTo>
                    <a:lnTo>
                      <a:pt x="167" y="17"/>
                    </a:lnTo>
                    <a:lnTo>
                      <a:pt x="168" y="7"/>
                    </a:lnTo>
                    <a:lnTo>
                      <a:pt x="168" y="1"/>
                    </a:lnTo>
                    <a:lnTo>
                      <a:pt x="168" y="0"/>
                    </a:lnTo>
                    <a:lnTo>
                      <a:pt x="295" y="19"/>
                    </a:lnTo>
                    <a:lnTo>
                      <a:pt x="294" y="25"/>
                    </a:lnTo>
                    <a:lnTo>
                      <a:pt x="292" y="39"/>
                    </a:lnTo>
                    <a:lnTo>
                      <a:pt x="287" y="60"/>
                    </a:lnTo>
                    <a:lnTo>
                      <a:pt x="281" y="85"/>
                    </a:lnTo>
                    <a:lnTo>
                      <a:pt x="273" y="112"/>
                    </a:lnTo>
                    <a:lnTo>
                      <a:pt x="264" y="136"/>
                    </a:lnTo>
                    <a:lnTo>
                      <a:pt x="253" y="158"/>
                    </a:lnTo>
                    <a:lnTo>
                      <a:pt x="242" y="171"/>
                    </a:lnTo>
                    <a:lnTo>
                      <a:pt x="228" y="180"/>
                    </a:lnTo>
                    <a:lnTo>
                      <a:pt x="212" y="186"/>
                    </a:lnTo>
                    <a:lnTo>
                      <a:pt x="194" y="191"/>
                    </a:lnTo>
                    <a:lnTo>
                      <a:pt x="176" y="195"/>
                    </a:lnTo>
                    <a:lnTo>
                      <a:pt x="159" y="202"/>
                    </a:lnTo>
                    <a:lnTo>
                      <a:pt x="145" y="211"/>
                    </a:lnTo>
                    <a:lnTo>
                      <a:pt x="132" y="224"/>
                    </a:lnTo>
                    <a:lnTo>
                      <a:pt x="124" y="242"/>
                    </a:lnTo>
                    <a:lnTo>
                      <a:pt x="121" y="263"/>
                    </a:lnTo>
                    <a:lnTo>
                      <a:pt x="118" y="286"/>
                    </a:lnTo>
                    <a:lnTo>
                      <a:pt x="117" y="308"/>
                    </a:lnTo>
                    <a:lnTo>
                      <a:pt x="117" y="327"/>
                    </a:lnTo>
                    <a:lnTo>
                      <a:pt x="118" y="345"/>
                    </a:lnTo>
                    <a:lnTo>
                      <a:pt x="119" y="359"/>
                    </a:lnTo>
                    <a:lnTo>
                      <a:pt x="120" y="368"/>
                    </a:lnTo>
                    <a:lnTo>
                      <a:pt x="121" y="372"/>
                    </a:lnTo>
                    <a:lnTo>
                      <a:pt x="2" y="353"/>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3" name="Freeform 27"/>
              <p:cNvSpPr>
                <a:spLocks/>
              </p:cNvSpPr>
              <p:nvPr/>
            </p:nvSpPr>
            <p:spPr bwMode="auto">
              <a:xfrm>
                <a:off x="1781" y="3018"/>
                <a:ext cx="298" cy="374"/>
              </a:xfrm>
              <a:custGeom>
                <a:avLst/>
                <a:gdLst>
                  <a:gd name="T0" fmla="*/ 2 w 298"/>
                  <a:gd name="T1" fmla="*/ 354 h 374"/>
                  <a:gd name="T2" fmla="*/ 1 w 298"/>
                  <a:gd name="T3" fmla="*/ 350 h 374"/>
                  <a:gd name="T4" fmla="*/ 0 w 298"/>
                  <a:gd name="T5" fmla="*/ 336 h 374"/>
                  <a:gd name="T6" fmla="*/ 0 w 298"/>
                  <a:gd name="T7" fmla="*/ 315 h 374"/>
                  <a:gd name="T8" fmla="*/ 0 w 298"/>
                  <a:gd name="T9" fmla="*/ 290 h 374"/>
                  <a:gd name="T10" fmla="*/ 2 w 298"/>
                  <a:gd name="T11" fmla="*/ 263 h 374"/>
                  <a:gd name="T12" fmla="*/ 7 w 298"/>
                  <a:gd name="T13" fmla="*/ 236 h 374"/>
                  <a:gd name="T14" fmla="*/ 15 w 298"/>
                  <a:gd name="T15" fmla="*/ 209 h 374"/>
                  <a:gd name="T16" fmla="*/ 27 w 298"/>
                  <a:gd name="T17" fmla="*/ 187 h 374"/>
                  <a:gd name="T18" fmla="*/ 41 w 298"/>
                  <a:gd name="T19" fmla="*/ 172 h 374"/>
                  <a:gd name="T20" fmla="*/ 54 w 298"/>
                  <a:gd name="T21" fmla="*/ 161 h 374"/>
                  <a:gd name="T22" fmla="*/ 68 w 298"/>
                  <a:gd name="T23" fmla="*/ 156 h 374"/>
                  <a:gd name="T24" fmla="*/ 81 w 298"/>
                  <a:gd name="T25" fmla="*/ 152 h 374"/>
                  <a:gd name="T26" fmla="*/ 94 w 298"/>
                  <a:gd name="T27" fmla="*/ 148 h 374"/>
                  <a:gd name="T28" fmla="*/ 108 w 298"/>
                  <a:gd name="T29" fmla="*/ 141 h 374"/>
                  <a:gd name="T30" fmla="*/ 121 w 298"/>
                  <a:gd name="T31" fmla="*/ 128 h 374"/>
                  <a:gd name="T32" fmla="*/ 135 w 298"/>
                  <a:gd name="T33" fmla="*/ 109 h 374"/>
                  <a:gd name="T34" fmla="*/ 146 w 298"/>
                  <a:gd name="T35" fmla="*/ 85 h 374"/>
                  <a:gd name="T36" fmla="*/ 155 w 298"/>
                  <a:gd name="T37" fmla="*/ 65 h 374"/>
                  <a:gd name="T38" fmla="*/ 162 w 298"/>
                  <a:gd name="T39" fmla="*/ 46 h 374"/>
                  <a:gd name="T40" fmla="*/ 165 w 298"/>
                  <a:gd name="T41" fmla="*/ 30 h 374"/>
                  <a:gd name="T42" fmla="*/ 167 w 298"/>
                  <a:gd name="T43" fmla="*/ 18 h 374"/>
                  <a:gd name="T44" fmla="*/ 168 w 298"/>
                  <a:gd name="T45" fmla="*/ 7 h 374"/>
                  <a:gd name="T46" fmla="*/ 168 w 298"/>
                  <a:gd name="T47" fmla="*/ 2 h 374"/>
                  <a:gd name="T48" fmla="*/ 168 w 298"/>
                  <a:gd name="T49" fmla="*/ 0 h 374"/>
                  <a:gd name="T50" fmla="*/ 297 w 298"/>
                  <a:gd name="T51" fmla="*/ 20 h 374"/>
                  <a:gd name="T52" fmla="*/ 296 w 298"/>
                  <a:gd name="T53" fmla="*/ 25 h 374"/>
                  <a:gd name="T54" fmla="*/ 293 w 298"/>
                  <a:gd name="T55" fmla="*/ 39 h 374"/>
                  <a:gd name="T56" fmla="*/ 288 w 298"/>
                  <a:gd name="T57" fmla="*/ 61 h 374"/>
                  <a:gd name="T58" fmla="*/ 282 w 298"/>
                  <a:gd name="T59" fmla="*/ 86 h 374"/>
                  <a:gd name="T60" fmla="*/ 274 w 298"/>
                  <a:gd name="T61" fmla="*/ 112 h 374"/>
                  <a:gd name="T62" fmla="*/ 265 w 298"/>
                  <a:gd name="T63" fmla="*/ 138 h 374"/>
                  <a:gd name="T64" fmla="*/ 254 w 298"/>
                  <a:gd name="T65" fmla="*/ 158 h 374"/>
                  <a:gd name="T66" fmla="*/ 243 w 298"/>
                  <a:gd name="T67" fmla="*/ 173 h 374"/>
                  <a:gd name="T68" fmla="*/ 229 w 298"/>
                  <a:gd name="T69" fmla="*/ 181 h 374"/>
                  <a:gd name="T70" fmla="*/ 213 w 298"/>
                  <a:gd name="T71" fmla="*/ 187 h 374"/>
                  <a:gd name="T72" fmla="*/ 194 w 298"/>
                  <a:gd name="T73" fmla="*/ 191 h 374"/>
                  <a:gd name="T74" fmla="*/ 177 w 298"/>
                  <a:gd name="T75" fmla="*/ 197 h 374"/>
                  <a:gd name="T76" fmla="*/ 160 w 298"/>
                  <a:gd name="T77" fmla="*/ 203 h 374"/>
                  <a:gd name="T78" fmla="*/ 145 w 298"/>
                  <a:gd name="T79" fmla="*/ 212 h 374"/>
                  <a:gd name="T80" fmla="*/ 133 w 298"/>
                  <a:gd name="T81" fmla="*/ 224 h 374"/>
                  <a:gd name="T82" fmla="*/ 125 w 298"/>
                  <a:gd name="T83" fmla="*/ 242 h 374"/>
                  <a:gd name="T84" fmla="*/ 121 w 298"/>
                  <a:gd name="T85" fmla="*/ 265 h 374"/>
                  <a:gd name="T86" fmla="*/ 118 w 298"/>
                  <a:gd name="T87" fmla="*/ 287 h 374"/>
                  <a:gd name="T88" fmla="*/ 117 w 298"/>
                  <a:gd name="T89" fmla="*/ 309 h 374"/>
                  <a:gd name="T90" fmla="*/ 117 w 298"/>
                  <a:gd name="T91" fmla="*/ 329 h 374"/>
                  <a:gd name="T92" fmla="*/ 118 w 298"/>
                  <a:gd name="T93" fmla="*/ 346 h 374"/>
                  <a:gd name="T94" fmla="*/ 119 w 298"/>
                  <a:gd name="T95" fmla="*/ 360 h 374"/>
                  <a:gd name="T96" fmla="*/ 120 w 298"/>
                  <a:gd name="T97" fmla="*/ 369 h 374"/>
                  <a:gd name="T98" fmla="*/ 121 w 298"/>
                  <a:gd name="T99" fmla="*/ 373 h 374"/>
                  <a:gd name="T100" fmla="*/ 2 w 298"/>
                  <a:gd name="T101" fmla="*/ 35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8" h="374">
                    <a:moveTo>
                      <a:pt x="2" y="354"/>
                    </a:moveTo>
                    <a:lnTo>
                      <a:pt x="1" y="350"/>
                    </a:lnTo>
                    <a:lnTo>
                      <a:pt x="0" y="336"/>
                    </a:lnTo>
                    <a:lnTo>
                      <a:pt x="0" y="315"/>
                    </a:lnTo>
                    <a:lnTo>
                      <a:pt x="0" y="290"/>
                    </a:lnTo>
                    <a:lnTo>
                      <a:pt x="2" y="263"/>
                    </a:lnTo>
                    <a:lnTo>
                      <a:pt x="7" y="236"/>
                    </a:lnTo>
                    <a:lnTo>
                      <a:pt x="15" y="209"/>
                    </a:lnTo>
                    <a:lnTo>
                      <a:pt x="27" y="187"/>
                    </a:lnTo>
                    <a:lnTo>
                      <a:pt x="41" y="172"/>
                    </a:lnTo>
                    <a:lnTo>
                      <a:pt x="54" y="161"/>
                    </a:lnTo>
                    <a:lnTo>
                      <a:pt x="68" y="156"/>
                    </a:lnTo>
                    <a:lnTo>
                      <a:pt x="81" y="152"/>
                    </a:lnTo>
                    <a:lnTo>
                      <a:pt x="94" y="148"/>
                    </a:lnTo>
                    <a:lnTo>
                      <a:pt x="108" y="141"/>
                    </a:lnTo>
                    <a:lnTo>
                      <a:pt x="121" y="128"/>
                    </a:lnTo>
                    <a:lnTo>
                      <a:pt x="135" y="109"/>
                    </a:lnTo>
                    <a:lnTo>
                      <a:pt x="146" y="85"/>
                    </a:lnTo>
                    <a:lnTo>
                      <a:pt x="155" y="65"/>
                    </a:lnTo>
                    <a:lnTo>
                      <a:pt x="162" y="46"/>
                    </a:lnTo>
                    <a:lnTo>
                      <a:pt x="165" y="30"/>
                    </a:lnTo>
                    <a:lnTo>
                      <a:pt x="167" y="18"/>
                    </a:lnTo>
                    <a:lnTo>
                      <a:pt x="168" y="7"/>
                    </a:lnTo>
                    <a:lnTo>
                      <a:pt x="168" y="2"/>
                    </a:lnTo>
                    <a:lnTo>
                      <a:pt x="168" y="0"/>
                    </a:lnTo>
                    <a:lnTo>
                      <a:pt x="297" y="20"/>
                    </a:lnTo>
                    <a:lnTo>
                      <a:pt x="296" y="25"/>
                    </a:lnTo>
                    <a:lnTo>
                      <a:pt x="293" y="39"/>
                    </a:lnTo>
                    <a:lnTo>
                      <a:pt x="288" y="61"/>
                    </a:lnTo>
                    <a:lnTo>
                      <a:pt x="282" y="86"/>
                    </a:lnTo>
                    <a:lnTo>
                      <a:pt x="274" y="112"/>
                    </a:lnTo>
                    <a:lnTo>
                      <a:pt x="265" y="138"/>
                    </a:lnTo>
                    <a:lnTo>
                      <a:pt x="254" y="158"/>
                    </a:lnTo>
                    <a:lnTo>
                      <a:pt x="243" y="173"/>
                    </a:lnTo>
                    <a:lnTo>
                      <a:pt x="229" y="181"/>
                    </a:lnTo>
                    <a:lnTo>
                      <a:pt x="213" y="187"/>
                    </a:lnTo>
                    <a:lnTo>
                      <a:pt x="194" y="191"/>
                    </a:lnTo>
                    <a:lnTo>
                      <a:pt x="177" y="197"/>
                    </a:lnTo>
                    <a:lnTo>
                      <a:pt x="160" y="203"/>
                    </a:lnTo>
                    <a:lnTo>
                      <a:pt x="145" y="212"/>
                    </a:lnTo>
                    <a:lnTo>
                      <a:pt x="133" y="224"/>
                    </a:lnTo>
                    <a:lnTo>
                      <a:pt x="125" y="242"/>
                    </a:lnTo>
                    <a:lnTo>
                      <a:pt x="121" y="265"/>
                    </a:lnTo>
                    <a:lnTo>
                      <a:pt x="118" y="287"/>
                    </a:lnTo>
                    <a:lnTo>
                      <a:pt x="117" y="309"/>
                    </a:lnTo>
                    <a:lnTo>
                      <a:pt x="117" y="329"/>
                    </a:lnTo>
                    <a:lnTo>
                      <a:pt x="118" y="346"/>
                    </a:lnTo>
                    <a:lnTo>
                      <a:pt x="119" y="360"/>
                    </a:lnTo>
                    <a:lnTo>
                      <a:pt x="120" y="369"/>
                    </a:lnTo>
                    <a:lnTo>
                      <a:pt x="121" y="373"/>
                    </a:lnTo>
                    <a:lnTo>
                      <a:pt x="2" y="354"/>
                    </a:lnTo>
                  </a:path>
                </a:pathLst>
              </a:custGeom>
              <a:solidFill>
                <a:srgbClr val="00CC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4" name="Freeform 28"/>
              <p:cNvSpPr>
                <a:spLocks/>
              </p:cNvSpPr>
              <p:nvPr/>
            </p:nvSpPr>
            <p:spPr bwMode="auto">
              <a:xfrm>
                <a:off x="1798" y="3048"/>
                <a:ext cx="259" cy="319"/>
              </a:xfrm>
              <a:custGeom>
                <a:avLst/>
                <a:gdLst>
                  <a:gd name="T0" fmla="*/ 1 w 259"/>
                  <a:gd name="T1" fmla="*/ 303 h 319"/>
                  <a:gd name="T2" fmla="*/ 1 w 259"/>
                  <a:gd name="T3" fmla="*/ 299 h 319"/>
                  <a:gd name="T4" fmla="*/ 0 w 259"/>
                  <a:gd name="T5" fmla="*/ 287 h 319"/>
                  <a:gd name="T6" fmla="*/ 0 w 259"/>
                  <a:gd name="T7" fmla="*/ 270 h 319"/>
                  <a:gd name="T8" fmla="*/ 0 w 259"/>
                  <a:gd name="T9" fmla="*/ 248 h 319"/>
                  <a:gd name="T10" fmla="*/ 0 w 259"/>
                  <a:gd name="T11" fmla="*/ 226 h 319"/>
                  <a:gd name="T12" fmla="*/ 4 w 259"/>
                  <a:gd name="T13" fmla="*/ 203 h 319"/>
                  <a:gd name="T14" fmla="*/ 11 w 259"/>
                  <a:gd name="T15" fmla="*/ 181 h 319"/>
                  <a:gd name="T16" fmla="*/ 22 w 259"/>
                  <a:gd name="T17" fmla="*/ 164 h 319"/>
                  <a:gd name="T18" fmla="*/ 35 w 259"/>
                  <a:gd name="T19" fmla="*/ 152 h 319"/>
                  <a:gd name="T20" fmla="*/ 50 w 259"/>
                  <a:gd name="T21" fmla="*/ 143 h 319"/>
                  <a:gd name="T22" fmla="*/ 66 w 259"/>
                  <a:gd name="T23" fmla="*/ 135 h 319"/>
                  <a:gd name="T24" fmla="*/ 83 w 259"/>
                  <a:gd name="T25" fmla="*/ 128 h 319"/>
                  <a:gd name="T26" fmla="*/ 99 w 259"/>
                  <a:gd name="T27" fmla="*/ 120 h 319"/>
                  <a:gd name="T28" fmla="*/ 114 w 259"/>
                  <a:gd name="T29" fmla="*/ 107 h 319"/>
                  <a:gd name="T30" fmla="*/ 127 w 259"/>
                  <a:gd name="T31" fmla="*/ 91 h 319"/>
                  <a:gd name="T32" fmla="*/ 139 w 259"/>
                  <a:gd name="T33" fmla="*/ 68 h 319"/>
                  <a:gd name="T34" fmla="*/ 145 w 259"/>
                  <a:gd name="T35" fmla="*/ 48 h 319"/>
                  <a:gd name="T36" fmla="*/ 151 w 259"/>
                  <a:gd name="T37" fmla="*/ 34 h 319"/>
                  <a:gd name="T38" fmla="*/ 155 w 259"/>
                  <a:gd name="T39" fmla="*/ 21 h 319"/>
                  <a:gd name="T40" fmla="*/ 159 w 259"/>
                  <a:gd name="T41" fmla="*/ 12 h 319"/>
                  <a:gd name="T42" fmla="*/ 161 w 259"/>
                  <a:gd name="T43" fmla="*/ 6 h 319"/>
                  <a:gd name="T44" fmla="*/ 162 w 259"/>
                  <a:gd name="T45" fmla="*/ 2 h 319"/>
                  <a:gd name="T46" fmla="*/ 163 w 259"/>
                  <a:gd name="T47" fmla="*/ 0 h 319"/>
                  <a:gd name="T48" fmla="*/ 163 w 259"/>
                  <a:gd name="T49" fmla="*/ 0 h 319"/>
                  <a:gd name="T50" fmla="*/ 258 w 259"/>
                  <a:gd name="T51" fmla="*/ 17 h 319"/>
                  <a:gd name="T52" fmla="*/ 257 w 259"/>
                  <a:gd name="T53" fmla="*/ 21 h 319"/>
                  <a:gd name="T54" fmla="*/ 254 w 259"/>
                  <a:gd name="T55" fmla="*/ 32 h 319"/>
                  <a:gd name="T56" fmla="*/ 250 w 259"/>
                  <a:gd name="T57" fmla="*/ 48 h 319"/>
                  <a:gd name="T58" fmla="*/ 245 w 259"/>
                  <a:gd name="T59" fmla="*/ 68 h 319"/>
                  <a:gd name="T60" fmla="*/ 238 w 259"/>
                  <a:gd name="T61" fmla="*/ 88 h 319"/>
                  <a:gd name="T62" fmla="*/ 230 w 259"/>
                  <a:gd name="T63" fmla="*/ 107 h 319"/>
                  <a:gd name="T64" fmla="*/ 222 w 259"/>
                  <a:gd name="T65" fmla="*/ 123 h 319"/>
                  <a:gd name="T66" fmla="*/ 212 w 259"/>
                  <a:gd name="T67" fmla="*/ 134 h 319"/>
                  <a:gd name="T68" fmla="*/ 200 w 259"/>
                  <a:gd name="T69" fmla="*/ 140 h 319"/>
                  <a:gd name="T70" fmla="*/ 184 w 259"/>
                  <a:gd name="T71" fmla="*/ 146 h 319"/>
                  <a:gd name="T72" fmla="*/ 167 w 259"/>
                  <a:gd name="T73" fmla="*/ 152 h 319"/>
                  <a:gd name="T74" fmla="*/ 148 w 259"/>
                  <a:gd name="T75" fmla="*/ 157 h 319"/>
                  <a:gd name="T76" fmla="*/ 130 w 259"/>
                  <a:gd name="T77" fmla="*/ 165 h 319"/>
                  <a:gd name="T78" fmla="*/ 114 w 259"/>
                  <a:gd name="T79" fmla="*/ 176 h 319"/>
                  <a:gd name="T80" fmla="*/ 100 w 259"/>
                  <a:gd name="T81" fmla="*/ 189 h 319"/>
                  <a:gd name="T82" fmla="*/ 90 w 259"/>
                  <a:gd name="T83" fmla="*/ 206 h 319"/>
                  <a:gd name="T84" fmla="*/ 86 w 259"/>
                  <a:gd name="T85" fmla="*/ 223 h 319"/>
                  <a:gd name="T86" fmla="*/ 83 w 259"/>
                  <a:gd name="T87" fmla="*/ 241 h 319"/>
                  <a:gd name="T88" fmla="*/ 83 w 259"/>
                  <a:gd name="T89" fmla="*/ 260 h 319"/>
                  <a:gd name="T90" fmla="*/ 83 w 259"/>
                  <a:gd name="T91" fmla="*/ 278 h 319"/>
                  <a:gd name="T92" fmla="*/ 85 w 259"/>
                  <a:gd name="T93" fmla="*/ 293 h 319"/>
                  <a:gd name="T94" fmla="*/ 86 w 259"/>
                  <a:gd name="T95" fmla="*/ 305 h 319"/>
                  <a:gd name="T96" fmla="*/ 88 w 259"/>
                  <a:gd name="T97" fmla="*/ 314 h 319"/>
                  <a:gd name="T98" fmla="*/ 88 w 259"/>
                  <a:gd name="T99" fmla="*/ 318 h 319"/>
                  <a:gd name="T100" fmla="*/ 1 w 259"/>
                  <a:gd name="T101" fmla="*/ 303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59" h="319">
                    <a:moveTo>
                      <a:pt x="1" y="303"/>
                    </a:moveTo>
                    <a:lnTo>
                      <a:pt x="1" y="299"/>
                    </a:lnTo>
                    <a:lnTo>
                      <a:pt x="0" y="287"/>
                    </a:lnTo>
                    <a:lnTo>
                      <a:pt x="0" y="270"/>
                    </a:lnTo>
                    <a:lnTo>
                      <a:pt x="0" y="248"/>
                    </a:lnTo>
                    <a:lnTo>
                      <a:pt x="0" y="226"/>
                    </a:lnTo>
                    <a:lnTo>
                      <a:pt x="4" y="203"/>
                    </a:lnTo>
                    <a:lnTo>
                      <a:pt x="11" y="181"/>
                    </a:lnTo>
                    <a:lnTo>
                      <a:pt x="22" y="164"/>
                    </a:lnTo>
                    <a:lnTo>
                      <a:pt x="35" y="152"/>
                    </a:lnTo>
                    <a:lnTo>
                      <a:pt x="50" y="143"/>
                    </a:lnTo>
                    <a:lnTo>
                      <a:pt x="66" y="135"/>
                    </a:lnTo>
                    <a:lnTo>
                      <a:pt x="83" y="128"/>
                    </a:lnTo>
                    <a:lnTo>
                      <a:pt x="99" y="120"/>
                    </a:lnTo>
                    <a:lnTo>
                      <a:pt x="114" y="107"/>
                    </a:lnTo>
                    <a:lnTo>
                      <a:pt x="127" y="91"/>
                    </a:lnTo>
                    <a:lnTo>
                      <a:pt x="139" y="68"/>
                    </a:lnTo>
                    <a:lnTo>
                      <a:pt x="145" y="48"/>
                    </a:lnTo>
                    <a:lnTo>
                      <a:pt x="151" y="34"/>
                    </a:lnTo>
                    <a:lnTo>
                      <a:pt x="155" y="21"/>
                    </a:lnTo>
                    <a:lnTo>
                      <a:pt x="159" y="12"/>
                    </a:lnTo>
                    <a:lnTo>
                      <a:pt x="161" y="6"/>
                    </a:lnTo>
                    <a:lnTo>
                      <a:pt x="162" y="2"/>
                    </a:lnTo>
                    <a:lnTo>
                      <a:pt x="163" y="0"/>
                    </a:lnTo>
                    <a:lnTo>
                      <a:pt x="163" y="0"/>
                    </a:lnTo>
                    <a:lnTo>
                      <a:pt x="258" y="17"/>
                    </a:lnTo>
                    <a:lnTo>
                      <a:pt x="257" y="21"/>
                    </a:lnTo>
                    <a:lnTo>
                      <a:pt x="254" y="32"/>
                    </a:lnTo>
                    <a:lnTo>
                      <a:pt x="250" y="48"/>
                    </a:lnTo>
                    <a:lnTo>
                      <a:pt x="245" y="68"/>
                    </a:lnTo>
                    <a:lnTo>
                      <a:pt x="238" y="88"/>
                    </a:lnTo>
                    <a:lnTo>
                      <a:pt x="230" y="107"/>
                    </a:lnTo>
                    <a:lnTo>
                      <a:pt x="222" y="123"/>
                    </a:lnTo>
                    <a:lnTo>
                      <a:pt x="212" y="134"/>
                    </a:lnTo>
                    <a:lnTo>
                      <a:pt x="200" y="140"/>
                    </a:lnTo>
                    <a:lnTo>
                      <a:pt x="184" y="146"/>
                    </a:lnTo>
                    <a:lnTo>
                      <a:pt x="167" y="152"/>
                    </a:lnTo>
                    <a:lnTo>
                      <a:pt x="148" y="157"/>
                    </a:lnTo>
                    <a:lnTo>
                      <a:pt x="130" y="165"/>
                    </a:lnTo>
                    <a:lnTo>
                      <a:pt x="114" y="176"/>
                    </a:lnTo>
                    <a:lnTo>
                      <a:pt x="100" y="189"/>
                    </a:lnTo>
                    <a:lnTo>
                      <a:pt x="90" y="206"/>
                    </a:lnTo>
                    <a:lnTo>
                      <a:pt x="86" y="223"/>
                    </a:lnTo>
                    <a:lnTo>
                      <a:pt x="83" y="241"/>
                    </a:lnTo>
                    <a:lnTo>
                      <a:pt x="83" y="260"/>
                    </a:lnTo>
                    <a:lnTo>
                      <a:pt x="83" y="278"/>
                    </a:lnTo>
                    <a:lnTo>
                      <a:pt x="85" y="293"/>
                    </a:lnTo>
                    <a:lnTo>
                      <a:pt x="86" y="305"/>
                    </a:lnTo>
                    <a:lnTo>
                      <a:pt x="88" y="314"/>
                    </a:lnTo>
                    <a:lnTo>
                      <a:pt x="88" y="318"/>
                    </a:lnTo>
                    <a:lnTo>
                      <a:pt x="1" y="303"/>
                    </a:lnTo>
                  </a:path>
                </a:pathLst>
              </a:custGeom>
              <a:solidFill>
                <a:srgbClr val="CCFFC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5" name="Freeform 29"/>
              <p:cNvSpPr>
                <a:spLocks/>
              </p:cNvSpPr>
              <p:nvPr/>
            </p:nvSpPr>
            <p:spPr bwMode="auto">
              <a:xfrm>
                <a:off x="1850" y="3166"/>
                <a:ext cx="123" cy="56"/>
              </a:xfrm>
              <a:custGeom>
                <a:avLst/>
                <a:gdLst>
                  <a:gd name="T0" fmla="*/ 64 w 123"/>
                  <a:gd name="T1" fmla="*/ 52 h 56"/>
                  <a:gd name="T2" fmla="*/ 76 w 123"/>
                  <a:gd name="T3" fmla="*/ 49 h 56"/>
                  <a:gd name="T4" fmla="*/ 88 w 123"/>
                  <a:gd name="T5" fmla="*/ 45 h 56"/>
                  <a:gd name="T6" fmla="*/ 97 w 123"/>
                  <a:gd name="T7" fmla="*/ 41 h 56"/>
                  <a:gd name="T8" fmla="*/ 106 w 123"/>
                  <a:gd name="T9" fmla="*/ 36 h 56"/>
                  <a:gd name="T10" fmla="*/ 113 w 123"/>
                  <a:gd name="T11" fmla="*/ 30 h 56"/>
                  <a:gd name="T12" fmla="*/ 118 w 123"/>
                  <a:gd name="T13" fmla="*/ 26 h 56"/>
                  <a:gd name="T14" fmla="*/ 121 w 123"/>
                  <a:gd name="T15" fmla="*/ 20 h 56"/>
                  <a:gd name="T16" fmla="*/ 122 w 123"/>
                  <a:gd name="T17" fmla="*/ 14 h 56"/>
                  <a:gd name="T18" fmla="*/ 120 w 123"/>
                  <a:gd name="T19" fmla="*/ 10 h 56"/>
                  <a:gd name="T20" fmla="*/ 116 w 123"/>
                  <a:gd name="T21" fmla="*/ 6 h 56"/>
                  <a:gd name="T22" fmla="*/ 109 w 123"/>
                  <a:gd name="T23" fmla="*/ 3 h 56"/>
                  <a:gd name="T24" fmla="*/ 101 w 123"/>
                  <a:gd name="T25" fmla="*/ 1 h 56"/>
                  <a:gd name="T26" fmla="*/ 91 w 123"/>
                  <a:gd name="T27" fmla="*/ 0 h 56"/>
                  <a:gd name="T28" fmla="*/ 81 w 123"/>
                  <a:gd name="T29" fmla="*/ 0 h 56"/>
                  <a:gd name="T30" fmla="*/ 69 w 123"/>
                  <a:gd name="T31" fmla="*/ 0 h 56"/>
                  <a:gd name="T32" fmla="*/ 57 w 123"/>
                  <a:gd name="T33" fmla="*/ 2 h 56"/>
                  <a:gd name="T34" fmla="*/ 45 w 123"/>
                  <a:gd name="T35" fmla="*/ 5 h 56"/>
                  <a:gd name="T36" fmla="*/ 33 w 123"/>
                  <a:gd name="T37" fmla="*/ 9 h 56"/>
                  <a:gd name="T38" fmla="*/ 24 w 123"/>
                  <a:gd name="T39" fmla="*/ 13 h 56"/>
                  <a:gd name="T40" fmla="*/ 15 w 123"/>
                  <a:gd name="T41" fmla="*/ 18 h 56"/>
                  <a:gd name="T42" fmla="*/ 8 w 123"/>
                  <a:gd name="T43" fmla="*/ 22 h 56"/>
                  <a:gd name="T44" fmla="*/ 3 w 123"/>
                  <a:gd name="T45" fmla="*/ 28 h 56"/>
                  <a:gd name="T46" fmla="*/ 0 w 123"/>
                  <a:gd name="T47" fmla="*/ 34 h 56"/>
                  <a:gd name="T48" fmla="*/ 0 w 123"/>
                  <a:gd name="T49" fmla="*/ 38 h 56"/>
                  <a:gd name="T50" fmla="*/ 1 w 123"/>
                  <a:gd name="T51" fmla="*/ 44 h 56"/>
                  <a:gd name="T52" fmla="*/ 5 w 123"/>
                  <a:gd name="T53" fmla="*/ 48 h 56"/>
                  <a:gd name="T54" fmla="*/ 12 w 123"/>
                  <a:gd name="T55" fmla="*/ 51 h 56"/>
                  <a:gd name="T56" fmla="*/ 20 w 123"/>
                  <a:gd name="T57" fmla="*/ 53 h 56"/>
                  <a:gd name="T58" fmla="*/ 30 w 123"/>
                  <a:gd name="T59" fmla="*/ 55 h 56"/>
                  <a:gd name="T60" fmla="*/ 40 w 123"/>
                  <a:gd name="T61" fmla="*/ 55 h 56"/>
                  <a:gd name="T62" fmla="*/ 52 w 123"/>
                  <a:gd name="T63" fmla="*/ 53 h 56"/>
                  <a:gd name="T64" fmla="*/ 64 w 123"/>
                  <a:gd name="T65" fmla="*/ 5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3" h="56">
                    <a:moveTo>
                      <a:pt x="64" y="52"/>
                    </a:moveTo>
                    <a:lnTo>
                      <a:pt x="76" y="49"/>
                    </a:lnTo>
                    <a:lnTo>
                      <a:pt x="88" y="45"/>
                    </a:lnTo>
                    <a:lnTo>
                      <a:pt x="97" y="41"/>
                    </a:lnTo>
                    <a:lnTo>
                      <a:pt x="106" y="36"/>
                    </a:lnTo>
                    <a:lnTo>
                      <a:pt x="113" y="30"/>
                    </a:lnTo>
                    <a:lnTo>
                      <a:pt x="118" y="26"/>
                    </a:lnTo>
                    <a:lnTo>
                      <a:pt x="121" y="20"/>
                    </a:lnTo>
                    <a:lnTo>
                      <a:pt x="122" y="14"/>
                    </a:lnTo>
                    <a:lnTo>
                      <a:pt x="120" y="10"/>
                    </a:lnTo>
                    <a:lnTo>
                      <a:pt x="116" y="6"/>
                    </a:lnTo>
                    <a:lnTo>
                      <a:pt x="109" y="3"/>
                    </a:lnTo>
                    <a:lnTo>
                      <a:pt x="101" y="1"/>
                    </a:lnTo>
                    <a:lnTo>
                      <a:pt x="91" y="0"/>
                    </a:lnTo>
                    <a:lnTo>
                      <a:pt x="81" y="0"/>
                    </a:lnTo>
                    <a:lnTo>
                      <a:pt x="69" y="0"/>
                    </a:lnTo>
                    <a:lnTo>
                      <a:pt x="57" y="2"/>
                    </a:lnTo>
                    <a:lnTo>
                      <a:pt x="45" y="5"/>
                    </a:lnTo>
                    <a:lnTo>
                      <a:pt x="33" y="9"/>
                    </a:lnTo>
                    <a:lnTo>
                      <a:pt x="24" y="13"/>
                    </a:lnTo>
                    <a:lnTo>
                      <a:pt x="15" y="18"/>
                    </a:lnTo>
                    <a:lnTo>
                      <a:pt x="8" y="22"/>
                    </a:lnTo>
                    <a:lnTo>
                      <a:pt x="3" y="28"/>
                    </a:lnTo>
                    <a:lnTo>
                      <a:pt x="0" y="34"/>
                    </a:lnTo>
                    <a:lnTo>
                      <a:pt x="0" y="38"/>
                    </a:lnTo>
                    <a:lnTo>
                      <a:pt x="1" y="44"/>
                    </a:lnTo>
                    <a:lnTo>
                      <a:pt x="5" y="48"/>
                    </a:lnTo>
                    <a:lnTo>
                      <a:pt x="12" y="51"/>
                    </a:lnTo>
                    <a:lnTo>
                      <a:pt x="20" y="53"/>
                    </a:lnTo>
                    <a:lnTo>
                      <a:pt x="30" y="55"/>
                    </a:lnTo>
                    <a:lnTo>
                      <a:pt x="40" y="55"/>
                    </a:lnTo>
                    <a:lnTo>
                      <a:pt x="52" y="53"/>
                    </a:lnTo>
                    <a:lnTo>
                      <a:pt x="64" y="52"/>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6" name="Freeform 30"/>
              <p:cNvSpPr>
                <a:spLocks/>
              </p:cNvSpPr>
              <p:nvPr/>
            </p:nvSpPr>
            <p:spPr bwMode="auto">
              <a:xfrm>
                <a:off x="1860" y="3170"/>
                <a:ext cx="103" cy="47"/>
              </a:xfrm>
              <a:custGeom>
                <a:avLst/>
                <a:gdLst>
                  <a:gd name="T0" fmla="*/ 53 w 103"/>
                  <a:gd name="T1" fmla="*/ 43 h 47"/>
                  <a:gd name="T2" fmla="*/ 64 w 103"/>
                  <a:gd name="T3" fmla="*/ 41 h 47"/>
                  <a:gd name="T4" fmla="*/ 73 w 103"/>
                  <a:gd name="T5" fmla="*/ 37 h 47"/>
                  <a:gd name="T6" fmla="*/ 81 w 103"/>
                  <a:gd name="T7" fmla="*/ 34 h 47"/>
                  <a:gd name="T8" fmla="*/ 88 w 103"/>
                  <a:gd name="T9" fmla="*/ 29 h 47"/>
                  <a:gd name="T10" fmla="*/ 94 w 103"/>
                  <a:gd name="T11" fmla="*/ 26 h 47"/>
                  <a:gd name="T12" fmla="*/ 99 w 103"/>
                  <a:gd name="T13" fmla="*/ 21 h 47"/>
                  <a:gd name="T14" fmla="*/ 101 w 103"/>
                  <a:gd name="T15" fmla="*/ 17 h 47"/>
                  <a:gd name="T16" fmla="*/ 102 w 103"/>
                  <a:gd name="T17" fmla="*/ 12 h 47"/>
                  <a:gd name="T18" fmla="*/ 100 w 103"/>
                  <a:gd name="T19" fmla="*/ 9 h 47"/>
                  <a:gd name="T20" fmla="*/ 96 w 103"/>
                  <a:gd name="T21" fmla="*/ 5 h 47"/>
                  <a:gd name="T22" fmla="*/ 91 w 103"/>
                  <a:gd name="T23" fmla="*/ 2 h 47"/>
                  <a:gd name="T24" fmla="*/ 84 w 103"/>
                  <a:gd name="T25" fmla="*/ 1 h 47"/>
                  <a:gd name="T26" fmla="*/ 76 w 103"/>
                  <a:gd name="T27" fmla="*/ 0 h 47"/>
                  <a:gd name="T28" fmla="*/ 68 w 103"/>
                  <a:gd name="T29" fmla="*/ 0 h 47"/>
                  <a:gd name="T30" fmla="*/ 58 w 103"/>
                  <a:gd name="T31" fmla="*/ 0 h 47"/>
                  <a:gd name="T32" fmla="*/ 48 w 103"/>
                  <a:gd name="T33" fmla="*/ 2 h 47"/>
                  <a:gd name="T34" fmla="*/ 37 w 103"/>
                  <a:gd name="T35" fmla="*/ 4 h 47"/>
                  <a:gd name="T36" fmla="*/ 28 w 103"/>
                  <a:gd name="T37" fmla="*/ 6 h 47"/>
                  <a:gd name="T38" fmla="*/ 20 w 103"/>
                  <a:gd name="T39" fmla="*/ 11 h 47"/>
                  <a:gd name="T40" fmla="*/ 13 w 103"/>
                  <a:gd name="T41" fmla="*/ 14 h 47"/>
                  <a:gd name="T42" fmla="*/ 7 w 103"/>
                  <a:gd name="T43" fmla="*/ 19 h 47"/>
                  <a:gd name="T44" fmla="*/ 2 w 103"/>
                  <a:gd name="T45" fmla="*/ 24 h 47"/>
                  <a:gd name="T46" fmla="*/ 0 w 103"/>
                  <a:gd name="T47" fmla="*/ 28 h 47"/>
                  <a:gd name="T48" fmla="*/ 0 w 103"/>
                  <a:gd name="T49" fmla="*/ 33 h 47"/>
                  <a:gd name="T50" fmla="*/ 1 w 103"/>
                  <a:gd name="T51" fmla="*/ 36 h 47"/>
                  <a:gd name="T52" fmla="*/ 5 w 103"/>
                  <a:gd name="T53" fmla="*/ 40 h 47"/>
                  <a:gd name="T54" fmla="*/ 10 w 103"/>
                  <a:gd name="T55" fmla="*/ 42 h 47"/>
                  <a:gd name="T56" fmla="*/ 17 w 103"/>
                  <a:gd name="T57" fmla="*/ 44 h 47"/>
                  <a:gd name="T58" fmla="*/ 25 w 103"/>
                  <a:gd name="T59" fmla="*/ 46 h 47"/>
                  <a:gd name="T60" fmla="*/ 33 w 103"/>
                  <a:gd name="T61" fmla="*/ 46 h 47"/>
                  <a:gd name="T62" fmla="*/ 43 w 103"/>
                  <a:gd name="T63" fmla="*/ 44 h 47"/>
                  <a:gd name="T64" fmla="*/ 53 w 103"/>
                  <a:gd name="T65" fmla="*/ 4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3" h="47">
                    <a:moveTo>
                      <a:pt x="53" y="43"/>
                    </a:moveTo>
                    <a:lnTo>
                      <a:pt x="64" y="41"/>
                    </a:lnTo>
                    <a:lnTo>
                      <a:pt x="73" y="37"/>
                    </a:lnTo>
                    <a:lnTo>
                      <a:pt x="81" y="34"/>
                    </a:lnTo>
                    <a:lnTo>
                      <a:pt x="88" y="29"/>
                    </a:lnTo>
                    <a:lnTo>
                      <a:pt x="94" y="26"/>
                    </a:lnTo>
                    <a:lnTo>
                      <a:pt x="99" y="21"/>
                    </a:lnTo>
                    <a:lnTo>
                      <a:pt x="101" y="17"/>
                    </a:lnTo>
                    <a:lnTo>
                      <a:pt x="102" y="12"/>
                    </a:lnTo>
                    <a:lnTo>
                      <a:pt x="100" y="9"/>
                    </a:lnTo>
                    <a:lnTo>
                      <a:pt x="96" y="5"/>
                    </a:lnTo>
                    <a:lnTo>
                      <a:pt x="91" y="2"/>
                    </a:lnTo>
                    <a:lnTo>
                      <a:pt x="84" y="1"/>
                    </a:lnTo>
                    <a:lnTo>
                      <a:pt x="76" y="0"/>
                    </a:lnTo>
                    <a:lnTo>
                      <a:pt x="68" y="0"/>
                    </a:lnTo>
                    <a:lnTo>
                      <a:pt x="58" y="0"/>
                    </a:lnTo>
                    <a:lnTo>
                      <a:pt x="48" y="2"/>
                    </a:lnTo>
                    <a:lnTo>
                      <a:pt x="37" y="4"/>
                    </a:lnTo>
                    <a:lnTo>
                      <a:pt x="28" y="6"/>
                    </a:lnTo>
                    <a:lnTo>
                      <a:pt x="20" y="11"/>
                    </a:lnTo>
                    <a:lnTo>
                      <a:pt x="13" y="14"/>
                    </a:lnTo>
                    <a:lnTo>
                      <a:pt x="7" y="19"/>
                    </a:lnTo>
                    <a:lnTo>
                      <a:pt x="2" y="24"/>
                    </a:lnTo>
                    <a:lnTo>
                      <a:pt x="0" y="28"/>
                    </a:lnTo>
                    <a:lnTo>
                      <a:pt x="0" y="33"/>
                    </a:lnTo>
                    <a:lnTo>
                      <a:pt x="1" y="36"/>
                    </a:lnTo>
                    <a:lnTo>
                      <a:pt x="5" y="40"/>
                    </a:lnTo>
                    <a:lnTo>
                      <a:pt x="10" y="42"/>
                    </a:lnTo>
                    <a:lnTo>
                      <a:pt x="17" y="44"/>
                    </a:lnTo>
                    <a:lnTo>
                      <a:pt x="25" y="46"/>
                    </a:lnTo>
                    <a:lnTo>
                      <a:pt x="33" y="46"/>
                    </a:lnTo>
                    <a:lnTo>
                      <a:pt x="43" y="44"/>
                    </a:lnTo>
                    <a:lnTo>
                      <a:pt x="53" y="43"/>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7" name="Freeform 31"/>
              <p:cNvSpPr>
                <a:spLocks/>
              </p:cNvSpPr>
              <p:nvPr/>
            </p:nvSpPr>
            <p:spPr bwMode="auto">
              <a:xfrm>
                <a:off x="1953" y="3034"/>
                <a:ext cx="26" cy="40"/>
              </a:xfrm>
              <a:custGeom>
                <a:avLst/>
                <a:gdLst>
                  <a:gd name="T0" fmla="*/ 2 w 26"/>
                  <a:gd name="T1" fmla="*/ 14 h 40"/>
                  <a:gd name="T2" fmla="*/ 0 w 26"/>
                  <a:gd name="T3" fmla="*/ 17 h 40"/>
                  <a:gd name="T4" fmla="*/ 0 w 26"/>
                  <a:gd name="T5" fmla="*/ 21 h 40"/>
                  <a:gd name="T6" fmla="*/ 0 w 26"/>
                  <a:gd name="T7" fmla="*/ 25 h 40"/>
                  <a:gd name="T8" fmla="*/ 0 w 26"/>
                  <a:gd name="T9" fmla="*/ 28 h 40"/>
                  <a:gd name="T10" fmla="*/ 0 w 26"/>
                  <a:gd name="T11" fmla="*/ 31 h 40"/>
                  <a:gd name="T12" fmla="*/ 1 w 26"/>
                  <a:gd name="T13" fmla="*/ 34 h 40"/>
                  <a:gd name="T14" fmla="*/ 2 w 26"/>
                  <a:gd name="T15" fmla="*/ 36 h 40"/>
                  <a:gd name="T16" fmla="*/ 4 w 26"/>
                  <a:gd name="T17" fmla="*/ 37 h 40"/>
                  <a:gd name="T18" fmla="*/ 6 w 26"/>
                  <a:gd name="T19" fmla="*/ 39 h 40"/>
                  <a:gd name="T20" fmla="*/ 8 w 26"/>
                  <a:gd name="T21" fmla="*/ 39 h 40"/>
                  <a:gd name="T22" fmla="*/ 11 w 26"/>
                  <a:gd name="T23" fmla="*/ 37 h 40"/>
                  <a:gd name="T24" fmla="*/ 13 w 26"/>
                  <a:gd name="T25" fmla="*/ 36 h 40"/>
                  <a:gd name="T26" fmla="*/ 16 w 26"/>
                  <a:gd name="T27" fmla="*/ 34 h 40"/>
                  <a:gd name="T28" fmla="*/ 18 w 26"/>
                  <a:gd name="T29" fmla="*/ 31 h 40"/>
                  <a:gd name="T30" fmla="*/ 20 w 26"/>
                  <a:gd name="T31" fmla="*/ 27 h 40"/>
                  <a:gd name="T32" fmla="*/ 22 w 26"/>
                  <a:gd name="T33" fmla="*/ 24 h 40"/>
                  <a:gd name="T34" fmla="*/ 23 w 26"/>
                  <a:gd name="T35" fmla="*/ 21 h 40"/>
                  <a:gd name="T36" fmla="*/ 24 w 26"/>
                  <a:gd name="T37" fmla="*/ 16 h 40"/>
                  <a:gd name="T38" fmla="*/ 25 w 26"/>
                  <a:gd name="T39" fmla="*/ 13 h 40"/>
                  <a:gd name="T40" fmla="*/ 24 w 26"/>
                  <a:gd name="T41" fmla="*/ 10 h 40"/>
                  <a:gd name="T42" fmla="*/ 24 w 26"/>
                  <a:gd name="T43" fmla="*/ 6 h 40"/>
                  <a:gd name="T44" fmla="*/ 23 w 26"/>
                  <a:gd name="T45" fmla="*/ 4 h 40"/>
                  <a:gd name="T46" fmla="*/ 22 w 26"/>
                  <a:gd name="T47" fmla="*/ 2 h 40"/>
                  <a:gd name="T48" fmla="*/ 20 w 26"/>
                  <a:gd name="T49" fmla="*/ 1 h 40"/>
                  <a:gd name="T50" fmla="*/ 18 w 26"/>
                  <a:gd name="T51" fmla="*/ 0 h 40"/>
                  <a:gd name="T52" fmla="*/ 15 w 26"/>
                  <a:gd name="T53" fmla="*/ 0 h 40"/>
                  <a:gd name="T54" fmla="*/ 13 w 26"/>
                  <a:gd name="T55" fmla="*/ 1 h 40"/>
                  <a:gd name="T56" fmla="*/ 10 w 26"/>
                  <a:gd name="T57" fmla="*/ 2 h 40"/>
                  <a:gd name="T58" fmla="*/ 8 w 26"/>
                  <a:gd name="T59" fmla="*/ 4 h 40"/>
                  <a:gd name="T60" fmla="*/ 6 w 26"/>
                  <a:gd name="T61" fmla="*/ 7 h 40"/>
                  <a:gd name="T62" fmla="*/ 4 w 26"/>
                  <a:gd name="T63" fmla="*/ 10 h 40"/>
                  <a:gd name="T64" fmla="*/ 2 w 26"/>
                  <a:gd name="T65" fmla="*/ 1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 h="40">
                    <a:moveTo>
                      <a:pt x="2" y="14"/>
                    </a:moveTo>
                    <a:lnTo>
                      <a:pt x="0" y="17"/>
                    </a:lnTo>
                    <a:lnTo>
                      <a:pt x="0" y="21"/>
                    </a:lnTo>
                    <a:lnTo>
                      <a:pt x="0" y="25"/>
                    </a:lnTo>
                    <a:lnTo>
                      <a:pt x="0" y="28"/>
                    </a:lnTo>
                    <a:lnTo>
                      <a:pt x="0" y="31"/>
                    </a:lnTo>
                    <a:lnTo>
                      <a:pt x="1" y="34"/>
                    </a:lnTo>
                    <a:lnTo>
                      <a:pt x="2" y="36"/>
                    </a:lnTo>
                    <a:lnTo>
                      <a:pt x="4" y="37"/>
                    </a:lnTo>
                    <a:lnTo>
                      <a:pt x="6" y="39"/>
                    </a:lnTo>
                    <a:lnTo>
                      <a:pt x="8" y="39"/>
                    </a:lnTo>
                    <a:lnTo>
                      <a:pt x="11" y="37"/>
                    </a:lnTo>
                    <a:lnTo>
                      <a:pt x="13" y="36"/>
                    </a:lnTo>
                    <a:lnTo>
                      <a:pt x="16" y="34"/>
                    </a:lnTo>
                    <a:lnTo>
                      <a:pt x="18" y="31"/>
                    </a:lnTo>
                    <a:lnTo>
                      <a:pt x="20" y="27"/>
                    </a:lnTo>
                    <a:lnTo>
                      <a:pt x="22" y="24"/>
                    </a:lnTo>
                    <a:lnTo>
                      <a:pt x="23" y="21"/>
                    </a:lnTo>
                    <a:lnTo>
                      <a:pt x="24" y="16"/>
                    </a:lnTo>
                    <a:lnTo>
                      <a:pt x="25" y="13"/>
                    </a:lnTo>
                    <a:lnTo>
                      <a:pt x="24" y="10"/>
                    </a:lnTo>
                    <a:lnTo>
                      <a:pt x="24" y="6"/>
                    </a:lnTo>
                    <a:lnTo>
                      <a:pt x="23" y="4"/>
                    </a:lnTo>
                    <a:lnTo>
                      <a:pt x="22" y="2"/>
                    </a:lnTo>
                    <a:lnTo>
                      <a:pt x="20" y="1"/>
                    </a:lnTo>
                    <a:lnTo>
                      <a:pt x="18" y="0"/>
                    </a:lnTo>
                    <a:lnTo>
                      <a:pt x="15" y="0"/>
                    </a:lnTo>
                    <a:lnTo>
                      <a:pt x="13" y="1"/>
                    </a:lnTo>
                    <a:lnTo>
                      <a:pt x="10" y="2"/>
                    </a:lnTo>
                    <a:lnTo>
                      <a:pt x="8" y="4"/>
                    </a:lnTo>
                    <a:lnTo>
                      <a:pt x="6" y="7"/>
                    </a:lnTo>
                    <a:lnTo>
                      <a:pt x="4" y="10"/>
                    </a:lnTo>
                    <a:lnTo>
                      <a:pt x="2" y="14"/>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8" name="Freeform 32"/>
              <p:cNvSpPr>
                <a:spLocks/>
              </p:cNvSpPr>
              <p:nvPr/>
            </p:nvSpPr>
            <p:spPr bwMode="auto">
              <a:xfrm>
                <a:off x="2033" y="3046"/>
                <a:ext cx="26" cy="40"/>
              </a:xfrm>
              <a:custGeom>
                <a:avLst/>
                <a:gdLst>
                  <a:gd name="T0" fmla="*/ 2 w 26"/>
                  <a:gd name="T1" fmla="*/ 13 h 40"/>
                  <a:gd name="T2" fmla="*/ 1 w 26"/>
                  <a:gd name="T3" fmla="*/ 18 h 40"/>
                  <a:gd name="T4" fmla="*/ 0 w 26"/>
                  <a:gd name="T5" fmla="*/ 21 h 40"/>
                  <a:gd name="T6" fmla="*/ 0 w 26"/>
                  <a:gd name="T7" fmla="*/ 26 h 40"/>
                  <a:gd name="T8" fmla="*/ 0 w 26"/>
                  <a:gd name="T9" fmla="*/ 29 h 40"/>
                  <a:gd name="T10" fmla="*/ 0 w 26"/>
                  <a:gd name="T11" fmla="*/ 32 h 40"/>
                  <a:gd name="T12" fmla="*/ 1 w 26"/>
                  <a:gd name="T13" fmla="*/ 35 h 40"/>
                  <a:gd name="T14" fmla="*/ 2 w 26"/>
                  <a:gd name="T15" fmla="*/ 36 h 40"/>
                  <a:gd name="T16" fmla="*/ 4 w 26"/>
                  <a:gd name="T17" fmla="*/ 39 h 40"/>
                  <a:gd name="T18" fmla="*/ 6 w 26"/>
                  <a:gd name="T19" fmla="*/ 39 h 40"/>
                  <a:gd name="T20" fmla="*/ 8 w 26"/>
                  <a:gd name="T21" fmla="*/ 39 h 40"/>
                  <a:gd name="T22" fmla="*/ 11 w 26"/>
                  <a:gd name="T23" fmla="*/ 39 h 40"/>
                  <a:gd name="T24" fmla="*/ 13 w 26"/>
                  <a:gd name="T25" fmla="*/ 36 h 40"/>
                  <a:gd name="T26" fmla="*/ 16 w 26"/>
                  <a:gd name="T27" fmla="*/ 34 h 40"/>
                  <a:gd name="T28" fmla="*/ 18 w 26"/>
                  <a:gd name="T29" fmla="*/ 32 h 40"/>
                  <a:gd name="T30" fmla="*/ 20 w 26"/>
                  <a:gd name="T31" fmla="*/ 28 h 40"/>
                  <a:gd name="T32" fmla="*/ 22 w 26"/>
                  <a:gd name="T33" fmla="*/ 25 h 40"/>
                  <a:gd name="T34" fmla="*/ 23 w 26"/>
                  <a:gd name="T35" fmla="*/ 21 h 40"/>
                  <a:gd name="T36" fmla="*/ 24 w 26"/>
                  <a:gd name="T37" fmla="*/ 17 h 40"/>
                  <a:gd name="T38" fmla="*/ 25 w 26"/>
                  <a:gd name="T39" fmla="*/ 13 h 40"/>
                  <a:gd name="T40" fmla="*/ 25 w 26"/>
                  <a:gd name="T41" fmla="*/ 10 h 40"/>
                  <a:gd name="T42" fmla="*/ 24 w 26"/>
                  <a:gd name="T43" fmla="*/ 6 h 40"/>
                  <a:gd name="T44" fmla="*/ 23 w 26"/>
                  <a:gd name="T45" fmla="*/ 4 h 40"/>
                  <a:gd name="T46" fmla="*/ 22 w 26"/>
                  <a:gd name="T47" fmla="*/ 2 h 40"/>
                  <a:gd name="T48" fmla="*/ 20 w 26"/>
                  <a:gd name="T49" fmla="*/ 1 h 40"/>
                  <a:gd name="T50" fmla="*/ 18 w 26"/>
                  <a:gd name="T51" fmla="*/ 0 h 40"/>
                  <a:gd name="T52" fmla="*/ 15 w 26"/>
                  <a:gd name="T53" fmla="*/ 0 h 40"/>
                  <a:gd name="T54" fmla="*/ 13 w 26"/>
                  <a:gd name="T55" fmla="*/ 1 h 40"/>
                  <a:gd name="T56" fmla="*/ 11 w 26"/>
                  <a:gd name="T57" fmla="*/ 2 h 40"/>
                  <a:gd name="T58" fmla="*/ 8 w 26"/>
                  <a:gd name="T59" fmla="*/ 4 h 40"/>
                  <a:gd name="T60" fmla="*/ 6 w 26"/>
                  <a:gd name="T61" fmla="*/ 6 h 40"/>
                  <a:gd name="T62" fmla="*/ 4 w 26"/>
                  <a:gd name="T63" fmla="*/ 10 h 40"/>
                  <a:gd name="T64" fmla="*/ 2 w 26"/>
                  <a:gd name="T65" fmla="*/ 1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 h="40">
                    <a:moveTo>
                      <a:pt x="2" y="13"/>
                    </a:moveTo>
                    <a:lnTo>
                      <a:pt x="1" y="18"/>
                    </a:lnTo>
                    <a:lnTo>
                      <a:pt x="0" y="21"/>
                    </a:lnTo>
                    <a:lnTo>
                      <a:pt x="0" y="26"/>
                    </a:lnTo>
                    <a:lnTo>
                      <a:pt x="0" y="29"/>
                    </a:lnTo>
                    <a:lnTo>
                      <a:pt x="0" y="32"/>
                    </a:lnTo>
                    <a:lnTo>
                      <a:pt x="1" y="35"/>
                    </a:lnTo>
                    <a:lnTo>
                      <a:pt x="2" y="36"/>
                    </a:lnTo>
                    <a:lnTo>
                      <a:pt x="4" y="39"/>
                    </a:lnTo>
                    <a:lnTo>
                      <a:pt x="6" y="39"/>
                    </a:lnTo>
                    <a:lnTo>
                      <a:pt x="8" y="39"/>
                    </a:lnTo>
                    <a:lnTo>
                      <a:pt x="11" y="39"/>
                    </a:lnTo>
                    <a:lnTo>
                      <a:pt x="13" y="36"/>
                    </a:lnTo>
                    <a:lnTo>
                      <a:pt x="16" y="34"/>
                    </a:lnTo>
                    <a:lnTo>
                      <a:pt x="18" y="32"/>
                    </a:lnTo>
                    <a:lnTo>
                      <a:pt x="20" y="28"/>
                    </a:lnTo>
                    <a:lnTo>
                      <a:pt x="22" y="25"/>
                    </a:lnTo>
                    <a:lnTo>
                      <a:pt x="23" y="21"/>
                    </a:lnTo>
                    <a:lnTo>
                      <a:pt x="24" y="17"/>
                    </a:lnTo>
                    <a:lnTo>
                      <a:pt x="25" y="13"/>
                    </a:lnTo>
                    <a:lnTo>
                      <a:pt x="25" y="10"/>
                    </a:lnTo>
                    <a:lnTo>
                      <a:pt x="24" y="6"/>
                    </a:lnTo>
                    <a:lnTo>
                      <a:pt x="23" y="4"/>
                    </a:lnTo>
                    <a:lnTo>
                      <a:pt x="22" y="2"/>
                    </a:lnTo>
                    <a:lnTo>
                      <a:pt x="20" y="1"/>
                    </a:lnTo>
                    <a:lnTo>
                      <a:pt x="18" y="0"/>
                    </a:lnTo>
                    <a:lnTo>
                      <a:pt x="15" y="0"/>
                    </a:lnTo>
                    <a:lnTo>
                      <a:pt x="13" y="1"/>
                    </a:lnTo>
                    <a:lnTo>
                      <a:pt x="11" y="2"/>
                    </a:lnTo>
                    <a:lnTo>
                      <a:pt x="8" y="4"/>
                    </a:lnTo>
                    <a:lnTo>
                      <a:pt x="6" y="6"/>
                    </a:lnTo>
                    <a:lnTo>
                      <a:pt x="4" y="10"/>
                    </a:lnTo>
                    <a:lnTo>
                      <a:pt x="2" y="13"/>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9" name="Freeform 33"/>
              <p:cNvSpPr>
                <a:spLocks/>
              </p:cNvSpPr>
              <p:nvPr/>
            </p:nvSpPr>
            <p:spPr bwMode="auto">
              <a:xfrm>
                <a:off x="1871" y="3338"/>
                <a:ext cx="23" cy="43"/>
              </a:xfrm>
              <a:custGeom>
                <a:avLst/>
                <a:gdLst>
                  <a:gd name="T0" fmla="*/ 0 w 23"/>
                  <a:gd name="T1" fmla="*/ 20 h 43"/>
                  <a:gd name="T2" fmla="*/ 0 w 23"/>
                  <a:gd name="T3" fmla="*/ 23 h 43"/>
                  <a:gd name="T4" fmla="*/ 0 w 23"/>
                  <a:gd name="T5" fmla="*/ 28 h 43"/>
                  <a:gd name="T6" fmla="*/ 1 w 23"/>
                  <a:gd name="T7" fmla="*/ 31 h 43"/>
                  <a:gd name="T8" fmla="*/ 2 w 23"/>
                  <a:gd name="T9" fmla="*/ 35 h 43"/>
                  <a:gd name="T10" fmla="*/ 3 w 23"/>
                  <a:gd name="T11" fmla="*/ 37 h 43"/>
                  <a:gd name="T12" fmla="*/ 5 w 23"/>
                  <a:gd name="T13" fmla="*/ 39 h 43"/>
                  <a:gd name="T14" fmla="*/ 7 w 23"/>
                  <a:gd name="T15" fmla="*/ 40 h 43"/>
                  <a:gd name="T16" fmla="*/ 9 w 23"/>
                  <a:gd name="T17" fmla="*/ 42 h 43"/>
                  <a:gd name="T18" fmla="*/ 12 w 23"/>
                  <a:gd name="T19" fmla="*/ 42 h 43"/>
                  <a:gd name="T20" fmla="*/ 14 w 23"/>
                  <a:gd name="T21" fmla="*/ 40 h 43"/>
                  <a:gd name="T22" fmla="*/ 16 w 23"/>
                  <a:gd name="T23" fmla="*/ 38 h 43"/>
                  <a:gd name="T24" fmla="*/ 18 w 23"/>
                  <a:gd name="T25" fmla="*/ 36 h 43"/>
                  <a:gd name="T26" fmla="*/ 19 w 23"/>
                  <a:gd name="T27" fmla="*/ 32 h 43"/>
                  <a:gd name="T28" fmla="*/ 20 w 23"/>
                  <a:gd name="T29" fmla="*/ 29 h 43"/>
                  <a:gd name="T30" fmla="*/ 21 w 23"/>
                  <a:gd name="T31" fmla="*/ 26 h 43"/>
                  <a:gd name="T32" fmla="*/ 22 w 23"/>
                  <a:gd name="T33" fmla="*/ 21 h 43"/>
                  <a:gd name="T34" fmla="*/ 21 w 23"/>
                  <a:gd name="T35" fmla="*/ 17 h 43"/>
                  <a:gd name="T36" fmla="*/ 21 w 23"/>
                  <a:gd name="T37" fmla="*/ 13 h 43"/>
                  <a:gd name="T38" fmla="*/ 20 w 23"/>
                  <a:gd name="T39" fmla="*/ 10 h 43"/>
                  <a:gd name="T40" fmla="*/ 19 w 23"/>
                  <a:gd name="T41" fmla="*/ 6 h 43"/>
                  <a:gd name="T42" fmla="*/ 18 w 23"/>
                  <a:gd name="T43" fmla="*/ 4 h 43"/>
                  <a:gd name="T44" fmla="*/ 16 w 23"/>
                  <a:gd name="T45" fmla="*/ 2 h 43"/>
                  <a:gd name="T46" fmla="*/ 14 w 23"/>
                  <a:gd name="T47" fmla="*/ 1 h 43"/>
                  <a:gd name="T48" fmla="*/ 12 w 23"/>
                  <a:gd name="T49" fmla="*/ 0 h 43"/>
                  <a:gd name="T50" fmla="*/ 9 w 23"/>
                  <a:gd name="T51" fmla="*/ 0 h 43"/>
                  <a:gd name="T52" fmla="*/ 7 w 23"/>
                  <a:gd name="T53" fmla="*/ 1 h 43"/>
                  <a:gd name="T54" fmla="*/ 5 w 23"/>
                  <a:gd name="T55" fmla="*/ 3 h 43"/>
                  <a:gd name="T56" fmla="*/ 3 w 23"/>
                  <a:gd name="T57" fmla="*/ 5 h 43"/>
                  <a:gd name="T58" fmla="*/ 2 w 23"/>
                  <a:gd name="T59" fmla="*/ 9 h 43"/>
                  <a:gd name="T60" fmla="*/ 1 w 23"/>
                  <a:gd name="T61" fmla="*/ 12 h 43"/>
                  <a:gd name="T62" fmla="*/ 0 w 23"/>
                  <a:gd name="T63" fmla="*/ 15 h 43"/>
                  <a:gd name="T64" fmla="*/ 0 w 23"/>
                  <a:gd name="T65" fmla="*/ 2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 h="43">
                    <a:moveTo>
                      <a:pt x="0" y="20"/>
                    </a:moveTo>
                    <a:lnTo>
                      <a:pt x="0" y="23"/>
                    </a:lnTo>
                    <a:lnTo>
                      <a:pt x="0" y="28"/>
                    </a:lnTo>
                    <a:lnTo>
                      <a:pt x="1" y="31"/>
                    </a:lnTo>
                    <a:lnTo>
                      <a:pt x="2" y="35"/>
                    </a:lnTo>
                    <a:lnTo>
                      <a:pt x="3" y="37"/>
                    </a:lnTo>
                    <a:lnTo>
                      <a:pt x="5" y="39"/>
                    </a:lnTo>
                    <a:lnTo>
                      <a:pt x="7" y="40"/>
                    </a:lnTo>
                    <a:lnTo>
                      <a:pt x="9" y="42"/>
                    </a:lnTo>
                    <a:lnTo>
                      <a:pt x="12" y="42"/>
                    </a:lnTo>
                    <a:lnTo>
                      <a:pt x="14" y="40"/>
                    </a:lnTo>
                    <a:lnTo>
                      <a:pt x="16" y="38"/>
                    </a:lnTo>
                    <a:lnTo>
                      <a:pt x="18" y="36"/>
                    </a:lnTo>
                    <a:lnTo>
                      <a:pt x="19" y="32"/>
                    </a:lnTo>
                    <a:lnTo>
                      <a:pt x="20" y="29"/>
                    </a:lnTo>
                    <a:lnTo>
                      <a:pt x="21" y="26"/>
                    </a:lnTo>
                    <a:lnTo>
                      <a:pt x="22" y="21"/>
                    </a:lnTo>
                    <a:lnTo>
                      <a:pt x="21" y="17"/>
                    </a:lnTo>
                    <a:lnTo>
                      <a:pt x="21" y="13"/>
                    </a:lnTo>
                    <a:lnTo>
                      <a:pt x="20" y="10"/>
                    </a:lnTo>
                    <a:lnTo>
                      <a:pt x="19" y="6"/>
                    </a:lnTo>
                    <a:lnTo>
                      <a:pt x="18" y="4"/>
                    </a:lnTo>
                    <a:lnTo>
                      <a:pt x="16" y="2"/>
                    </a:lnTo>
                    <a:lnTo>
                      <a:pt x="14" y="1"/>
                    </a:lnTo>
                    <a:lnTo>
                      <a:pt x="12" y="0"/>
                    </a:lnTo>
                    <a:lnTo>
                      <a:pt x="9" y="0"/>
                    </a:lnTo>
                    <a:lnTo>
                      <a:pt x="7" y="1"/>
                    </a:lnTo>
                    <a:lnTo>
                      <a:pt x="5" y="3"/>
                    </a:lnTo>
                    <a:lnTo>
                      <a:pt x="3" y="5"/>
                    </a:lnTo>
                    <a:lnTo>
                      <a:pt x="2" y="9"/>
                    </a:lnTo>
                    <a:lnTo>
                      <a:pt x="1" y="12"/>
                    </a:lnTo>
                    <a:lnTo>
                      <a:pt x="0" y="15"/>
                    </a:lnTo>
                    <a:lnTo>
                      <a:pt x="0" y="20"/>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0" name="Freeform 34"/>
              <p:cNvSpPr>
                <a:spLocks/>
              </p:cNvSpPr>
              <p:nvPr/>
            </p:nvSpPr>
            <p:spPr bwMode="auto">
              <a:xfrm>
                <a:off x="1791" y="3324"/>
                <a:ext cx="23" cy="43"/>
              </a:xfrm>
              <a:custGeom>
                <a:avLst/>
                <a:gdLst>
                  <a:gd name="T0" fmla="*/ 0 w 23"/>
                  <a:gd name="T1" fmla="*/ 20 h 43"/>
                  <a:gd name="T2" fmla="*/ 0 w 23"/>
                  <a:gd name="T3" fmla="*/ 24 h 43"/>
                  <a:gd name="T4" fmla="*/ 0 w 23"/>
                  <a:gd name="T5" fmla="*/ 28 h 43"/>
                  <a:gd name="T6" fmla="*/ 1 w 23"/>
                  <a:gd name="T7" fmla="*/ 31 h 43"/>
                  <a:gd name="T8" fmla="*/ 2 w 23"/>
                  <a:gd name="T9" fmla="*/ 35 h 43"/>
                  <a:gd name="T10" fmla="*/ 4 w 23"/>
                  <a:gd name="T11" fmla="*/ 37 h 43"/>
                  <a:gd name="T12" fmla="*/ 6 w 23"/>
                  <a:gd name="T13" fmla="*/ 39 h 43"/>
                  <a:gd name="T14" fmla="*/ 8 w 23"/>
                  <a:gd name="T15" fmla="*/ 40 h 43"/>
                  <a:gd name="T16" fmla="*/ 10 w 23"/>
                  <a:gd name="T17" fmla="*/ 42 h 43"/>
                  <a:gd name="T18" fmla="*/ 12 w 23"/>
                  <a:gd name="T19" fmla="*/ 40 h 43"/>
                  <a:gd name="T20" fmla="*/ 14 w 23"/>
                  <a:gd name="T21" fmla="*/ 39 h 43"/>
                  <a:gd name="T22" fmla="*/ 16 w 23"/>
                  <a:gd name="T23" fmla="*/ 38 h 43"/>
                  <a:gd name="T24" fmla="*/ 18 w 23"/>
                  <a:gd name="T25" fmla="*/ 35 h 43"/>
                  <a:gd name="T26" fmla="*/ 19 w 23"/>
                  <a:gd name="T27" fmla="*/ 32 h 43"/>
                  <a:gd name="T28" fmla="*/ 20 w 23"/>
                  <a:gd name="T29" fmla="*/ 29 h 43"/>
                  <a:gd name="T30" fmla="*/ 21 w 23"/>
                  <a:gd name="T31" fmla="*/ 24 h 43"/>
                  <a:gd name="T32" fmla="*/ 22 w 23"/>
                  <a:gd name="T33" fmla="*/ 21 h 43"/>
                  <a:gd name="T34" fmla="*/ 21 w 23"/>
                  <a:gd name="T35" fmla="*/ 17 h 43"/>
                  <a:gd name="T36" fmla="*/ 21 w 23"/>
                  <a:gd name="T37" fmla="*/ 13 h 43"/>
                  <a:gd name="T38" fmla="*/ 20 w 23"/>
                  <a:gd name="T39" fmla="*/ 9 h 43"/>
                  <a:gd name="T40" fmla="*/ 19 w 23"/>
                  <a:gd name="T41" fmla="*/ 6 h 43"/>
                  <a:gd name="T42" fmla="*/ 17 w 23"/>
                  <a:gd name="T43" fmla="*/ 3 h 43"/>
                  <a:gd name="T44" fmla="*/ 15 w 23"/>
                  <a:gd name="T45" fmla="*/ 2 h 43"/>
                  <a:gd name="T46" fmla="*/ 13 w 23"/>
                  <a:gd name="T47" fmla="*/ 0 h 43"/>
                  <a:gd name="T48" fmla="*/ 11 w 23"/>
                  <a:gd name="T49" fmla="*/ 0 h 43"/>
                  <a:gd name="T50" fmla="*/ 9 w 23"/>
                  <a:gd name="T51" fmla="*/ 0 h 43"/>
                  <a:gd name="T52" fmla="*/ 7 w 23"/>
                  <a:gd name="T53" fmla="*/ 1 h 43"/>
                  <a:gd name="T54" fmla="*/ 5 w 23"/>
                  <a:gd name="T55" fmla="*/ 3 h 43"/>
                  <a:gd name="T56" fmla="*/ 3 w 23"/>
                  <a:gd name="T57" fmla="*/ 5 h 43"/>
                  <a:gd name="T58" fmla="*/ 2 w 23"/>
                  <a:gd name="T59" fmla="*/ 9 h 43"/>
                  <a:gd name="T60" fmla="*/ 1 w 23"/>
                  <a:gd name="T61" fmla="*/ 12 h 43"/>
                  <a:gd name="T62" fmla="*/ 0 w 23"/>
                  <a:gd name="T63" fmla="*/ 15 h 43"/>
                  <a:gd name="T64" fmla="*/ 0 w 23"/>
                  <a:gd name="T65" fmla="*/ 2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 h="43">
                    <a:moveTo>
                      <a:pt x="0" y="20"/>
                    </a:moveTo>
                    <a:lnTo>
                      <a:pt x="0" y="24"/>
                    </a:lnTo>
                    <a:lnTo>
                      <a:pt x="0" y="28"/>
                    </a:lnTo>
                    <a:lnTo>
                      <a:pt x="1" y="31"/>
                    </a:lnTo>
                    <a:lnTo>
                      <a:pt x="2" y="35"/>
                    </a:lnTo>
                    <a:lnTo>
                      <a:pt x="4" y="37"/>
                    </a:lnTo>
                    <a:lnTo>
                      <a:pt x="6" y="39"/>
                    </a:lnTo>
                    <a:lnTo>
                      <a:pt x="8" y="40"/>
                    </a:lnTo>
                    <a:lnTo>
                      <a:pt x="10" y="42"/>
                    </a:lnTo>
                    <a:lnTo>
                      <a:pt x="12" y="40"/>
                    </a:lnTo>
                    <a:lnTo>
                      <a:pt x="14" y="39"/>
                    </a:lnTo>
                    <a:lnTo>
                      <a:pt x="16" y="38"/>
                    </a:lnTo>
                    <a:lnTo>
                      <a:pt x="18" y="35"/>
                    </a:lnTo>
                    <a:lnTo>
                      <a:pt x="19" y="32"/>
                    </a:lnTo>
                    <a:lnTo>
                      <a:pt x="20" y="29"/>
                    </a:lnTo>
                    <a:lnTo>
                      <a:pt x="21" y="24"/>
                    </a:lnTo>
                    <a:lnTo>
                      <a:pt x="22" y="21"/>
                    </a:lnTo>
                    <a:lnTo>
                      <a:pt x="21" y="17"/>
                    </a:lnTo>
                    <a:lnTo>
                      <a:pt x="21" y="13"/>
                    </a:lnTo>
                    <a:lnTo>
                      <a:pt x="20" y="9"/>
                    </a:lnTo>
                    <a:lnTo>
                      <a:pt x="19" y="6"/>
                    </a:lnTo>
                    <a:lnTo>
                      <a:pt x="17" y="3"/>
                    </a:lnTo>
                    <a:lnTo>
                      <a:pt x="15" y="2"/>
                    </a:lnTo>
                    <a:lnTo>
                      <a:pt x="13" y="0"/>
                    </a:lnTo>
                    <a:lnTo>
                      <a:pt x="11" y="0"/>
                    </a:lnTo>
                    <a:lnTo>
                      <a:pt x="9" y="0"/>
                    </a:lnTo>
                    <a:lnTo>
                      <a:pt x="7" y="1"/>
                    </a:lnTo>
                    <a:lnTo>
                      <a:pt x="5" y="3"/>
                    </a:lnTo>
                    <a:lnTo>
                      <a:pt x="3" y="5"/>
                    </a:lnTo>
                    <a:lnTo>
                      <a:pt x="2" y="9"/>
                    </a:lnTo>
                    <a:lnTo>
                      <a:pt x="1" y="12"/>
                    </a:lnTo>
                    <a:lnTo>
                      <a:pt x="0" y="15"/>
                    </a:lnTo>
                    <a:lnTo>
                      <a:pt x="0" y="20"/>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261" name="Group 45"/>
            <p:cNvGrpSpPr>
              <a:grpSpLocks/>
            </p:cNvGrpSpPr>
            <p:nvPr/>
          </p:nvGrpSpPr>
          <p:grpSpPr bwMode="auto">
            <a:xfrm>
              <a:off x="1740" y="2985"/>
              <a:ext cx="303" cy="399"/>
              <a:chOff x="1740" y="2985"/>
              <a:chExt cx="303" cy="399"/>
            </a:xfrm>
          </p:grpSpPr>
          <p:sp>
            <p:nvSpPr>
              <p:cNvPr id="9252" name="Freeform 36"/>
              <p:cNvSpPr>
                <a:spLocks/>
              </p:cNvSpPr>
              <p:nvPr/>
            </p:nvSpPr>
            <p:spPr bwMode="auto">
              <a:xfrm>
                <a:off x="1746" y="3012"/>
                <a:ext cx="297" cy="372"/>
              </a:xfrm>
              <a:custGeom>
                <a:avLst/>
                <a:gdLst>
                  <a:gd name="T0" fmla="*/ 2 w 297"/>
                  <a:gd name="T1" fmla="*/ 352 h 372"/>
                  <a:gd name="T2" fmla="*/ 1 w 297"/>
                  <a:gd name="T3" fmla="*/ 347 h 372"/>
                  <a:gd name="T4" fmla="*/ 0 w 297"/>
                  <a:gd name="T5" fmla="*/ 333 h 372"/>
                  <a:gd name="T6" fmla="*/ 0 w 297"/>
                  <a:gd name="T7" fmla="*/ 314 h 372"/>
                  <a:gd name="T8" fmla="*/ 0 w 297"/>
                  <a:gd name="T9" fmla="*/ 289 h 372"/>
                  <a:gd name="T10" fmla="*/ 2 w 297"/>
                  <a:gd name="T11" fmla="*/ 262 h 372"/>
                  <a:gd name="T12" fmla="*/ 6 w 297"/>
                  <a:gd name="T13" fmla="*/ 233 h 372"/>
                  <a:gd name="T14" fmla="*/ 15 w 297"/>
                  <a:gd name="T15" fmla="*/ 208 h 372"/>
                  <a:gd name="T16" fmla="*/ 26 w 297"/>
                  <a:gd name="T17" fmla="*/ 186 h 372"/>
                  <a:gd name="T18" fmla="*/ 40 w 297"/>
                  <a:gd name="T19" fmla="*/ 170 h 372"/>
                  <a:gd name="T20" fmla="*/ 54 w 297"/>
                  <a:gd name="T21" fmla="*/ 161 h 372"/>
                  <a:gd name="T22" fmla="*/ 68 w 297"/>
                  <a:gd name="T23" fmla="*/ 155 h 372"/>
                  <a:gd name="T24" fmla="*/ 80 w 297"/>
                  <a:gd name="T25" fmla="*/ 150 h 372"/>
                  <a:gd name="T26" fmla="*/ 94 w 297"/>
                  <a:gd name="T27" fmla="*/ 146 h 372"/>
                  <a:gd name="T28" fmla="*/ 107 w 297"/>
                  <a:gd name="T29" fmla="*/ 139 h 372"/>
                  <a:gd name="T30" fmla="*/ 121 w 297"/>
                  <a:gd name="T31" fmla="*/ 127 h 372"/>
                  <a:gd name="T32" fmla="*/ 134 w 297"/>
                  <a:gd name="T33" fmla="*/ 107 h 372"/>
                  <a:gd name="T34" fmla="*/ 146 w 297"/>
                  <a:gd name="T35" fmla="*/ 85 h 372"/>
                  <a:gd name="T36" fmla="*/ 155 w 297"/>
                  <a:gd name="T37" fmla="*/ 63 h 372"/>
                  <a:gd name="T38" fmla="*/ 161 w 297"/>
                  <a:gd name="T39" fmla="*/ 45 h 372"/>
                  <a:gd name="T40" fmla="*/ 164 w 297"/>
                  <a:gd name="T41" fmla="*/ 29 h 372"/>
                  <a:gd name="T42" fmla="*/ 167 w 297"/>
                  <a:gd name="T43" fmla="*/ 17 h 372"/>
                  <a:gd name="T44" fmla="*/ 168 w 297"/>
                  <a:gd name="T45" fmla="*/ 7 h 372"/>
                  <a:gd name="T46" fmla="*/ 168 w 297"/>
                  <a:gd name="T47" fmla="*/ 1 h 372"/>
                  <a:gd name="T48" fmla="*/ 168 w 297"/>
                  <a:gd name="T49" fmla="*/ 0 h 372"/>
                  <a:gd name="T50" fmla="*/ 296 w 297"/>
                  <a:gd name="T51" fmla="*/ 19 h 372"/>
                  <a:gd name="T52" fmla="*/ 295 w 297"/>
                  <a:gd name="T53" fmla="*/ 24 h 372"/>
                  <a:gd name="T54" fmla="*/ 293 w 297"/>
                  <a:gd name="T55" fmla="*/ 39 h 372"/>
                  <a:gd name="T56" fmla="*/ 288 w 297"/>
                  <a:gd name="T57" fmla="*/ 60 h 372"/>
                  <a:gd name="T58" fmla="*/ 282 w 297"/>
                  <a:gd name="T59" fmla="*/ 85 h 372"/>
                  <a:gd name="T60" fmla="*/ 274 w 297"/>
                  <a:gd name="T61" fmla="*/ 112 h 372"/>
                  <a:gd name="T62" fmla="*/ 265 w 297"/>
                  <a:gd name="T63" fmla="*/ 136 h 372"/>
                  <a:gd name="T64" fmla="*/ 254 w 297"/>
                  <a:gd name="T65" fmla="*/ 157 h 372"/>
                  <a:gd name="T66" fmla="*/ 242 w 297"/>
                  <a:gd name="T67" fmla="*/ 171 h 372"/>
                  <a:gd name="T68" fmla="*/ 229 w 297"/>
                  <a:gd name="T69" fmla="*/ 180 h 372"/>
                  <a:gd name="T70" fmla="*/ 213 w 297"/>
                  <a:gd name="T71" fmla="*/ 186 h 372"/>
                  <a:gd name="T72" fmla="*/ 194 w 297"/>
                  <a:gd name="T73" fmla="*/ 190 h 372"/>
                  <a:gd name="T74" fmla="*/ 177 w 297"/>
                  <a:gd name="T75" fmla="*/ 195 h 372"/>
                  <a:gd name="T76" fmla="*/ 160 w 297"/>
                  <a:gd name="T77" fmla="*/ 201 h 372"/>
                  <a:gd name="T78" fmla="*/ 145 w 297"/>
                  <a:gd name="T79" fmla="*/ 211 h 372"/>
                  <a:gd name="T80" fmla="*/ 133 w 297"/>
                  <a:gd name="T81" fmla="*/ 223 h 372"/>
                  <a:gd name="T82" fmla="*/ 125 w 297"/>
                  <a:gd name="T83" fmla="*/ 241 h 372"/>
                  <a:gd name="T84" fmla="*/ 121 w 297"/>
                  <a:gd name="T85" fmla="*/ 263 h 372"/>
                  <a:gd name="T86" fmla="*/ 118 w 297"/>
                  <a:gd name="T87" fmla="*/ 285 h 372"/>
                  <a:gd name="T88" fmla="*/ 117 w 297"/>
                  <a:gd name="T89" fmla="*/ 307 h 372"/>
                  <a:gd name="T90" fmla="*/ 117 w 297"/>
                  <a:gd name="T91" fmla="*/ 326 h 372"/>
                  <a:gd name="T92" fmla="*/ 118 w 297"/>
                  <a:gd name="T93" fmla="*/ 344 h 372"/>
                  <a:gd name="T94" fmla="*/ 119 w 297"/>
                  <a:gd name="T95" fmla="*/ 358 h 372"/>
                  <a:gd name="T96" fmla="*/ 120 w 297"/>
                  <a:gd name="T97" fmla="*/ 367 h 372"/>
                  <a:gd name="T98" fmla="*/ 121 w 297"/>
                  <a:gd name="T99" fmla="*/ 371 h 372"/>
                  <a:gd name="T100" fmla="*/ 2 w 297"/>
                  <a:gd name="T101" fmla="*/ 352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7" h="372">
                    <a:moveTo>
                      <a:pt x="2" y="352"/>
                    </a:moveTo>
                    <a:lnTo>
                      <a:pt x="1" y="347"/>
                    </a:lnTo>
                    <a:lnTo>
                      <a:pt x="0" y="333"/>
                    </a:lnTo>
                    <a:lnTo>
                      <a:pt x="0" y="314"/>
                    </a:lnTo>
                    <a:lnTo>
                      <a:pt x="0" y="289"/>
                    </a:lnTo>
                    <a:lnTo>
                      <a:pt x="2" y="262"/>
                    </a:lnTo>
                    <a:lnTo>
                      <a:pt x="6" y="233"/>
                    </a:lnTo>
                    <a:lnTo>
                      <a:pt x="15" y="208"/>
                    </a:lnTo>
                    <a:lnTo>
                      <a:pt x="26" y="186"/>
                    </a:lnTo>
                    <a:lnTo>
                      <a:pt x="40" y="170"/>
                    </a:lnTo>
                    <a:lnTo>
                      <a:pt x="54" y="161"/>
                    </a:lnTo>
                    <a:lnTo>
                      <a:pt x="68" y="155"/>
                    </a:lnTo>
                    <a:lnTo>
                      <a:pt x="80" y="150"/>
                    </a:lnTo>
                    <a:lnTo>
                      <a:pt x="94" y="146"/>
                    </a:lnTo>
                    <a:lnTo>
                      <a:pt x="107" y="139"/>
                    </a:lnTo>
                    <a:lnTo>
                      <a:pt x="121" y="127"/>
                    </a:lnTo>
                    <a:lnTo>
                      <a:pt x="134" y="107"/>
                    </a:lnTo>
                    <a:lnTo>
                      <a:pt x="146" y="85"/>
                    </a:lnTo>
                    <a:lnTo>
                      <a:pt x="155" y="63"/>
                    </a:lnTo>
                    <a:lnTo>
                      <a:pt x="161" y="45"/>
                    </a:lnTo>
                    <a:lnTo>
                      <a:pt x="164" y="29"/>
                    </a:lnTo>
                    <a:lnTo>
                      <a:pt x="167" y="17"/>
                    </a:lnTo>
                    <a:lnTo>
                      <a:pt x="168" y="7"/>
                    </a:lnTo>
                    <a:lnTo>
                      <a:pt x="168" y="1"/>
                    </a:lnTo>
                    <a:lnTo>
                      <a:pt x="168" y="0"/>
                    </a:lnTo>
                    <a:lnTo>
                      <a:pt x="296" y="19"/>
                    </a:lnTo>
                    <a:lnTo>
                      <a:pt x="295" y="24"/>
                    </a:lnTo>
                    <a:lnTo>
                      <a:pt x="293" y="39"/>
                    </a:lnTo>
                    <a:lnTo>
                      <a:pt x="288" y="60"/>
                    </a:lnTo>
                    <a:lnTo>
                      <a:pt x="282" y="85"/>
                    </a:lnTo>
                    <a:lnTo>
                      <a:pt x="274" y="112"/>
                    </a:lnTo>
                    <a:lnTo>
                      <a:pt x="265" y="136"/>
                    </a:lnTo>
                    <a:lnTo>
                      <a:pt x="254" y="157"/>
                    </a:lnTo>
                    <a:lnTo>
                      <a:pt x="242" y="171"/>
                    </a:lnTo>
                    <a:lnTo>
                      <a:pt x="229" y="180"/>
                    </a:lnTo>
                    <a:lnTo>
                      <a:pt x="213" y="186"/>
                    </a:lnTo>
                    <a:lnTo>
                      <a:pt x="194" y="190"/>
                    </a:lnTo>
                    <a:lnTo>
                      <a:pt x="177" y="195"/>
                    </a:lnTo>
                    <a:lnTo>
                      <a:pt x="160" y="201"/>
                    </a:lnTo>
                    <a:lnTo>
                      <a:pt x="145" y="211"/>
                    </a:lnTo>
                    <a:lnTo>
                      <a:pt x="133" y="223"/>
                    </a:lnTo>
                    <a:lnTo>
                      <a:pt x="125" y="241"/>
                    </a:lnTo>
                    <a:lnTo>
                      <a:pt x="121" y="263"/>
                    </a:lnTo>
                    <a:lnTo>
                      <a:pt x="118" y="285"/>
                    </a:lnTo>
                    <a:lnTo>
                      <a:pt x="117" y="307"/>
                    </a:lnTo>
                    <a:lnTo>
                      <a:pt x="117" y="326"/>
                    </a:lnTo>
                    <a:lnTo>
                      <a:pt x="118" y="344"/>
                    </a:lnTo>
                    <a:lnTo>
                      <a:pt x="119" y="358"/>
                    </a:lnTo>
                    <a:lnTo>
                      <a:pt x="120" y="367"/>
                    </a:lnTo>
                    <a:lnTo>
                      <a:pt x="121" y="371"/>
                    </a:lnTo>
                    <a:lnTo>
                      <a:pt x="2" y="35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3" name="Freeform 37"/>
              <p:cNvSpPr>
                <a:spLocks/>
              </p:cNvSpPr>
              <p:nvPr/>
            </p:nvSpPr>
            <p:spPr bwMode="auto">
              <a:xfrm>
                <a:off x="1740" y="2985"/>
                <a:ext cx="297" cy="374"/>
              </a:xfrm>
              <a:custGeom>
                <a:avLst/>
                <a:gdLst>
                  <a:gd name="T0" fmla="*/ 2 w 297"/>
                  <a:gd name="T1" fmla="*/ 354 h 374"/>
                  <a:gd name="T2" fmla="*/ 1 w 297"/>
                  <a:gd name="T3" fmla="*/ 350 h 374"/>
                  <a:gd name="T4" fmla="*/ 0 w 297"/>
                  <a:gd name="T5" fmla="*/ 336 h 374"/>
                  <a:gd name="T6" fmla="*/ 0 w 297"/>
                  <a:gd name="T7" fmla="*/ 315 h 374"/>
                  <a:gd name="T8" fmla="*/ 0 w 297"/>
                  <a:gd name="T9" fmla="*/ 290 h 374"/>
                  <a:gd name="T10" fmla="*/ 2 w 297"/>
                  <a:gd name="T11" fmla="*/ 263 h 374"/>
                  <a:gd name="T12" fmla="*/ 7 w 297"/>
                  <a:gd name="T13" fmla="*/ 236 h 374"/>
                  <a:gd name="T14" fmla="*/ 15 w 297"/>
                  <a:gd name="T15" fmla="*/ 209 h 374"/>
                  <a:gd name="T16" fmla="*/ 26 w 297"/>
                  <a:gd name="T17" fmla="*/ 187 h 374"/>
                  <a:gd name="T18" fmla="*/ 41 w 297"/>
                  <a:gd name="T19" fmla="*/ 172 h 374"/>
                  <a:gd name="T20" fmla="*/ 54 w 297"/>
                  <a:gd name="T21" fmla="*/ 161 h 374"/>
                  <a:gd name="T22" fmla="*/ 68 w 297"/>
                  <a:gd name="T23" fmla="*/ 156 h 374"/>
                  <a:gd name="T24" fmla="*/ 81 w 297"/>
                  <a:gd name="T25" fmla="*/ 152 h 374"/>
                  <a:gd name="T26" fmla="*/ 94 w 297"/>
                  <a:gd name="T27" fmla="*/ 148 h 374"/>
                  <a:gd name="T28" fmla="*/ 107 w 297"/>
                  <a:gd name="T29" fmla="*/ 141 h 374"/>
                  <a:gd name="T30" fmla="*/ 121 w 297"/>
                  <a:gd name="T31" fmla="*/ 128 h 374"/>
                  <a:gd name="T32" fmla="*/ 134 w 297"/>
                  <a:gd name="T33" fmla="*/ 109 h 374"/>
                  <a:gd name="T34" fmla="*/ 146 w 297"/>
                  <a:gd name="T35" fmla="*/ 85 h 374"/>
                  <a:gd name="T36" fmla="*/ 154 w 297"/>
                  <a:gd name="T37" fmla="*/ 65 h 374"/>
                  <a:gd name="T38" fmla="*/ 161 w 297"/>
                  <a:gd name="T39" fmla="*/ 46 h 374"/>
                  <a:gd name="T40" fmla="*/ 165 w 297"/>
                  <a:gd name="T41" fmla="*/ 30 h 374"/>
                  <a:gd name="T42" fmla="*/ 167 w 297"/>
                  <a:gd name="T43" fmla="*/ 18 h 374"/>
                  <a:gd name="T44" fmla="*/ 168 w 297"/>
                  <a:gd name="T45" fmla="*/ 7 h 374"/>
                  <a:gd name="T46" fmla="*/ 168 w 297"/>
                  <a:gd name="T47" fmla="*/ 2 h 374"/>
                  <a:gd name="T48" fmla="*/ 168 w 297"/>
                  <a:gd name="T49" fmla="*/ 0 h 374"/>
                  <a:gd name="T50" fmla="*/ 296 w 297"/>
                  <a:gd name="T51" fmla="*/ 20 h 374"/>
                  <a:gd name="T52" fmla="*/ 295 w 297"/>
                  <a:gd name="T53" fmla="*/ 25 h 374"/>
                  <a:gd name="T54" fmla="*/ 292 w 297"/>
                  <a:gd name="T55" fmla="*/ 39 h 374"/>
                  <a:gd name="T56" fmla="*/ 287 w 297"/>
                  <a:gd name="T57" fmla="*/ 61 h 374"/>
                  <a:gd name="T58" fmla="*/ 281 w 297"/>
                  <a:gd name="T59" fmla="*/ 86 h 374"/>
                  <a:gd name="T60" fmla="*/ 273 w 297"/>
                  <a:gd name="T61" fmla="*/ 112 h 374"/>
                  <a:gd name="T62" fmla="*/ 264 w 297"/>
                  <a:gd name="T63" fmla="*/ 138 h 374"/>
                  <a:gd name="T64" fmla="*/ 253 w 297"/>
                  <a:gd name="T65" fmla="*/ 158 h 374"/>
                  <a:gd name="T66" fmla="*/ 242 w 297"/>
                  <a:gd name="T67" fmla="*/ 173 h 374"/>
                  <a:gd name="T68" fmla="*/ 228 w 297"/>
                  <a:gd name="T69" fmla="*/ 181 h 374"/>
                  <a:gd name="T70" fmla="*/ 212 w 297"/>
                  <a:gd name="T71" fmla="*/ 187 h 374"/>
                  <a:gd name="T72" fmla="*/ 194 w 297"/>
                  <a:gd name="T73" fmla="*/ 191 h 374"/>
                  <a:gd name="T74" fmla="*/ 176 w 297"/>
                  <a:gd name="T75" fmla="*/ 197 h 374"/>
                  <a:gd name="T76" fmla="*/ 159 w 297"/>
                  <a:gd name="T77" fmla="*/ 203 h 374"/>
                  <a:gd name="T78" fmla="*/ 145 w 297"/>
                  <a:gd name="T79" fmla="*/ 212 h 374"/>
                  <a:gd name="T80" fmla="*/ 132 w 297"/>
                  <a:gd name="T81" fmla="*/ 224 h 374"/>
                  <a:gd name="T82" fmla="*/ 124 w 297"/>
                  <a:gd name="T83" fmla="*/ 242 h 374"/>
                  <a:gd name="T84" fmla="*/ 121 w 297"/>
                  <a:gd name="T85" fmla="*/ 265 h 374"/>
                  <a:gd name="T86" fmla="*/ 118 w 297"/>
                  <a:gd name="T87" fmla="*/ 287 h 374"/>
                  <a:gd name="T88" fmla="*/ 117 w 297"/>
                  <a:gd name="T89" fmla="*/ 309 h 374"/>
                  <a:gd name="T90" fmla="*/ 117 w 297"/>
                  <a:gd name="T91" fmla="*/ 329 h 374"/>
                  <a:gd name="T92" fmla="*/ 118 w 297"/>
                  <a:gd name="T93" fmla="*/ 346 h 374"/>
                  <a:gd name="T94" fmla="*/ 119 w 297"/>
                  <a:gd name="T95" fmla="*/ 360 h 374"/>
                  <a:gd name="T96" fmla="*/ 120 w 297"/>
                  <a:gd name="T97" fmla="*/ 369 h 374"/>
                  <a:gd name="T98" fmla="*/ 121 w 297"/>
                  <a:gd name="T99" fmla="*/ 373 h 374"/>
                  <a:gd name="T100" fmla="*/ 2 w 297"/>
                  <a:gd name="T101" fmla="*/ 35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7" h="374">
                    <a:moveTo>
                      <a:pt x="2" y="354"/>
                    </a:moveTo>
                    <a:lnTo>
                      <a:pt x="1" y="350"/>
                    </a:lnTo>
                    <a:lnTo>
                      <a:pt x="0" y="336"/>
                    </a:lnTo>
                    <a:lnTo>
                      <a:pt x="0" y="315"/>
                    </a:lnTo>
                    <a:lnTo>
                      <a:pt x="0" y="290"/>
                    </a:lnTo>
                    <a:lnTo>
                      <a:pt x="2" y="263"/>
                    </a:lnTo>
                    <a:lnTo>
                      <a:pt x="7" y="236"/>
                    </a:lnTo>
                    <a:lnTo>
                      <a:pt x="15" y="209"/>
                    </a:lnTo>
                    <a:lnTo>
                      <a:pt x="26" y="187"/>
                    </a:lnTo>
                    <a:lnTo>
                      <a:pt x="41" y="172"/>
                    </a:lnTo>
                    <a:lnTo>
                      <a:pt x="54" y="161"/>
                    </a:lnTo>
                    <a:lnTo>
                      <a:pt x="68" y="156"/>
                    </a:lnTo>
                    <a:lnTo>
                      <a:pt x="81" y="152"/>
                    </a:lnTo>
                    <a:lnTo>
                      <a:pt x="94" y="148"/>
                    </a:lnTo>
                    <a:lnTo>
                      <a:pt x="107" y="141"/>
                    </a:lnTo>
                    <a:lnTo>
                      <a:pt x="121" y="128"/>
                    </a:lnTo>
                    <a:lnTo>
                      <a:pt x="134" y="109"/>
                    </a:lnTo>
                    <a:lnTo>
                      <a:pt x="146" y="85"/>
                    </a:lnTo>
                    <a:lnTo>
                      <a:pt x="154" y="65"/>
                    </a:lnTo>
                    <a:lnTo>
                      <a:pt x="161" y="46"/>
                    </a:lnTo>
                    <a:lnTo>
                      <a:pt x="165" y="30"/>
                    </a:lnTo>
                    <a:lnTo>
                      <a:pt x="167" y="18"/>
                    </a:lnTo>
                    <a:lnTo>
                      <a:pt x="168" y="7"/>
                    </a:lnTo>
                    <a:lnTo>
                      <a:pt x="168" y="2"/>
                    </a:lnTo>
                    <a:lnTo>
                      <a:pt x="168" y="0"/>
                    </a:lnTo>
                    <a:lnTo>
                      <a:pt x="296" y="20"/>
                    </a:lnTo>
                    <a:lnTo>
                      <a:pt x="295" y="25"/>
                    </a:lnTo>
                    <a:lnTo>
                      <a:pt x="292" y="39"/>
                    </a:lnTo>
                    <a:lnTo>
                      <a:pt x="287" y="61"/>
                    </a:lnTo>
                    <a:lnTo>
                      <a:pt x="281" y="86"/>
                    </a:lnTo>
                    <a:lnTo>
                      <a:pt x="273" y="112"/>
                    </a:lnTo>
                    <a:lnTo>
                      <a:pt x="264" y="138"/>
                    </a:lnTo>
                    <a:lnTo>
                      <a:pt x="253" y="158"/>
                    </a:lnTo>
                    <a:lnTo>
                      <a:pt x="242" y="173"/>
                    </a:lnTo>
                    <a:lnTo>
                      <a:pt x="228" y="181"/>
                    </a:lnTo>
                    <a:lnTo>
                      <a:pt x="212" y="187"/>
                    </a:lnTo>
                    <a:lnTo>
                      <a:pt x="194" y="191"/>
                    </a:lnTo>
                    <a:lnTo>
                      <a:pt x="176" y="197"/>
                    </a:lnTo>
                    <a:lnTo>
                      <a:pt x="159" y="203"/>
                    </a:lnTo>
                    <a:lnTo>
                      <a:pt x="145" y="212"/>
                    </a:lnTo>
                    <a:lnTo>
                      <a:pt x="132" y="224"/>
                    </a:lnTo>
                    <a:lnTo>
                      <a:pt x="124" y="242"/>
                    </a:lnTo>
                    <a:lnTo>
                      <a:pt x="121" y="265"/>
                    </a:lnTo>
                    <a:lnTo>
                      <a:pt x="118" y="287"/>
                    </a:lnTo>
                    <a:lnTo>
                      <a:pt x="117" y="309"/>
                    </a:lnTo>
                    <a:lnTo>
                      <a:pt x="117" y="329"/>
                    </a:lnTo>
                    <a:lnTo>
                      <a:pt x="118" y="346"/>
                    </a:lnTo>
                    <a:lnTo>
                      <a:pt x="119" y="360"/>
                    </a:lnTo>
                    <a:lnTo>
                      <a:pt x="120" y="369"/>
                    </a:lnTo>
                    <a:lnTo>
                      <a:pt x="121" y="373"/>
                    </a:lnTo>
                    <a:lnTo>
                      <a:pt x="2" y="354"/>
                    </a:lnTo>
                  </a:path>
                </a:pathLst>
              </a:custGeom>
              <a:solidFill>
                <a:srgbClr val="00CC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4" name="Freeform 38"/>
              <p:cNvSpPr>
                <a:spLocks/>
              </p:cNvSpPr>
              <p:nvPr/>
            </p:nvSpPr>
            <p:spPr bwMode="auto">
              <a:xfrm>
                <a:off x="1757" y="3015"/>
                <a:ext cx="258" cy="319"/>
              </a:xfrm>
              <a:custGeom>
                <a:avLst/>
                <a:gdLst>
                  <a:gd name="T0" fmla="*/ 1 w 258"/>
                  <a:gd name="T1" fmla="*/ 303 h 319"/>
                  <a:gd name="T2" fmla="*/ 1 w 258"/>
                  <a:gd name="T3" fmla="*/ 299 h 319"/>
                  <a:gd name="T4" fmla="*/ 0 w 258"/>
                  <a:gd name="T5" fmla="*/ 287 h 319"/>
                  <a:gd name="T6" fmla="*/ 0 w 258"/>
                  <a:gd name="T7" fmla="*/ 270 h 319"/>
                  <a:gd name="T8" fmla="*/ 0 w 258"/>
                  <a:gd name="T9" fmla="*/ 248 h 319"/>
                  <a:gd name="T10" fmla="*/ 0 w 258"/>
                  <a:gd name="T11" fmla="*/ 226 h 319"/>
                  <a:gd name="T12" fmla="*/ 4 w 258"/>
                  <a:gd name="T13" fmla="*/ 203 h 319"/>
                  <a:gd name="T14" fmla="*/ 11 w 258"/>
                  <a:gd name="T15" fmla="*/ 181 h 319"/>
                  <a:gd name="T16" fmla="*/ 22 w 258"/>
                  <a:gd name="T17" fmla="*/ 164 h 319"/>
                  <a:gd name="T18" fmla="*/ 35 w 258"/>
                  <a:gd name="T19" fmla="*/ 152 h 319"/>
                  <a:gd name="T20" fmla="*/ 50 w 258"/>
                  <a:gd name="T21" fmla="*/ 143 h 319"/>
                  <a:gd name="T22" fmla="*/ 66 w 258"/>
                  <a:gd name="T23" fmla="*/ 135 h 319"/>
                  <a:gd name="T24" fmla="*/ 82 w 258"/>
                  <a:gd name="T25" fmla="*/ 128 h 319"/>
                  <a:gd name="T26" fmla="*/ 99 w 258"/>
                  <a:gd name="T27" fmla="*/ 120 h 319"/>
                  <a:gd name="T28" fmla="*/ 113 w 258"/>
                  <a:gd name="T29" fmla="*/ 107 h 319"/>
                  <a:gd name="T30" fmla="*/ 127 w 258"/>
                  <a:gd name="T31" fmla="*/ 91 h 319"/>
                  <a:gd name="T32" fmla="*/ 138 w 258"/>
                  <a:gd name="T33" fmla="*/ 68 h 319"/>
                  <a:gd name="T34" fmla="*/ 145 w 258"/>
                  <a:gd name="T35" fmla="*/ 48 h 319"/>
                  <a:gd name="T36" fmla="*/ 151 w 258"/>
                  <a:gd name="T37" fmla="*/ 34 h 319"/>
                  <a:gd name="T38" fmla="*/ 154 w 258"/>
                  <a:gd name="T39" fmla="*/ 21 h 319"/>
                  <a:gd name="T40" fmla="*/ 158 w 258"/>
                  <a:gd name="T41" fmla="*/ 12 h 319"/>
                  <a:gd name="T42" fmla="*/ 160 w 258"/>
                  <a:gd name="T43" fmla="*/ 6 h 319"/>
                  <a:gd name="T44" fmla="*/ 161 w 258"/>
                  <a:gd name="T45" fmla="*/ 2 h 319"/>
                  <a:gd name="T46" fmla="*/ 162 w 258"/>
                  <a:gd name="T47" fmla="*/ 0 h 319"/>
                  <a:gd name="T48" fmla="*/ 162 w 258"/>
                  <a:gd name="T49" fmla="*/ 0 h 319"/>
                  <a:gd name="T50" fmla="*/ 257 w 258"/>
                  <a:gd name="T51" fmla="*/ 17 h 319"/>
                  <a:gd name="T52" fmla="*/ 256 w 258"/>
                  <a:gd name="T53" fmla="*/ 21 h 319"/>
                  <a:gd name="T54" fmla="*/ 253 w 258"/>
                  <a:gd name="T55" fmla="*/ 32 h 319"/>
                  <a:gd name="T56" fmla="*/ 249 w 258"/>
                  <a:gd name="T57" fmla="*/ 48 h 319"/>
                  <a:gd name="T58" fmla="*/ 244 w 258"/>
                  <a:gd name="T59" fmla="*/ 68 h 319"/>
                  <a:gd name="T60" fmla="*/ 237 w 258"/>
                  <a:gd name="T61" fmla="*/ 88 h 319"/>
                  <a:gd name="T62" fmla="*/ 230 w 258"/>
                  <a:gd name="T63" fmla="*/ 107 h 319"/>
                  <a:gd name="T64" fmla="*/ 221 w 258"/>
                  <a:gd name="T65" fmla="*/ 123 h 319"/>
                  <a:gd name="T66" fmla="*/ 211 w 258"/>
                  <a:gd name="T67" fmla="*/ 134 h 319"/>
                  <a:gd name="T68" fmla="*/ 199 w 258"/>
                  <a:gd name="T69" fmla="*/ 140 h 319"/>
                  <a:gd name="T70" fmla="*/ 183 w 258"/>
                  <a:gd name="T71" fmla="*/ 146 h 319"/>
                  <a:gd name="T72" fmla="*/ 166 w 258"/>
                  <a:gd name="T73" fmla="*/ 152 h 319"/>
                  <a:gd name="T74" fmla="*/ 148 w 258"/>
                  <a:gd name="T75" fmla="*/ 157 h 319"/>
                  <a:gd name="T76" fmla="*/ 129 w 258"/>
                  <a:gd name="T77" fmla="*/ 165 h 319"/>
                  <a:gd name="T78" fmla="*/ 113 w 258"/>
                  <a:gd name="T79" fmla="*/ 176 h 319"/>
                  <a:gd name="T80" fmla="*/ 100 w 258"/>
                  <a:gd name="T81" fmla="*/ 189 h 319"/>
                  <a:gd name="T82" fmla="*/ 90 w 258"/>
                  <a:gd name="T83" fmla="*/ 206 h 319"/>
                  <a:gd name="T84" fmla="*/ 85 w 258"/>
                  <a:gd name="T85" fmla="*/ 223 h 319"/>
                  <a:gd name="T86" fmla="*/ 82 w 258"/>
                  <a:gd name="T87" fmla="*/ 241 h 319"/>
                  <a:gd name="T88" fmla="*/ 82 w 258"/>
                  <a:gd name="T89" fmla="*/ 260 h 319"/>
                  <a:gd name="T90" fmla="*/ 82 w 258"/>
                  <a:gd name="T91" fmla="*/ 278 h 319"/>
                  <a:gd name="T92" fmla="*/ 84 w 258"/>
                  <a:gd name="T93" fmla="*/ 293 h 319"/>
                  <a:gd name="T94" fmla="*/ 86 w 258"/>
                  <a:gd name="T95" fmla="*/ 305 h 319"/>
                  <a:gd name="T96" fmla="*/ 88 w 258"/>
                  <a:gd name="T97" fmla="*/ 314 h 319"/>
                  <a:gd name="T98" fmla="*/ 88 w 258"/>
                  <a:gd name="T99" fmla="*/ 318 h 319"/>
                  <a:gd name="T100" fmla="*/ 1 w 258"/>
                  <a:gd name="T101" fmla="*/ 303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58" h="319">
                    <a:moveTo>
                      <a:pt x="1" y="303"/>
                    </a:moveTo>
                    <a:lnTo>
                      <a:pt x="1" y="299"/>
                    </a:lnTo>
                    <a:lnTo>
                      <a:pt x="0" y="287"/>
                    </a:lnTo>
                    <a:lnTo>
                      <a:pt x="0" y="270"/>
                    </a:lnTo>
                    <a:lnTo>
                      <a:pt x="0" y="248"/>
                    </a:lnTo>
                    <a:lnTo>
                      <a:pt x="0" y="226"/>
                    </a:lnTo>
                    <a:lnTo>
                      <a:pt x="4" y="203"/>
                    </a:lnTo>
                    <a:lnTo>
                      <a:pt x="11" y="181"/>
                    </a:lnTo>
                    <a:lnTo>
                      <a:pt x="22" y="164"/>
                    </a:lnTo>
                    <a:lnTo>
                      <a:pt x="35" y="152"/>
                    </a:lnTo>
                    <a:lnTo>
                      <a:pt x="50" y="143"/>
                    </a:lnTo>
                    <a:lnTo>
                      <a:pt x="66" y="135"/>
                    </a:lnTo>
                    <a:lnTo>
                      <a:pt x="82" y="128"/>
                    </a:lnTo>
                    <a:lnTo>
                      <a:pt x="99" y="120"/>
                    </a:lnTo>
                    <a:lnTo>
                      <a:pt x="113" y="107"/>
                    </a:lnTo>
                    <a:lnTo>
                      <a:pt x="127" y="91"/>
                    </a:lnTo>
                    <a:lnTo>
                      <a:pt x="138" y="68"/>
                    </a:lnTo>
                    <a:lnTo>
                      <a:pt x="145" y="48"/>
                    </a:lnTo>
                    <a:lnTo>
                      <a:pt x="151" y="34"/>
                    </a:lnTo>
                    <a:lnTo>
                      <a:pt x="154" y="21"/>
                    </a:lnTo>
                    <a:lnTo>
                      <a:pt x="158" y="12"/>
                    </a:lnTo>
                    <a:lnTo>
                      <a:pt x="160" y="6"/>
                    </a:lnTo>
                    <a:lnTo>
                      <a:pt x="161" y="2"/>
                    </a:lnTo>
                    <a:lnTo>
                      <a:pt x="162" y="0"/>
                    </a:lnTo>
                    <a:lnTo>
                      <a:pt x="162" y="0"/>
                    </a:lnTo>
                    <a:lnTo>
                      <a:pt x="257" y="17"/>
                    </a:lnTo>
                    <a:lnTo>
                      <a:pt x="256" y="21"/>
                    </a:lnTo>
                    <a:lnTo>
                      <a:pt x="253" y="32"/>
                    </a:lnTo>
                    <a:lnTo>
                      <a:pt x="249" y="48"/>
                    </a:lnTo>
                    <a:lnTo>
                      <a:pt x="244" y="68"/>
                    </a:lnTo>
                    <a:lnTo>
                      <a:pt x="237" y="88"/>
                    </a:lnTo>
                    <a:lnTo>
                      <a:pt x="230" y="107"/>
                    </a:lnTo>
                    <a:lnTo>
                      <a:pt x="221" y="123"/>
                    </a:lnTo>
                    <a:lnTo>
                      <a:pt x="211" y="134"/>
                    </a:lnTo>
                    <a:lnTo>
                      <a:pt x="199" y="140"/>
                    </a:lnTo>
                    <a:lnTo>
                      <a:pt x="183" y="146"/>
                    </a:lnTo>
                    <a:lnTo>
                      <a:pt x="166" y="152"/>
                    </a:lnTo>
                    <a:lnTo>
                      <a:pt x="148" y="157"/>
                    </a:lnTo>
                    <a:lnTo>
                      <a:pt x="129" y="165"/>
                    </a:lnTo>
                    <a:lnTo>
                      <a:pt x="113" y="176"/>
                    </a:lnTo>
                    <a:lnTo>
                      <a:pt x="100" y="189"/>
                    </a:lnTo>
                    <a:lnTo>
                      <a:pt x="90" y="206"/>
                    </a:lnTo>
                    <a:lnTo>
                      <a:pt x="85" y="223"/>
                    </a:lnTo>
                    <a:lnTo>
                      <a:pt x="82" y="241"/>
                    </a:lnTo>
                    <a:lnTo>
                      <a:pt x="82" y="260"/>
                    </a:lnTo>
                    <a:lnTo>
                      <a:pt x="82" y="278"/>
                    </a:lnTo>
                    <a:lnTo>
                      <a:pt x="84" y="293"/>
                    </a:lnTo>
                    <a:lnTo>
                      <a:pt x="86" y="305"/>
                    </a:lnTo>
                    <a:lnTo>
                      <a:pt x="88" y="314"/>
                    </a:lnTo>
                    <a:lnTo>
                      <a:pt x="88" y="318"/>
                    </a:lnTo>
                    <a:lnTo>
                      <a:pt x="1" y="303"/>
                    </a:lnTo>
                  </a:path>
                </a:pathLst>
              </a:custGeom>
              <a:solidFill>
                <a:srgbClr val="CCFFC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5" name="Freeform 39"/>
              <p:cNvSpPr>
                <a:spLocks/>
              </p:cNvSpPr>
              <p:nvPr/>
            </p:nvSpPr>
            <p:spPr bwMode="auto">
              <a:xfrm>
                <a:off x="1809" y="3134"/>
                <a:ext cx="122" cy="55"/>
              </a:xfrm>
              <a:custGeom>
                <a:avLst/>
                <a:gdLst>
                  <a:gd name="T0" fmla="*/ 64 w 122"/>
                  <a:gd name="T1" fmla="*/ 51 h 55"/>
                  <a:gd name="T2" fmla="*/ 75 w 122"/>
                  <a:gd name="T3" fmla="*/ 48 h 55"/>
                  <a:gd name="T4" fmla="*/ 87 w 122"/>
                  <a:gd name="T5" fmla="*/ 45 h 55"/>
                  <a:gd name="T6" fmla="*/ 96 w 122"/>
                  <a:gd name="T7" fmla="*/ 40 h 55"/>
                  <a:gd name="T8" fmla="*/ 105 w 122"/>
                  <a:gd name="T9" fmla="*/ 36 h 55"/>
                  <a:gd name="T10" fmla="*/ 112 w 122"/>
                  <a:gd name="T11" fmla="*/ 30 h 55"/>
                  <a:gd name="T12" fmla="*/ 117 w 122"/>
                  <a:gd name="T13" fmla="*/ 25 h 55"/>
                  <a:gd name="T14" fmla="*/ 120 w 122"/>
                  <a:gd name="T15" fmla="*/ 20 h 55"/>
                  <a:gd name="T16" fmla="*/ 121 w 122"/>
                  <a:gd name="T17" fmla="*/ 14 h 55"/>
                  <a:gd name="T18" fmla="*/ 119 w 122"/>
                  <a:gd name="T19" fmla="*/ 10 h 55"/>
                  <a:gd name="T20" fmla="*/ 115 w 122"/>
                  <a:gd name="T21" fmla="*/ 6 h 55"/>
                  <a:gd name="T22" fmla="*/ 108 w 122"/>
                  <a:gd name="T23" fmla="*/ 3 h 55"/>
                  <a:gd name="T24" fmla="*/ 100 w 122"/>
                  <a:gd name="T25" fmla="*/ 1 h 55"/>
                  <a:gd name="T26" fmla="*/ 91 w 122"/>
                  <a:gd name="T27" fmla="*/ 0 h 55"/>
                  <a:gd name="T28" fmla="*/ 80 w 122"/>
                  <a:gd name="T29" fmla="*/ 0 h 55"/>
                  <a:gd name="T30" fmla="*/ 69 w 122"/>
                  <a:gd name="T31" fmla="*/ 0 h 55"/>
                  <a:gd name="T32" fmla="*/ 56 w 122"/>
                  <a:gd name="T33" fmla="*/ 2 h 55"/>
                  <a:gd name="T34" fmla="*/ 45 w 122"/>
                  <a:gd name="T35" fmla="*/ 5 h 55"/>
                  <a:gd name="T36" fmla="*/ 33 w 122"/>
                  <a:gd name="T37" fmla="*/ 9 h 55"/>
                  <a:gd name="T38" fmla="*/ 24 w 122"/>
                  <a:gd name="T39" fmla="*/ 13 h 55"/>
                  <a:gd name="T40" fmla="*/ 15 w 122"/>
                  <a:gd name="T41" fmla="*/ 18 h 55"/>
                  <a:gd name="T42" fmla="*/ 8 w 122"/>
                  <a:gd name="T43" fmla="*/ 22 h 55"/>
                  <a:gd name="T44" fmla="*/ 3 w 122"/>
                  <a:gd name="T45" fmla="*/ 28 h 55"/>
                  <a:gd name="T46" fmla="*/ 0 w 122"/>
                  <a:gd name="T47" fmla="*/ 33 h 55"/>
                  <a:gd name="T48" fmla="*/ 0 w 122"/>
                  <a:gd name="T49" fmla="*/ 38 h 55"/>
                  <a:gd name="T50" fmla="*/ 1 w 122"/>
                  <a:gd name="T51" fmla="*/ 43 h 55"/>
                  <a:gd name="T52" fmla="*/ 5 w 122"/>
                  <a:gd name="T53" fmla="*/ 47 h 55"/>
                  <a:gd name="T54" fmla="*/ 12 w 122"/>
                  <a:gd name="T55" fmla="*/ 50 h 55"/>
                  <a:gd name="T56" fmla="*/ 20 w 122"/>
                  <a:gd name="T57" fmla="*/ 52 h 55"/>
                  <a:gd name="T58" fmla="*/ 29 w 122"/>
                  <a:gd name="T59" fmla="*/ 54 h 55"/>
                  <a:gd name="T60" fmla="*/ 40 w 122"/>
                  <a:gd name="T61" fmla="*/ 54 h 55"/>
                  <a:gd name="T62" fmla="*/ 51 w 122"/>
                  <a:gd name="T63" fmla="*/ 52 h 55"/>
                  <a:gd name="T64" fmla="*/ 64 w 122"/>
                  <a:gd name="T65" fmla="*/ 51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2" h="55">
                    <a:moveTo>
                      <a:pt x="64" y="51"/>
                    </a:moveTo>
                    <a:lnTo>
                      <a:pt x="75" y="48"/>
                    </a:lnTo>
                    <a:lnTo>
                      <a:pt x="87" y="45"/>
                    </a:lnTo>
                    <a:lnTo>
                      <a:pt x="96" y="40"/>
                    </a:lnTo>
                    <a:lnTo>
                      <a:pt x="105" y="36"/>
                    </a:lnTo>
                    <a:lnTo>
                      <a:pt x="112" y="30"/>
                    </a:lnTo>
                    <a:lnTo>
                      <a:pt x="117" y="25"/>
                    </a:lnTo>
                    <a:lnTo>
                      <a:pt x="120" y="20"/>
                    </a:lnTo>
                    <a:lnTo>
                      <a:pt x="121" y="14"/>
                    </a:lnTo>
                    <a:lnTo>
                      <a:pt x="119" y="10"/>
                    </a:lnTo>
                    <a:lnTo>
                      <a:pt x="115" y="6"/>
                    </a:lnTo>
                    <a:lnTo>
                      <a:pt x="108" y="3"/>
                    </a:lnTo>
                    <a:lnTo>
                      <a:pt x="100" y="1"/>
                    </a:lnTo>
                    <a:lnTo>
                      <a:pt x="91" y="0"/>
                    </a:lnTo>
                    <a:lnTo>
                      <a:pt x="80" y="0"/>
                    </a:lnTo>
                    <a:lnTo>
                      <a:pt x="69" y="0"/>
                    </a:lnTo>
                    <a:lnTo>
                      <a:pt x="56" y="2"/>
                    </a:lnTo>
                    <a:lnTo>
                      <a:pt x="45" y="5"/>
                    </a:lnTo>
                    <a:lnTo>
                      <a:pt x="33" y="9"/>
                    </a:lnTo>
                    <a:lnTo>
                      <a:pt x="24" y="13"/>
                    </a:lnTo>
                    <a:lnTo>
                      <a:pt x="15" y="18"/>
                    </a:lnTo>
                    <a:lnTo>
                      <a:pt x="8" y="22"/>
                    </a:lnTo>
                    <a:lnTo>
                      <a:pt x="3" y="28"/>
                    </a:lnTo>
                    <a:lnTo>
                      <a:pt x="0" y="33"/>
                    </a:lnTo>
                    <a:lnTo>
                      <a:pt x="0" y="38"/>
                    </a:lnTo>
                    <a:lnTo>
                      <a:pt x="1" y="43"/>
                    </a:lnTo>
                    <a:lnTo>
                      <a:pt x="5" y="47"/>
                    </a:lnTo>
                    <a:lnTo>
                      <a:pt x="12" y="50"/>
                    </a:lnTo>
                    <a:lnTo>
                      <a:pt x="20" y="52"/>
                    </a:lnTo>
                    <a:lnTo>
                      <a:pt x="29" y="54"/>
                    </a:lnTo>
                    <a:lnTo>
                      <a:pt x="40" y="54"/>
                    </a:lnTo>
                    <a:lnTo>
                      <a:pt x="51" y="52"/>
                    </a:lnTo>
                    <a:lnTo>
                      <a:pt x="64" y="51"/>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6" name="Freeform 40"/>
              <p:cNvSpPr>
                <a:spLocks/>
              </p:cNvSpPr>
              <p:nvPr/>
            </p:nvSpPr>
            <p:spPr bwMode="auto">
              <a:xfrm>
                <a:off x="1818" y="3138"/>
                <a:ext cx="103" cy="47"/>
              </a:xfrm>
              <a:custGeom>
                <a:avLst/>
                <a:gdLst>
                  <a:gd name="T0" fmla="*/ 53 w 103"/>
                  <a:gd name="T1" fmla="*/ 43 h 47"/>
                  <a:gd name="T2" fmla="*/ 64 w 103"/>
                  <a:gd name="T3" fmla="*/ 41 h 47"/>
                  <a:gd name="T4" fmla="*/ 73 w 103"/>
                  <a:gd name="T5" fmla="*/ 37 h 47"/>
                  <a:gd name="T6" fmla="*/ 81 w 103"/>
                  <a:gd name="T7" fmla="*/ 34 h 47"/>
                  <a:gd name="T8" fmla="*/ 88 w 103"/>
                  <a:gd name="T9" fmla="*/ 29 h 47"/>
                  <a:gd name="T10" fmla="*/ 94 w 103"/>
                  <a:gd name="T11" fmla="*/ 26 h 47"/>
                  <a:gd name="T12" fmla="*/ 99 w 103"/>
                  <a:gd name="T13" fmla="*/ 21 h 47"/>
                  <a:gd name="T14" fmla="*/ 101 w 103"/>
                  <a:gd name="T15" fmla="*/ 17 h 47"/>
                  <a:gd name="T16" fmla="*/ 102 w 103"/>
                  <a:gd name="T17" fmla="*/ 12 h 47"/>
                  <a:gd name="T18" fmla="*/ 100 w 103"/>
                  <a:gd name="T19" fmla="*/ 9 h 47"/>
                  <a:gd name="T20" fmla="*/ 96 w 103"/>
                  <a:gd name="T21" fmla="*/ 5 h 47"/>
                  <a:gd name="T22" fmla="*/ 91 w 103"/>
                  <a:gd name="T23" fmla="*/ 2 h 47"/>
                  <a:gd name="T24" fmla="*/ 84 w 103"/>
                  <a:gd name="T25" fmla="*/ 1 h 47"/>
                  <a:gd name="T26" fmla="*/ 76 w 103"/>
                  <a:gd name="T27" fmla="*/ 0 h 47"/>
                  <a:gd name="T28" fmla="*/ 68 w 103"/>
                  <a:gd name="T29" fmla="*/ 0 h 47"/>
                  <a:gd name="T30" fmla="*/ 58 w 103"/>
                  <a:gd name="T31" fmla="*/ 0 h 47"/>
                  <a:gd name="T32" fmla="*/ 48 w 103"/>
                  <a:gd name="T33" fmla="*/ 2 h 47"/>
                  <a:gd name="T34" fmla="*/ 37 w 103"/>
                  <a:gd name="T35" fmla="*/ 4 h 47"/>
                  <a:gd name="T36" fmla="*/ 28 w 103"/>
                  <a:gd name="T37" fmla="*/ 6 h 47"/>
                  <a:gd name="T38" fmla="*/ 20 w 103"/>
                  <a:gd name="T39" fmla="*/ 11 h 47"/>
                  <a:gd name="T40" fmla="*/ 13 w 103"/>
                  <a:gd name="T41" fmla="*/ 14 h 47"/>
                  <a:gd name="T42" fmla="*/ 7 w 103"/>
                  <a:gd name="T43" fmla="*/ 19 h 47"/>
                  <a:gd name="T44" fmla="*/ 2 w 103"/>
                  <a:gd name="T45" fmla="*/ 24 h 47"/>
                  <a:gd name="T46" fmla="*/ 0 w 103"/>
                  <a:gd name="T47" fmla="*/ 28 h 47"/>
                  <a:gd name="T48" fmla="*/ 0 w 103"/>
                  <a:gd name="T49" fmla="*/ 33 h 47"/>
                  <a:gd name="T50" fmla="*/ 1 w 103"/>
                  <a:gd name="T51" fmla="*/ 36 h 47"/>
                  <a:gd name="T52" fmla="*/ 5 w 103"/>
                  <a:gd name="T53" fmla="*/ 40 h 47"/>
                  <a:gd name="T54" fmla="*/ 10 w 103"/>
                  <a:gd name="T55" fmla="*/ 42 h 47"/>
                  <a:gd name="T56" fmla="*/ 17 w 103"/>
                  <a:gd name="T57" fmla="*/ 44 h 47"/>
                  <a:gd name="T58" fmla="*/ 25 w 103"/>
                  <a:gd name="T59" fmla="*/ 46 h 47"/>
                  <a:gd name="T60" fmla="*/ 33 w 103"/>
                  <a:gd name="T61" fmla="*/ 46 h 47"/>
                  <a:gd name="T62" fmla="*/ 43 w 103"/>
                  <a:gd name="T63" fmla="*/ 44 h 47"/>
                  <a:gd name="T64" fmla="*/ 53 w 103"/>
                  <a:gd name="T65" fmla="*/ 4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3" h="47">
                    <a:moveTo>
                      <a:pt x="53" y="43"/>
                    </a:moveTo>
                    <a:lnTo>
                      <a:pt x="64" y="41"/>
                    </a:lnTo>
                    <a:lnTo>
                      <a:pt x="73" y="37"/>
                    </a:lnTo>
                    <a:lnTo>
                      <a:pt x="81" y="34"/>
                    </a:lnTo>
                    <a:lnTo>
                      <a:pt x="88" y="29"/>
                    </a:lnTo>
                    <a:lnTo>
                      <a:pt x="94" y="26"/>
                    </a:lnTo>
                    <a:lnTo>
                      <a:pt x="99" y="21"/>
                    </a:lnTo>
                    <a:lnTo>
                      <a:pt x="101" y="17"/>
                    </a:lnTo>
                    <a:lnTo>
                      <a:pt x="102" y="12"/>
                    </a:lnTo>
                    <a:lnTo>
                      <a:pt x="100" y="9"/>
                    </a:lnTo>
                    <a:lnTo>
                      <a:pt x="96" y="5"/>
                    </a:lnTo>
                    <a:lnTo>
                      <a:pt x="91" y="2"/>
                    </a:lnTo>
                    <a:lnTo>
                      <a:pt x="84" y="1"/>
                    </a:lnTo>
                    <a:lnTo>
                      <a:pt x="76" y="0"/>
                    </a:lnTo>
                    <a:lnTo>
                      <a:pt x="68" y="0"/>
                    </a:lnTo>
                    <a:lnTo>
                      <a:pt x="58" y="0"/>
                    </a:lnTo>
                    <a:lnTo>
                      <a:pt x="48" y="2"/>
                    </a:lnTo>
                    <a:lnTo>
                      <a:pt x="37" y="4"/>
                    </a:lnTo>
                    <a:lnTo>
                      <a:pt x="28" y="6"/>
                    </a:lnTo>
                    <a:lnTo>
                      <a:pt x="20" y="11"/>
                    </a:lnTo>
                    <a:lnTo>
                      <a:pt x="13" y="14"/>
                    </a:lnTo>
                    <a:lnTo>
                      <a:pt x="7" y="19"/>
                    </a:lnTo>
                    <a:lnTo>
                      <a:pt x="2" y="24"/>
                    </a:lnTo>
                    <a:lnTo>
                      <a:pt x="0" y="28"/>
                    </a:lnTo>
                    <a:lnTo>
                      <a:pt x="0" y="33"/>
                    </a:lnTo>
                    <a:lnTo>
                      <a:pt x="1" y="36"/>
                    </a:lnTo>
                    <a:lnTo>
                      <a:pt x="5" y="40"/>
                    </a:lnTo>
                    <a:lnTo>
                      <a:pt x="10" y="42"/>
                    </a:lnTo>
                    <a:lnTo>
                      <a:pt x="17" y="44"/>
                    </a:lnTo>
                    <a:lnTo>
                      <a:pt x="25" y="46"/>
                    </a:lnTo>
                    <a:lnTo>
                      <a:pt x="33" y="46"/>
                    </a:lnTo>
                    <a:lnTo>
                      <a:pt x="43" y="44"/>
                    </a:lnTo>
                    <a:lnTo>
                      <a:pt x="53" y="43"/>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7" name="Freeform 41"/>
              <p:cNvSpPr>
                <a:spLocks/>
              </p:cNvSpPr>
              <p:nvPr/>
            </p:nvSpPr>
            <p:spPr bwMode="auto">
              <a:xfrm>
                <a:off x="1911" y="3001"/>
                <a:ext cx="26" cy="40"/>
              </a:xfrm>
              <a:custGeom>
                <a:avLst/>
                <a:gdLst>
                  <a:gd name="T0" fmla="*/ 2 w 26"/>
                  <a:gd name="T1" fmla="*/ 14 h 40"/>
                  <a:gd name="T2" fmla="*/ 0 w 26"/>
                  <a:gd name="T3" fmla="*/ 17 h 40"/>
                  <a:gd name="T4" fmla="*/ 0 w 26"/>
                  <a:gd name="T5" fmla="*/ 21 h 40"/>
                  <a:gd name="T6" fmla="*/ 0 w 26"/>
                  <a:gd name="T7" fmla="*/ 25 h 40"/>
                  <a:gd name="T8" fmla="*/ 0 w 26"/>
                  <a:gd name="T9" fmla="*/ 28 h 40"/>
                  <a:gd name="T10" fmla="*/ 0 w 26"/>
                  <a:gd name="T11" fmla="*/ 31 h 40"/>
                  <a:gd name="T12" fmla="*/ 1 w 26"/>
                  <a:gd name="T13" fmla="*/ 34 h 40"/>
                  <a:gd name="T14" fmla="*/ 2 w 26"/>
                  <a:gd name="T15" fmla="*/ 36 h 40"/>
                  <a:gd name="T16" fmla="*/ 4 w 26"/>
                  <a:gd name="T17" fmla="*/ 37 h 40"/>
                  <a:gd name="T18" fmla="*/ 6 w 26"/>
                  <a:gd name="T19" fmla="*/ 39 h 40"/>
                  <a:gd name="T20" fmla="*/ 8 w 26"/>
                  <a:gd name="T21" fmla="*/ 39 h 40"/>
                  <a:gd name="T22" fmla="*/ 11 w 26"/>
                  <a:gd name="T23" fmla="*/ 37 h 40"/>
                  <a:gd name="T24" fmla="*/ 13 w 26"/>
                  <a:gd name="T25" fmla="*/ 36 h 40"/>
                  <a:gd name="T26" fmla="*/ 16 w 26"/>
                  <a:gd name="T27" fmla="*/ 34 h 40"/>
                  <a:gd name="T28" fmla="*/ 18 w 26"/>
                  <a:gd name="T29" fmla="*/ 31 h 40"/>
                  <a:gd name="T30" fmla="*/ 20 w 26"/>
                  <a:gd name="T31" fmla="*/ 27 h 40"/>
                  <a:gd name="T32" fmla="*/ 22 w 26"/>
                  <a:gd name="T33" fmla="*/ 24 h 40"/>
                  <a:gd name="T34" fmla="*/ 23 w 26"/>
                  <a:gd name="T35" fmla="*/ 21 h 40"/>
                  <a:gd name="T36" fmla="*/ 24 w 26"/>
                  <a:gd name="T37" fmla="*/ 16 h 40"/>
                  <a:gd name="T38" fmla="*/ 25 w 26"/>
                  <a:gd name="T39" fmla="*/ 13 h 40"/>
                  <a:gd name="T40" fmla="*/ 24 w 26"/>
                  <a:gd name="T41" fmla="*/ 10 h 40"/>
                  <a:gd name="T42" fmla="*/ 24 w 26"/>
                  <a:gd name="T43" fmla="*/ 6 h 40"/>
                  <a:gd name="T44" fmla="*/ 23 w 26"/>
                  <a:gd name="T45" fmla="*/ 4 h 40"/>
                  <a:gd name="T46" fmla="*/ 22 w 26"/>
                  <a:gd name="T47" fmla="*/ 2 h 40"/>
                  <a:gd name="T48" fmla="*/ 20 w 26"/>
                  <a:gd name="T49" fmla="*/ 1 h 40"/>
                  <a:gd name="T50" fmla="*/ 18 w 26"/>
                  <a:gd name="T51" fmla="*/ 0 h 40"/>
                  <a:gd name="T52" fmla="*/ 15 w 26"/>
                  <a:gd name="T53" fmla="*/ 0 h 40"/>
                  <a:gd name="T54" fmla="*/ 13 w 26"/>
                  <a:gd name="T55" fmla="*/ 1 h 40"/>
                  <a:gd name="T56" fmla="*/ 10 w 26"/>
                  <a:gd name="T57" fmla="*/ 2 h 40"/>
                  <a:gd name="T58" fmla="*/ 8 w 26"/>
                  <a:gd name="T59" fmla="*/ 4 h 40"/>
                  <a:gd name="T60" fmla="*/ 6 w 26"/>
                  <a:gd name="T61" fmla="*/ 7 h 40"/>
                  <a:gd name="T62" fmla="*/ 4 w 26"/>
                  <a:gd name="T63" fmla="*/ 10 h 40"/>
                  <a:gd name="T64" fmla="*/ 2 w 26"/>
                  <a:gd name="T65" fmla="*/ 1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 h="40">
                    <a:moveTo>
                      <a:pt x="2" y="14"/>
                    </a:moveTo>
                    <a:lnTo>
                      <a:pt x="0" y="17"/>
                    </a:lnTo>
                    <a:lnTo>
                      <a:pt x="0" y="21"/>
                    </a:lnTo>
                    <a:lnTo>
                      <a:pt x="0" y="25"/>
                    </a:lnTo>
                    <a:lnTo>
                      <a:pt x="0" y="28"/>
                    </a:lnTo>
                    <a:lnTo>
                      <a:pt x="0" y="31"/>
                    </a:lnTo>
                    <a:lnTo>
                      <a:pt x="1" y="34"/>
                    </a:lnTo>
                    <a:lnTo>
                      <a:pt x="2" y="36"/>
                    </a:lnTo>
                    <a:lnTo>
                      <a:pt x="4" y="37"/>
                    </a:lnTo>
                    <a:lnTo>
                      <a:pt x="6" y="39"/>
                    </a:lnTo>
                    <a:lnTo>
                      <a:pt x="8" y="39"/>
                    </a:lnTo>
                    <a:lnTo>
                      <a:pt x="11" y="37"/>
                    </a:lnTo>
                    <a:lnTo>
                      <a:pt x="13" y="36"/>
                    </a:lnTo>
                    <a:lnTo>
                      <a:pt x="16" y="34"/>
                    </a:lnTo>
                    <a:lnTo>
                      <a:pt x="18" y="31"/>
                    </a:lnTo>
                    <a:lnTo>
                      <a:pt x="20" y="27"/>
                    </a:lnTo>
                    <a:lnTo>
                      <a:pt x="22" y="24"/>
                    </a:lnTo>
                    <a:lnTo>
                      <a:pt x="23" y="21"/>
                    </a:lnTo>
                    <a:lnTo>
                      <a:pt x="24" y="16"/>
                    </a:lnTo>
                    <a:lnTo>
                      <a:pt x="25" y="13"/>
                    </a:lnTo>
                    <a:lnTo>
                      <a:pt x="24" y="10"/>
                    </a:lnTo>
                    <a:lnTo>
                      <a:pt x="24" y="6"/>
                    </a:lnTo>
                    <a:lnTo>
                      <a:pt x="23" y="4"/>
                    </a:lnTo>
                    <a:lnTo>
                      <a:pt x="22" y="2"/>
                    </a:lnTo>
                    <a:lnTo>
                      <a:pt x="20" y="1"/>
                    </a:lnTo>
                    <a:lnTo>
                      <a:pt x="18" y="0"/>
                    </a:lnTo>
                    <a:lnTo>
                      <a:pt x="15" y="0"/>
                    </a:lnTo>
                    <a:lnTo>
                      <a:pt x="13" y="1"/>
                    </a:lnTo>
                    <a:lnTo>
                      <a:pt x="10" y="2"/>
                    </a:lnTo>
                    <a:lnTo>
                      <a:pt x="8" y="4"/>
                    </a:lnTo>
                    <a:lnTo>
                      <a:pt x="6" y="7"/>
                    </a:lnTo>
                    <a:lnTo>
                      <a:pt x="4" y="10"/>
                    </a:lnTo>
                    <a:lnTo>
                      <a:pt x="2" y="14"/>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8" name="Freeform 42"/>
              <p:cNvSpPr>
                <a:spLocks/>
              </p:cNvSpPr>
              <p:nvPr/>
            </p:nvSpPr>
            <p:spPr bwMode="auto">
              <a:xfrm>
                <a:off x="1991" y="3014"/>
                <a:ext cx="27" cy="40"/>
              </a:xfrm>
              <a:custGeom>
                <a:avLst/>
                <a:gdLst>
                  <a:gd name="T0" fmla="*/ 3 w 27"/>
                  <a:gd name="T1" fmla="*/ 13 h 40"/>
                  <a:gd name="T2" fmla="*/ 2 w 27"/>
                  <a:gd name="T3" fmla="*/ 18 h 40"/>
                  <a:gd name="T4" fmla="*/ 1 w 27"/>
                  <a:gd name="T5" fmla="*/ 21 h 40"/>
                  <a:gd name="T6" fmla="*/ 0 w 27"/>
                  <a:gd name="T7" fmla="*/ 26 h 40"/>
                  <a:gd name="T8" fmla="*/ 0 w 27"/>
                  <a:gd name="T9" fmla="*/ 29 h 40"/>
                  <a:gd name="T10" fmla="*/ 1 w 27"/>
                  <a:gd name="T11" fmla="*/ 32 h 40"/>
                  <a:gd name="T12" fmla="*/ 2 w 27"/>
                  <a:gd name="T13" fmla="*/ 35 h 40"/>
                  <a:gd name="T14" fmla="*/ 3 w 27"/>
                  <a:gd name="T15" fmla="*/ 36 h 40"/>
                  <a:gd name="T16" fmla="*/ 5 w 27"/>
                  <a:gd name="T17" fmla="*/ 39 h 40"/>
                  <a:gd name="T18" fmla="*/ 7 w 27"/>
                  <a:gd name="T19" fmla="*/ 39 h 40"/>
                  <a:gd name="T20" fmla="*/ 9 w 27"/>
                  <a:gd name="T21" fmla="*/ 39 h 40"/>
                  <a:gd name="T22" fmla="*/ 12 w 27"/>
                  <a:gd name="T23" fmla="*/ 39 h 40"/>
                  <a:gd name="T24" fmla="*/ 14 w 27"/>
                  <a:gd name="T25" fmla="*/ 36 h 40"/>
                  <a:gd name="T26" fmla="*/ 17 w 27"/>
                  <a:gd name="T27" fmla="*/ 34 h 40"/>
                  <a:gd name="T28" fmla="*/ 19 w 27"/>
                  <a:gd name="T29" fmla="*/ 32 h 40"/>
                  <a:gd name="T30" fmla="*/ 21 w 27"/>
                  <a:gd name="T31" fmla="*/ 28 h 40"/>
                  <a:gd name="T32" fmla="*/ 23 w 27"/>
                  <a:gd name="T33" fmla="*/ 25 h 40"/>
                  <a:gd name="T34" fmla="*/ 24 w 27"/>
                  <a:gd name="T35" fmla="*/ 21 h 40"/>
                  <a:gd name="T36" fmla="*/ 25 w 27"/>
                  <a:gd name="T37" fmla="*/ 17 h 40"/>
                  <a:gd name="T38" fmla="*/ 26 w 27"/>
                  <a:gd name="T39" fmla="*/ 13 h 40"/>
                  <a:gd name="T40" fmla="*/ 26 w 27"/>
                  <a:gd name="T41" fmla="*/ 10 h 40"/>
                  <a:gd name="T42" fmla="*/ 25 w 27"/>
                  <a:gd name="T43" fmla="*/ 6 h 40"/>
                  <a:gd name="T44" fmla="*/ 24 w 27"/>
                  <a:gd name="T45" fmla="*/ 4 h 40"/>
                  <a:gd name="T46" fmla="*/ 23 w 27"/>
                  <a:gd name="T47" fmla="*/ 2 h 40"/>
                  <a:gd name="T48" fmla="*/ 21 w 27"/>
                  <a:gd name="T49" fmla="*/ 1 h 40"/>
                  <a:gd name="T50" fmla="*/ 19 w 27"/>
                  <a:gd name="T51" fmla="*/ 0 h 40"/>
                  <a:gd name="T52" fmla="*/ 16 w 27"/>
                  <a:gd name="T53" fmla="*/ 0 h 40"/>
                  <a:gd name="T54" fmla="*/ 14 w 27"/>
                  <a:gd name="T55" fmla="*/ 1 h 40"/>
                  <a:gd name="T56" fmla="*/ 12 w 27"/>
                  <a:gd name="T57" fmla="*/ 2 h 40"/>
                  <a:gd name="T58" fmla="*/ 9 w 27"/>
                  <a:gd name="T59" fmla="*/ 4 h 40"/>
                  <a:gd name="T60" fmla="*/ 7 w 27"/>
                  <a:gd name="T61" fmla="*/ 6 h 40"/>
                  <a:gd name="T62" fmla="*/ 5 w 27"/>
                  <a:gd name="T63" fmla="*/ 10 h 40"/>
                  <a:gd name="T64" fmla="*/ 3 w 27"/>
                  <a:gd name="T65" fmla="*/ 1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 h="40">
                    <a:moveTo>
                      <a:pt x="3" y="13"/>
                    </a:moveTo>
                    <a:lnTo>
                      <a:pt x="2" y="18"/>
                    </a:lnTo>
                    <a:lnTo>
                      <a:pt x="1" y="21"/>
                    </a:lnTo>
                    <a:lnTo>
                      <a:pt x="0" y="26"/>
                    </a:lnTo>
                    <a:lnTo>
                      <a:pt x="0" y="29"/>
                    </a:lnTo>
                    <a:lnTo>
                      <a:pt x="1" y="32"/>
                    </a:lnTo>
                    <a:lnTo>
                      <a:pt x="2" y="35"/>
                    </a:lnTo>
                    <a:lnTo>
                      <a:pt x="3" y="36"/>
                    </a:lnTo>
                    <a:lnTo>
                      <a:pt x="5" y="39"/>
                    </a:lnTo>
                    <a:lnTo>
                      <a:pt x="7" y="39"/>
                    </a:lnTo>
                    <a:lnTo>
                      <a:pt x="9" y="39"/>
                    </a:lnTo>
                    <a:lnTo>
                      <a:pt x="12" y="39"/>
                    </a:lnTo>
                    <a:lnTo>
                      <a:pt x="14" y="36"/>
                    </a:lnTo>
                    <a:lnTo>
                      <a:pt x="17" y="34"/>
                    </a:lnTo>
                    <a:lnTo>
                      <a:pt x="19" y="32"/>
                    </a:lnTo>
                    <a:lnTo>
                      <a:pt x="21" y="28"/>
                    </a:lnTo>
                    <a:lnTo>
                      <a:pt x="23" y="25"/>
                    </a:lnTo>
                    <a:lnTo>
                      <a:pt x="24" y="21"/>
                    </a:lnTo>
                    <a:lnTo>
                      <a:pt x="25" y="17"/>
                    </a:lnTo>
                    <a:lnTo>
                      <a:pt x="26" y="13"/>
                    </a:lnTo>
                    <a:lnTo>
                      <a:pt x="26" y="10"/>
                    </a:lnTo>
                    <a:lnTo>
                      <a:pt x="25" y="6"/>
                    </a:lnTo>
                    <a:lnTo>
                      <a:pt x="24" y="4"/>
                    </a:lnTo>
                    <a:lnTo>
                      <a:pt x="23" y="2"/>
                    </a:lnTo>
                    <a:lnTo>
                      <a:pt x="21" y="1"/>
                    </a:lnTo>
                    <a:lnTo>
                      <a:pt x="19" y="0"/>
                    </a:lnTo>
                    <a:lnTo>
                      <a:pt x="16" y="0"/>
                    </a:lnTo>
                    <a:lnTo>
                      <a:pt x="14" y="1"/>
                    </a:lnTo>
                    <a:lnTo>
                      <a:pt x="12" y="2"/>
                    </a:lnTo>
                    <a:lnTo>
                      <a:pt x="9" y="4"/>
                    </a:lnTo>
                    <a:lnTo>
                      <a:pt x="7" y="6"/>
                    </a:lnTo>
                    <a:lnTo>
                      <a:pt x="5" y="10"/>
                    </a:lnTo>
                    <a:lnTo>
                      <a:pt x="3" y="13"/>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9" name="Freeform 43"/>
              <p:cNvSpPr>
                <a:spLocks/>
              </p:cNvSpPr>
              <p:nvPr/>
            </p:nvSpPr>
            <p:spPr bwMode="auto">
              <a:xfrm>
                <a:off x="1830" y="3306"/>
                <a:ext cx="22" cy="43"/>
              </a:xfrm>
              <a:custGeom>
                <a:avLst/>
                <a:gdLst>
                  <a:gd name="T0" fmla="*/ 0 w 22"/>
                  <a:gd name="T1" fmla="*/ 20 h 43"/>
                  <a:gd name="T2" fmla="*/ 0 w 22"/>
                  <a:gd name="T3" fmla="*/ 23 h 43"/>
                  <a:gd name="T4" fmla="*/ 0 w 22"/>
                  <a:gd name="T5" fmla="*/ 28 h 43"/>
                  <a:gd name="T6" fmla="*/ 0 w 22"/>
                  <a:gd name="T7" fmla="*/ 31 h 43"/>
                  <a:gd name="T8" fmla="*/ 1 w 22"/>
                  <a:gd name="T9" fmla="*/ 35 h 43"/>
                  <a:gd name="T10" fmla="*/ 2 w 22"/>
                  <a:gd name="T11" fmla="*/ 37 h 43"/>
                  <a:gd name="T12" fmla="*/ 4 w 22"/>
                  <a:gd name="T13" fmla="*/ 39 h 43"/>
                  <a:gd name="T14" fmla="*/ 6 w 22"/>
                  <a:gd name="T15" fmla="*/ 40 h 43"/>
                  <a:gd name="T16" fmla="*/ 8 w 22"/>
                  <a:gd name="T17" fmla="*/ 42 h 43"/>
                  <a:gd name="T18" fmla="*/ 11 w 22"/>
                  <a:gd name="T19" fmla="*/ 42 h 43"/>
                  <a:gd name="T20" fmla="*/ 13 w 22"/>
                  <a:gd name="T21" fmla="*/ 40 h 43"/>
                  <a:gd name="T22" fmla="*/ 15 w 22"/>
                  <a:gd name="T23" fmla="*/ 38 h 43"/>
                  <a:gd name="T24" fmla="*/ 17 w 22"/>
                  <a:gd name="T25" fmla="*/ 36 h 43"/>
                  <a:gd name="T26" fmla="*/ 18 w 22"/>
                  <a:gd name="T27" fmla="*/ 32 h 43"/>
                  <a:gd name="T28" fmla="*/ 19 w 22"/>
                  <a:gd name="T29" fmla="*/ 29 h 43"/>
                  <a:gd name="T30" fmla="*/ 20 w 22"/>
                  <a:gd name="T31" fmla="*/ 26 h 43"/>
                  <a:gd name="T32" fmla="*/ 21 w 22"/>
                  <a:gd name="T33" fmla="*/ 21 h 43"/>
                  <a:gd name="T34" fmla="*/ 20 w 22"/>
                  <a:gd name="T35" fmla="*/ 17 h 43"/>
                  <a:gd name="T36" fmla="*/ 20 w 22"/>
                  <a:gd name="T37" fmla="*/ 13 h 43"/>
                  <a:gd name="T38" fmla="*/ 19 w 22"/>
                  <a:gd name="T39" fmla="*/ 10 h 43"/>
                  <a:gd name="T40" fmla="*/ 18 w 22"/>
                  <a:gd name="T41" fmla="*/ 6 h 43"/>
                  <a:gd name="T42" fmla="*/ 17 w 22"/>
                  <a:gd name="T43" fmla="*/ 4 h 43"/>
                  <a:gd name="T44" fmla="*/ 15 w 22"/>
                  <a:gd name="T45" fmla="*/ 2 h 43"/>
                  <a:gd name="T46" fmla="*/ 13 w 22"/>
                  <a:gd name="T47" fmla="*/ 1 h 43"/>
                  <a:gd name="T48" fmla="*/ 11 w 22"/>
                  <a:gd name="T49" fmla="*/ 0 h 43"/>
                  <a:gd name="T50" fmla="*/ 8 w 22"/>
                  <a:gd name="T51" fmla="*/ 0 h 43"/>
                  <a:gd name="T52" fmla="*/ 6 w 22"/>
                  <a:gd name="T53" fmla="*/ 1 h 43"/>
                  <a:gd name="T54" fmla="*/ 4 w 22"/>
                  <a:gd name="T55" fmla="*/ 3 h 43"/>
                  <a:gd name="T56" fmla="*/ 2 w 22"/>
                  <a:gd name="T57" fmla="*/ 5 h 43"/>
                  <a:gd name="T58" fmla="*/ 1 w 22"/>
                  <a:gd name="T59" fmla="*/ 9 h 43"/>
                  <a:gd name="T60" fmla="*/ 0 w 22"/>
                  <a:gd name="T61" fmla="*/ 12 h 43"/>
                  <a:gd name="T62" fmla="*/ 0 w 22"/>
                  <a:gd name="T63" fmla="*/ 15 h 43"/>
                  <a:gd name="T64" fmla="*/ 0 w 22"/>
                  <a:gd name="T65" fmla="*/ 2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 h="43">
                    <a:moveTo>
                      <a:pt x="0" y="20"/>
                    </a:moveTo>
                    <a:lnTo>
                      <a:pt x="0" y="23"/>
                    </a:lnTo>
                    <a:lnTo>
                      <a:pt x="0" y="28"/>
                    </a:lnTo>
                    <a:lnTo>
                      <a:pt x="0" y="31"/>
                    </a:lnTo>
                    <a:lnTo>
                      <a:pt x="1" y="35"/>
                    </a:lnTo>
                    <a:lnTo>
                      <a:pt x="2" y="37"/>
                    </a:lnTo>
                    <a:lnTo>
                      <a:pt x="4" y="39"/>
                    </a:lnTo>
                    <a:lnTo>
                      <a:pt x="6" y="40"/>
                    </a:lnTo>
                    <a:lnTo>
                      <a:pt x="8" y="42"/>
                    </a:lnTo>
                    <a:lnTo>
                      <a:pt x="11" y="42"/>
                    </a:lnTo>
                    <a:lnTo>
                      <a:pt x="13" y="40"/>
                    </a:lnTo>
                    <a:lnTo>
                      <a:pt x="15" y="38"/>
                    </a:lnTo>
                    <a:lnTo>
                      <a:pt x="17" y="36"/>
                    </a:lnTo>
                    <a:lnTo>
                      <a:pt x="18" y="32"/>
                    </a:lnTo>
                    <a:lnTo>
                      <a:pt x="19" y="29"/>
                    </a:lnTo>
                    <a:lnTo>
                      <a:pt x="20" y="26"/>
                    </a:lnTo>
                    <a:lnTo>
                      <a:pt x="21" y="21"/>
                    </a:lnTo>
                    <a:lnTo>
                      <a:pt x="20" y="17"/>
                    </a:lnTo>
                    <a:lnTo>
                      <a:pt x="20" y="13"/>
                    </a:lnTo>
                    <a:lnTo>
                      <a:pt x="19" y="10"/>
                    </a:lnTo>
                    <a:lnTo>
                      <a:pt x="18" y="6"/>
                    </a:lnTo>
                    <a:lnTo>
                      <a:pt x="17" y="4"/>
                    </a:lnTo>
                    <a:lnTo>
                      <a:pt x="15" y="2"/>
                    </a:lnTo>
                    <a:lnTo>
                      <a:pt x="13" y="1"/>
                    </a:lnTo>
                    <a:lnTo>
                      <a:pt x="11" y="0"/>
                    </a:lnTo>
                    <a:lnTo>
                      <a:pt x="8" y="0"/>
                    </a:lnTo>
                    <a:lnTo>
                      <a:pt x="6" y="1"/>
                    </a:lnTo>
                    <a:lnTo>
                      <a:pt x="4" y="3"/>
                    </a:lnTo>
                    <a:lnTo>
                      <a:pt x="2" y="5"/>
                    </a:lnTo>
                    <a:lnTo>
                      <a:pt x="1" y="9"/>
                    </a:lnTo>
                    <a:lnTo>
                      <a:pt x="0" y="12"/>
                    </a:lnTo>
                    <a:lnTo>
                      <a:pt x="0" y="15"/>
                    </a:lnTo>
                    <a:lnTo>
                      <a:pt x="0" y="20"/>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0" name="Freeform 44"/>
              <p:cNvSpPr>
                <a:spLocks/>
              </p:cNvSpPr>
              <p:nvPr/>
            </p:nvSpPr>
            <p:spPr bwMode="auto">
              <a:xfrm>
                <a:off x="1750" y="3291"/>
                <a:ext cx="23" cy="43"/>
              </a:xfrm>
              <a:custGeom>
                <a:avLst/>
                <a:gdLst>
                  <a:gd name="T0" fmla="*/ 0 w 23"/>
                  <a:gd name="T1" fmla="*/ 20 h 43"/>
                  <a:gd name="T2" fmla="*/ 0 w 23"/>
                  <a:gd name="T3" fmla="*/ 24 h 43"/>
                  <a:gd name="T4" fmla="*/ 0 w 23"/>
                  <a:gd name="T5" fmla="*/ 28 h 43"/>
                  <a:gd name="T6" fmla="*/ 1 w 23"/>
                  <a:gd name="T7" fmla="*/ 31 h 43"/>
                  <a:gd name="T8" fmla="*/ 2 w 23"/>
                  <a:gd name="T9" fmla="*/ 35 h 43"/>
                  <a:gd name="T10" fmla="*/ 4 w 23"/>
                  <a:gd name="T11" fmla="*/ 37 h 43"/>
                  <a:gd name="T12" fmla="*/ 6 w 23"/>
                  <a:gd name="T13" fmla="*/ 39 h 43"/>
                  <a:gd name="T14" fmla="*/ 8 w 23"/>
                  <a:gd name="T15" fmla="*/ 40 h 43"/>
                  <a:gd name="T16" fmla="*/ 10 w 23"/>
                  <a:gd name="T17" fmla="*/ 42 h 43"/>
                  <a:gd name="T18" fmla="*/ 12 w 23"/>
                  <a:gd name="T19" fmla="*/ 40 h 43"/>
                  <a:gd name="T20" fmla="*/ 14 w 23"/>
                  <a:gd name="T21" fmla="*/ 39 h 43"/>
                  <a:gd name="T22" fmla="*/ 16 w 23"/>
                  <a:gd name="T23" fmla="*/ 38 h 43"/>
                  <a:gd name="T24" fmla="*/ 18 w 23"/>
                  <a:gd name="T25" fmla="*/ 35 h 43"/>
                  <a:gd name="T26" fmla="*/ 19 w 23"/>
                  <a:gd name="T27" fmla="*/ 32 h 43"/>
                  <a:gd name="T28" fmla="*/ 20 w 23"/>
                  <a:gd name="T29" fmla="*/ 29 h 43"/>
                  <a:gd name="T30" fmla="*/ 21 w 23"/>
                  <a:gd name="T31" fmla="*/ 24 h 43"/>
                  <a:gd name="T32" fmla="*/ 22 w 23"/>
                  <a:gd name="T33" fmla="*/ 21 h 43"/>
                  <a:gd name="T34" fmla="*/ 21 w 23"/>
                  <a:gd name="T35" fmla="*/ 17 h 43"/>
                  <a:gd name="T36" fmla="*/ 21 w 23"/>
                  <a:gd name="T37" fmla="*/ 13 h 43"/>
                  <a:gd name="T38" fmla="*/ 20 w 23"/>
                  <a:gd name="T39" fmla="*/ 9 h 43"/>
                  <a:gd name="T40" fmla="*/ 19 w 23"/>
                  <a:gd name="T41" fmla="*/ 6 h 43"/>
                  <a:gd name="T42" fmla="*/ 17 w 23"/>
                  <a:gd name="T43" fmla="*/ 3 h 43"/>
                  <a:gd name="T44" fmla="*/ 15 w 23"/>
                  <a:gd name="T45" fmla="*/ 2 h 43"/>
                  <a:gd name="T46" fmla="*/ 13 w 23"/>
                  <a:gd name="T47" fmla="*/ 0 h 43"/>
                  <a:gd name="T48" fmla="*/ 11 w 23"/>
                  <a:gd name="T49" fmla="*/ 0 h 43"/>
                  <a:gd name="T50" fmla="*/ 9 w 23"/>
                  <a:gd name="T51" fmla="*/ 0 h 43"/>
                  <a:gd name="T52" fmla="*/ 7 w 23"/>
                  <a:gd name="T53" fmla="*/ 1 h 43"/>
                  <a:gd name="T54" fmla="*/ 5 w 23"/>
                  <a:gd name="T55" fmla="*/ 3 h 43"/>
                  <a:gd name="T56" fmla="*/ 3 w 23"/>
                  <a:gd name="T57" fmla="*/ 5 h 43"/>
                  <a:gd name="T58" fmla="*/ 2 w 23"/>
                  <a:gd name="T59" fmla="*/ 9 h 43"/>
                  <a:gd name="T60" fmla="*/ 1 w 23"/>
                  <a:gd name="T61" fmla="*/ 12 h 43"/>
                  <a:gd name="T62" fmla="*/ 0 w 23"/>
                  <a:gd name="T63" fmla="*/ 15 h 43"/>
                  <a:gd name="T64" fmla="*/ 0 w 23"/>
                  <a:gd name="T65" fmla="*/ 2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 h="43">
                    <a:moveTo>
                      <a:pt x="0" y="20"/>
                    </a:moveTo>
                    <a:lnTo>
                      <a:pt x="0" y="24"/>
                    </a:lnTo>
                    <a:lnTo>
                      <a:pt x="0" y="28"/>
                    </a:lnTo>
                    <a:lnTo>
                      <a:pt x="1" y="31"/>
                    </a:lnTo>
                    <a:lnTo>
                      <a:pt x="2" y="35"/>
                    </a:lnTo>
                    <a:lnTo>
                      <a:pt x="4" y="37"/>
                    </a:lnTo>
                    <a:lnTo>
                      <a:pt x="6" y="39"/>
                    </a:lnTo>
                    <a:lnTo>
                      <a:pt x="8" y="40"/>
                    </a:lnTo>
                    <a:lnTo>
                      <a:pt x="10" y="42"/>
                    </a:lnTo>
                    <a:lnTo>
                      <a:pt x="12" y="40"/>
                    </a:lnTo>
                    <a:lnTo>
                      <a:pt x="14" y="39"/>
                    </a:lnTo>
                    <a:lnTo>
                      <a:pt x="16" y="38"/>
                    </a:lnTo>
                    <a:lnTo>
                      <a:pt x="18" y="35"/>
                    </a:lnTo>
                    <a:lnTo>
                      <a:pt x="19" y="32"/>
                    </a:lnTo>
                    <a:lnTo>
                      <a:pt x="20" y="29"/>
                    </a:lnTo>
                    <a:lnTo>
                      <a:pt x="21" y="24"/>
                    </a:lnTo>
                    <a:lnTo>
                      <a:pt x="22" y="21"/>
                    </a:lnTo>
                    <a:lnTo>
                      <a:pt x="21" y="17"/>
                    </a:lnTo>
                    <a:lnTo>
                      <a:pt x="21" y="13"/>
                    </a:lnTo>
                    <a:lnTo>
                      <a:pt x="20" y="9"/>
                    </a:lnTo>
                    <a:lnTo>
                      <a:pt x="19" y="6"/>
                    </a:lnTo>
                    <a:lnTo>
                      <a:pt x="17" y="3"/>
                    </a:lnTo>
                    <a:lnTo>
                      <a:pt x="15" y="2"/>
                    </a:lnTo>
                    <a:lnTo>
                      <a:pt x="13" y="0"/>
                    </a:lnTo>
                    <a:lnTo>
                      <a:pt x="11" y="0"/>
                    </a:lnTo>
                    <a:lnTo>
                      <a:pt x="9" y="0"/>
                    </a:lnTo>
                    <a:lnTo>
                      <a:pt x="7" y="1"/>
                    </a:lnTo>
                    <a:lnTo>
                      <a:pt x="5" y="3"/>
                    </a:lnTo>
                    <a:lnTo>
                      <a:pt x="3" y="5"/>
                    </a:lnTo>
                    <a:lnTo>
                      <a:pt x="2" y="9"/>
                    </a:lnTo>
                    <a:lnTo>
                      <a:pt x="1" y="12"/>
                    </a:lnTo>
                    <a:lnTo>
                      <a:pt x="0" y="15"/>
                    </a:lnTo>
                    <a:lnTo>
                      <a:pt x="0" y="20"/>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271" name="Group 55"/>
            <p:cNvGrpSpPr>
              <a:grpSpLocks/>
            </p:cNvGrpSpPr>
            <p:nvPr/>
          </p:nvGrpSpPr>
          <p:grpSpPr bwMode="auto">
            <a:xfrm>
              <a:off x="1698" y="2928"/>
              <a:ext cx="303" cy="399"/>
              <a:chOff x="1698" y="2928"/>
              <a:chExt cx="303" cy="399"/>
            </a:xfrm>
          </p:grpSpPr>
          <p:sp>
            <p:nvSpPr>
              <p:cNvPr id="9262" name="Freeform 46"/>
              <p:cNvSpPr>
                <a:spLocks/>
              </p:cNvSpPr>
              <p:nvPr/>
            </p:nvSpPr>
            <p:spPr bwMode="auto">
              <a:xfrm>
                <a:off x="1705" y="2954"/>
                <a:ext cx="296" cy="373"/>
              </a:xfrm>
              <a:custGeom>
                <a:avLst/>
                <a:gdLst>
                  <a:gd name="T0" fmla="*/ 2 w 296"/>
                  <a:gd name="T1" fmla="*/ 353 h 373"/>
                  <a:gd name="T2" fmla="*/ 1 w 296"/>
                  <a:gd name="T3" fmla="*/ 348 h 373"/>
                  <a:gd name="T4" fmla="*/ 0 w 296"/>
                  <a:gd name="T5" fmla="*/ 334 h 373"/>
                  <a:gd name="T6" fmla="*/ 0 w 296"/>
                  <a:gd name="T7" fmla="*/ 315 h 373"/>
                  <a:gd name="T8" fmla="*/ 0 w 296"/>
                  <a:gd name="T9" fmla="*/ 290 h 373"/>
                  <a:gd name="T10" fmla="*/ 2 w 296"/>
                  <a:gd name="T11" fmla="*/ 262 h 373"/>
                  <a:gd name="T12" fmla="*/ 6 w 296"/>
                  <a:gd name="T13" fmla="*/ 234 h 373"/>
                  <a:gd name="T14" fmla="*/ 15 w 296"/>
                  <a:gd name="T15" fmla="*/ 209 h 373"/>
                  <a:gd name="T16" fmla="*/ 26 w 296"/>
                  <a:gd name="T17" fmla="*/ 186 h 373"/>
                  <a:gd name="T18" fmla="*/ 40 w 296"/>
                  <a:gd name="T19" fmla="*/ 170 h 373"/>
                  <a:gd name="T20" fmla="*/ 54 w 296"/>
                  <a:gd name="T21" fmla="*/ 161 h 373"/>
                  <a:gd name="T22" fmla="*/ 68 w 296"/>
                  <a:gd name="T23" fmla="*/ 155 h 373"/>
                  <a:gd name="T24" fmla="*/ 80 w 296"/>
                  <a:gd name="T25" fmla="*/ 151 h 373"/>
                  <a:gd name="T26" fmla="*/ 94 w 296"/>
                  <a:gd name="T27" fmla="*/ 146 h 373"/>
                  <a:gd name="T28" fmla="*/ 107 w 296"/>
                  <a:gd name="T29" fmla="*/ 139 h 373"/>
                  <a:gd name="T30" fmla="*/ 121 w 296"/>
                  <a:gd name="T31" fmla="*/ 127 h 373"/>
                  <a:gd name="T32" fmla="*/ 134 w 296"/>
                  <a:gd name="T33" fmla="*/ 108 h 373"/>
                  <a:gd name="T34" fmla="*/ 146 w 296"/>
                  <a:gd name="T35" fmla="*/ 85 h 373"/>
                  <a:gd name="T36" fmla="*/ 154 w 296"/>
                  <a:gd name="T37" fmla="*/ 63 h 373"/>
                  <a:gd name="T38" fmla="*/ 160 w 296"/>
                  <a:gd name="T39" fmla="*/ 45 h 373"/>
                  <a:gd name="T40" fmla="*/ 164 w 296"/>
                  <a:gd name="T41" fmla="*/ 29 h 373"/>
                  <a:gd name="T42" fmla="*/ 167 w 296"/>
                  <a:gd name="T43" fmla="*/ 17 h 373"/>
                  <a:gd name="T44" fmla="*/ 168 w 296"/>
                  <a:gd name="T45" fmla="*/ 7 h 373"/>
                  <a:gd name="T46" fmla="*/ 168 w 296"/>
                  <a:gd name="T47" fmla="*/ 1 h 373"/>
                  <a:gd name="T48" fmla="*/ 168 w 296"/>
                  <a:gd name="T49" fmla="*/ 0 h 373"/>
                  <a:gd name="T50" fmla="*/ 295 w 296"/>
                  <a:gd name="T51" fmla="*/ 19 h 373"/>
                  <a:gd name="T52" fmla="*/ 294 w 296"/>
                  <a:gd name="T53" fmla="*/ 25 h 373"/>
                  <a:gd name="T54" fmla="*/ 292 w 296"/>
                  <a:gd name="T55" fmla="*/ 39 h 373"/>
                  <a:gd name="T56" fmla="*/ 287 w 296"/>
                  <a:gd name="T57" fmla="*/ 60 h 373"/>
                  <a:gd name="T58" fmla="*/ 281 w 296"/>
                  <a:gd name="T59" fmla="*/ 85 h 373"/>
                  <a:gd name="T60" fmla="*/ 273 w 296"/>
                  <a:gd name="T61" fmla="*/ 112 h 373"/>
                  <a:gd name="T62" fmla="*/ 264 w 296"/>
                  <a:gd name="T63" fmla="*/ 136 h 373"/>
                  <a:gd name="T64" fmla="*/ 253 w 296"/>
                  <a:gd name="T65" fmla="*/ 158 h 373"/>
                  <a:gd name="T66" fmla="*/ 242 w 296"/>
                  <a:gd name="T67" fmla="*/ 171 h 373"/>
                  <a:gd name="T68" fmla="*/ 228 w 296"/>
                  <a:gd name="T69" fmla="*/ 180 h 373"/>
                  <a:gd name="T70" fmla="*/ 212 w 296"/>
                  <a:gd name="T71" fmla="*/ 186 h 373"/>
                  <a:gd name="T72" fmla="*/ 194 w 296"/>
                  <a:gd name="T73" fmla="*/ 191 h 373"/>
                  <a:gd name="T74" fmla="*/ 176 w 296"/>
                  <a:gd name="T75" fmla="*/ 195 h 373"/>
                  <a:gd name="T76" fmla="*/ 159 w 296"/>
                  <a:gd name="T77" fmla="*/ 202 h 373"/>
                  <a:gd name="T78" fmla="*/ 145 w 296"/>
                  <a:gd name="T79" fmla="*/ 211 h 373"/>
                  <a:gd name="T80" fmla="*/ 132 w 296"/>
                  <a:gd name="T81" fmla="*/ 224 h 373"/>
                  <a:gd name="T82" fmla="*/ 124 w 296"/>
                  <a:gd name="T83" fmla="*/ 242 h 373"/>
                  <a:gd name="T84" fmla="*/ 121 w 296"/>
                  <a:gd name="T85" fmla="*/ 263 h 373"/>
                  <a:gd name="T86" fmla="*/ 118 w 296"/>
                  <a:gd name="T87" fmla="*/ 286 h 373"/>
                  <a:gd name="T88" fmla="*/ 117 w 296"/>
                  <a:gd name="T89" fmla="*/ 308 h 373"/>
                  <a:gd name="T90" fmla="*/ 117 w 296"/>
                  <a:gd name="T91" fmla="*/ 327 h 373"/>
                  <a:gd name="T92" fmla="*/ 118 w 296"/>
                  <a:gd name="T93" fmla="*/ 345 h 373"/>
                  <a:gd name="T94" fmla="*/ 119 w 296"/>
                  <a:gd name="T95" fmla="*/ 359 h 373"/>
                  <a:gd name="T96" fmla="*/ 120 w 296"/>
                  <a:gd name="T97" fmla="*/ 368 h 373"/>
                  <a:gd name="T98" fmla="*/ 121 w 296"/>
                  <a:gd name="T99" fmla="*/ 372 h 373"/>
                  <a:gd name="T100" fmla="*/ 2 w 296"/>
                  <a:gd name="T101" fmla="*/ 35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6" h="373">
                    <a:moveTo>
                      <a:pt x="2" y="353"/>
                    </a:moveTo>
                    <a:lnTo>
                      <a:pt x="1" y="348"/>
                    </a:lnTo>
                    <a:lnTo>
                      <a:pt x="0" y="334"/>
                    </a:lnTo>
                    <a:lnTo>
                      <a:pt x="0" y="315"/>
                    </a:lnTo>
                    <a:lnTo>
                      <a:pt x="0" y="290"/>
                    </a:lnTo>
                    <a:lnTo>
                      <a:pt x="2" y="262"/>
                    </a:lnTo>
                    <a:lnTo>
                      <a:pt x="6" y="234"/>
                    </a:lnTo>
                    <a:lnTo>
                      <a:pt x="15" y="209"/>
                    </a:lnTo>
                    <a:lnTo>
                      <a:pt x="26" y="186"/>
                    </a:lnTo>
                    <a:lnTo>
                      <a:pt x="40" y="170"/>
                    </a:lnTo>
                    <a:lnTo>
                      <a:pt x="54" y="161"/>
                    </a:lnTo>
                    <a:lnTo>
                      <a:pt x="68" y="155"/>
                    </a:lnTo>
                    <a:lnTo>
                      <a:pt x="80" y="151"/>
                    </a:lnTo>
                    <a:lnTo>
                      <a:pt x="94" y="146"/>
                    </a:lnTo>
                    <a:lnTo>
                      <a:pt x="107" y="139"/>
                    </a:lnTo>
                    <a:lnTo>
                      <a:pt x="121" y="127"/>
                    </a:lnTo>
                    <a:lnTo>
                      <a:pt x="134" y="108"/>
                    </a:lnTo>
                    <a:lnTo>
                      <a:pt x="146" y="85"/>
                    </a:lnTo>
                    <a:lnTo>
                      <a:pt x="154" y="63"/>
                    </a:lnTo>
                    <a:lnTo>
                      <a:pt x="160" y="45"/>
                    </a:lnTo>
                    <a:lnTo>
                      <a:pt x="164" y="29"/>
                    </a:lnTo>
                    <a:lnTo>
                      <a:pt x="167" y="17"/>
                    </a:lnTo>
                    <a:lnTo>
                      <a:pt x="168" y="7"/>
                    </a:lnTo>
                    <a:lnTo>
                      <a:pt x="168" y="1"/>
                    </a:lnTo>
                    <a:lnTo>
                      <a:pt x="168" y="0"/>
                    </a:lnTo>
                    <a:lnTo>
                      <a:pt x="295" y="19"/>
                    </a:lnTo>
                    <a:lnTo>
                      <a:pt x="294" y="25"/>
                    </a:lnTo>
                    <a:lnTo>
                      <a:pt x="292" y="39"/>
                    </a:lnTo>
                    <a:lnTo>
                      <a:pt x="287" y="60"/>
                    </a:lnTo>
                    <a:lnTo>
                      <a:pt x="281" y="85"/>
                    </a:lnTo>
                    <a:lnTo>
                      <a:pt x="273" y="112"/>
                    </a:lnTo>
                    <a:lnTo>
                      <a:pt x="264" y="136"/>
                    </a:lnTo>
                    <a:lnTo>
                      <a:pt x="253" y="158"/>
                    </a:lnTo>
                    <a:lnTo>
                      <a:pt x="242" y="171"/>
                    </a:lnTo>
                    <a:lnTo>
                      <a:pt x="228" y="180"/>
                    </a:lnTo>
                    <a:lnTo>
                      <a:pt x="212" y="186"/>
                    </a:lnTo>
                    <a:lnTo>
                      <a:pt x="194" y="191"/>
                    </a:lnTo>
                    <a:lnTo>
                      <a:pt x="176" y="195"/>
                    </a:lnTo>
                    <a:lnTo>
                      <a:pt x="159" y="202"/>
                    </a:lnTo>
                    <a:lnTo>
                      <a:pt x="145" y="211"/>
                    </a:lnTo>
                    <a:lnTo>
                      <a:pt x="132" y="224"/>
                    </a:lnTo>
                    <a:lnTo>
                      <a:pt x="124" y="242"/>
                    </a:lnTo>
                    <a:lnTo>
                      <a:pt x="121" y="263"/>
                    </a:lnTo>
                    <a:lnTo>
                      <a:pt x="118" y="286"/>
                    </a:lnTo>
                    <a:lnTo>
                      <a:pt x="117" y="308"/>
                    </a:lnTo>
                    <a:lnTo>
                      <a:pt x="117" y="327"/>
                    </a:lnTo>
                    <a:lnTo>
                      <a:pt x="118" y="345"/>
                    </a:lnTo>
                    <a:lnTo>
                      <a:pt x="119" y="359"/>
                    </a:lnTo>
                    <a:lnTo>
                      <a:pt x="120" y="368"/>
                    </a:lnTo>
                    <a:lnTo>
                      <a:pt x="121" y="372"/>
                    </a:lnTo>
                    <a:lnTo>
                      <a:pt x="2" y="353"/>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3" name="Freeform 47"/>
              <p:cNvSpPr>
                <a:spLocks/>
              </p:cNvSpPr>
              <p:nvPr/>
            </p:nvSpPr>
            <p:spPr bwMode="auto">
              <a:xfrm>
                <a:off x="1698" y="2928"/>
                <a:ext cx="298" cy="373"/>
              </a:xfrm>
              <a:custGeom>
                <a:avLst/>
                <a:gdLst>
                  <a:gd name="T0" fmla="*/ 2 w 298"/>
                  <a:gd name="T1" fmla="*/ 353 h 373"/>
                  <a:gd name="T2" fmla="*/ 1 w 298"/>
                  <a:gd name="T3" fmla="*/ 349 h 373"/>
                  <a:gd name="T4" fmla="*/ 0 w 298"/>
                  <a:gd name="T5" fmla="*/ 335 h 373"/>
                  <a:gd name="T6" fmla="*/ 0 w 298"/>
                  <a:gd name="T7" fmla="*/ 315 h 373"/>
                  <a:gd name="T8" fmla="*/ 0 w 298"/>
                  <a:gd name="T9" fmla="*/ 290 h 373"/>
                  <a:gd name="T10" fmla="*/ 2 w 298"/>
                  <a:gd name="T11" fmla="*/ 262 h 373"/>
                  <a:gd name="T12" fmla="*/ 7 w 298"/>
                  <a:gd name="T13" fmla="*/ 235 h 373"/>
                  <a:gd name="T14" fmla="*/ 15 w 298"/>
                  <a:gd name="T15" fmla="*/ 209 h 373"/>
                  <a:gd name="T16" fmla="*/ 27 w 298"/>
                  <a:gd name="T17" fmla="*/ 186 h 373"/>
                  <a:gd name="T18" fmla="*/ 41 w 298"/>
                  <a:gd name="T19" fmla="*/ 171 h 373"/>
                  <a:gd name="T20" fmla="*/ 54 w 298"/>
                  <a:gd name="T21" fmla="*/ 161 h 373"/>
                  <a:gd name="T22" fmla="*/ 68 w 298"/>
                  <a:gd name="T23" fmla="*/ 155 h 373"/>
                  <a:gd name="T24" fmla="*/ 81 w 298"/>
                  <a:gd name="T25" fmla="*/ 152 h 373"/>
                  <a:gd name="T26" fmla="*/ 94 w 298"/>
                  <a:gd name="T27" fmla="*/ 147 h 373"/>
                  <a:gd name="T28" fmla="*/ 108 w 298"/>
                  <a:gd name="T29" fmla="*/ 141 h 373"/>
                  <a:gd name="T30" fmla="*/ 121 w 298"/>
                  <a:gd name="T31" fmla="*/ 128 h 373"/>
                  <a:gd name="T32" fmla="*/ 135 w 298"/>
                  <a:gd name="T33" fmla="*/ 109 h 373"/>
                  <a:gd name="T34" fmla="*/ 146 w 298"/>
                  <a:gd name="T35" fmla="*/ 85 h 373"/>
                  <a:gd name="T36" fmla="*/ 155 w 298"/>
                  <a:gd name="T37" fmla="*/ 64 h 373"/>
                  <a:gd name="T38" fmla="*/ 162 w 298"/>
                  <a:gd name="T39" fmla="*/ 46 h 373"/>
                  <a:gd name="T40" fmla="*/ 165 w 298"/>
                  <a:gd name="T41" fmla="*/ 30 h 373"/>
                  <a:gd name="T42" fmla="*/ 167 w 298"/>
                  <a:gd name="T43" fmla="*/ 18 h 373"/>
                  <a:gd name="T44" fmla="*/ 168 w 298"/>
                  <a:gd name="T45" fmla="*/ 7 h 373"/>
                  <a:gd name="T46" fmla="*/ 168 w 298"/>
                  <a:gd name="T47" fmla="*/ 2 h 373"/>
                  <a:gd name="T48" fmla="*/ 168 w 298"/>
                  <a:gd name="T49" fmla="*/ 0 h 373"/>
                  <a:gd name="T50" fmla="*/ 297 w 298"/>
                  <a:gd name="T51" fmla="*/ 20 h 373"/>
                  <a:gd name="T52" fmla="*/ 296 w 298"/>
                  <a:gd name="T53" fmla="*/ 25 h 373"/>
                  <a:gd name="T54" fmla="*/ 293 w 298"/>
                  <a:gd name="T55" fmla="*/ 39 h 373"/>
                  <a:gd name="T56" fmla="*/ 288 w 298"/>
                  <a:gd name="T57" fmla="*/ 61 h 373"/>
                  <a:gd name="T58" fmla="*/ 282 w 298"/>
                  <a:gd name="T59" fmla="*/ 86 h 373"/>
                  <a:gd name="T60" fmla="*/ 274 w 298"/>
                  <a:gd name="T61" fmla="*/ 112 h 373"/>
                  <a:gd name="T62" fmla="*/ 265 w 298"/>
                  <a:gd name="T63" fmla="*/ 137 h 373"/>
                  <a:gd name="T64" fmla="*/ 254 w 298"/>
                  <a:gd name="T65" fmla="*/ 158 h 373"/>
                  <a:gd name="T66" fmla="*/ 243 w 298"/>
                  <a:gd name="T67" fmla="*/ 172 h 373"/>
                  <a:gd name="T68" fmla="*/ 229 w 298"/>
                  <a:gd name="T69" fmla="*/ 180 h 373"/>
                  <a:gd name="T70" fmla="*/ 213 w 298"/>
                  <a:gd name="T71" fmla="*/ 186 h 373"/>
                  <a:gd name="T72" fmla="*/ 194 w 298"/>
                  <a:gd name="T73" fmla="*/ 191 h 373"/>
                  <a:gd name="T74" fmla="*/ 177 w 298"/>
                  <a:gd name="T75" fmla="*/ 196 h 373"/>
                  <a:gd name="T76" fmla="*/ 160 w 298"/>
                  <a:gd name="T77" fmla="*/ 202 h 373"/>
                  <a:gd name="T78" fmla="*/ 145 w 298"/>
                  <a:gd name="T79" fmla="*/ 211 h 373"/>
                  <a:gd name="T80" fmla="*/ 133 w 298"/>
                  <a:gd name="T81" fmla="*/ 224 h 373"/>
                  <a:gd name="T82" fmla="*/ 125 w 298"/>
                  <a:gd name="T83" fmla="*/ 242 h 373"/>
                  <a:gd name="T84" fmla="*/ 121 w 298"/>
                  <a:gd name="T85" fmla="*/ 265 h 373"/>
                  <a:gd name="T86" fmla="*/ 118 w 298"/>
                  <a:gd name="T87" fmla="*/ 286 h 373"/>
                  <a:gd name="T88" fmla="*/ 117 w 298"/>
                  <a:gd name="T89" fmla="*/ 308 h 373"/>
                  <a:gd name="T90" fmla="*/ 117 w 298"/>
                  <a:gd name="T91" fmla="*/ 328 h 373"/>
                  <a:gd name="T92" fmla="*/ 118 w 298"/>
                  <a:gd name="T93" fmla="*/ 345 h 373"/>
                  <a:gd name="T94" fmla="*/ 119 w 298"/>
                  <a:gd name="T95" fmla="*/ 359 h 373"/>
                  <a:gd name="T96" fmla="*/ 120 w 298"/>
                  <a:gd name="T97" fmla="*/ 368 h 373"/>
                  <a:gd name="T98" fmla="*/ 121 w 298"/>
                  <a:gd name="T99" fmla="*/ 372 h 373"/>
                  <a:gd name="T100" fmla="*/ 2 w 298"/>
                  <a:gd name="T101" fmla="*/ 35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8" h="373">
                    <a:moveTo>
                      <a:pt x="2" y="353"/>
                    </a:moveTo>
                    <a:lnTo>
                      <a:pt x="1" y="349"/>
                    </a:lnTo>
                    <a:lnTo>
                      <a:pt x="0" y="335"/>
                    </a:lnTo>
                    <a:lnTo>
                      <a:pt x="0" y="315"/>
                    </a:lnTo>
                    <a:lnTo>
                      <a:pt x="0" y="290"/>
                    </a:lnTo>
                    <a:lnTo>
                      <a:pt x="2" y="262"/>
                    </a:lnTo>
                    <a:lnTo>
                      <a:pt x="7" y="235"/>
                    </a:lnTo>
                    <a:lnTo>
                      <a:pt x="15" y="209"/>
                    </a:lnTo>
                    <a:lnTo>
                      <a:pt x="27" y="186"/>
                    </a:lnTo>
                    <a:lnTo>
                      <a:pt x="41" y="171"/>
                    </a:lnTo>
                    <a:lnTo>
                      <a:pt x="54" y="161"/>
                    </a:lnTo>
                    <a:lnTo>
                      <a:pt x="68" y="155"/>
                    </a:lnTo>
                    <a:lnTo>
                      <a:pt x="81" y="152"/>
                    </a:lnTo>
                    <a:lnTo>
                      <a:pt x="94" y="147"/>
                    </a:lnTo>
                    <a:lnTo>
                      <a:pt x="108" y="141"/>
                    </a:lnTo>
                    <a:lnTo>
                      <a:pt x="121" y="128"/>
                    </a:lnTo>
                    <a:lnTo>
                      <a:pt x="135" y="109"/>
                    </a:lnTo>
                    <a:lnTo>
                      <a:pt x="146" y="85"/>
                    </a:lnTo>
                    <a:lnTo>
                      <a:pt x="155" y="64"/>
                    </a:lnTo>
                    <a:lnTo>
                      <a:pt x="162" y="46"/>
                    </a:lnTo>
                    <a:lnTo>
                      <a:pt x="165" y="30"/>
                    </a:lnTo>
                    <a:lnTo>
                      <a:pt x="167" y="18"/>
                    </a:lnTo>
                    <a:lnTo>
                      <a:pt x="168" y="7"/>
                    </a:lnTo>
                    <a:lnTo>
                      <a:pt x="168" y="2"/>
                    </a:lnTo>
                    <a:lnTo>
                      <a:pt x="168" y="0"/>
                    </a:lnTo>
                    <a:lnTo>
                      <a:pt x="297" y="20"/>
                    </a:lnTo>
                    <a:lnTo>
                      <a:pt x="296" y="25"/>
                    </a:lnTo>
                    <a:lnTo>
                      <a:pt x="293" y="39"/>
                    </a:lnTo>
                    <a:lnTo>
                      <a:pt x="288" y="61"/>
                    </a:lnTo>
                    <a:lnTo>
                      <a:pt x="282" y="86"/>
                    </a:lnTo>
                    <a:lnTo>
                      <a:pt x="274" y="112"/>
                    </a:lnTo>
                    <a:lnTo>
                      <a:pt x="265" y="137"/>
                    </a:lnTo>
                    <a:lnTo>
                      <a:pt x="254" y="158"/>
                    </a:lnTo>
                    <a:lnTo>
                      <a:pt x="243" y="172"/>
                    </a:lnTo>
                    <a:lnTo>
                      <a:pt x="229" y="180"/>
                    </a:lnTo>
                    <a:lnTo>
                      <a:pt x="213" y="186"/>
                    </a:lnTo>
                    <a:lnTo>
                      <a:pt x="194" y="191"/>
                    </a:lnTo>
                    <a:lnTo>
                      <a:pt x="177" y="196"/>
                    </a:lnTo>
                    <a:lnTo>
                      <a:pt x="160" y="202"/>
                    </a:lnTo>
                    <a:lnTo>
                      <a:pt x="145" y="211"/>
                    </a:lnTo>
                    <a:lnTo>
                      <a:pt x="133" y="224"/>
                    </a:lnTo>
                    <a:lnTo>
                      <a:pt x="125" y="242"/>
                    </a:lnTo>
                    <a:lnTo>
                      <a:pt x="121" y="265"/>
                    </a:lnTo>
                    <a:lnTo>
                      <a:pt x="118" y="286"/>
                    </a:lnTo>
                    <a:lnTo>
                      <a:pt x="117" y="308"/>
                    </a:lnTo>
                    <a:lnTo>
                      <a:pt x="117" y="328"/>
                    </a:lnTo>
                    <a:lnTo>
                      <a:pt x="118" y="345"/>
                    </a:lnTo>
                    <a:lnTo>
                      <a:pt x="119" y="359"/>
                    </a:lnTo>
                    <a:lnTo>
                      <a:pt x="120" y="368"/>
                    </a:lnTo>
                    <a:lnTo>
                      <a:pt x="121" y="372"/>
                    </a:lnTo>
                    <a:lnTo>
                      <a:pt x="2" y="353"/>
                    </a:lnTo>
                  </a:path>
                </a:pathLst>
              </a:custGeom>
              <a:solidFill>
                <a:srgbClr val="00CC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4" name="Freeform 48"/>
              <p:cNvSpPr>
                <a:spLocks/>
              </p:cNvSpPr>
              <p:nvPr/>
            </p:nvSpPr>
            <p:spPr bwMode="auto">
              <a:xfrm>
                <a:off x="1715" y="2957"/>
                <a:ext cx="258" cy="320"/>
              </a:xfrm>
              <a:custGeom>
                <a:avLst/>
                <a:gdLst>
                  <a:gd name="T0" fmla="*/ 1 w 258"/>
                  <a:gd name="T1" fmla="*/ 304 h 320"/>
                  <a:gd name="T2" fmla="*/ 1 w 258"/>
                  <a:gd name="T3" fmla="*/ 300 h 320"/>
                  <a:gd name="T4" fmla="*/ 0 w 258"/>
                  <a:gd name="T5" fmla="*/ 288 h 320"/>
                  <a:gd name="T6" fmla="*/ 0 w 258"/>
                  <a:gd name="T7" fmla="*/ 271 h 320"/>
                  <a:gd name="T8" fmla="*/ 0 w 258"/>
                  <a:gd name="T9" fmla="*/ 249 h 320"/>
                  <a:gd name="T10" fmla="*/ 0 w 258"/>
                  <a:gd name="T11" fmla="*/ 226 h 320"/>
                  <a:gd name="T12" fmla="*/ 4 w 258"/>
                  <a:gd name="T13" fmla="*/ 203 h 320"/>
                  <a:gd name="T14" fmla="*/ 11 w 258"/>
                  <a:gd name="T15" fmla="*/ 182 h 320"/>
                  <a:gd name="T16" fmla="*/ 22 w 258"/>
                  <a:gd name="T17" fmla="*/ 165 h 320"/>
                  <a:gd name="T18" fmla="*/ 35 w 258"/>
                  <a:gd name="T19" fmla="*/ 152 h 320"/>
                  <a:gd name="T20" fmla="*/ 50 w 258"/>
                  <a:gd name="T21" fmla="*/ 143 h 320"/>
                  <a:gd name="T22" fmla="*/ 66 w 258"/>
                  <a:gd name="T23" fmla="*/ 135 h 320"/>
                  <a:gd name="T24" fmla="*/ 82 w 258"/>
                  <a:gd name="T25" fmla="*/ 128 h 320"/>
                  <a:gd name="T26" fmla="*/ 99 w 258"/>
                  <a:gd name="T27" fmla="*/ 120 h 320"/>
                  <a:gd name="T28" fmla="*/ 113 w 258"/>
                  <a:gd name="T29" fmla="*/ 108 h 320"/>
                  <a:gd name="T30" fmla="*/ 127 w 258"/>
                  <a:gd name="T31" fmla="*/ 92 h 320"/>
                  <a:gd name="T32" fmla="*/ 138 w 258"/>
                  <a:gd name="T33" fmla="*/ 68 h 320"/>
                  <a:gd name="T34" fmla="*/ 145 w 258"/>
                  <a:gd name="T35" fmla="*/ 48 h 320"/>
                  <a:gd name="T36" fmla="*/ 151 w 258"/>
                  <a:gd name="T37" fmla="*/ 34 h 320"/>
                  <a:gd name="T38" fmla="*/ 154 w 258"/>
                  <a:gd name="T39" fmla="*/ 21 h 320"/>
                  <a:gd name="T40" fmla="*/ 158 w 258"/>
                  <a:gd name="T41" fmla="*/ 12 h 320"/>
                  <a:gd name="T42" fmla="*/ 160 w 258"/>
                  <a:gd name="T43" fmla="*/ 6 h 320"/>
                  <a:gd name="T44" fmla="*/ 161 w 258"/>
                  <a:gd name="T45" fmla="*/ 2 h 320"/>
                  <a:gd name="T46" fmla="*/ 162 w 258"/>
                  <a:gd name="T47" fmla="*/ 0 h 320"/>
                  <a:gd name="T48" fmla="*/ 162 w 258"/>
                  <a:gd name="T49" fmla="*/ 0 h 320"/>
                  <a:gd name="T50" fmla="*/ 257 w 258"/>
                  <a:gd name="T51" fmla="*/ 17 h 320"/>
                  <a:gd name="T52" fmla="*/ 256 w 258"/>
                  <a:gd name="T53" fmla="*/ 21 h 320"/>
                  <a:gd name="T54" fmla="*/ 253 w 258"/>
                  <a:gd name="T55" fmla="*/ 33 h 320"/>
                  <a:gd name="T56" fmla="*/ 249 w 258"/>
                  <a:gd name="T57" fmla="*/ 48 h 320"/>
                  <a:gd name="T58" fmla="*/ 244 w 258"/>
                  <a:gd name="T59" fmla="*/ 68 h 320"/>
                  <a:gd name="T60" fmla="*/ 237 w 258"/>
                  <a:gd name="T61" fmla="*/ 88 h 320"/>
                  <a:gd name="T62" fmla="*/ 230 w 258"/>
                  <a:gd name="T63" fmla="*/ 108 h 320"/>
                  <a:gd name="T64" fmla="*/ 221 w 258"/>
                  <a:gd name="T65" fmla="*/ 124 h 320"/>
                  <a:gd name="T66" fmla="*/ 211 w 258"/>
                  <a:gd name="T67" fmla="*/ 134 h 320"/>
                  <a:gd name="T68" fmla="*/ 199 w 258"/>
                  <a:gd name="T69" fmla="*/ 141 h 320"/>
                  <a:gd name="T70" fmla="*/ 183 w 258"/>
                  <a:gd name="T71" fmla="*/ 146 h 320"/>
                  <a:gd name="T72" fmla="*/ 166 w 258"/>
                  <a:gd name="T73" fmla="*/ 152 h 320"/>
                  <a:gd name="T74" fmla="*/ 148 w 258"/>
                  <a:gd name="T75" fmla="*/ 158 h 320"/>
                  <a:gd name="T76" fmla="*/ 129 w 258"/>
                  <a:gd name="T77" fmla="*/ 166 h 320"/>
                  <a:gd name="T78" fmla="*/ 113 w 258"/>
                  <a:gd name="T79" fmla="*/ 176 h 320"/>
                  <a:gd name="T80" fmla="*/ 100 w 258"/>
                  <a:gd name="T81" fmla="*/ 190 h 320"/>
                  <a:gd name="T82" fmla="*/ 90 w 258"/>
                  <a:gd name="T83" fmla="*/ 207 h 320"/>
                  <a:gd name="T84" fmla="*/ 85 w 258"/>
                  <a:gd name="T85" fmla="*/ 224 h 320"/>
                  <a:gd name="T86" fmla="*/ 82 w 258"/>
                  <a:gd name="T87" fmla="*/ 242 h 320"/>
                  <a:gd name="T88" fmla="*/ 82 w 258"/>
                  <a:gd name="T89" fmla="*/ 260 h 320"/>
                  <a:gd name="T90" fmla="*/ 82 w 258"/>
                  <a:gd name="T91" fmla="*/ 279 h 320"/>
                  <a:gd name="T92" fmla="*/ 84 w 258"/>
                  <a:gd name="T93" fmla="*/ 293 h 320"/>
                  <a:gd name="T94" fmla="*/ 86 w 258"/>
                  <a:gd name="T95" fmla="*/ 306 h 320"/>
                  <a:gd name="T96" fmla="*/ 88 w 258"/>
                  <a:gd name="T97" fmla="*/ 315 h 320"/>
                  <a:gd name="T98" fmla="*/ 88 w 258"/>
                  <a:gd name="T99" fmla="*/ 319 h 320"/>
                  <a:gd name="T100" fmla="*/ 1 w 258"/>
                  <a:gd name="T101" fmla="*/ 304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58" h="320">
                    <a:moveTo>
                      <a:pt x="1" y="304"/>
                    </a:moveTo>
                    <a:lnTo>
                      <a:pt x="1" y="300"/>
                    </a:lnTo>
                    <a:lnTo>
                      <a:pt x="0" y="288"/>
                    </a:lnTo>
                    <a:lnTo>
                      <a:pt x="0" y="271"/>
                    </a:lnTo>
                    <a:lnTo>
                      <a:pt x="0" y="249"/>
                    </a:lnTo>
                    <a:lnTo>
                      <a:pt x="0" y="226"/>
                    </a:lnTo>
                    <a:lnTo>
                      <a:pt x="4" y="203"/>
                    </a:lnTo>
                    <a:lnTo>
                      <a:pt x="11" y="182"/>
                    </a:lnTo>
                    <a:lnTo>
                      <a:pt x="22" y="165"/>
                    </a:lnTo>
                    <a:lnTo>
                      <a:pt x="35" y="152"/>
                    </a:lnTo>
                    <a:lnTo>
                      <a:pt x="50" y="143"/>
                    </a:lnTo>
                    <a:lnTo>
                      <a:pt x="66" y="135"/>
                    </a:lnTo>
                    <a:lnTo>
                      <a:pt x="82" y="128"/>
                    </a:lnTo>
                    <a:lnTo>
                      <a:pt x="99" y="120"/>
                    </a:lnTo>
                    <a:lnTo>
                      <a:pt x="113" y="108"/>
                    </a:lnTo>
                    <a:lnTo>
                      <a:pt x="127" y="92"/>
                    </a:lnTo>
                    <a:lnTo>
                      <a:pt x="138" y="68"/>
                    </a:lnTo>
                    <a:lnTo>
                      <a:pt x="145" y="48"/>
                    </a:lnTo>
                    <a:lnTo>
                      <a:pt x="151" y="34"/>
                    </a:lnTo>
                    <a:lnTo>
                      <a:pt x="154" y="21"/>
                    </a:lnTo>
                    <a:lnTo>
                      <a:pt x="158" y="12"/>
                    </a:lnTo>
                    <a:lnTo>
                      <a:pt x="160" y="6"/>
                    </a:lnTo>
                    <a:lnTo>
                      <a:pt x="161" y="2"/>
                    </a:lnTo>
                    <a:lnTo>
                      <a:pt x="162" y="0"/>
                    </a:lnTo>
                    <a:lnTo>
                      <a:pt x="162" y="0"/>
                    </a:lnTo>
                    <a:lnTo>
                      <a:pt x="257" y="17"/>
                    </a:lnTo>
                    <a:lnTo>
                      <a:pt x="256" y="21"/>
                    </a:lnTo>
                    <a:lnTo>
                      <a:pt x="253" y="33"/>
                    </a:lnTo>
                    <a:lnTo>
                      <a:pt x="249" y="48"/>
                    </a:lnTo>
                    <a:lnTo>
                      <a:pt x="244" y="68"/>
                    </a:lnTo>
                    <a:lnTo>
                      <a:pt x="237" y="88"/>
                    </a:lnTo>
                    <a:lnTo>
                      <a:pt x="230" y="108"/>
                    </a:lnTo>
                    <a:lnTo>
                      <a:pt x="221" y="124"/>
                    </a:lnTo>
                    <a:lnTo>
                      <a:pt x="211" y="134"/>
                    </a:lnTo>
                    <a:lnTo>
                      <a:pt x="199" y="141"/>
                    </a:lnTo>
                    <a:lnTo>
                      <a:pt x="183" y="146"/>
                    </a:lnTo>
                    <a:lnTo>
                      <a:pt x="166" y="152"/>
                    </a:lnTo>
                    <a:lnTo>
                      <a:pt x="148" y="158"/>
                    </a:lnTo>
                    <a:lnTo>
                      <a:pt x="129" y="166"/>
                    </a:lnTo>
                    <a:lnTo>
                      <a:pt x="113" y="176"/>
                    </a:lnTo>
                    <a:lnTo>
                      <a:pt x="100" y="190"/>
                    </a:lnTo>
                    <a:lnTo>
                      <a:pt x="90" y="207"/>
                    </a:lnTo>
                    <a:lnTo>
                      <a:pt x="85" y="224"/>
                    </a:lnTo>
                    <a:lnTo>
                      <a:pt x="82" y="242"/>
                    </a:lnTo>
                    <a:lnTo>
                      <a:pt x="82" y="260"/>
                    </a:lnTo>
                    <a:lnTo>
                      <a:pt x="82" y="279"/>
                    </a:lnTo>
                    <a:lnTo>
                      <a:pt x="84" y="293"/>
                    </a:lnTo>
                    <a:lnTo>
                      <a:pt x="86" y="306"/>
                    </a:lnTo>
                    <a:lnTo>
                      <a:pt x="88" y="315"/>
                    </a:lnTo>
                    <a:lnTo>
                      <a:pt x="88" y="319"/>
                    </a:lnTo>
                    <a:lnTo>
                      <a:pt x="1" y="304"/>
                    </a:lnTo>
                  </a:path>
                </a:pathLst>
              </a:custGeom>
              <a:solidFill>
                <a:srgbClr val="CCFFC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5" name="Freeform 49"/>
              <p:cNvSpPr>
                <a:spLocks/>
              </p:cNvSpPr>
              <p:nvPr/>
            </p:nvSpPr>
            <p:spPr bwMode="auto">
              <a:xfrm>
                <a:off x="1767" y="3076"/>
                <a:ext cx="122" cy="55"/>
              </a:xfrm>
              <a:custGeom>
                <a:avLst/>
                <a:gdLst>
                  <a:gd name="T0" fmla="*/ 64 w 122"/>
                  <a:gd name="T1" fmla="*/ 51 h 55"/>
                  <a:gd name="T2" fmla="*/ 75 w 122"/>
                  <a:gd name="T3" fmla="*/ 48 h 55"/>
                  <a:gd name="T4" fmla="*/ 87 w 122"/>
                  <a:gd name="T5" fmla="*/ 45 h 55"/>
                  <a:gd name="T6" fmla="*/ 96 w 122"/>
                  <a:gd name="T7" fmla="*/ 40 h 55"/>
                  <a:gd name="T8" fmla="*/ 105 w 122"/>
                  <a:gd name="T9" fmla="*/ 36 h 55"/>
                  <a:gd name="T10" fmla="*/ 112 w 122"/>
                  <a:gd name="T11" fmla="*/ 30 h 55"/>
                  <a:gd name="T12" fmla="*/ 117 w 122"/>
                  <a:gd name="T13" fmla="*/ 25 h 55"/>
                  <a:gd name="T14" fmla="*/ 120 w 122"/>
                  <a:gd name="T15" fmla="*/ 20 h 55"/>
                  <a:gd name="T16" fmla="*/ 121 w 122"/>
                  <a:gd name="T17" fmla="*/ 14 h 55"/>
                  <a:gd name="T18" fmla="*/ 119 w 122"/>
                  <a:gd name="T19" fmla="*/ 10 h 55"/>
                  <a:gd name="T20" fmla="*/ 115 w 122"/>
                  <a:gd name="T21" fmla="*/ 6 h 55"/>
                  <a:gd name="T22" fmla="*/ 108 w 122"/>
                  <a:gd name="T23" fmla="*/ 3 h 55"/>
                  <a:gd name="T24" fmla="*/ 100 w 122"/>
                  <a:gd name="T25" fmla="*/ 1 h 55"/>
                  <a:gd name="T26" fmla="*/ 91 w 122"/>
                  <a:gd name="T27" fmla="*/ 0 h 55"/>
                  <a:gd name="T28" fmla="*/ 80 w 122"/>
                  <a:gd name="T29" fmla="*/ 0 h 55"/>
                  <a:gd name="T30" fmla="*/ 69 w 122"/>
                  <a:gd name="T31" fmla="*/ 0 h 55"/>
                  <a:gd name="T32" fmla="*/ 56 w 122"/>
                  <a:gd name="T33" fmla="*/ 2 h 55"/>
                  <a:gd name="T34" fmla="*/ 45 w 122"/>
                  <a:gd name="T35" fmla="*/ 5 h 55"/>
                  <a:gd name="T36" fmla="*/ 33 w 122"/>
                  <a:gd name="T37" fmla="*/ 9 h 55"/>
                  <a:gd name="T38" fmla="*/ 24 w 122"/>
                  <a:gd name="T39" fmla="*/ 13 h 55"/>
                  <a:gd name="T40" fmla="*/ 15 w 122"/>
                  <a:gd name="T41" fmla="*/ 18 h 55"/>
                  <a:gd name="T42" fmla="*/ 8 w 122"/>
                  <a:gd name="T43" fmla="*/ 22 h 55"/>
                  <a:gd name="T44" fmla="*/ 3 w 122"/>
                  <a:gd name="T45" fmla="*/ 28 h 55"/>
                  <a:gd name="T46" fmla="*/ 0 w 122"/>
                  <a:gd name="T47" fmla="*/ 33 h 55"/>
                  <a:gd name="T48" fmla="*/ 0 w 122"/>
                  <a:gd name="T49" fmla="*/ 38 h 55"/>
                  <a:gd name="T50" fmla="*/ 1 w 122"/>
                  <a:gd name="T51" fmla="*/ 43 h 55"/>
                  <a:gd name="T52" fmla="*/ 5 w 122"/>
                  <a:gd name="T53" fmla="*/ 47 h 55"/>
                  <a:gd name="T54" fmla="*/ 12 w 122"/>
                  <a:gd name="T55" fmla="*/ 50 h 55"/>
                  <a:gd name="T56" fmla="*/ 20 w 122"/>
                  <a:gd name="T57" fmla="*/ 52 h 55"/>
                  <a:gd name="T58" fmla="*/ 29 w 122"/>
                  <a:gd name="T59" fmla="*/ 54 h 55"/>
                  <a:gd name="T60" fmla="*/ 40 w 122"/>
                  <a:gd name="T61" fmla="*/ 54 h 55"/>
                  <a:gd name="T62" fmla="*/ 51 w 122"/>
                  <a:gd name="T63" fmla="*/ 52 h 55"/>
                  <a:gd name="T64" fmla="*/ 64 w 122"/>
                  <a:gd name="T65" fmla="*/ 51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2" h="55">
                    <a:moveTo>
                      <a:pt x="64" y="51"/>
                    </a:moveTo>
                    <a:lnTo>
                      <a:pt x="75" y="48"/>
                    </a:lnTo>
                    <a:lnTo>
                      <a:pt x="87" y="45"/>
                    </a:lnTo>
                    <a:lnTo>
                      <a:pt x="96" y="40"/>
                    </a:lnTo>
                    <a:lnTo>
                      <a:pt x="105" y="36"/>
                    </a:lnTo>
                    <a:lnTo>
                      <a:pt x="112" y="30"/>
                    </a:lnTo>
                    <a:lnTo>
                      <a:pt x="117" y="25"/>
                    </a:lnTo>
                    <a:lnTo>
                      <a:pt x="120" y="20"/>
                    </a:lnTo>
                    <a:lnTo>
                      <a:pt x="121" y="14"/>
                    </a:lnTo>
                    <a:lnTo>
                      <a:pt x="119" y="10"/>
                    </a:lnTo>
                    <a:lnTo>
                      <a:pt x="115" y="6"/>
                    </a:lnTo>
                    <a:lnTo>
                      <a:pt x="108" y="3"/>
                    </a:lnTo>
                    <a:lnTo>
                      <a:pt x="100" y="1"/>
                    </a:lnTo>
                    <a:lnTo>
                      <a:pt x="91" y="0"/>
                    </a:lnTo>
                    <a:lnTo>
                      <a:pt x="80" y="0"/>
                    </a:lnTo>
                    <a:lnTo>
                      <a:pt x="69" y="0"/>
                    </a:lnTo>
                    <a:lnTo>
                      <a:pt x="56" y="2"/>
                    </a:lnTo>
                    <a:lnTo>
                      <a:pt x="45" y="5"/>
                    </a:lnTo>
                    <a:lnTo>
                      <a:pt x="33" y="9"/>
                    </a:lnTo>
                    <a:lnTo>
                      <a:pt x="24" y="13"/>
                    </a:lnTo>
                    <a:lnTo>
                      <a:pt x="15" y="18"/>
                    </a:lnTo>
                    <a:lnTo>
                      <a:pt x="8" y="22"/>
                    </a:lnTo>
                    <a:lnTo>
                      <a:pt x="3" y="28"/>
                    </a:lnTo>
                    <a:lnTo>
                      <a:pt x="0" y="33"/>
                    </a:lnTo>
                    <a:lnTo>
                      <a:pt x="0" y="38"/>
                    </a:lnTo>
                    <a:lnTo>
                      <a:pt x="1" y="43"/>
                    </a:lnTo>
                    <a:lnTo>
                      <a:pt x="5" y="47"/>
                    </a:lnTo>
                    <a:lnTo>
                      <a:pt x="12" y="50"/>
                    </a:lnTo>
                    <a:lnTo>
                      <a:pt x="20" y="52"/>
                    </a:lnTo>
                    <a:lnTo>
                      <a:pt x="29" y="54"/>
                    </a:lnTo>
                    <a:lnTo>
                      <a:pt x="40" y="54"/>
                    </a:lnTo>
                    <a:lnTo>
                      <a:pt x="51" y="52"/>
                    </a:lnTo>
                    <a:lnTo>
                      <a:pt x="64" y="51"/>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6" name="Freeform 50"/>
              <p:cNvSpPr>
                <a:spLocks/>
              </p:cNvSpPr>
              <p:nvPr/>
            </p:nvSpPr>
            <p:spPr bwMode="auto">
              <a:xfrm>
                <a:off x="1777" y="3080"/>
                <a:ext cx="103" cy="47"/>
              </a:xfrm>
              <a:custGeom>
                <a:avLst/>
                <a:gdLst>
                  <a:gd name="T0" fmla="*/ 53 w 103"/>
                  <a:gd name="T1" fmla="*/ 43 h 47"/>
                  <a:gd name="T2" fmla="*/ 64 w 103"/>
                  <a:gd name="T3" fmla="*/ 41 h 47"/>
                  <a:gd name="T4" fmla="*/ 73 w 103"/>
                  <a:gd name="T5" fmla="*/ 37 h 47"/>
                  <a:gd name="T6" fmla="*/ 81 w 103"/>
                  <a:gd name="T7" fmla="*/ 34 h 47"/>
                  <a:gd name="T8" fmla="*/ 88 w 103"/>
                  <a:gd name="T9" fmla="*/ 29 h 47"/>
                  <a:gd name="T10" fmla="*/ 94 w 103"/>
                  <a:gd name="T11" fmla="*/ 26 h 47"/>
                  <a:gd name="T12" fmla="*/ 99 w 103"/>
                  <a:gd name="T13" fmla="*/ 21 h 47"/>
                  <a:gd name="T14" fmla="*/ 101 w 103"/>
                  <a:gd name="T15" fmla="*/ 17 h 47"/>
                  <a:gd name="T16" fmla="*/ 102 w 103"/>
                  <a:gd name="T17" fmla="*/ 12 h 47"/>
                  <a:gd name="T18" fmla="*/ 100 w 103"/>
                  <a:gd name="T19" fmla="*/ 9 h 47"/>
                  <a:gd name="T20" fmla="*/ 96 w 103"/>
                  <a:gd name="T21" fmla="*/ 5 h 47"/>
                  <a:gd name="T22" fmla="*/ 91 w 103"/>
                  <a:gd name="T23" fmla="*/ 2 h 47"/>
                  <a:gd name="T24" fmla="*/ 84 w 103"/>
                  <a:gd name="T25" fmla="*/ 1 h 47"/>
                  <a:gd name="T26" fmla="*/ 76 w 103"/>
                  <a:gd name="T27" fmla="*/ 0 h 47"/>
                  <a:gd name="T28" fmla="*/ 68 w 103"/>
                  <a:gd name="T29" fmla="*/ 0 h 47"/>
                  <a:gd name="T30" fmla="*/ 58 w 103"/>
                  <a:gd name="T31" fmla="*/ 0 h 47"/>
                  <a:gd name="T32" fmla="*/ 48 w 103"/>
                  <a:gd name="T33" fmla="*/ 2 h 47"/>
                  <a:gd name="T34" fmla="*/ 37 w 103"/>
                  <a:gd name="T35" fmla="*/ 4 h 47"/>
                  <a:gd name="T36" fmla="*/ 28 w 103"/>
                  <a:gd name="T37" fmla="*/ 6 h 47"/>
                  <a:gd name="T38" fmla="*/ 20 w 103"/>
                  <a:gd name="T39" fmla="*/ 11 h 47"/>
                  <a:gd name="T40" fmla="*/ 13 w 103"/>
                  <a:gd name="T41" fmla="*/ 14 h 47"/>
                  <a:gd name="T42" fmla="*/ 7 w 103"/>
                  <a:gd name="T43" fmla="*/ 19 h 47"/>
                  <a:gd name="T44" fmla="*/ 2 w 103"/>
                  <a:gd name="T45" fmla="*/ 24 h 47"/>
                  <a:gd name="T46" fmla="*/ 0 w 103"/>
                  <a:gd name="T47" fmla="*/ 28 h 47"/>
                  <a:gd name="T48" fmla="*/ 0 w 103"/>
                  <a:gd name="T49" fmla="*/ 33 h 47"/>
                  <a:gd name="T50" fmla="*/ 1 w 103"/>
                  <a:gd name="T51" fmla="*/ 36 h 47"/>
                  <a:gd name="T52" fmla="*/ 5 w 103"/>
                  <a:gd name="T53" fmla="*/ 40 h 47"/>
                  <a:gd name="T54" fmla="*/ 10 w 103"/>
                  <a:gd name="T55" fmla="*/ 42 h 47"/>
                  <a:gd name="T56" fmla="*/ 17 w 103"/>
                  <a:gd name="T57" fmla="*/ 44 h 47"/>
                  <a:gd name="T58" fmla="*/ 25 w 103"/>
                  <a:gd name="T59" fmla="*/ 46 h 47"/>
                  <a:gd name="T60" fmla="*/ 33 w 103"/>
                  <a:gd name="T61" fmla="*/ 46 h 47"/>
                  <a:gd name="T62" fmla="*/ 43 w 103"/>
                  <a:gd name="T63" fmla="*/ 44 h 47"/>
                  <a:gd name="T64" fmla="*/ 53 w 103"/>
                  <a:gd name="T65" fmla="*/ 4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3" h="47">
                    <a:moveTo>
                      <a:pt x="53" y="43"/>
                    </a:moveTo>
                    <a:lnTo>
                      <a:pt x="64" y="41"/>
                    </a:lnTo>
                    <a:lnTo>
                      <a:pt x="73" y="37"/>
                    </a:lnTo>
                    <a:lnTo>
                      <a:pt x="81" y="34"/>
                    </a:lnTo>
                    <a:lnTo>
                      <a:pt x="88" y="29"/>
                    </a:lnTo>
                    <a:lnTo>
                      <a:pt x="94" y="26"/>
                    </a:lnTo>
                    <a:lnTo>
                      <a:pt x="99" y="21"/>
                    </a:lnTo>
                    <a:lnTo>
                      <a:pt x="101" y="17"/>
                    </a:lnTo>
                    <a:lnTo>
                      <a:pt x="102" y="12"/>
                    </a:lnTo>
                    <a:lnTo>
                      <a:pt x="100" y="9"/>
                    </a:lnTo>
                    <a:lnTo>
                      <a:pt x="96" y="5"/>
                    </a:lnTo>
                    <a:lnTo>
                      <a:pt x="91" y="2"/>
                    </a:lnTo>
                    <a:lnTo>
                      <a:pt x="84" y="1"/>
                    </a:lnTo>
                    <a:lnTo>
                      <a:pt x="76" y="0"/>
                    </a:lnTo>
                    <a:lnTo>
                      <a:pt x="68" y="0"/>
                    </a:lnTo>
                    <a:lnTo>
                      <a:pt x="58" y="0"/>
                    </a:lnTo>
                    <a:lnTo>
                      <a:pt x="48" y="2"/>
                    </a:lnTo>
                    <a:lnTo>
                      <a:pt x="37" y="4"/>
                    </a:lnTo>
                    <a:lnTo>
                      <a:pt x="28" y="6"/>
                    </a:lnTo>
                    <a:lnTo>
                      <a:pt x="20" y="11"/>
                    </a:lnTo>
                    <a:lnTo>
                      <a:pt x="13" y="14"/>
                    </a:lnTo>
                    <a:lnTo>
                      <a:pt x="7" y="19"/>
                    </a:lnTo>
                    <a:lnTo>
                      <a:pt x="2" y="24"/>
                    </a:lnTo>
                    <a:lnTo>
                      <a:pt x="0" y="28"/>
                    </a:lnTo>
                    <a:lnTo>
                      <a:pt x="0" y="33"/>
                    </a:lnTo>
                    <a:lnTo>
                      <a:pt x="1" y="36"/>
                    </a:lnTo>
                    <a:lnTo>
                      <a:pt x="5" y="40"/>
                    </a:lnTo>
                    <a:lnTo>
                      <a:pt x="10" y="42"/>
                    </a:lnTo>
                    <a:lnTo>
                      <a:pt x="17" y="44"/>
                    </a:lnTo>
                    <a:lnTo>
                      <a:pt x="25" y="46"/>
                    </a:lnTo>
                    <a:lnTo>
                      <a:pt x="33" y="46"/>
                    </a:lnTo>
                    <a:lnTo>
                      <a:pt x="43" y="44"/>
                    </a:lnTo>
                    <a:lnTo>
                      <a:pt x="53" y="43"/>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7" name="Freeform 51"/>
              <p:cNvSpPr>
                <a:spLocks/>
              </p:cNvSpPr>
              <p:nvPr/>
            </p:nvSpPr>
            <p:spPr bwMode="auto">
              <a:xfrm>
                <a:off x="1869" y="2944"/>
                <a:ext cx="27" cy="40"/>
              </a:xfrm>
              <a:custGeom>
                <a:avLst/>
                <a:gdLst>
                  <a:gd name="T0" fmla="*/ 3 w 27"/>
                  <a:gd name="T1" fmla="*/ 14 h 40"/>
                  <a:gd name="T2" fmla="*/ 1 w 27"/>
                  <a:gd name="T3" fmla="*/ 17 h 40"/>
                  <a:gd name="T4" fmla="*/ 1 w 27"/>
                  <a:gd name="T5" fmla="*/ 21 h 40"/>
                  <a:gd name="T6" fmla="*/ 0 w 27"/>
                  <a:gd name="T7" fmla="*/ 25 h 40"/>
                  <a:gd name="T8" fmla="*/ 0 w 27"/>
                  <a:gd name="T9" fmla="*/ 28 h 40"/>
                  <a:gd name="T10" fmla="*/ 1 w 27"/>
                  <a:gd name="T11" fmla="*/ 31 h 40"/>
                  <a:gd name="T12" fmla="*/ 2 w 27"/>
                  <a:gd name="T13" fmla="*/ 34 h 40"/>
                  <a:gd name="T14" fmla="*/ 3 w 27"/>
                  <a:gd name="T15" fmla="*/ 36 h 40"/>
                  <a:gd name="T16" fmla="*/ 5 w 27"/>
                  <a:gd name="T17" fmla="*/ 37 h 40"/>
                  <a:gd name="T18" fmla="*/ 7 w 27"/>
                  <a:gd name="T19" fmla="*/ 39 h 40"/>
                  <a:gd name="T20" fmla="*/ 9 w 27"/>
                  <a:gd name="T21" fmla="*/ 39 h 40"/>
                  <a:gd name="T22" fmla="*/ 12 w 27"/>
                  <a:gd name="T23" fmla="*/ 37 h 40"/>
                  <a:gd name="T24" fmla="*/ 14 w 27"/>
                  <a:gd name="T25" fmla="*/ 36 h 40"/>
                  <a:gd name="T26" fmla="*/ 17 w 27"/>
                  <a:gd name="T27" fmla="*/ 34 h 40"/>
                  <a:gd name="T28" fmla="*/ 19 w 27"/>
                  <a:gd name="T29" fmla="*/ 31 h 40"/>
                  <a:gd name="T30" fmla="*/ 21 w 27"/>
                  <a:gd name="T31" fmla="*/ 27 h 40"/>
                  <a:gd name="T32" fmla="*/ 23 w 27"/>
                  <a:gd name="T33" fmla="*/ 24 h 40"/>
                  <a:gd name="T34" fmla="*/ 24 w 27"/>
                  <a:gd name="T35" fmla="*/ 21 h 40"/>
                  <a:gd name="T36" fmla="*/ 25 w 27"/>
                  <a:gd name="T37" fmla="*/ 16 h 40"/>
                  <a:gd name="T38" fmla="*/ 26 w 27"/>
                  <a:gd name="T39" fmla="*/ 13 h 40"/>
                  <a:gd name="T40" fmla="*/ 25 w 27"/>
                  <a:gd name="T41" fmla="*/ 10 h 40"/>
                  <a:gd name="T42" fmla="*/ 25 w 27"/>
                  <a:gd name="T43" fmla="*/ 6 h 40"/>
                  <a:gd name="T44" fmla="*/ 24 w 27"/>
                  <a:gd name="T45" fmla="*/ 4 h 40"/>
                  <a:gd name="T46" fmla="*/ 23 w 27"/>
                  <a:gd name="T47" fmla="*/ 2 h 40"/>
                  <a:gd name="T48" fmla="*/ 21 w 27"/>
                  <a:gd name="T49" fmla="*/ 1 h 40"/>
                  <a:gd name="T50" fmla="*/ 19 w 27"/>
                  <a:gd name="T51" fmla="*/ 0 h 40"/>
                  <a:gd name="T52" fmla="*/ 16 w 27"/>
                  <a:gd name="T53" fmla="*/ 0 h 40"/>
                  <a:gd name="T54" fmla="*/ 14 w 27"/>
                  <a:gd name="T55" fmla="*/ 1 h 40"/>
                  <a:gd name="T56" fmla="*/ 11 w 27"/>
                  <a:gd name="T57" fmla="*/ 2 h 40"/>
                  <a:gd name="T58" fmla="*/ 9 w 27"/>
                  <a:gd name="T59" fmla="*/ 4 h 40"/>
                  <a:gd name="T60" fmla="*/ 7 w 27"/>
                  <a:gd name="T61" fmla="*/ 7 h 40"/>
                  <a:gd name="T62" fmla="*/ 5 w 27"/>
                  <a:gd name="T63" fmla="*/ 10 h 40"/>
                  <a:gd name="T64" fmla="*/ 3 w 27"/>
                  <a:gd name="T65" fmla="*/ 1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 h="40">
                    <a:moveTo>
                      <a:pt x="3" y="14"/>
                    </a:moveTo>
                    <a:lnTo>
                      <a:pt x="1" y="17"/>
                    </a:lnTo>
                    <a:lnTo>
                      <a:pt x="1" y="21"/>
                    </a:lnTo>
                    <a:lnTo>
                      <a:pt x="0" y="25"/>
                    </a:lnTo>
                    <a:lnTo>
                      <a:pt x="0" y="28"/>
                    </a:lnTo>
                    <a:lnTo>
                      <a:pt x="1" y="31"/>
                    </a:lnTo>
                    <a:lnTo>
                      <a:pt x="2" y="34"/>
                    </a:lnTo>
                    <a:lnTo>
                      <a:pt x="3" y="36"/>
                    </a:lnTo>
                    <a:lnTo>
                      <a:pt x="5" y="37"/>
                    </a:lnTo>
                    <a:lnTo>
                      <a:pt x="7" y="39"/>
                    </a:lnTo>
                    <a:lnTo>
                      <a:pt x="9" y="39"/>
                    </a:lnTo>
                    <a:lnTo>
                      <a:pt x="12" y="37"/>
                    </a:lnTo>
                    <a:lnTo>
                      <a:pt x="14" y="36"/>
                    </a:lnTo>
                    <a:lnTo>
                      <a:pt x="17" y="34"/>
                    </a:lnTo>
                    <a:lnTo>
                      <a:pt x="19" y="31"/>
                    </a:lnTo>
                    <a:lnTo>
                      <a:pt x="21" y="27"/>
                    </a:lnTo>
                    <a:lnTo>
                      <a:pt x="23" y="24"/>
                    </a:lnTo>
                    <a:lnTo>
                      <a:pt x="24" y="21"/>
                    </a:lnTo>
                    <a:lnTo>
                      <a:pt x="25" y="16"/>
                    </a:lnTo>
                    <a:lnTo>
                      <a:pt x="26" y="13"/>
                    </a:lnTo>
                    <a:lnTo>
                      <a:pt x="25" y="10"/>
                    </a:lnTo>
                    <a:lnTo>
                      <a:pt x="25" y="6"/>
                    </a:lnTo>
                    <a:lnTo>
                      <a:pt x="24" y="4"/>
                    </a:lnTo>
                    <a:lnTo>
                      <a:pt x="23" y="2"/>
                    </a:lnTo>
                    <a:lnTo>
                      <a:pt x="21" y="1"/>
                    </a:lnTo>
                    <a:lnTo>
                      <a:pt x="19" y="0"/>
                    </a:lnTo>
                    <a:lnTo>
                      <a:pt x="16" y="0"/>
                    </a:lnTo>
                    <a:lnTo>
                      <a:pt x="14" y="1"/>
                    </a:lnTo>
                    <a:lnTo>
                      <a:pt x="11" y="2"/>
                    </a:lnTo>
                    <a:lnTo>
                      <a:pt x="9" y="4"/>
                    </a:lnTo>
                    <a:lnTo>
                      <a:pt x="7" y="7"/>
                    </a:lnTo>
                    <a:lnTo>
                      <a:pt x="5" y="10"/>
                    </a:lnTo>
                    <a:lnTo>
                      <a:pt x="3" y="14"/>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8" name="Freeform 52"/>
              <p:cNvSpPr>
                <a:spLocks/>
              </p:cNvSpPr>
              <p:nvPr/>
            </p:nvSpPr>
            <p:spPr bwMode="auto">
              <a:xfrm>
                <a:off x="1950" y="2956"/>
                <a:ext cx="26" cy="40"/>
              </a:xfrm>
              <a:custGeom>
                <a:avLst/>
                <a:gdLst>
                  <a:gd name="T0" fmla="*/ 2 w 26"/>
                  <a:gd name="T1" fmla="*/ 13 h 40"/>
                  <a:gd name="T2" fmla="*/ 1 w 26"/>
                  <a:gd name="T3" fmla="*/ 18 h 40"/>
                  <a:gd name="T4" fmla="*/ 0 w 26"/>
                  <a:gd name="T5" fmla="*/ 21 h 40"/>
                  <a:gd name="T6" fmla="*/ 0 w 26"/>
                  <a:gd name="T7" fmla="*/ 26 h 40"/>
                  <a:gd name="T8" fmla="*/ 0 w 26"/>
                  <a:gd name="T9" fmla="*/ 29 h 40"/>
                  <a:gd name="T10" fmla="*/ 0 w 26"/>
                  <a:gd name="T11" fmla="*/ 32 h 40"/>
                  <a:gd name="T12" fmla="*/ 1 w 26"/>
                  <a:gd name="T13" fmla="*/ 35 h 40"/>
                  <a:gd name="T14" fmla="*/ 2 w 26"/>
                  <a:gd name="T15" fmla="*/ 36 h 40"/>
                  <a:gd name="T16" fmla="*/ 4 w 26"/>
                  <a:gd name="T17" fmla="*/ 39 h 40"/>
                  <a:gd name="T18" fmla="*/ 6 w 26"/>
                  <a:gd name="T19" fmla="*/ 39 h 40"/>
                  <a:gd name="T20" fmla="*/ 8 w 26"/>
                  <a:gd name="T21" fmla="*/ 39 h 40"/>
                  <a:gd name="T22" fmla="*/ 11 w 26"/>
                  <a:gd name="T23" fmla="*/ 39 h 40"/>
                  <a:gd name="T24" fmla="*/ 13 w 26"/>
                  <a:gd name="T25" fmla="*/ 36 h 40"/>
                  <a:gd name="T26" fmla="*/ 16 w 26"/>
                  <a:gd name="T27" fmla="*/ 34 h 40"/>
                  <a:gd name="T28" fmla="*/ 18 w 26"/>
                  <a:gd name="T29" fmla="*/ 32 h 40"/>
                  <a:gd name="T30" fmla="*/ 20 w 26"/>
                  <a:gd name="T31" fmla="*/ 28 h 40"/>
                  <a:gd name="T32" fmla="*/ 22 w 26"/>
                  <a:gd name="T33" fmla="*/ 25 h 40"/>
                  <a:gd name="T34" fmla="*/ 23 w 26"/>
                  <a:gd name="T35" fmla="*/ 21 h 40"/>
                  <a:gd name="T36" fmla="*/ 24 w 26"/>
                  <a:gd name="T37" fmla="*/ 17 h 40"/>
                  <a:gd name="T38" fmla="*/ 25 w 26"/>
                  <a:gd name="T39" fmla="*/ 13 h 40"/>
                  <a:gd name="T40" fmla="*/ 25 w 26"/>
                  <a:gd name="T41" fmla="*/ 10 h 40"/>
                  <a:gd name="T42" fmla="*/ 24 w 26"/>
                  <a:gd name="T43" fmla="*/ 6 h 40"/>
                  <a:gd name="T44" fmla="*/ 23 w 26"/>
                  <a:gd name="T45" fmla="*/ 4 h 40"/>
                  <a:gd name="T46" fmla="*/ 22 w 26"/>
                  <a:gd name="T47" fmla="*/ 2 h 40"/>
                  <a:gd name="T48" fmla="*/ 20 w 26"/>
                  <a:gd name="T49" fmla="*/ 1 h 40"/>
                  <a:gd name="T50" fmla="*/ 18 w 26"/>
                  <a:gd name="T51" fmla="*/ 0 h 40"/>
                  <a:gd name="T52" fmla="*/ 15 w 26"/>
                  <a:gd name="T53" fmla="*/ 0 h 40"/>
                  <a:gd name="T54" fmla="*/ 13 w 26"/>
                  <a:gd name="T55" fmla="*/ 1 h 40"/>
                  <a:gd name="T56" fmla="*/ 11 w 26"/>
                  <a:gd name="T57" fmla="*/ 2 h 40"/>
                  <a:gd name="T58" fmla="*/ 8 w 26"/>
                  <a:gd name="T59" fmla="*/ 4 h 40"/>
                  <a:gd name="T60" fmla="*/ 6 w 26"/>
                  <a:gd name="T61" fmla="*/ 6 h 40"/>
                  <a:gd name="T62" fmla="*/ 4 w 26"/>
                  <a:gd name="T63" fmla="*/ 10 h 40"/>
                  <a:gd name="T64" fmla="*/ 2 w 26"/>
                  <a:gd name="T65" fmla="*/ 1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 h="40">
                    <a:moveTo>
                      <a:pt x="2" y="13"/>
                    </a:moveTo>
                    <a:lnTo>
                      <a:pt x="1" y="18"/>
                    </a:lnTo>
                    <a:lnTo>
                      <a:pt x="0" y="21"/>
                    </a:lnTo>
                    <a:lnTo>
                      <a:pt x="0" y="26"/>
                    </a:lnTo>
                    <a:lnTo>
                      <a:pt x="0" y="29"/>
                    </a:lnTo>
                    <a:lnTo>
                      <a:pt x="0" y="32"/>
                    </a:lnTo>
                    <a:lnTo>
                      <a:pt x="1" y="35"/>
                    </a:lnTo>
                    <a:lnTo>
                      <a:pt x="2" y="36"/>
                    </a:lnTo>
                    <a:lnTo>
                      <a:pt x="4" y="39"/>
                    </a:lnTo>
                    <a:lnTo>
                      <a:pt x="6" y="39"/>
                    </a:lnTo>
                    <a:lnTo>
                      <a:pt x="8" y="39"/>
                    </a:lnTo>
                    <a:lnTo>
                      <a:pt x="11" y="39"/>
                    </a:lnTo>
                    <a:lnTo>
                      <a:pt x="13" y="36"/>
                    </a:lnTo>
                    <a:lnTo>
                      <a:pt x="16" y="34"/>
                    </a:lnTo>
                    <a:lnTo>
                      <a:pt x="18" y="32"/>
                    </a:lnTo>
                    <a:lnTo>
                      <a:pt x="20" y="28"/>
                    </a:lnTo>
                    <a:lnTo>
                      <a:pt x="22" y="25"/>
                    </a:lnTo>
                    <a:lnTo>
                      <a:pt x="23" y="21"/>
                    </a:lnTo>
                    <a:lnTo>
                      <a:pt x="24" y="17"/>
                    </a:lnTo>
                    <a:lnTo>
                      <a:pt x="25" y="13"/>
                    </a:lnTo>
                    <a:lnTo>
                      <a:pt x="25" y="10"/>
                    </a:lnTo>
                    <a:lnTo>
                      <a:pt x="24" y="6"/>
                    </a:lnTo>
                    <a:lnTo>
                      <a:pt x="23" y="4"/>
                    </a:lnTo>
                    <a:lnTo>
                      <a:pt x="22" y="2"/>
                    </a:lnTo>
                    <a:lnTo>
                      <a:pt x="20" y="1"/>
                    </a:lnTo>
                    <a:lnTo>
                      <a:pt x="18" y="0"/>
                    </a:lnTo>
                    <a:lnTo>
                      <a:pt x="15" y="0"/>
                    </a:lnTo>
                    <a:lnTo>
                      <a:pt x="13" y="1"/>
                    </a:lnTo>
                    <a:lnTo>
                      <a:pt x="11" y="2"/>
                    </a:lnTo>
                    <a:lnTo>
                      <a:pt x="8" y="4"/>
                    </a:lnTo>
                    <a:lnTo>
                      <a:pt x="6" y="6"/>
                    </a:lnTo>
                    <a:lnTo>
                      <a:pt x="4" y="10"/>
                    </a:lnTo>
                    <a:lnTo>
                      <a:pt x="2" y="13"/>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9" name="Freeform 53"/>
              <p:cNvSpPr>
                <a:spLocks/>
              </p:cNvSpPr>
              <p:nvPr/>
            </p:nvSpPr>
            <p:spPr bwMode="auto">
              <a:xfrm>
                <a:off x="1788" y="3248"/>
                <a:ext cx="23" cy="43"/>
              </a:xfrm>
              <a:custGeom>
                <a:avLst/>
                <a:gdLst>
                  <a:gd name="T0" fmla="*/ 0 w 23"/>
                  <a:gd name="T1" fmla="*/ 20 h 43"/>
                  <a:gd name="T2" fmla="*/ 0 w 23"/>
                  <a:gd name="T3" fmla="*/ 23 h 43"/>
                  <a:gd name="T4" fmla="*/ 0 w 23"/>
                  <a:gd name="T5" fmla="*/ 28 h 43"/>
                  <a:gd name="T6" fmla="*/ 1 w 23"/>
                  <a:gd name="T7" fmla="*/ 31 h 43"/>
                  <a:gd name="T8" fmla="*/ 2 w 23"/>
                  <a:gd name="T9" fmla="*/ 35 h 43"/>
                  <a:gd name="T10" fmla="*/ 3 w 23"/>
                  <a:gd name="T11" fmla="*/ 37 h 43"/>
                  <a:gd name="T12" fmla="*/ 5 w 23"/>
                  <a:gd name="T13" fmla="*/ 39 h 43"/>
                  <a:gd name="T14" fmla="*/ 7 w 23"/>
                  <a:gd name="T15" fmla="*/ 40 h 43"/>
                  <a:gd name="T16" fmla="*/ 9 w 23"/>
                  <a:gd name="T17" fmla="*/ 42 h 43"/>
                  <a:gd name="T18" fmla="*/ 12 w 23"/>
                  <a:gd name="T19" fmla="*/ 42 h 43"/>
                  <a:gd name="T20" fmla="*/ 14 w 23"/>
                  <a:gd name="T21" fmla="*/ 40 h 43"/>
                  <a:gd name="T22" fmla="*/ 16 w 23"/>
                  <a:gd name="T23" fmla="*/ 38 h 43"/>
                  <a:gd name="T24" fmla="*/ 18 w 23"/>
                  <a:gd name="T25" fmla="*/ 36 h 43"/>
                  <a:gd name="T26" fmla="*/ 19 w 23"/>
                  <a:gd name="T27" fmla="*/ 32 h 43"/>
                  <a:gd name="T28" fmla="*/ 20 w 23"/>
                  <a:gd name="T29" fmla="*/ 29 h 43"/>
                  <a:gd name="T30" fmla="*/ 21 w 23"/>
                  <a:gd name="T31" fmla="*/ 26 h 43"/>
                  <a:gd name="T32" fmla="*/ 22 w 23"/>
                  <a:gd name="T33" fmla="*/ 21 h 43"/>
                  <a:gd name="T34" fmla="*/ 21 w 23"/>
                  <a:gd name="T35" fmla="*/ 17 h 43"/>
                  <a:gd name="T36" fmla="*/ 21 w 23"/>
                  <a:gd name="T37" fmla="*/ 13 h 43"/>
                  <a:gd name="T38" fmla="*/ 20 w 23"/>
                  <a:gd name="T39" fmla="*/ 10 h 43"/>
                  <a:gd name="T40" fmla="*/ 19 w 23"/>
                  <a:gd name="T41" fmla="*/ 6 h 43"/>
                  <a:gd name="T42" fmla="*/ 18 w 23"/>
                  <a:gd name="T43" fmla="*/ 4 h 43"/>
                  <a:gd name="T44" fmla="*/ 16 w 23"/>
                  <a:gd name="T45" fmla="*/ 2 h 43"/>
                  <a:gd name="T46" fmla="*/ 14 w 23"/>
                  <a:gd name="T47" fmla="*/ 1 h 43"/>
                  <a:gd name="T48" fmla="*/ 12 w 23"/>
                  <a:gd name="T49" fmla="*/ 0 h 43"/>
                  <a:gd name="T50" fmla="*/ 9 w 23"/>
                  <a:gd name="T51" fmla="*/ 0 h 43"/>
                  <a:gd name="T52" fmla="*/ 7 w 23"/>
                  <a:gd name="T53" fmla="*/ 1 h 43"/>
                  <a:gd name="T54" fmla="*/ 5 w 23"/>
                  <a:gd name="T55" fmla="*/ 3 h 43"/>
                  <a:gd name="T56" fmla="*/ 3 w 23"/>
                  <a:gd name="T57" fmla="*/ 5 h 43"/>
                  <a:gd name="T58" fmla="*/ 2 w 23"/>
                  <a:gd name="T59" fmla="*/ 9 h 43"/>
                  <a:gd name="T60" fmla="*/ 1 w 23"/>
                  <a:gd name="T61" fmla="*/ 12 h 43"/>
                  <a:gd name="T62" fmla="*/ 0 w 23"/>
                  <a:gd name="T63" fmla="*/ 15 h 43"/>
                  <a:gd name="T64" fmla="*/ 0 w 23"/>
                  <a:gd name="T65" fmla="*/ 2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 h="43">
                    <a:moveTo>
                      <a:pt x="0" y="20"/>
                    </a:moveTo>
                    <a:lnTo>
                      <a:pt x="0" y="23"/>
                    </a:lnTo>
                    <a:lnTo>
                      <a:pt x="0" y="28"/>
                    </a:lnTo>
                    <a:lnTo>
                      <a:pt x="1" y="31"/>
                    </a:lnTo>
                    <a:lnTo>
                      <a:pt x="2" y="35"/>
                    </a:lnTo>
                    <a:lnTo>
                      <a:pt x="3" y="37"/>
                    </a:lnTo>
                    <a:lnTo>
                      <a:pt x="5" y="39"/>
                    </a:lnTo>
                    <a:lnTo>
                      <a:pt x="7" y="40"/>
                    </a:lnTo>
                    <a:lnTo>
                      <a:pt x="9" y="42"/>
                    </a:lnTo>
                    <a:lnTo>
                      <a:pt x="12" y="42"/>
                    </a:lnTo>
                    <a:lnTo>
                      <a:pt x="14" y="40"/>
                    </a:lnTo>
                    <a:lnTo>
                      <a:pt x="16" y="38"/>
                    </a:lnTo>
                    <a:lnTo>
                      <a:pt x="18" y="36"/>
                    </a:lnTo>
                    <a:lnTo>
                      <a:pt x="19" y="32"/>
                    </a:lnTo>
                    <a:lnTo>
                      <a:pt x="20" y="29"/>
                    </a:lnTo>
                    <a:lnTo>
                      <a:pt x="21" y="26"/>
                    </a:lnTo>
                    <a:lnTo>
                      <a:pt x="22" y="21"/>
                    </a:lnTo>
                    <a:lnTo>
                      <a:pt x="21" y="17"/>
                    </a:lnTo>
                    <a:lnTo>
                      <a:pt x="21" y="13"/>
                    </a:lnTo>
                    <a:lnTo>
                      <a:pt x="20" y="10"/>
                    </a:lnTo>
                    <a:lnTo>
                      <a:pt x="19" y="6"/>
                    </a:lnTo>
                    <a:lnTo>
                      <a:pt x="18" y="4"/>
                    </a:lnTo>
                    <a:lnTo>
                      <a:pt x="16" y="2"/>
                    </a:lnTo>
                    <a:lnTo>
                      <a:pt x="14" y="1"/>
                    </a:lnTo>
                    <a:lnTo>
                      <a:pt x="12" y="0"/>
                    </a:lnTo>
                    <a:lnTo>
                      <a:pt x="9" y="0"/>
                    </a:lnTo>
                    <a:lnTo>
                      <a:pt x="7" y="1"/>
                    </a:lnTo>
                    <a:lnTo>
                      <a:pt x="5" y="3"/>
                    </a:lnTo>
                    <a:lnTo>
                      <a:pt x="3" y="5"/>
                    </a:lnTo>
                    <a:lnTo>
                      <a:pt x="2" y="9"/>
                    </a:lnTo>
                    <a:lnTo>
                      <a:pt x="1" y="12"/>
                    </a:lnTo>
                    <a:lnTo>
                      <a:pt x="0" y="15"/>
                    </a:lnTo>
                    <a:lnTo>
                      <a:pt x="0" y="20"/>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70" name="Freeform 54"/>
              <p:cNvSpPr>
                <a:spLocks/>
              </p:cNvSpPr>
              <p:nvPr/>
            </p:nvSpPr>
            <p:spPr bwMode="auto">
              <a:xfrm>
                <a:off x="1708" y="3234"/>
                <a:ext cx="23" cy="43"/>
              </a:xfrm>
              <a:custGeom>
                <a:avLst/>
                <a:gdLst>
                  <a:gd name="T0" fmla="*/ 0 w 23"/>
                  <a:gd name="T1" fmla="*/ 20 h 43"/>
                  <a:gd name="T2" fmla="*/ 0 w 23"/>
                  <a:gd name="T3" fmla="*/ 24 h 43"/>
                  <a:gd name="T4" fmla="*/ 0 w 23"/>
                  <a:gd name="T5" fmla="*/ 28 h 43"/>
                  <a:gd name="T6" fmla="*/ 1 w 23"/>
                  <a:gd name="T7" fmla="*/ 31 h 43"/>
                  <a:gd name="T8" fmla="*/ 2 w 23"/>
                  <a:gd name="T9" fmla="*/ 35 h 43"/>
                  <a:gd name="T10" fmla="*/ 4 w 23"/>
                  <a:gd name="T11" fmla="*/ 37 h 43"/>
                  <a:gd name="T12" fmla="*/ 6 w 23"/>
                  <a:gd name="T13" fmla="*/ 39 h 43"/>
                  <a:gd name="T14" fmla="*/ 8 w 23"/>
                  <a:gd name="T15" fmla="*/ 40 h 43"/>
                  <a:gd name="T16" fmla="*/ 10 w 23"/>
                  <a:gd name="T17" fmla="*/ 42 h 43"/>
                  <a:gd name="T18" fmla="*/ 12 w 23"/>
                  <a:gd name="T19" fmla="*/ 40 h 43"/>
                  <a:gd name="T20" fmla="*/ 14 w 23"/>
                  <a:gd name="T21" fmla="*/ 39 h 43"/>
                  <a:gd name="T22" fmla="*/ 16 w 23"/>
                  <a:gd name="T23" fmla="*/ 38 h 43"/>
                  <a:gd name="T24" fmla="*/ 18 w 23"/>
                  <a:gd name="T25" fmla="*/ 35 h 43"/>
                  <a:gd name="T26" fmla="*/ 19 w 23"/>
                  <a:gd name="T27" fmla="*/ 32 h 43"/>
                  <a:gd name="T28" fmla="*/ 20 w 23"/>
                  <a:gd name="T29" fmla="*/ 29 h 43"/>
                  <a:gd name="T30" fmla="*/ 21 w 23"/>
                  <a:gd name="T31" fmla="*/ 24 h 43"/>
                  <a:gd name="T32" fmla="*/ 22 w 23"/>
                  <a:gd name="T33" fmla="*/ 21 h 43"/>
                  <a:gd name="T34" fmla="*/ 21 w 23"/>
                  <a:gd name="T35" fmla="*/ 17 h 43"/>
                  <a:gd name="T36" fmla="*/ 21 w 23"/>
                  <a:gd name="T37" fmla="*/ 13 h 43"/>
                  <a:gd name="T38" fmla="*/ 20 w 23"/>
                  <a:gd name="T39" fmla="*/ 9 h 43"/>
                  <a:gd name="T40" fmla="*/ 19 w 23"/>
                  <a:gd name="T41" fmla="*/ 6 h 43"/>
                  <a:gd name="T42" fmla="*/ 17 w 23"/>
                  <a:gd name="T43" fmla="*/ 3 h 43"/>
                  <a:gd name="T44" fmla="*/ 15 w 23"/>
                  <a:gd name="T45" fmla="*/ 2 h 43"/>
                  <a:gd name="T46" fmla="*/ 13 w 23"/>
                  <a:gd name="T47" fmla="*/ 0 h 43"/>
                  <a:gd name="T48" fmla="*/ 11 w 23"/>
                  <a:gd name="T49" fmla="*/ 0 h 43"/>
                  <a:gd name="T50" fmla="*/ 9 w 23"/>
                  <a:gd name="T51" fmla="*/ 0 h 43"/>
                  <a:gd name="T52" fmla="*/ 7 w 23"/>
                  <a:gd name="T53" fmla="*/ 1 h 43"/>
                  <a:gd name="T54" fmla="*/ 5 w 23"/>
                  <a:gd name="T55" fmla="*/ 3 h 43"/>
                  <a:gd name="T56" fmla="*/ 3 w 23"/>
                  <a:gd name="T57" fmla="*/ 5 h 43"/>
                  <a:gd name="T58" fmla="*/ 2 w 23"/>
                  <a:gd name="T59" fmla="*/ 9 h 43"/>
                  <a:gd name="T60" fmla="*/ 1 w 23"/>
                  <a:gd name="T61" fmla="*/ 12 h 43"/>
                  <a:gd name="T62" fmla="*/ 0 w 23"/>
                  <a:gd name="T63" fmla="*/ 15 h 43"/>
                  <a:gd name="T64" fmla="*/ 0 w 23"/>
                  <a:gd name="T65" fmla="*/ 2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 h="43">
                    <a:moveTo>
                      <a:pt x="0" y="20"/>
                    </a:moveTo>
                    <a:lnTo>
                      <a:pt x="0" y="24"/>
                    </a:lnTo>
                    <a:lnTo>
                      <a:pt x="0" y="28"/>
                    </a:lnTo>
                    <a:lnTo>
                      <a:pt x="1" y="31"/>
                    </a:lnTo>
                    <a:lnTo>
                      <a:pt x="2" y="35"/>
                    </a:lnTo>
                    <a:lnTo>
                      <a:pt x="4" y="37"/>
                    </a:lnTo>
                    <a:lnTo>
                      <a:pt x="6" y="39"/>
                    </a:lnTo>
                    <a:lnTo>
                      <a:pt x="8" y="40"/>
                    </a:lnTo>
                    <a:lnTo>
                      <a:pt x="10" y="42"/>
                    </a:lnTo>
                    <a:lnTo>
                      <a:pt x="12" y="40"/>
                    </a:lnTo>
                    <a:lnTo>
                      <a:pt x="14" y="39"/>
                    </a:lnTo>
                    <a:lnTo>
                      <a:pt x="16" y="38"/>
                    </a:lnTo>
                    <a:lnTo>
                      <a:pt x="18" y="35"/>
                    </a:lnTo>
                    <a:lnTo>
                      <a:pt x="19" y="32"/>
                    </a:lnTo>
                    <a:lnTo>
                      <a:pt x="20" y="29"/>
                    </a:lnTo>
                    <a:lnTo>
                      <a:pt x="21" y="24"/>
                    </a:lnTo>
                    <a:lnTo>
                      <a:pt x="22" y="21"/>
                    </a:lnTo>
                    <a:lnTo>
                      <a:pt x="21" y="17"/>
                    </a:lnTo>
                    <a:lnTo>
                      <a:pt x="21" y="13"/>
                    </a:lnTo>
                    <a:lnTo>
                      <a:pt x="20" y="9"/>
                    </a:lnTo>
                    <a:lnTo>
                      <a:pt x="19" y="6"/>
                    </a:lnTo>
                    <a:lnTo>
                      <a:pt x="17" y="3"/>
                    </a:lnTo>
                    <a:lnTo>
                      <a:pt x="15" y="2"/>
                    </a:lnTo>
                    <a:lnTo>
                      <a:pt x="13" y="0"/>
                    </a:lnTo>
                    <a:lnTo>
                      <a:pt x="11" y="0"/>
                    </a:lnTo>
                    <a:lnTo>
                      <a:pt x="9" y="0"/>
                    </a:lnTo>
                    <a:lnTo>
                      <a:pt x="7" y="1"/>
                    </a:lnTo>
                    <a:lnTo>
                      <a:pt x="5" y="3"/>
                    </a:lnTo>
                    <a:lnTo>
                      <a:pt x="3" y="5"/>
                    </a:lnTo>
                    <a:lnTo>
                      <a:pt x="2" y="9"/>
                    </a:lnTo>
                    <a:lnTo>
                      <a:pt x="1" y="12"/>
                    </a:lnTo>
                    <a:lnTo>
                      <a:pt x="0" y="15"/>
                    </a:lnTo>
                    <a:lnTo>
                      <a:pt x="0" y="20"/>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9273" name="Rectangle 57"/>
          <p:cNvSpPr>
            <a:spLocks noChangeArrowheads="1"/>
          </p:cNvSpPr>
          <p:nvPr/>
        </p:nvSpPr>
        <p:spPr bwMode="auto">
          <a:xfrm>
            <a:off x="2546350" y="4538663"/>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2400">
                <a:solidFill>
                  <a:srgbClr val="000000"/>
                </a:solidFill>
                <a:effectLst>
                  <a:outerShdw blurRad="38100" dist="38100" dir="2700000" algn="tl">
                    <a:srgbClr val="FFFFFF"/>
                  </a:outerShdw>
                </a:effectLst>
                <a:latin typeface="Arial" pitchFamily="34" charset="0"/>
              </a:rPr>
              <a:t>?</a:t>
            </a:r>
          </a:p>
        </p:txBody>
      </p:sp>
      <p:sp>
        <p:nvSpPr>
          <p:cNvPr id="9274" name="Rectangle 58"/>
          <p:cNvSpPr>
            <a:spLocks noChangeArrowheads="1"/>
          </p:cNvSpPr>
          <p:nvPr/>
        </p:nvSpPr>
        <p:spPr bwMode="auto">
          <a:xfrm>
            <a:off x="2343150" y="4098925"/>
            <a:ext cx="1238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1800">
                <a:solidFill>
                  <a:srgbClr val="000000"/>
                </a:solidFill>
                <a:latin typeface="Arial" pitchFamily="34" charset="0"/>
              </a:rPr>
              <a:t>Subquery</a:t>
            </a:r>
          </a:p>
        </p:txBody>
      </p:sp>
      <p:sp>
        <p:nvSpPr>
          <p:cNvPr id="9275" name="Arc 59"/>
          <p:cNvSpPr>
            <a:spLocks/>
          </p:cNvSpPr>
          <p:nvPr/>
        </p:nvSpPr>
        <p:spPr bwMode="auto">
          <a:xfrm rot="19620000">
            <a:off x="6019800" y="3638550"/>
            <a:ext cx="381000" cy="80010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50800" cap="rnd">
            <a:solidFill>
              <a:srgbClr val="FF5050"/>
            </a:solidFill>
            <a:round/>
            <a:headEnd type="stealth" w="med" len="lg"/>
            <a:tailEnd type="none" w="sm" len="sm"/>
          </a:ln>
          <a:effectLst>
            <a:outerShdw dist="53882"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275"/>
                                        </p:tgtEl>
                                        <p:attrNameLst>
                                          <p:attrName>style.visibility</p:attrName>
                                        </p:attrNameLst>
                                      </p:cBhvr>
                                      <p:to>
                                        <p:strVal val="visible"/>
                                      </p:to>
                                    </p:set>
                                    <p:animEffect transition="in" filter="wipe(down)">
                                      <p:cBhvr>
                                        <p:cTn id="7" dur="500"/>
                                        <p:tgtEl>
                                          <p:spTgt spid="9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7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blackWhite">
          <a:xfrm>
            <a:off x="939800" y="1905000"/>
            <a:ext cx="7480300" cy="1465262"/>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endParaRPr lang="en-US" sz="1800" dirty="0">
              <a:solidFill>
                <a:srgbClr val="000000"/>
              </a:solidFill>
              <a:latin typeface="Courier New" pitchFamily="49" charset="0"/>
            </a:endParaRPr>
          </a:p>
          <a:p>
            <a:pPr algn="l">
              <a:lnSpc>
                <a:spcPct val="100000"/>
              </a:lnSpc>
              <a:spcBef>
                <a:spcPct val="0"/>
              </a:spcBef>
              <a:tabLst>
                <a:tab pos="1200150" algn="l"/>
              </a:tabLst>
            </a:pPr>
            <a:endParaRPr lang="en-US" sz="1800" dirty="0">
              <a:solidFill>
                <a:srgbClr val="000000"/>
              </a:solidFill>
              <a:latin typeface="Courier New" pitchFamily="49" charset="0"/>
            </a:endParaRPr>
          </a:p>
        </p:txBody>
      </p:sp>
      <p:sp>
        <p:nvSpPr>
          <p:cNvPr id="11267" name="Rectangle 3"/>
          <p:cNvSpPr>
            <a:spLocks noGrp="1" noChangeArrowheads="1"/>
          </p:cNvSpPr>
          <p:nvPr>
            <p:ph type="title"/>
          </p:nvPr>
        </p:nvSpPr>
        <p:spPr>
          <a:noFill/>
          <a:ln/>
        </p:spPr>
        <p:txBody>
          <a:bodyPr/>
          <a:lstStyle/>
          <a:p>
            <a:pPr algn="l"/>
            <a:r>
              <a:rPr lang="en-US" dirty="0" err="1"/>
              <a:t>Subqueries</a:t>
            </a:r>
            <a:endParaRPr lang="en-US" dirty="0"/>
          </a:p>
        </p:txBody>
      </p:sp>
      <p:sp>
        <p:nvSpPr>
          <p:cNvPr id="11268" name="Rectangle 4"/>
          <p:cNvSpPr>
            <a:spLocks noGrp="1" noChangeArrowheads="1"/>
          </p:cNvSpPr>
          <p:nvPr>
            <p:ph idx="1"/>
          </p:nvPr>
        </p:nvSpPr>
        <p:spPr>
          <a:xfrm>
            <a:off x="860425" y="3559175"/>
            <a:ext cx="7385050" cy="1066800"/>
          </a:xfrm>
          <a:noFill/>
          <a:ln/>
        </p:spPr>
        <p:txBody>
          <a:bodyPr/>
          <a:lstStyle/>
          <a:p>
            <a:pPr lvl="1"/>
            <a:r>
              <a:rPr lang="en-US" dirty="0"/>
              <a:t>The </a:t>
            </a:r>
            <a:r>
              <a:rPr lang="en-US" dirty="0" err="1"/>
              <a:t>subquery</a:t>
            </a:r>
            <a:r>
              <a:rPr lang="en-US" dirty="0"/>
              <a:t> (inner query) executes once before the main query.</a:t>
            </a:r>
          </a:p>
          <a:p>
            <a:pPr lvl="1"/>
            <a:r>
              <a:rPr lang="en-US" dirty="0"/>
              <a:t>The result of the </a:t>
            </a:r>
            <a:r>
              <a:rPr lang="en-US" dirty="0" err="1"/>
              <a:t>subquery</a:t>
            </a:r>
            <a:r>
              <a:rPr lang="en-US" dirty="0"/>
              <a:t> is used by the main query (outer query).</a:t>
            </a:r>
          </a:p>
        </p:txBody>
      </p:sp>
      <p:sp>
        <p:nvSpPr>
          <p:cNvPr id="11269" name="Rectangle 5"/>
          <p:cNvSpPr>
            <a:spLocks noChangeArrowheads="1"/>
          </p:cNvSpPr>
          <p:nvPr/>
        </p:nvSpPr>
        <p:spPr bwMode="ltGray">
          <a:xfrm>
            <a:off x="3698876" y="2817812"/>
            <a:ext cx="4189412" cy="552450"/>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0" name="Rectangle 6"/>
          <p:cNvSpPr>
            <a:spLocks noChangeArrowheads="1"/>
          </p:cNvSpPr>
          <p:nvPr/>
        </p:nvSpPr>
        <p:spPr bwMode="blackWhite">
          <a:xfrm>
            <a:off x="1054731" y="1950244"/>
            <a:ext cx="7694612" cy="149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lnSpc>
                <a:spcPct val="100000"/>
              </a:lnSpc>
              <a:spcBef>
                <a:spcPct val="0"/>
              </a:spcBef>
              <a:tabLst>
                <a:tab pos="1200150" algn="l"/>
              </a:tabLst>
            </a:pPr>
            <a:r>
              <a:rPr lang="en-US" sz="1800" dirty="0">
                <a:solidFill>
                  <a:srgbClr val="000000"/>
                </a:solidFill>
                <a:latin typeface="Courier New" pitchFamily="49" charset="0"/>
              </a:rPr>
              <a:t>SELECT	</a:t>
            </a:r>
            <a:r>
              <a:rPr lang="en-US" sz="1800" i="1" dirty="0" err="1">
                <a:solidFill>
                  <a:srgbClr val="000000"/>
                </a:solidFill>
                <a:latin typeface="Courier New" pitchFamily="49" charset="0"/>
              </a:rPr>
              <a:t>select_list</a:t>
            </a:r>
            <a:endParaRPr lang="en-US" sz="1800" dirty="0">
              <a:solidFill>
                <a:srgbClr val="000000"/>
              </a:solidFill>
              <a:latin typeface="Courier New" pitchFamily="49" charset="0"/>
            </a:endParaRPr>
          </a:p>
          <a:p>
            <a:pPr algn="l">
              <a:lnSpc>
                <a:spcPct val="100000"/>
              </a:lnSpc>
              <a:spcBef>
                <a:spcPct val="0"/>
              </a:spcBef>
              <a:tabLst>
                <a:tab pos="1200150" algn="l"/>
              </a:tabLst>
            </a:pPr>
            <a:r>
              <a:rPr lang="en-US" sz="1800" dirty="0">
                <a:solidFill>
                  <a:srgbClr val="000000"/>
                </a:solidFill>
                <a:latin typeface="Courier New" pitchFamily="49" charset="0"/>
              </a:rPr>
              <a:t>FROM	</a:t>
            </a:r>
            <a:r>
              <a:rPr lang="en-US" sz="1800" i="1" dirty="0">
                <a:solidFill>
                  <a:srgbClr val="000000"/>
                </a:solidFill>
                <a:latin typeface="Courier New" pitchFamily="49" charset="0"/>
              </a:rPr>
              <a:t>table</a:t>
            </a:r>
            <a:endParaRPr lang="en-US" sz="1800" dirty="0">
              <a:solidFill>
                <a:srgbClr val="000000"/>
              </a:solidFill>
              <a:latin typeface="Courier New" pitchFamily="49" charset="0"/>
            </a:endParaRPr>
          </a:p>
          <a:p>
            <a:pPr algn="l">
              <a:lnSpc>
                <a:spcPct val="100000"/>
              </a:lnSpc>
              <a:spcBef>
                <a:spcPct val="0"/>
              </a:spcBef>
              <a:tabLst>
                <a:tab pos="1200150" algn="l"/>
              </a:tabLst>
            </a:pPr>
            <a:r>
              <a:rPr lang="en-US" sz="1800" dirty="0">
                <a:solidFill>
                  <a:srgbClr val="000000"/>
                </a:solidFill>
                <a:latin typeface="Courier New" pitchFamily="49" charset="0"/>
              </a:rPr>
              <a:t>WHERE	</a:t>
            </a:r>
            <a:r>
              <a:rPr lang="en-US" sz="1800" i="1" dirty="0" err="1">
                <a:solidFill>
                  <a:srgbClr val="000000"/>
                </a:solidFill>
                <a:latin typeface="Courier New" pitchFamily="49" charset="0"/>
              </a:rPr>
              <a:t>expr</a:t>
            </a:r>
            <a:r>
              <a:rPr lang="en-US" sz="1800" i="1" dirty="0">
                <a:solidFill>
                  <a:srgbClr val="000000"/>
                </a:solidFill>
                <a:latin typeface="Courier New" pitchFamily="49" charset="0"/>
              </a:rPr>
              <a:t> operator</a:t>
            </a:r>
          </a:p>
          <a:p>
            <a:pPr algn="l">
              <a:lnSpc>
                <a:spcPct val="100000"/>
              </a:lnSpc>
              <a:spcBef>
                <a:spcPct val="0"/>
              </a:spcBef>
              <a:tabLst>
                <a:tab pos="1200150" algn="l"/>
              </a:tabLst>
            </a:pPr>
            <a:r>
              <a:rPr lang="en-US" sz="1800" dirty="0">
                <a:solidFill>
                  <a:srgbClr val="000000"/>
                </a:solidFill>
                <a:latin typeface="Courier New" pitchFamily="49" charset="0"/>
              </a:rPr>
              <a:t>		 	(SELECT	</a:t>
            </a:r>
            <a:r>
              <a:rPr lang="en-US" sz="1800" i="1" dirty="0" err="1">
                <a:solidFill>
                  <a:srgbClr val="000000"/>
                </a:solidFill>
                <a:latin typeface="Courier New" pitchFamily="49" charset="0"/>
              </a:rPr>
              <a:t>select_list</a:t>
            </a:r>
            <a:endParaRPr lang="en-US" sz="1800" i="1" dirty="0">
              <a:solidFill>
                <a:srgbClr val="000000"/>
              </a:solidFill>
              <a:latin typeface="Courier New" pitchFamily="49" charset="0"/>
            </a:endParaRPr>
          </a:p>
          <a:p>
            <a:pPr algn="l">
              <a:lnSpc>
                <a:spcPct val="100000"/>
              </a:lnSpc>
              <a:spcBef>
                <a:spcPct val="0"/>
              </a:spcBef>
              <a:tabLst>
                <a:tab pos="1200150" algn="l"/>
              </a:tabLst>
            </a:pPr>
            <a:r>
              <a:rPr lang="en-US" sz="1800" dirty="0">
                <a:solidFill>
                  <a:srgbClr val="000000"/>
                </a:solidFill>
                <a:latin typeface="Courier New" pitchFamily="49" charset="0"/>
              </a:rPr>
              <a:t>		       FROM		</a:t>
            </a:r>
            <a:r>
              <a:rPr lang="en-US" sz="1800" i="1" dirty="0">
                <a:solidFill>
                  <a:srgbClr val="000000"/>
                </a:solidFill>
                <a:latin typeface="Courier New" pitchFamily="49" charset="0"/>
              </a:rPr>
              <a:t>table</a:t>
            </a:r>
            <a:r>
              <a:rPr lang="en-US" sz="1800" dirty="0">
                <a:solidFill>
                  <a:srgbClr val="000000"/>
                </a:solidFill>
                <a:latin typeface="Courier New" pitchFamily="49" charset="0"/>
              </a:rPr>
              <a:t>);</a:t>
            </a: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blackWhite">
          <a:xfrm>
            <a:off x="920728" y="1751100"/>
            <a:ext cx="7470775" cy="176212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anchor="ctr"/>
          <a:lstStyle/>
          <a:p>
            <a:endParaRPr lang="en-US"/>
          </a:p>
        </p:txBody>
      </p:sp>
      <p:grpSp>
        <p:nvGrpSpPr>
          <p:cNvPr id="13318" name="Group 6"/>
          <p:cNvGrpSpPr>
            <a:grpSpLocks/>
          </p:cNvGrpSpPr>
          <p:nvPr/>
        </p:nvGrpSpPr>
        <p:grpSpPr bwMode="auto">
          <a:xfrm>
            <a:off x="3335338" y="2133687"/>
            <a:ext cx="4811712" cy="1379538"/>
            <a:chOff x="2101" y="1076"/>
            <a:chExt cx="3031" cy="869"/>
          </a:xfrm>
        </p:grpSpPr>
        <p:sp>
          <p:nvSpPr>
            <p:cNvPr id="13315" name="Rectangle 3"/>
            <p:cNvSpPr>
              <a:spLocks noChangeArrowheads="1"/>
            </p:cNvSpPr>
            <p:nvPr/>
          </p:nvSpPr>
          <p:spPr bwMode="ltGray">
            <a:xfrm>
              <a:off x="2101" y="1413"/>
              <a:ext cx="3031" cy="532"/>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6" name="Arc 4"/>
            <p:cNvSpPr>
              <a:spLocks/>
            </p:cNvSpPr>
            <p:nvPr/>
          </p:nvSpPr>
          <p:spPr bwMode="auto">
            <a:xfrm rot="10800000">
              <a:off x="2317" y="1290"/>
              <a:ext cx="1084" cy="248"/>
            </a:xfrm>
            <a:custGeom>
              <a:avLst/>
              <a:gdLst>
                <a:gd name="G0" fmla="+- 21600 0 0"/>
                <a:gd name="G1" fmla="+- 0 0 0"/>
                <a:gd name="G2" fmla="+- 21600 0 0"/>
                <a:gd name="T0" fmla="*/ 27008 w 27008"/>
                <a:gd name="T1" fmla="*/ 20912 h 21600"/>
                <a:gd name="T2" fmla="*/ 0 w 27008"/>
                <a:gd name="T3" fmla="*/ 0 h 21600"/>
                <a:gd name="T4" fmla="*/ 21600 w 27008"/>
                <a:gd name="T5" fmla="*/ 0 h 21600"/>
              </a:gdLst>
              <a:ahLst/>
              <a:cxnLst>
                <a:cxn ang="0">
                  <a:pos x="T0" y="T1"/>
                </a:cxn>
                <a:cxn ang="0">
                  <a:pos x="T2" y="T3"/>
                </a:cxn>
                <a:cxn ang="0">
                  <a:pos x="T4" y="T5"/>
                </a:cxn>
              </a:cxnLst>
              <a:rect l="0" t="0" r="r" b="b"/>
              <a:pathLst>
                <a:path w="27008" h="21600" fill="none" extrusionOk="0">
                  <a:moveTo>
                    <a:pt x="27008" y="20912"/>
                  </a:moveTo>
                  <a:cubicBezTo>
                    <a:pt x="25241" y="21368"/>
                    <a:pt x="23424" y="21599"/>
                    <a:pt x="21600" y="21600"/>
                  </a:cubicBezTo>
                  <a:cubicBezTo>
                    <a:pt x="9670" y="21600"/>
                    <a:pt x="0" y="11929"/>
                    <a:pt x="0" y="0"/>
                  </a:cubicBezTo>
                </a:path>
                <a:path w="27008" h="21600" stroke="0" extrusionOk="0">
                  <a:moveTo>
                    <a:pt x="27008" y="20912"/>
                  </a:moveTo>
                  <a:cubicBezTo>
                    <a:pt x="25241" y="21368"/>
                    <a:pt x="23424" y="21599"/>
                    <a:pt x="21600" y="21600"/>
                  </a:cubicBezTo>
                  <a:cubicBezTo>
                    <a:pt x="9670" y="21600"/>
                    <a:pt x="0" y="11929"/>
                    <a:pt x="0" y="0"/>
                  </a:cubicBezTo>
                  <a:lnTo>
                    <a:pt x="21600" y="0"/>
                  </a:lnTo>
                  <a:close/>
                </a:path>
              </a:pathLst>
            </a:custGeom>
            <a:noFill/>
            <a:ln w="25400" cap="rnd">
              <a:solidFill>
                <a:srgbClr val="FF5050"/>
              </a:solidFill>
              <a:round/>
              <a:headEnd type="stealth" w="med" len="lg"/>
              <a:tailEnd type="none" w="sm" len="sm"/>
            </a:ln>
            <a:effectLst>
              <a:outerShdw dist="17961"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13317" name="Rectangle 5"/>
            <p:cNvSpPr>
              <a:spLocks noChangeArrowheads="1"/>
            </p:cNvSpPr>
            <p:nvPr/>
          </p:nvSpPr>
          <p:spPr bwMode="auto">
            <a:xfrm>
              <a:off x="2379" y="1076"/>
              <a:ext cx="401"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600">
                  <a:solidFill>
                    <a:srgbClr val="FF5050"/>
                  </a:solidFill>
                  <a:latin typeface="Arial" pitchFamily="34" charset="0"/>
                </a:rPr>
                <a:t>2975</a:t>
              </a:r>
            </a:p>
          </p:txBody>
        </p:sp>
      </p:grpSp>
      <p:sp>
        <p:nvSpPr>
          <p:cNvPr id="13319" name="Rectangle 7"/>
          <p:cNvSpPr>
            <a:spLocks noChangeArrowheads="1"/>
          </p:cNvSpPr>
          <p:nvPr/>
        </p:nvSpPr>
        <p:spPr bwMode="auto">
          <a:xfrm>
            <a:off x="1079500" y="1805075"/>
            <a:ext cx="5672138"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0"/>
              </a:spcBef>
            </a:pPr>
            <a:r>
              <a:rPr lang="en-US" sz="1800" dirty="0">
                <a:solidFill>
                  <a:srgbClr val="000000"/>
                </a:solidFill>
                <a:latin typeface="Courier New" pitchFamily="49" charset="0"/>
              </a:rPr>
              <a:t>SQL&gt; SELECT </a:t>
            </a:r>
            <a:r>
              <a:rPr lang="en-US" sz="1800" dirty="0" err="1">
                <a:solidFill>
                  <a:srgbClr val="000000"/>
                </a:solidFill>
                <a:latin typeface="Courier New" pitchFamily="49" charset="0"/>
              </a:rPr>
              <a:t>ename</a:t>
            </a:r>
            <a:endParaRPr lang="en-US" sz="1800" dirty="0">
              <a:solidFill>
                <a:srgbClr val="000000"/>
              </a:solidFill>
              <a:latin typeface="Courier New" pitchFamily="49" charset="0"/>
            </a:endParaRPr>
          </a:p>
          <a:p>
            <a:pPr algn="l">
              <a:lnSpc>
                <a:spcPct val="100000"/>
              </a:lnSpc>
              <a:spcBef>
                <a:spcPct val="0"/>
              </a:spcBef>
            </a:pPr>
            <a:r>
              <a:rPr lang="en-US" sz="1800" dirty="0">
                <a:solidFill>
                  <a:srgbClr val="000000"/>
                </a:solidFill>
                <a:latin typeface="Courier New" pitchFamily="49" charset="0"/>
              </a:rPr>
              <a:t>  2  FROM   </a:t>
            </a:r>
            <a:r>
              <a:rPr lang="en-US" sz="1800" dirty="0" err="1">
                <a:solidFill>
                  <a:srgbClr val="000000"/>
                </a:solidFill>
                <a:latin typeface="Courier New" pitchFamily="49" charset="0"/>
              </a:rPr>
              <a:t>emp</a:t>
            </a:r>
            <a:endParaRPr lang="en-US" sz="1800" dirty="0">
              <a:solidFill>
                <a:srgbClr val="000000"/>
              </a:solidFill>
              <a:latin typeface="Courier New" pitchFamily="49" charset="0"/>
            </a:endParaRPr>
          </a:p>
          <a:p>
            <a:pPr algn="l">
              <a:lnSpc>
                <a:spcPct val="100000"/>
              </a:lnSpc>
              <a:spcBef>
                <a:spcPct val="0"/>
              </a:spcBef>
            </a:pPr>
            <a:r>
              <a:rPr lang="en-US" sz="1800" dirty="0">
                <a:solidFill>
                  <a:srgbClr val="000000"/>
                </a:solidFill>
                <a:latin typeface="Courier New" pitchFamily="49" charset="0"/>
              </a:rPr>
              <a:t>  3  WHERE  </a:t>
            </a:r>
            <a:r>
              <a:rPr lang="en-US" sz="1800" dirty="0" err="1">
                <a:solidFill>
                  <a:srgbClr val="000000"/>
                </a:solidFill>
                <a:latin typeface="Courier New" pitchFamily="49" charset="0"/>
              </a:rPr>
              <a:t>sal</a:t>
            </a:r>
            <a:r>
              <a:rPr lang="en-US" sz="1800" dirty="0">
                <a:solidFill>
                  <a:srgbClr val="000000"/>
                </a:solidFill>
                <a:latin typeface="Courier New" pitchFamily="49" charset="0"/>
              </a:rPr>
              <a:t> &gt; </a:t>
            </a:r>
          </a:p>
          <a:p>
            <a:pPr algn="l">
              <a:lnSpc>
                <a:spcPct val="100000"/>
              </a:lnSpc>
              <a:spcBef>
                <a:spcPct val="0"/>
              </a:spcBef>
            </a:pPr>
            <a:r>
              <a:rPr lang="en-US" sz="1800" dirty="0">
                <a:solidFill>
                  <a:srgbClr val="000000"/>
                </a:solidFill>
                <a:latin typeface="Courier New" pitchFamily="49" charset="0"/>
              </a:rPr>
              <a:t>  4		    (SELECT </a:t>
            </a:r>
            <a:r>
              <a:rPr lang="en-US" sz="1800" dirty="0" err="1">
                <a:solidFill>
                  <a:srgbClr val="000000"/>
                </a:solidFill>
                <a:latin typeface="Courier New" pitchFamily="49" charset="0"/>
              </a:rPr>
              <a:t>sal</a:t>
            </a:r>
            <a:endParaRPr lang="en-US" sz="1800" dirty="0">
              <a:solidFill>
                <a:srgbClr val="000000"/>
              </a:solidFill>
              <a:latin typeface="Courier New" pitchFamily="49" charset="0"/>
            </a:endParaRPr>
          </a:p>
          <a:p>
            <a:pPr algn="l">
              <a:lnSpc>
                <a:spcPct val="100000"/>
              </a:lnSpc>
              <a:spcBef>
                <a:spcPct val="0"/>
              </a:spcBef>
            </a:pPr>
            <a:r>
              <a:rPr lang="en-US" sz="1800" dirty="0">
                <a:solidFill>
                  <a:srgbClr val="000000"/>
                </a:solidFill>
                <a:latin typeface="Courier New" pitchFamily="49" charset="0"/>
              </a:rPr>
              <a:t>  5               FROM   </a:t>
            </a:r>
            <a:r>
              <a:rPr lang="en-US" sz="1800" dirty="0" err="1">
                <a:solidFill>
                  <a:srgbClr val="000000"/>
                </a:solidFill>
                <a:latin typeface="Courier New" pitchFamily="49" charset="0"/>
              </a:rPr>
              <a:t>emp</a:t>
            </a:r>
            <a:endParaRPr lang="en-US" sz="1800" dirty="0">
              <a:solidFill>
                <a:srgbClr val="000000"/>
              </a:solidFill>
              <a:latin typeface="Courier New" pitchFamily="49" charset="0"/>
            </a:endParaRPr>
          </a:p>
          <a:p>
            <a:pPr algn="l">
              <a:lnSpc>
                <a:spcPct val="100000"/>
              </a:lnSpc>
              <a:spcBef>
                <a:spcPct val="0"/>
              </a:spcBef>
            </a:pPr>
            <a:r>
              <a:rPr lang="en-US" sz="1800" dirty="0">
                <a:solidFill>
                  <a:srgbClr val="000000"/>
                </a:solidFill>
                <a:latin typeface="Courier New" pitchFamily="49" charset="0"/>
              </a:rPr>
              <a:t>  6               WHERE  </a:t>
            </a:r>
            <a:r>
              <a:rPr lang="en-US" sz="1800" dirty="0" err="1">
                <a:solidFill>
                  <a:srgbClr val="000000"/>
                </a:solidFill>
                <a:latin typeface="Courier New" pitchFamily="49" charset="0"/>
              </a:rPr>
              <a:t>empno</a:t>
            </a:r>
            <a:r>
              <a:rPr lang="en-US" sz="1800" dirty="0">
                <a:solidFill>
                  <a:srgbClr val="000000"/>
                </a:solidFill>
                <a:latin typeface="Courier New" pitchFamily="49" charset="0"/>
              </a:rPr>
              <a:t>=7566);</a:t>
            </a:r>
          </a:p>
        </p:txBody>
      </p:sp>
      <p:sp>
        <p:nvSpPr>
          <p:cNvPr id="13320" name="Rectangle 8"/>
          <p:cNvSpPr>
            <a:spLocks noChangeArrowheads="1"/>
          </p:cNvSpPr>
          <p:nvPr/>
        </p:nvSpPr>
        <p:spPr bwMode="auto">
          <a:xfrm>
            <a:off x="950913" y="1431925"/>
            <a:ext cx="7315200" cy="180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defTabSz="400050">
              <a:lnSpc>
                <a:spcPct val="125000"/>
              </a:lnSpc>
              <a:spcBef>
                <a:spcPct val="0"/>
              </a:spcBef>
              <a:tabLst>
                <a:tab pos="400050" algn="r"/>
                <a:tab pos="685800" algn="l"/>
              </a:tabLst>
            </a:pPr>
            <a:endParaRPr lang="en-US" sz="1800">
              <a:solidFill>
                <a:srgbClr val="000000"/>
              </a:solidFill>
              <a:latin typeface="Courier New" pitchFamily="49" charset="0"/>
            </a:endParaRPr>
          </a:p>
          <a:p>
            <a:pPr algn="l" defTabSz="400050">
              <a:lnSpc>
                <a:spcPct val="125000"/>
              </a:lnSpc>
              <a:spcBef>
                <a:spcPct val="0"/>
              </a:spcBef>
              <a:tabLst>
                <a:tab pos="400050" algn="r"/>
                <a:tab pos="685800" algn="l"/>
              </a:tabLst>
            </a:pPr>
            <a:endParaRPr lang="en-US" sz="1800">
              <a:solidFill>
                <a:srgbClr val="000000"/>
              </a:solidFill>
              <a:latin typeface="Courier New" pitchFamily="49" charset="0"/>
            </a:endParaRPr>
          </a:p>
          <a:p>
            <a:pPr algn="l" defTabSz="400050">
              <a:lnSpc>
                <a:spcPct val="125000"/>
              </a:lnSpc>
              <a:spcBef>
                <a:spcPct val="0"/>
              </a:spcBef>
              <a:tabLst>
                <a:tab pos="400050" algn="r"/>
                <a:tab pos="685800" algn="l"/>
              </a:tabLst>
            </a:pPr>
            <a:endParaRPr lang="en-US" sz="1800">
              <a:solidFill>
                <a:srgbClr val="000000"/>
              </a:solidFill>
              <a:latin typeface="Courier New" pitchFamily="49" charset="0"/>
            </a:endParaRPr>
          </a:p>
          <a:p>
            <a:pPr algn="l" defTabSz="400050">
              <a:lnSpc>
                <a:spcPct val="125000"/>
              </a:lnSpc>
              <a:spcBef>
                <a:spcPct val="0"/>
              </a:spcBef>
              <a:tabLst>
                <a:tab pos="400050" algn="r"/>
                <a:tab pos="685800" algn="l"/>
              </a:tabLst>
            </a:pPr>
            <a:endParaRPr lang="en-US" sz="1800">
              <a:solidFill>
                <a:srgbClr val="000000"/>
              </a:solidFill>
              <a:latin typeface="Courier New" pitchFamily="49" charset="0"/>
            </a:endParaRPr>
          </a:p>
          <a:p>
            <a:pPr algn="l" defTabSz="400050">
              <a:lnSpc>
                <a:spcPct val="125000"/>
              </a:lnSpc>
              <a:spcBef>
                <a:spcPct val="0"/>
              </a:spcBef>
              <a:tabLst>
                <a:tab pos="400050" algn="r"/>
                <a:tab pos="685800" algn="l"/>
              </a:tabLst>
            </a:pPr>
            <a:endParaRPr lang="en-US" sz="1800">
              <a:solidFill>
                <a:srgbClr val="000000"/>
              </a:solidFill>
              <a:latin typeface="Courier New" pitchFamily="49" charset="0"/>
            </a:endParaRPr>
          </a:p>
        </p:txBody>
      </p:sp>
      <p:sp>
        <p:nvSpPr>
          <p:cNvPr id="13321" name="Rectangle 9"/>
          <p:cNvSpPr>
            <a:spLocks noGrp="1" noChangeArrowheads="1"/>
          </p:cNvSpPr>
          <p:nvPr>
            <p:ph type="title"/>
          </p:nvPr>
        </p:nvSpPr>
        <p:spPr>
          <a:noFill/>
          <a:ln/>
        </p:spPr>
        <p:txBody>
          <a:bodyPr/>
          <a:lstStyle/>
          <a:p>
            <a:pPr algn="l"/>
            <a:r>
              <a:rPr lang="en-US" dirty="0"/>
              <a:t>Using a </a:t>
            </a:r>
            <a:r>
              <a:rPr lang="en-US" dirty="0" err="1"/>
              <a:t>Subquery</a:t>
            </a:r>
            <a:endParaRPr lang="en-US" dirty="0"/>
          </a:p>
        </p:txBody>
      </p:sp>
      <p:sp>
        <p:nvSpPr>
          <p:cNvPr id="13322" name="Rectangle 10"/>
          <p:cNvSpPr>
            <a:spLocks noChangeArrowheads="1"/>
          </p:cNvSpPr>
          <p:nvPr/>
        </p:nvSpPr>
        <p:spPr bwMode="blackWhite">
          <a:xfrm>
            <a:off x="958361" y="4038600"/>
            <a:ext cx="7499350" cy="1465263"/>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ENAME</a:t>
            </a:r>
          </a:p>
          <a:p>
            <a:pPr algn="l">
              <a:lnSpc>
                <a:spcPct val="100000"/>
              </a:lnSpc>
              <a:spcBef>
                <a:spcPct val="0"/>
              </a:spcBef>
              <a:tabLst>
                <a:tab pos="1200150" algn="l"/>
              </a:tabLst>
            </a:pPr>
            <a:r>
              <a:rPr lang="en-US" sz="1800">
                <a:solidFill>
                  <a:srgbClr val="000000"/>
                </a:solidFill>
                <a:latin typeface="Courier New" pitchFamily="49" charset="0"/>
              </a:rPr>
              <a:t>----------</a:t>
            </a:r>
          </a:p>
          <a:p>
            <a:pPr algn="l">
              <a:lnSpc>
                <a:spcPct val="100000"/>
              </a:lnSpc>
              <a:spcBef>
                <a:spcPct val="0"/>
              </a:spcBef>
              <a:tabLst>
                <a:tab pos="1200150" algn="l"/>
              </a:tabLst>
            </a:pPr>
            <a:r>
              <a:rPr lang="en-US" sz="1800">
                <a:solidFill>
                  <a:srgbClr val="000000"/>
                </a:solidFill>
                <a:latin typeface="Courier New" pitchFamily="49" charset="0"/>
              </a:rPr>
              <a:t>KING</a:t>
            </a:r>
          </a:p>
          <a:p>
            <a:pPr algn="l">
              <a:lnSpc>
                <a:spcPct val="100000"/>
              </a:lnSpc>
              <a:spcBef>
                <a:spcPct val="0"/>
              </a:spcBef>
              <a:tabLst>
                <a:tab pos="1200150" algn="l"/>
              </a:tabLst>
            </a:pPr>
            <a:r>
              <a:rPr lang="en-US" sz="1800">
                <a:solidFill>
                  <a:srgbClr val="000000"/>
                </a:solidFill>
                <a:latin typeface="Courier New" pitchFamily="49" charset="0"/>
              </a:rPr>
              <a:t>FORD</a:t>
            </a:r>
          </a:p>
          <a:p>
            <a:pPr algn="l">
              <a:lnSpc>
                <a:spcPct val="100000"/>
              </a:lnSpc>
              <a:spcBef>
                <a:spcPct val="0"/>
              </a:spcBef>
              <a:tabLst>
                <a:tab pos="1200150" algn="l"/>
              </a:tabLst>
            </a:pPr>
            <a:r>
              <a:rPr lang="en-US" sz="1800">
                <a:solidFill>
                  <a:srgbClr val="000000"/>
                </a:solidFill>
                <a:latin typeface="Courier New" pitchFamily="49" charset="0"/>
              </a:rPr>
              <a:t>SCOTT</a:t>
            </a:r>
          </a:p>
        </p:txBody>
      </p:sp>
    </p:spTree>
    <p:extLst>
      <p:ext uri="{BB962C8B-B14F-4D97-AF65-F5344CB8AC3E}">
        <p14:creationId xmlns:p14="http://schemas.microsoft.com/office/powerpoint/2010/main" val="334553025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3318"/>
                                        </p:tgtEl>
                                        <p:attrNameLst>
                                          <p:attrName>style.visibility</p:attrName>
                                        </p:attrNameLst>
                                      </p:cBhvr>
                                      <p:to>
                                        <p:strVal val="visible"/>
                                      </p:to>
                                    </p:set>
                                    <p:animEffect transition="in" filter="wipe(up)">
                                      <p:cBhvr>
                                        <p:cTn id="7" dur="500"/>
                                        <p:tgtEl>
                                          <p:spTgt spid="133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3322"/>
                                        </p:tgtEl>
                                        <p:attrNameLst>
                                          <p:attrName>style.visibility</p:attrName>
                                        </p:attrNameLst>
                                      </p:cBhvr>
                                      <p:to>
                                        <p:strVal val="visible"/>
                                      </p:to>
                                    </p:set>
                                    <p:animEffect transition="in" filter="wipe(up)">
                                      <p:cBhvr>
                                        <p:cTn id="12" dur="500"/>
                                        <p:tgtEl>
                                          <p:spTgt spid="13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2"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a:ln/>
        </p:spPr>
        <p:txBody>
          <a:bodyPr/>
          <a:lstStyle/>
          <a:p>
            <a:pPr algn="l"/>
            <a:r>
              <a:rPr lang="en-US" dirty="0"/>
              <a:t>Guidelines for Using </a:t>
            </a:r>
            <a:r>
              <a:rPr lang="en-US" dirty="0" err="1"/>
              <a:t>Subqueries</a:t>
            </a:r>
            <a:endParaRPr lang="en-US" dirty="0"/>
          </a:p>
        </p:txBody>
      </p:sp>
      <p:sp>
        <p:nvSpPr>
          <p:cNvPr id="15363" name="Rectangle 3"/>
          <p:cNvSpPr>
            <a:spLocks noGrp="1" noChangeArrowheads="1"/>
          </p:cNvSpPr>
          <p:nvPr>
            <p:ph type="body" idx="1"/>
          </p:nvPr>
        </p:nvSpPr>
        <p:spPr>
          <a:xfrm>
            <a:off x="838200" y="2133600"/>
            <a:ext cx="7385050" cy="3384550"/>
          </a:xfrm>
          <a:noFill/>
          <a:ln/>
        </p:spPr>
        <p:txBody>
          <a:bodyPr/>
          <a:lstStyle/>
          <a:p>
            <a:pPr lvl="1"/>
            <a:r>
              <a:rPr lang="en-US" dirty="0"/>
              <a:t>Enclose </a:t>
            </a:r>
            <a:r>
              <a:rPr lang="en-US" dirty="0" err="1"/>
              <a:t>subqueries</a:t>
            </a:r>
            <a:r>
              <a:rPr lang="en-US" dirty="0"/>
              <a:t> in parentheses. </a:t>
            </a:r>
          </a:p>
          <a:p>
            <a:pPr lvl="1"/>
            <a:r>
              <a:rPr lang="en-US" dirty="0"/>
              <a:t>Place </a:t>
            </a:r>
            <a:r>
              <a:rPr lang="en-US" dirty="0" err="1"/>
              <a:t>subqueries</a:t>
            </a:r>
            <a:r>
              <a:rPr lang="en-US" dirty="0"/>
              <a:t> on the right side of the comparison operator.</a:t>
            </a:r>
          </a:p>
          <a:p>
            <a:pPr lvl="1"/>
            <a:r>
              <a:rPr lang="en-US" dirty="0"/>
              <a:t>Use single-row operators with single-row </a:t>
            </a:r>
            <a:r>
              <a:rPr lang="en-US" dirty="0" err="1"/>
              <a:t>subqueries</a:t>
            </a:r>
            <a:r>
              <a:rPr lang="en-US" dirty="0"/>
              <a:t>.</a:t>
            </a:r>
          </a:p>
          <a:p>
            <a:pPr lvl="1"/>
            <a:r>
              <a:rPr lang="en-US" dirty="0"/>
              <a:t>Use multiple-row operators with multiple-row </a:t>
            </a:r>
            <a:r>
              <a:rPr lang="en-US" dirty="0" err="1"/>
              <a:t>subqueries</a:t>
            </a:r>
            <a:r>
              <a:rPr lang="en-US" dirty="0"/>
              <a:t>.</a:t>
            </a:r>
          </a:p>
        </p:txBody>
      </p:sp>
    </p:spTree>
    <p:extLst>
      <p:ext uri="{BB962C8B-B14F-4D97-AF65-F5344CB8AC3E}">
        <p14:creationId xmlns:p14="http://schemas.microsoft.com/office/powerpoint/2010/main" val="1599539225"/>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922338" y="358775"/>
            <a:ext cx="7299325" cy="881063"/>
          </a:xfrm>
          <a:noFill/>
          <a:ln/>
        </p:spPr>
        <p:txBody>
          <a:bodyPr/>
          <a:lstStyle/>
          <a:p>
            <a:r>
              <a:rPr lang="en-US">
                <a:solidFill>
                  <a:schemeClr val="tx1"/>
                </a:solidFill>
              </a:rPr>
              <a:t>Types of Subqueries</a:t>
            </a:r>
          </a:p>
        </p:txBody>
      </p:sp>
      <p:sp>
        <p:nvSpPr>
          <p:cNvPr id="17411" name="Rectangle 3"/>
          <p:cNvSpPr>
            <a:spLocks noGrp="1" noChangeArrowheads="1"/>
          </p:cNvSpPr>
          <p:nvPr>
            <p:ph type="body" idx="1"/>
          </p:nvPr>
        </p:nvSpPr>
        <p:spPr>
          <a:xfrm>
            <a:off x="609600" y="1770856"/>
            <a:ext cx="7385050" cy="439737"/>
          </a:xfrm>
          <a:noFill/>
          <a:ln/>
        </p:spPr>
        <p:txBody>
          <a:bodyPr/>
          <a:lstStyle/>
          <a:p>
            <a:pPr lvl="1"/>
            <a:r>
              <a:rPr lang="en-US" sz="2400">
                <a:solidFill>
                  <a:schemeClr val="tx1"/>
                </a:solidFill>
              </a:rPr>
              <a:t>Single-row subquery</a:t>
            </a:r>
          </a:p>
        </p:txBody>
      </p:sp>
      <p:grpSp>
        <p:nvGrpSpPr>
          <p:cNvPr id="17419" name="Group 11"/>
          <p:cNvGrpSpPr>
            <a:grpSpLocks/>
          </p:cNvGrpSpPr>
          <p:nvPr/>
        </p:nvGrpSpPr>
        <p:grpSpPr bwMode="auto">
          <a:xfrm>
            <a:off x="1630363" y="2261393"/>
            <a:ext cx="3967162" cy="1038225"/>
            <a:chOff x="1185" y="938"/>
            <a:chExt cx="2499" cy="654"/>
          </a:xfrm>
        </p:grpSpPr>
        <p:sp>
          <p:nvSpPr>
            <p:cNvPr id="17412" name="Rectangle 4"/>
            <p:cNvSpPr>
              <a:spLocks noChangeArrowheads="1"/>
            </p:cNvSpPr>
            <p:nvPr/>
          </p:nvSpPr>
          <p:spPr bwMode="blackWhite">
            <a:xfrm>
              <a:off x="1200" y="939"/>
              <a:ext cx="1231" cy="653"/>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anchor="ctr"/>
            <a:lstStyle/>
            <a:p>
              <a:endParaRPr lang="en-US">
                <a:solidFill>
                  <a:schemeClr val="tx1"/>
                </a:solidFill>
              </a:endParaRPr>
            </a:p>
          </p:txBody>
        </p:sp>
        <p:sp>
          <p:nvSpPr>
            <p:cNvPr id="17413" name="Rectangle 5"/>
            <p:cNvSpPr>
              <a:spLocks noChangeArrowheads="1"/>
            </p:cNvSpPr>
            <p:nvPr/>
          </p:nvSpPr>
          <p:spPr bwMode="auto">
            <a:xfrm>
              <a:off x="1185" y="938"/>
              <a:ext cx="8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1800">
                  <a:solidFill>
                    <a:schemeClr val="tx1"/>
                  </a:solidFill>
                  <a:latin typeface="Arial" pitchFamily="34" charset="0"/>
                </a:rPr>
                <a:t>Main query</a:t>
              </a:r>
            </a:p>
          </p:txBody>
        </p:sp>
        <p:sp>
          <p:nvSpPr>
            <p:cNvPr id="17414" name="Rectangle 6"/>
            <p:cNvSpPr>
              <a:spLocks noChangeArrowheads="1"/>
            </p:cNvSpPr>
            <p:nvPr/>
          </p:nvSpPr>
          <p:spPr bwMode="ltGray">
            <a:xfrm>
              <a:off x="1458" y="1236"/>
              <a:ext cx="967" cy="347"/>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solidFill>
              </a:endParaRPr>
            </a:p>
          </p:txBody>
        </p:sp>
        <p:sp>
          <p:nvSpPr>
            <p:cNvPr id="17415" name="Rectangle 7"/>
            <p:cNvSpPr>
              <a:spLocks noChangeArrowheads="1"/>
            </p:cNvSpPr>
            <p:nvPr/>
          </p:nvSpPr>
          <p:spPr bwMode="auto">
            <a:xfrm>
              <a:off x="1551" y="1305"/>
              <a:ext cx="7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1800">
                  <a:solidFill>
                    <a:schemeClr val="tx1"/>
                  </a:solidFill>
                  <a:latin typeface="Arial" pitchFamily="34" charset="0"/>
                </a:rPr>
                <a:t>Subquery</a:t>
              </a:r>
            </a:p>
          </p:txBody>
        </p:sp>
        <p:sp>
          <p:nvSpPr>
            <p:cNvPr id="17416" name="Rectangle 8"/>
            <p:cNvSpPr>
              <a:spLocks noChangeArrowheads="1"/>
            </p:cNvSpPr>
            <p:nvPr/>
          </p:nvSpPr>
          <p:spPr bwMode="auto">
            <a:xfrm>
              <a:off x="3388" y="1254"/>
              <a:ext cx="1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822325">
                <a:lnSpc>
                  <a:spcPct val="100000"/>
                </a:lnSpc>
                <a:spcBef>
                  <a:spcPct val="50000"/>
                </a:spcBef>
              </a:pPr>
              <a:r>
                <a:rPr lang="en-US">
                  <a:solidFill>
                    <a:schemeClr val="tx1"/>
                  </a:solidFill>
                  <a:effectLst>
                    <a:outerShdw blurRad="38100" dist="38100" dir="2700000" algn="tl">
                      <a:srgbClr val="000000"/>
                    </a:outerShdw>
                  </a:effectLst>
                  <a:latin typeface="Arial" pitchFamily="34" charset="0"/>
                </a:rPr>
                <a:t> </a:t>
              </a:r>
            </a:p>
          </p:txBody>
        </p:sp>
        <p:sp>
          <p:nvSpPr>
            <p:cNvPr id="17417" name="Line 9"/>
            <p:cNvSpPr>
              <a:spLocks noChangeShapeType="1"/>
            </p:cNvSpPr>
            <p:nvPr/>
          </p:nvSpPr>
          <p:spPr bwMode="auto">
            <a:xfrm>
              <a:off x="2336" y="1415"/>
              <a:ext cx="1348" cy="0"/>
            </a:xfrm>
            <a:prstGeom prst="line">
              <a:avLst/>
            </a:prstGeom>
            <a:noFill/>
            <a:ln w="50800">
              <a:solidFill>
                <a:srgbClr val="FFCC00"/>
              </a:solidFill>
              <a:round/>
              <a:headEnd type="none" w="sm" len="sm"/>
              <a:tailEnd type="stealth" w="med" len="lg"/>
            </a:ln>
            <a:effectLst>
              <a:outerShdw dist="53882"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solidFill>
                  <a:schemeClr val="tx1"/>
                </a:solidFill>
              </a:endParaRPr>
            </a:p>
          </p:txBody>
        </p:sp>
        <p:sp>
          <p:nvSpPr>
            <p:cNvPr id="17418" name="Rectangle 10"/>
            <p:cNvSpPr>
              <a:spLocks noChangeArrowheads="1"/>
            </p:cNvSpPr>
            <p:nvPr/>
          </p:nvSpPr>
          <p:spPr bwMode="auto">
            <a:xfrm>
              <a:off x="2664" y="1169"/>
              <a:ext cx="6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822325">
                <a:lnSpc>
                  <a:spcPct val="100000"/>
                </a:lnSpc>
                <a:spcBef>
                  <a:spcPct val="50000"/>
                </a:spcBef>
              </a:pPr>
              <a:r>
                <a:rPr lang="en-US" sz="1800">
                  <a:solidFill>
                    <a:schemeClr val="tx1"/>
                  </a:solidFill>
                  <a:effectLst>
                    <a:outerShdw blurRad="38100" dist="38100" dir="2700000" algn="tl">
                      <a:srgbClr val="000000"/>
                    </a:outerShdw>
                  </a:effectLst>
                  <a:latin typeface="Arial" pitchFamily="34" charset="0"/>
                </a:rPr>
                <a:t>returns</a:t>
              </a:r>
            </a:p>
          </p:txBody>
        </p:sp>
      </p:grpSp>
      <p:sp>
        <p:nvSpPr>
          <p:cNvPr id="17420" name="Rectangle 12"/>
          <p:cNvSpPr>
            <a:spLocks noChangeArrowheads="1"/>
          </p:cNvSpPr>
          <p:nvPr/>
        </p:nvSpPr>
        <p:spPr bwMode="auto">
          <a:xfrm>
            <a:off x="5721350" y="2786856"/>
            <a:ext cx="1247136"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822325">
              <a:lnSpc>
                <a:spcPct val="100000"/>
              </a:lnSpc>
              <a:spcBef>
                <a:spcPct val="50000"/>
              </a:spcBef>
            </a:pPr>
            <a:r>
              <a:rPr lang="en-US" sz="2400">
                <a:solidFill>
                  <a:schemeClr val="tx1"/>
                </a:solidFill>
                <a:effectLst>
                  <a:outerShdw blurRad="38100" dist="38100" dir="2700000" algn="tl">
                    <a:srgbClr val="000000"/>
                  </a:outerShdw>
                </a:effectLst>
                <a:latin typeface="Arial" pitchFamily="34" charset="0"/>
              </a:rPr>
              <a:t>CLERK</a:t>
            </a:r>
          </a:p>
        </p:txBody>
      </p:sp>
      <p:grpSp>
        <p:nvGrpSpPr>
          <p:cNvPr id="17431" name="Group 23"/>
          <p:cNvGrpSpPr>
            <a:grpSpLocks/>
          </p:cNvGrpSpPr>
          <p:nvPr/>
        </p:nvGrpSpPr>
        <p:grpSpPr bwMode="auto">
          <a:xfrm>
            <a:off x="609600" y="3518693"/>
            <a:ext cx="7324725" cy="1685925"/>
            <a:chOff x="542" y="1730"/>
            <a:chExt cx="4614" cy="1062"/>
          </a:xfrm>
        </p:grpSpPr>
        <p:sp>
          <p:nvSpPr>
            <p:cNvPr id="17421" name="Rectangle 13"/>
            <p:cNvSpPr>
              <a:spLocks noChangeArrowheads="1"/>
            </p:cNvSpPr>
            <p:nvPr/>
          </p:nvSpPr>
          <p:spPr bwMode="auto">
            <a:xfrm>
              <a:off x="542" y="1730"/>
              <a:ext cx="4614" cy="284"/>
            </a:xfrm>
            <a:prstGeom prst="rect">
              <a:avLst/>
            </a:prstGeom>
            <a:noFill/>
            <a:ln>
              <a:noFill/>
            </a:ln>
            <a:effectLst>
              <a:outerShdw dist="53882"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lstStyle/>
            <a:p>
              <a:pPr marL="341313" lvl="1" indent="-227013" algn="l" defTabSz="346075">
                <a:lnSpc>
                  <a:spcPct val="95000"/>
                </a:lnSpc>
                <a:spcBef>
                  <a:spcPct val="35000"/>
                </a:spcBef>
                <a:buClr>
                  <a:srgbClr val="FFCC66"/>
                </a:buClr>
                <a:buSzPct val="100000"/>
                <a:buFontTx/>
                <a:buChar char="•"/>
                <a:tabLst>
                  <a:tab pos="571500" algn="l"/>
                </a:tabLst>
              </a:pPr>
              <a:r>
                <a:rPr lang="en-US" sz="2400">
                  <a:solidFill>
                    <a:schemeClr val="tx1"/>
                  </a:solidFill>
                  <a:latin typeface="Arial" pitchFamily="34" charset="0"/>
                </a:rPr>
                <a:t>Multiple-row subquery</a:t>
              </a:r>
            </a:p>
          </p:txBody>
        </p:sp>
        <p:sp>
          <p:nvSpPr>
            <p:cNvPr id="17422" name="Rectangle 14"/>
            <p:cNvSpPr>
              <a:spLocks noChangeArrowheads="1"/>
            </p:cNvSpPr>
            <p:nvPr/>
          </p:nvSpPr>
          <p:spPr bwMode="auto">
            <a:xfrm>
              <a:off x="3762" y="2268"/>
              <a:ext cx="1120" cy="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822325">
                <a:lnSpc>
                  <a:spcPct val="100000"/>
                </a:lnSpc>
                <a:spcBef>
                  <a:spcPct val="0"/>
                </a:spcBef>
              </a:pPr>
              <a:r>
                <a:rPr lang="en-US" sz="2400">
                  <a:solidFill>
                    <a:schemeClr val="tx1"/>
                  </a:solidFill>
                  <a:effectLst>
                    <a:outerShdw blurRad="38100" dist="38100" dir="2700000" algn="tl">
                      <a:srgbClr val="000000"/>
                    </a:outerShdw>
                  </a:effectLst>
                  <a:latin typeface="Arial" pitchFamily="34" charset="0"/>
                </a:rPr>
                <a:t>CLERK</a:t>
              </a:r>
            </a:p>
            <a:p>
              <a:pPr algn="l" defTabSz="822325">
                <a:lnSpc>
                  <a:spcPct val="100000"/>
                </a:lnSpc>
                <a:spcBef>
                  <a:spcPct val="0"/>
                </a:spcBef>
              </a:pPr>
              <a:r>
                <a:rPr lang="en-US" sz="2400">
                  <a:solidFill>
                    <a:schemeClr val="tx1"/>
                  </a:solidFill>
                  <a:effectLst>
                    <a:outerShdw blurRad="38100" dist="38100" dir="2700000" algn="tl">
                      <a:srgbClr val="000000"/>
                    </a:outerShdw>
                  </a:effectLst>
                  <a:latin typeface="Arial" pitchFamily="34" charset="0"/>
                </a:rPr>
                <a:t>MANAGER</a:t>
              </a:r>
            </a:p>
          </p:txBody>
        </p:sp>
        <p:grpSp>
          <p:nvGrpSpPr>
            <p:cNvPr id="17430" name="Group 22"/>
            <p:cNvGrpSpPr>
              <a:grpSpLocks/>
            </p:cNvGrpSpPr>
            <p:nvPr/>
          </p:nvGrpSpPr>
          <p:grpSpPr bwMode="auto">
            <a:xfrm>
              <a:off x="1185" y="2042"/>
              <a:ext cx="2499" cy="654"/>
              <a:chOff x="1185" y="2042"/>
              <a:chExt cx="2499" cy="654"/>
            </a:xfrm>
          </p:grpSpPr>
          <p:sp>
            <p:nvSpPr>
              <p:cNvPr id="17423" name="Rectangle 15"/>
              <p:cNvSpPr>
                <a:spLocks noChangeArrowheads="1"/>
              </p:cNvSpPr>
              <p:nvPr/>
            </p:nvSpPr>
            <p:spPr bwMode="blackWhite">
              <a:xfrm>
                <a:off x="1200" y="2043"/>
                <a:ext cx="1231" cy="653"/>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anchor="ctr"/>
              <a:lstStyle/>
              <a:p>
                <a:endParaRPr lang="en-US">
                  <a:solidFill>
                    <a:schemeClr val="tx1"/>
                  </a:solidFill>
                </a:endParaRPr>
              </a:p>
            </p:txBody>
          </p:sp>
          <p:sp>
            <p:nvSpPr>
              <p:cNvPr id="17424" name="Rectangle 16"/>
              <p:cNvSpPr>
                <a:spLocks noChangeArrowheads="1"/>
              </p:cNvSpPr>
              <p:nvPr/>
            </p:nvSpPr>
            <p:spPr bwMode="auto">
              <a:xfrm>
                <a:off x="1185" y="2042"/>
                <a:ext cx="8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1800">
                    <a:solidFill>
                      <a:schemeClr val="tx1"/>
                    </a:solidFill>
                    <a:latin typeface="Arial" pitchFamily="34" charset="0"/>
                  </a:rPr>
                  <a:t>Main query</a:t>
                </a:r>
              </a:p>
            </p:txBody>
          </p:sp>
          <p:sp>
            <p:nvSpPr>
              <p:cNvPr id="17425" name="Rectangle 17"/>
              <p:cNvSpPr>
                <a:spLocks noChangeArrowheads="1"/>
              </p:cNvSpPr>
              <p:nvPr/>
            </p:nvSpPr>
            <p:spPr bwMode="ltGray">
              <a:xfrm>
                <a:off x="1458" y="2340"/>
                <a:ext cx="967" cy="347"/>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solidFill>
                </a:endParaRPr>
              </a:p>
            </p:txBody>
          </p:sp>
          <p:sp>
            <p:nvSpPr>
              <p:cNvPr id="17426" name="Rectangle 18"/>
              <p:cNvSpPr>
                <a:spLocks noChangeArrowheads="1"/>
              </p:cNvSpPr>
              <p:nvPr/>
            </p:nvSpPr>
            <p:spPr bwMode="auto">
              <a:xfrm>
                <a:off x="1551" y="2409"/>
                <a:ext cx="7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1800">
                    <a:solidFill>
                      <a:schemeClr val="tx1"/>
                    </a:solidFill>
                    <a:latin typeface="Arial" pitchFamily="34" charset="0"/>
                  </a:rPr>
                  <a:t>Subquery</a:t>
                </a:r>
              </a:p>
            </p:txBody>
          </p:sp>
          <p:sp>
            <p:nvSpPr>
              <p:cNvPr id="17427" name="Rectangle 19"/>
              <p:cNvSpPr>
                <a:spLocks noChangeArrowheads="1"/>
              </p:cNvSpPr>
              <p:nvPr/>
            </p:nvSpPr>
            <p:spPr bwMode="auto">
              <a:xfrm>
                <a:off x="3388" y="2358"/>
                <a:ext cx="1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822325">
                  <a:lnSpc>
                    <a:spcPct val="100000"/>
                  </a:lnSpc>
                  <a:spcBef>
                    <a:spcPct val="50000"/>
                  </a:spcBef>
                </a:pPr>
                <a:r>
                  <a:rPr lang="en-US">
                    <a:solidFill>
                      <a:schemeClr val="tx1"/>
                    </a:solidFill>
                    <a:effectLst>
                      <a:outerShdw blurRad="38100" dist="38100" dir="2700000" algn="tl">
                        <a:srgbClr val="000000"/>
                      </a:outerShdw>
                    </a:effectLst>
                    <a:latin typeface="Arial" pitchFamily="34" charset="0"/>
                  </a:rPr>
                  <a:t> </a:t>
                </a:r>
              </a:p>
            </p:txBody>
          </p:sp>
          <p:sp>
            <p:nvSpPr>
              <p:cNvPr id="17428" name="Line 20"/>
              <p:cNvSpPr>
                <a:spLocks noChangeShapeType="1"/>
              </p:cNvSpPr>
              <p:nvPr/>
            </p:nvSpPr>
            <p:spPr bwMode="auto">
              <a:xfrm>
                <a:off x="2336" y="2519"/>
                <a:ext cx="1348" cy="0"/>
              </a:xfrm>
              <a:prstGeom prst="line">
                <a:avLst/>
              </a:prstGeom>
              <a:noFill/>
              <a:ln w="50800">
                <a:solidFill>
                  <a:srgbClr val="FFCC00"/>
                </a:solidFill>
                <a:round/>
                <a:headEnd type="none" w="sm" len="sm"/>
                <a:tailEnd type="stealth" w="med" len="lg"/>
              </a:ln>
              <a:effectLst>
                <a:outerShdw dist="53882"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solidFill>
                    <a:schemeClr val="tx1"/>
                  </a:solidFill>
                </a:endParaRPr>
              </a:p>
            </p:txBody>
          </p:sp>
          <p:sp>
            <p:nvSpPr>
              <p:cNvPr id="17429" name="Rectangle 21"/>
              <p:cNvSpPr>
                <a:spLocks noChangeArrowheads="1"/>
              </p:cNvSpPr>
              <p:nvPr/>
            </p:nvSpPr>
            <p:spPr bwMode="auto">
              <a:xfrm>
                <a:off x="2664" y="2273"/>
                <a:ext cx="6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822325">
                  <a:lnSpc>
                    <a:spcPct val="100000"/>
                  </a:lnSpc>
                  <a:spcBef>
                    <a:spcPct val="50000"/>
                  </a:spcBef>
                </a:pPr>
                <a:r>
                  <a:rPr lang="en-US" sz="1800">
                    <a:solidFill>
                      <a:schemeClr val="tx1"/>
                    </a:solidFill>
                    <a:effectLst>
                      <a:outerShdw blurRad="38100" dist="38100" dir="2700000" algn="tl">
                        <a:srgbClr val="000000"/>
                      </a:outerShdw>
                    </a:effectLst>
                    <a:latin typeface="Arial" pitchFamily="34" charset="0"/>
                  </a:rPr>
                  <a:t>returns</a:t>
                </a:r>
              </a:p>
            </p:txBody>
          </p:sp>
        </p:grpSp>
      </p:grpSp>
      <p:grpSp>
        <p:nvGrpSpPr>
          <p:cNvPr id="17443" name="Group 35"/>
          <p:cNvGrpSpPr>
            <a:grpSpLocks/>
          </p:cNvGrpSpPr>
          <p:nvPr/>
        </p:nvGrpSpPr>
        <p:grpSpPr bwMode="auto">
          <a:xfrm>
            <a:off x="590550" y="5183982"/>
            <a:ext cx="7694613" cy="1617663"/>
            <a:chOff x="530" y="2779"/>
            <a:chExt cx="4847" cy="1019"/>
          </a:xfrm>
        </p:grpSpPr>
        <p:sp>
          <p:nvSpPr>
            <p:cNvPr id="17432" name="Rectangle 24"/>
            <p:cNvSpPr>
              <a:spLocks noChangeArrowheads="1"/>
            </p:cNvSpPr>
            <p:nvPr/>
          </p:nvSpPr>
          <p:spPr bwMode="auto">
            <a:xfrm>
              <a:off x="2267" y="2808"/>
              <a:ext cx="252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solidFill>
              </a:endParaRPr>
            </a:p>
          </p:txBody>
        </p:sp>
        <p:sp>
          <p:nvSpPr>
            <p:cNvPr id="17433" name="Rectangle 25"/>
            <p:cNvSpPr>
              <a:spLocks noChangeArrowheads="1"/>
            </p:cNvSpPr>
            <p:nvPr/>
          </p:nvSpPr>
          <p:spPr bwMode="auto">
            <a:xfrm>
              <a:off x="530" y="2779"/>
              <a:ext cx="4614" cy="284"/>
            </a:xfrm>
            <a:prstGeom prst="rect">
              <a:avLst/>
            </a:prstGeom>
            <a:noFill/>
            <a:ln>
              <a:noFill/>
            </a:ln>
            <a:effectLst>
              <a:outerShdw dist="53882"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lstStyle/>
            <a:p>
              <a:pPr marL="341313" lvl="1" indent="-227013" algn="l" defTabSz="346075">
                <a:lnSpc>
                  <a:spcPct val="95000"/>
                </a:lnSpc>
                <a:spcBef>
                  <a:spcPct val="35000"/>
                </a:spcBef>
                <a:buClr>
                  <a:srgbClr val="FFCC66"/>
                </a:buClr>
                <a:buSzPct val="100000"/>
                <a:buFontTx/>
                <a:buChar char="•"/>
                <a:tabLst>
                  <a:tab pos="571500" algn="l"/>
                </a:tabLst>
              </a:pPr>
              <a:r>
                <a:rPr lang="en-US" sz="2400" dirty="0">
                  <a:solidFill>
                    <a:schemeClr val="tx1"/>
                  </a:solidFill>
                  <a:latin typeface="Arial" pitchFamily="34" charset="0"/>
                </a:rPr>
                <a:t>Multiple-column </a:t>
              </a:r>
              <a:r>
                <a:rPr lang="en-US" sz="2400" dirty="0" err="1">
                  <a:solidFill>
                    <a:schemeClr val="tx1"/>
                  </a:solidFill>
                  <a:latin typeface="Arial" pitchFamily="34" charset="0"/>
                </a:rPr>
                <a:t>subquery</a:t>
              </a:r>
              <a:endParaRPr lang="en-US" sz="2400" dirty="0">
                <a:solidFill>
                  <a:schemeClr val="tx1"/>
                </a:solidFill>
                <a:latin typeface="Arial" pitchFamily="34" charset="0"/>
              </a:endParaRPr>
            </a:p>
          </p:txBody>
        </p:sp>
        <p:sp>
          <p:nvSpPr>
            <p:cNvPr id="17434" name="Rectangle 26"/>
            <p:cNvSpPr>
              <a:spLocks noChangeArrowheads="1"/>
            </p:cNvSpPr>
            <p:nvPr/>
          </p:nvSpPr>
          <p:spPr bwMode="auto">
            <a:xfrm>
              <a:off x="3718" y="3274"/>
              <a:ext cx="1659" cy="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822325">
                <a:lnSpc>
                  <a:spcPct val="100000"/>
                </a:lnSpc>
                <a:spcBef>
                  <a:spcPct val="50000"/>
                </a:spcBef>
              </a:pPr>
              <a:r>
                <a:rPr lang="en-US" sz="2400">
                  <a:solidFill>
                    <a:schemeClr val="tx1"/>
                  </a:solidFill>
                  <a:effectLst>
                    <a:outerShdw blurRad="38100" dist="38100" dir="2700000" algn="tl">
                      <a:srgbClr val="000000"/>
                    </a:outerShdw>
                  </a:effectLst>
                  <a:latin typeface="Arial" pitchFamily="34" charset="0"/>
                </a:rPr>
                <a:t>CLERK        7900</a:t>
              </a:r>
              <a:br>
                <a:rPr lang="en-US" sz="2400">
                  <a:solidFill>
                    <a:schemeClr val="tx1"/>
                  </a:solidFill>
                  <a:effectLst>
                    <a:outerShdw blurRad="38100" dist="38100" dir="2700000" algn="tl">
                      <a:srgbClr val="000000"/>
                    </a:outerShdw>
                  </a:effectLst>
                  <a:latin typeface="Arial" pitchFamily="34" charset="0"/>
                </a:rPr>
              </a:br>
              <a:r>
                <a:rPr lang="en-US" sz="2400">
                  <a:solidFill>
                    <a:schemeClr val="tx1"/>
                  </a:solidFill>
                  <a:effectLst>
                    <a:outerShdw blurRad="38100" dist="38100" dir="2700000" algn="tl">
                      <a:srgbClr val="000000"/>
                    </a:outerShdw>
                  </a:effectLst>
                  <a:latin typeface="Arial" pitchFamily="34" charset="0"/>
                </a:rPr>
                <a:t>MANAGER  7698</a:t>
              </a:r>
            </a:p>
          </p:txBody>
        </p:sp>
        <p:grpSp>
          <p:nvGrpSpPr>
            <p:cNvPr id="17442" name="Group 34"/>
            <p:cNvGrpSpPr>
              <a:grpSpLocks/>
            </p:cNvGrpSpPr>
            <p:nvPr/>
          </p:nvGrpSpPr>
          <p:grpSpPr bwMode="auto">
            <a:xfrm>
              <a:off x="1173" y="3082"/>
              <a:ext cx="2499" cy="709"/>
              <a:chOff x="1173" y="3082"/>
              <a:chExt cx="2499" cy="709"/>
            </a:xfrm>
          </p:grpSpPr>
          <p:sp>
            <p:nvSpPr>
              <p:cNvPr id="17435" name="Rectangle 27"/>
              <p:cNvSpPr>
                <a:spLocks noChangeArrowheads="1"/>
              </p:cNvSpPr>
              <p:nvPr/>
            </p:nvSpPr>
            <p:spPr bwMode="blackWhite">
              <a:xfrm>
                <a:off x="1188" y="3082"/>
                <a:ext cx="1231" cy="653"/>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anchor="ctr"/>
              <a:lstStyle/>
              <a:p>
                <a:endParaRPr lang="en-US">
                  <a:solidFill>
                    <a:schemeClr val="tx1"/>
                  </a:solidFill>
                </a:endParaRPr>
              </a:p>
            </p:txBody>
          </p:sp>
          <p:sp>
            <p:nvSpPr>
              <p:cNvPr id="17436" name="Rectangle 28"/>
              <p:cNvSpPr>
                <a:spLocks noChangeArrowheads="1"/>
              </p:cNvSpPr>
              <p:nvPr/>
            </p:nvSpPr>
            <p:spPr bwMode="auto">
              <a:xfrm>
                <a:off x="1173" y="3146"/>
                <a:ext cx="8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1800">
                    <a:solidFill>
                      <a:schemeClr val="tx1"/>
                    </a:solidFill>
                    <a:latin typeface="Arial" pitchFamily="34" charset="0"/>
                  </a:rPr>
                  <a:t>Main query</a:t>
                </a:r>
              </a:p>
            </p:txBody>
          </p:sp>
          <p:sp>
            <p:nvSpPr>
              <p:cNvPr id="17437" name="Rectangle 29"/>
              <p:cNvSpPr>
                <a:spLocks noChangeArrowheads="1"/>
              </p:cNvSpPr>
              <p:nvPr/>
            </p:nvSpPr>
            <p:spPr bwMode="ltGray">
              <a:xfrm>
                <a:off x="1446" y="3444"/>
                <a:ext cx="967" cy="347"/>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solidFill>
                </a:endParaRPr>
              </a:p>
            </p:txBody>
          </p:sp>
          <p:sp>
            <p:nvSpPr>
              <p:cNvPr id="17438" name="Rectangle 30"/>
              <p:cNvSpPr>
                <a:spLocks noChangeArrowheads="1"/>
              </p:cNvSpPr>
              <p:nvPr/>
            </p:nvSpPr>
            <p:spPr bwMode="auto">
              <a:xfrm>
                <a:off x="1539" y="3513"/>
                <a:ext cx="7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1800">
                    <a:solidFill>
                      <a:schemeClr val="tx1"/>
                    </a:solidFill>
                    <a:latin typeface="Arial" pitchFamily="34" charset="0"/>
                  </a:rPr>
                  <a:t>Subquery</a:t>
                </a:r>
              </a:p>
            </p:txBody>
          </p:sp>
          <p:sp>
            <p:nvSpPr>
              <p:cNvPr id="17439" name="Rectangle 31"/>
              <p:cNvSpPr>
                <a:spLocks noChangeArrowheads="1"/>
              </p:cNvSpPr>
              <p:nvPr/>
            </p:nvSpPr>
            <p:spPr bwMode="auto">
              <a:xfrm>
                <a:off x="3376" y="3462"/>
                <a:ext cx="1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822325">
                  <a:lnSpc>
                    <a:spcPct val="100000"/>
                  </a:lnSpc>
                  <a:spcBef>
                    <a:spcPct val="50000"/>
                  </a:spcBef>
                </a:pPr>
                <a:r>
                  <a:rPr lang="en-US">
                    <a:solidFill>
                      <a:schemeClr val="tx1"/>
                    </a:solidFill>
                    <a:effectLst>
                      <a:outerShdw blurRad="38100" dist="38100" dir="2700000" algn="tl">
                        <a:srgbClr val="000000"/>
                      </a:outerShdw>
                    </a:effectLst>
                    <a:latin typeface="Arial" pitchFamily="34" charset="0"/>
                  </a:rPr>
                  <a:t> </a:t>
                </a:r>
              </a:p>
            </p:txBody>
          </p:sp>
          <p:sp>
            <p:nvSpPr>
              <p:cNvPr id="17440" name="Line 32"/>
              <p:cNvSpPr>
                <a:spLocks noChangeShapeType="1"/>
              </p:cNvSpPr>
              <p:nvPr/>
            </p:nvSpPr>
            <p:spPr bwMode="auto">
              <a:xfrm>
                <a:off x="2324" y="3558"/>
                <a:ext cx="1348" cy="0"/>
              </a:xfrm>
              <a:prstGeom prst="line">
                <a:avLst/>
              </a:prstGeom>
              <a:noFill/>
              <a:ln w="50800">
                <a:solidFill>
                  <a:srgbClr val="FFCC00"/>
                </a:solidFill>
                <a:round/>
                <a:headEnd type="none" w="sm" len="sm"/>
                <a:tailEnd type="stealth" w="med" len="lg"/>
              </a:ln>
              <a:effectLst>
                <a:outerShdw dist="53882"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solidFill>
                    <a:schemeClr val="tx1"/>
                  </a:solidFill>
                </a:endParaRPr>
              </a:p>
            </p:txBody>
          </p:sp>
          <p:sp>
            <p:nvSpPr>
              <p:cNvPr id="17441" name="Rectangle 33"/>
              <p:cNvSpPr>
                <a:spLocks noChangeArrowheads="1"/>
              </p:cNvSpPr>
              <p:nvPr/>
            </p:nvSpPr>
            <p:spPr bwMode="auto">
              <a:xfrm>
                <a:off x="2652" y="3312"/>
                <a:ext cx="6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822325">
                  <a:lnSpc>
                    <a:spcPct val="100000"/>
                  </a:lnSpc>
                  <a:spcBef>
                    <a:spcPct val="50000"/>
                  </a:spcBef>
                </a:pPr>
                <a:r>
                  <a:rPr lang="en-US" sz="1800">
                    <a:solidFill>
                      <a:schemeClr val="tx1"/>
                    </a:solidFill>
                    <a:effectLst>
                      <a:outerShdw blurRad="38100" dist="38100" dir="2700000" algn="tl">
                        <a:srgbClr val="000000"/>
                      </a:outerShdw>
                    </a:effectLst>
                    <a:latin typeface="Arial" pitchFamily="34" charset="0"/>
                  </a:rPr>
                  <a:t>returns</a:t>
                </a:r>
              </a:p>
            </p:txBody>
          </p:sp>
        </p:grpSp>
      </p:grpSp>
    </p:spTree>
    <p:extLst>
      <p:ext uri="{BB962C8B-B14F-4D97-AF65-F5344CB8AC3E}">
        <p14:creationId xmlns:p14="http://schemas.microsoft.com/office/powerpoint/2010/main" val="280514177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7431"/>
                                        </p:tgtEl>
                                        <p:attrNameLst>
                                          <p:attrName>style.visibility</p:attrName>
                                        </p:attrNameLst>
                                      </p:cBhvr>
                                      <p:to>
                                        <p:strVal val="visible"/>
                                      </p:to>
                                    </p:set>
                                    <p:animEffect transition="in" filter="wipe(left)">
                                      <p:cBhvr>
                                        <p:cTn id="7" dur="500"/>
                                        <p:tgtEl>
                                          <p:spTgt spid="174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7443"/>
                                        </p:tgtEl>
                                        <p:attrNameLst>
                                          <p:attrName>style.visibility</p:attrName>
                                        </p:attrNameLst>
                                      </p:cBhvr>
                                      <p:to>
                                        <p:strVal val="visible"/>
                                      </p:to>
                                    </p:set>
                                    <p:animEffect transition="in" filter="wipe(left)">
                                      <p:cBhvr>
                                        <p:cTn id="12" dur="500"/>
                                        <p:tgtEl>
                                          <p:spTgt spid="174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a:lstStyle/>
          <a:p>
            <a:pPr algn="l"/>
            <a:r>
              <a:rPr lang="en-US" dirty="0" smtClean="0"/>
              <a:t>Single-Row </a:t>
            </a:r>
            <a:r>
              <a:rPr lang="en-US" dirty="0" err="1"/>
              <a:t>Subqueries</a:t>
            </a:r>
            <a:endParaRPr lang="en-US" dirty="0"/>
          </a:p>
        </p:txBody>
      </p:sp>
      <p:sp>
        <p:nvSpPr>
          <p:cNvPr id="2" name="Content Placeholder 1"/>
          <p:cNvSpPr>
            <a:spLocks noGrp="1"/>
          </p:cNvSpPr>
          <p:nvPr>
            <p:ph idx="1"/>
          </p:nvPr>
        </p:nvSpPr>
        <p:spPr>
          <a:xfrm>
            <a:off x="381000" y="2133601"/>
            <a:ext cx="8477250" cy="3505200"/>
          </a:xfrm>
        </p:spPr>
        <p:txBody>
          <a:bodyPr/>
          <a:lstStyle/>
          <a:p>
            <a:pPr marL="0" indent="0">
              <a:buNone/>
            </a:pPr>
            <a:r>
              <a:rPr lang="en-US" sz="2000" dirty="0" smtClean="0"/>
              <a:t>Definition:</a:t>
            </a:r>
          </a:p>
          <a:p>
            <a:r>
              <a:rPr lang="en-US" sz="1800" dirty="0" err="1" smtClean="0"/>
              <a:t>Subquery</a:t>
            </a:r>
            <a:r>
              <a:rPr lang="en-US" sz="1800" dirty="0" smtClean="0"/>
              <a:t> that returns single row is  called Multiple Row </a:t>
            </a:r>
            <a:r>
              <a:rPr lang="en-US" sz="1800" dirty="0" err="1" smtClean="0"/>
              <a:t>Subquery</a:t>
            </a:r>
            <a:endParaRPr lang="en-US" sz="1800" dirty="0"/>
          </a:p>
        </p:txBody>
      </p:sp>
    </p:spTree>
    <p:extLst>
      <p:ext uri="{BB962C8B-B14F-4D97-AF65-F5344CB8AC3E}">
        <p14:creationId xmlns:p14="http://schemas.microsoft.com/office/powerpoint/2010/main" val="2886045199"/>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a:lstStyle/>
          <a:p>
            <a:r>
              <a:rPr lang="en-US"/>
              <a:t>Single-Row Subqueries</a:t>
            </a:r>
          </a:p>
        </p:txBody>
      </p:sp>
      <p:sp>
        <p:nvSpPr>
          <p:cNvPr id="19459" name="Rectangle 3"/>
          <p:cNvSpPr>
            <a:spLocks noGrp="1" noChangeArrowheads="1"/>
          </p:cNvSpPr>
          <p:nvPr>
            <p:ph type="body" idx="1"/>
          </p:nvPr>
        </p:nvSpPr>
        <p:spPr>
          <a:xfrm>
            <a:off x="838200" y="1676400"/>
            <a:ext cx="7385050" cy="1054100"/>
          </a:xfrm>
          <a:noFill/>
          <a:ln/>
        </p:spPr>
        <p:txBody>
          <a:bodyPr/>
          <a:lstStyle/>
          <a:p>
            <a:pPr lvl="1"/>
            <a:r>
              <a:rPr lang="en-US"/>
              <a:t>Return only one row</a:t>
            </a:r>
          </a:p>
          <a:p>
            <a:pPr lvl="1"/>
            <a:r>
              <a:rPr lang="en-US"/>
              <a:t>Use single-row comparison operators</a:t>
            </a:r>
          </a:p>
        </p:txBody>
      </p:sp>
      <p:sp>
        <p:nvSpPr>
          <p:cNvPr id="19460" name="Rectangle 4"/>
          <p:cNvSpPr>
            <a:spLocks noChangeArrowheads="1"/>
          </p:cNvSpPr>
          <p:nvPr/>
        </p:nvSpPr>
        <p:spPr bwMode="auto">
          <a:xfrm>
            <a:off x="2441575" y="2554288"/>
            <a:ext cx="1293813" cy="3419475"/>
          </a:xfrm>
          <a:prstGeom prst="rect">
            <a:avLst/>
          </a:prstGeom>
          <a:solidFill>
            <a:srgbClr val="FF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r>
              <a:rPr lang="en-US" sz="1800">
                <a:solidFill>
                  <a:srgbClr val="000000"/>
                </a:solidFill>
                <a:latin typeface="Arial" pitchFamily="34" charset="0"/>
              </a:rPr>
              <a:t>Operator</a:t>
            </a:r>
          </a:p>
          <a:p>
            <a:r>
              <a:rPr lang="en-US" sz="1800">
                <a:solidFill>
                  <a:srgbClr val="000000"/>
                </a:solidFill>
                <a:latin typeface="Arial" pitchFamily="34" charset="0"/>
              </a:rPr>
              <a:t>=</a:t>
            </a:r>
          </a:p>
          <a:p>
            <a:r>
              <a:rPr lang="en-US" sz="1800">
                <a:solidFill>
                  <a:srgbClr val="000000"/>
                </a:solidFill>
                <a:latin typeface="Arial" pitchFamily="34" charset="0"/>
              </a:rPr>
              <a:t>&gt;</a:t>
            </a:r>
          </a:p>
          <a:p>
            <a:r>
              <a:rPr lang="en-US" sz="1800">
                <a:solidFill>
                  <a:srgbClr val="000000"/>
                </a:solidFill>
                <a:latin typeface="Arial" pitchFamily="34" charset="0"/>
              </a:rPr>
              <a:t>      &gt;=	</a:t>
            </a:r>
          </a:p>
          <a:p>
            <a:r>
              <a:rPr lang="en-US" sz="1800">
                <a:solidFill>
                  <a:srgbClr val="000000"/>
                </a:solidFill>
                <a:latin typeface="Arial" pitchFamily="34" charset="0"/>
              </a:rPr>
              <a:t>&lt;</a:t>
            </a:r>
          </a:p>
          <a:p>
            <a:r>
              <a:rPr lang="en-US" sz="1800">
                <a:solidFill>
                  <a:srgbClr val="000000"/>
                </a:solidFill>
                <a:latin typeface="Arial" pitchFamily="34" charset="0"/>
              </a:rPr>
              <a:t>      &lt;=	</a:t>
            </a:r>
          </a:p>
          <a:p>
            <a:r>
              <a:rPr lang="en-US" sz="1800">
                <a:solidFill>
                  <a:srgbClr val="000000"/>
                </a:solidFill>
                <a:latin typeface="Arial" pitchFamily="34" charset="0"/>
              </a:rPr>
              <a:t>&lt;&gt;</a:t>
            </a:r>
          </a:p>
        </p:txBody>
      </p:sp>
      <p:sp>
        <p:nvSpPr>
          <p:cNvPr id="19461" name="Rectangle 5"/>
          <p:cNvSpPr>
            <a:spLocks noChangeArrowheads="1"/>
          </p:cNvSpPr>
          <p:nvPr/>
        </p:nvSpPr>
        <p:spPr bwMode="auto">
          <a:xfrm>
            <a:off x="3727450" y="2554288"/>
            <a:ext cx="3178175" cy="3419475"/>
          </a:xfrm>
          <a:prstGeom prst="rect">
            <a:avLst/>
          </a:prstGeom>
          <a:solidFill>
            <a:srgbClr val="FF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r>
              <a:rPr lang="en-US" sz="1800" dirty="0">
                <a:solidFill>
                  <a:srgbClr val="000000"/>
                </a:solidFill>
                <a:latin typeface="Arial" pitchFamily="34" charset="0"/>
              </a:rPr>
              <a:t>Meaning</a:t>
            </a:r>
          </a:p>
          <a:p>
            <a:pPr algn="l"/>
            <a:r>
              <a:rPr lang="en-US" sz="1800" dirty="0">
                <a:solidFill>
                  <a:srgbClr val="000000"/>
                </a:solidFill>
                <a:latin typeface="Arial" pitchFamily="34" charset="0"/>
              </a:rPr>
              <a:t>Equal to</a:t>
            </a:r>
          </a:p>
          <a:p>
            <a:pPr algn="l"/>
            <a:r>
              <a:rPr lang="en-US" sz="1800" dirty="0">
                <a:solidFill>
                  <a:srgbClr val="000000"/>
                </a:solidFill>
                <a:latin typeface="Arial" pitchFamily="34" charset="0"/>
              </a:rPr>
              <a:t>Greater than </a:t>
            </a:r>
          </a:p>
          <a:p>
            <a:pPr algn="l"/>
            <a:r>
              <a:rPr lang="en-US" sz="1800" dirty="0">
                <a:solidFill>
                  <a:srgbClr val="000000"/>
                </a:solidFill>
                <a:latin typeface="Arial" pitchFamily="34" charset="0"/>
              </a:rPr>
              <a:t>Greater than or equal to </a:t>
            </a:r>
          </a:p>
          <a:p>
            <a:pPr algn="l"/>
            <a:r>
              <a:rPr lang="en-US" sz="1800" dirty="0">
                <a:solidFill>
                  <a:srgbClr val="000000"/>
                </a:solidFill>
                <a:latin typeface="Arial" pitchFamily="34" charset="0"/>
              </a:rPr>
              <a:t>Less than </a:t>
            </a:r>
          </a:p>
          <a:p>
            <a:pPr algn="l"/>
            <a:r>
              <a:rPr lang="en-US" sz="1800" dirty="0">
                <a:solidFill>
                  <a:srgbClr val="000000"/>
                </a:solidFill>
                <a:latin typeface="Arial" pitchFamily="34" charset="0"/>
              </a:rPr>
              <a:t>Less than or equal to</a:t>
            </a:r>
          </a:p>
          <a:p>
            <a:pPr algn="l"/>
            <a:r>
              <a:rPr lang="en-US" sz="1800" dirty="0">
                <a:solidFill>
                  <a:srgbClr val="000000"/>
                </a:solidFill>
                <a:latin typeface="Arial" pitchFamily="34" charset="0"/>
              </a:rPr>
              <a:t>Not equal to</a:t>
            </a:r>
          </a:p>
        </p:txBody>
      </p:sp>
      <p:sp>
        <p:nvSpPr>
          <p:cNvPr id="19462" name="Line 6"/>
          <p:cNvSpPr>
            <a:spLocks noChangeShapeType="1"/>
          </p:cNvSpPr>
          <p:nvPr/>
        </p:nvSpPr>
        <p:spPr bwMode="auto">
          <a:xfrm flipV="1">
            <a:off x="2439988" y="2971800"/>
            <a:ext cx="4475162" cy="1588"/>
          </a:xfrm>
          <a:prstGeom prst="line">
            <a:avLst/>
          </a:prstGeom>
          <a:noFill/>
          <a:ln w="508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3" name="Line 7"/>
          <p:cNvSpPr>
            <a:spLocks noChangeShapeType="1"/>
          </p:cNvSpPr>
          <p:nvPr/>
        </p:nvSpPr>
        <p:spPr bwMode="auto">
          <a:xfrm>
            <a:off x="2454275" y="3968750"/>
            <a:ext cx="4448175"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4" name="Line 8"/>
          <p:cNvSpPr>
            <a:spLocks noChangeShapeType="1"/>
          </p:cNvSpPr>
          <p:nvPr/>
        </p:nvSpPr>
        <p:spPr bwMode="auto">
          <a:xfrm>
            <a:off x="2439988" y="3463925"/>
            <a:ext cx="4462462"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5" name="Line 9"/>
          <p:cNvSpPr>
            <a:spLocks noChangeShapeType="1"/>
          </p:cNvSpPr>
          <p:nvPr/>
        </p:nvSpPr>
        <p:spPr bwMode="auto">
          <a:xfrm>
            <a:off x="2454275" y="4506913"/>
            <a:ext cx="4448175"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6" name="Line 10"/>
          <p:cNvSpPr>
            <a:spLocks noChangeShapeType="1"/>
          </p:cNvSpPr>
          <p:nvPr/>
        </p:nvSpPr>
        <p:spPr bwMode="auto">
          <a:xfrm>
            <a:off x="2425700" y="5019675"/>
            <a:ext cx="44831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7" name="Line 11"/>
          <p:cNvSpPr>
            <a:spLocks noChangeShapeType="1"/>
          </p:cNvSpPr>
          <p:nvPr/>
        </p:nvSpPr>
        <p:spPr bwMode="auto">
          <a:xfrm>
            <a:off x="2444750" y="5534025"/>
            <a:ext cx="44704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4103175793"/>
      </p:ext>
    </p:extLst>
  </p:cSld>
  <p:clrMapOvr>
    <a:masterClrMapping/>
  </p:clrMapOvr>
  <p:transition spd="slow"/>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598277F2E42944BA927301EB6569E2" ma:contentTypeVersion="10" ma:contentTypeDescription="Create a new document." ma:contentTypeScope="" ma:versionID="02410bbb68a6996dbd42b304921bbbf4">
  <xsd:schema xmlns:xsd="http://www.w3.org/2001/XMLSchema" xmlns:xs="http://www.w3.org/2001/XMLSchema" xmlns:p="http://schemas.microsoft.com/office/2006/metadata/properties" xmlns:ns2="32c36bff-ef8b-4319-abe5-fb88f82abf20" xmlns:ns3="ee3502e1-6f2c-48f1-be62-3437457e49b7" targetNamespace="http://schemas.microsoft.com/office/2006/metadata/properties" ma:root="true" ma:fieldsID="0ed3bfb972c8c26a8c4de1d15c0440c2" ns2:_="" ns3:_="">
    <xsd:import namespace="32c36bff-ef8b-4319-abe5-fb88f82abf20"/>
    <xsd:import namespace="ee3502e1-6f2c-48f1-be62-3437457e49b7"/>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2c36bff-ef8b-4319-abe5-fb88f82abf2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c387e96-56ce-4293-9bf0-c5d3fd96f7ac"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e3502e1-6f2c-48f1-be62-3437457e49b7"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0d515d4a-5dc5-4188-9d41-ca76b1f319c6}" ma:internalName="TaxCatchAll" ma:showField="CatchAllData" ma:web="ee3502e1-6f2c-48f1-be62-3437457e49b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32c36bff-ef8b-4319-abe5-fb88f82abf20">
      <Terms xmlns="http://schemas.microsoft.com/office/infopath/2007/PartnerControls"/>
    </lcf76f155ced4ddcb4097134ff3c332f>
    <TaxCatchAll xmlns="ee3502e1-6f2c-48f1-be62-3437457e49b7" xsi:nil="true"/>
  </documentManagement>
</p:properties>
</file>

<file path=customXml/itemProps1.xml><?xml version="1.0" encoding="utf-8"?>
<ds:datastoreItem xmlns:ds="http://schemas.openxmlformats.org/officeDocument/2006/customXml" ds:itemID="{9E846FCF-0612-4FE6-B3D7-4E49532D5C69}"/>
</file>

<file path=customXml/itemProps2.xml><?xml version="1.0" encoding="utf-8"?>
<ds:datastoreItem xmlns:ds="http://schemas.openxmlformats.org/officeDocument/2006/customXml" ds:itemID="{4B55E049-92CD-442F-9B01-D372EA346708}"/>
</file>

<file path=customXml/itemProps3.xml><?xml version="1.0" encoding="utf-8"?>
<ds:datastoreItem xmlns:ds="http://schemas.openxmlformats.org/officeDocument/2006/customXml" ds:itemID="{8E44A5C6-4BB8-4453-9CEC-0D3E525CB413}"/>
</file>

<file path=docProps/app.xml><?xml version="1.0" encoding="utf-8"?>
<Properties xmlns="http://schemas.openxmlformats.org/officeDocument/2006/extended-properties" xmlns:vt="http://schemas.openxmlformats.org/officeDocument/2006/docPropsVTypes">
  <Template/>
  <TotalTime>2097</TotalTime>
  <Words>1746</Words>
  <Application>Microsoft Office PowerPoint</Application>
  <PresentationFormat>On-screen Show (4:3)</PresentationFormat>
  <Paragraphs>296</Paragraphs>
  <Slides>16</Slides>
  <Notes>13</Notes>
  <HiddenSlides>0</HiddenSlides>
  <MMClips>0</MMClips>
  <ScaleCrop>false</ScaleCrop>
  <HeadingPairs>
    <vt:vector size="4" baseType="variant">
      <vt:variant>
        <vt:lpstr>Theme</vt:lpstr>
      </vt:variant>
      <vt:variant>
        <vt:i4>2</vt:i4>
      </vt:variant>
      <vt:variant>
        <vt:lpstr>Slide Titles</vt:lpstr>
      </vt:variant>
      <vt:variant>
        <vt:i4>16</vt:i4>
      </vt:variant>
    </vt:vector>
  </HeadingPairs>
  <TitlesOfParts>
    <vt:vector size="18" baseType="lpstr">
      <vt:lpstr>Spectrum</vt:lpstr>
      <vt:lpstr>1_Spectrum</vt:lpstr>
      <vt:lpstr>Single-Row Subquery</vt:lpstr>
      <vt:lpstr>Lecture Outline</vt:lpstr>
      <vt:lpstr>Using a Subquery  to Solve a Problem</vt:lpstr>
      <vt:lpstr>Subqueries</vt:lpstr>
      <vt:lpstr>Using a Subquery</vt:lpstr>
      <vt:lpstr>Guidelines for Using Subqueries</vt:lpstr>
      <vt:lpstr>Types of Subqueries</vt:lpstr>
      <vt:lpstr>Single-Row Subqueries</vt:lpstr>
      <vt:lpstr>Single-Row Subqueries</vt:lpstr>
      <vt:lpstr>Executing Single-Row Subqueries</vt:lpstr>
      <vt:lpstr>Using Group Functions  in a Subquery</vt:lpstr>
      <vt:lpstr>HAVING Clause with Subqueries</vt:lpstr>
      <vt:lpstr>What Is Wrong  with This Statement?</vt:lpstr>
      <vt:lpstr>Will This Statement Work?</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&lt;Lesson Title&gt;</dc:title>
  <dc:creator>Julie Rose</dc:creator>
  <cp:lastModifiedBy>Teacher</cp:lastModifiedBy>
  <cp:revision>194</cp:revision>
  <cp:lastPrinted>1998-06-30T21:15:58Z</cp:lastPrinted>
  <dcterms:created xsi:type="dcterms:W3CDTF">1995-06-17T23:31:02Z</dcterms:created>
  <dcterms:modified xsi:type="dcterms:W3CDTF">2020-06-15T22:09:18Z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0x010100EE598277F2E42944BA927301EB6569E2</vt:lpwstr>
  </property>
</Properties>
</file>