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6" r:id="rId4"/>
    <p:sldId id="267" r:id="rId5"/>
    <p:sldId id="268" r:id="rId6"/>
    <p:sldId id="278" r:id="rId7"/>
    <p:sldId id="279" r:id="rId8"/>
    <p:sldId id="269" r:id="rId9"/>
    <p:sldId id="270" r:id="rId10"/>
    <p:sldId id="258" r:id="rId11"/>
    <p:sldId id="272" r:id="rId12"/>
    <p:sldId id="271" r:id="rId13"/>
    <p:sldId id="276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969BD-DD10-4020-9F56-F0AD47ED36A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03DAF-F491-4105-8CCE-C2E32FD9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62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03DAF-F491-4105-8CCE-C2E32FD98A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67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03DAF-F491-4105-8CCE-C2E32FD98A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6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Normalization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>
            <a:normAutofit/>
          </a:bodyPr>
          <a:lstStyle/>
          <a:p>
            <a:r>
              <a:rPr lang="en-US" dirty="0"/>
              <a:t>Course </a:t>
            </a:r>
            <a:r>
              <a:rPr lang="en-US" dirty="0" smtClean="0"/>
              <a:t>Code: CSC </a:t>
            </a:r>
            <a:r>
              <a:rPr lang="en-US" dirty="0"/>
              <a:t>2108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07331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TBA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First Normal Form (1NF)</a:t>
            </a:r>
            <a:endParaRPr lang="x-none" sz="26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1066987" y="1795816"/>
            <a:ext cx="791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i="1" dirty="0" smtClean="0"/>
              <a:t>After 1NF</a:t>
            </a:r>
          </a:p>
          <a:p>
            <a:pPr marL="285750" indent="-285750">
              <a:buFontTx/>
              <a:buChar char="-"/>
            </a:pPr>
            <a:endParaRPr lang="en-US" b="1" i="1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023058"/>
              </p:ext>
            </p:extLst>
          </p:nvPr>
        </p:nvGraphicFramePr>
        <p:xfrm>
          <a:off x="1066987" y="2329841"/>
          <a:ext cx="7791263" cy="3311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1491"/>
                <a:gridCol w="821187"/>
                <a:gridCol w="1482143"/>
                <a:gridCol w="881274"/>
                <a:gridCol w="1552244"/>
                <a:gridCol w="2022924"/>
              </a:tblGrid>
              <a:tr h="575488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employees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977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u="sng">
                          <a:solidFill>
                            <a:schemeClr val="tx1"/>
                          </a:solidFill>
                          <a:effectLst/>
                        </a:rPr>
                        <a:t>emp_id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dept_name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salary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u="sng" dirty="0" err="1">
                          <a:solidFill>
                            <a:schemeClr val="tx1"/>
                          </a:solidFill>
                          <a:effectLst/>
                        </a:rPr>
                        <a:t>course_title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date_completed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</a:tr>
              <a:tr h="3876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M.S.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MKT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48000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SPSS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8/9/16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</a:tr>
              <a:tr h="3876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M.S.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MKT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48000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Survey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10/7/16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</a:tr>
              <a:tr h="3876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140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A.B.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ACC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52000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Tally ACC  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12/8/16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</a:tr>
              <a:tr h="3876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110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C.L.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I.S.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43000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SPSS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1/12/16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</a:tr>
              <a:tr h="3876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110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C.L.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I.S.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43000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CTT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4/12/16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121" marR="49121" marT="682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</a:rPr>
              <a:t>Normal Form : 2NF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Second Normal Form (2NF)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435897"/>
            <a:ext cx="77088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Second Normal </a:t>
            </a:r>
            <a:r>
              <a:rPr lang="en-US" b="1" i="1" dirty="0" smtClean="0"/>
              <a:t>Form Rule:</a:t>
            </a:r>
            <a:endParaRPr lang="en-US" dirty="0"/>
          </a:p>
          <a:p>
            <a:r>
              <a:rPr lang="en-US" dirty="0"/>
              <a:t>A relation in First Normal Form in which every attribute in fully functionally dependent in the primary key or Partial Functional dependency should be removed.</a:t>
            </a:r>
          </a:p>
          <a:p>
            <a:endParaRPr lang="en-US" dirty="0"/>
          </a:p>
          <a:p>
            <a:pPr lvl="1"/>
            <a:r>
              <a:rPr lang="en-US" b="1" i="1" dirty="0"/>
              <a:t>Partial Functional Dependency</a:t>
            </a:r>
            <a:endParaRPr lang="en-US" dirty="0"/>
          </a:p>
          <a:p>
            <a:pPr lvl="1"/>
            <a:r>
              <a:rPr lang="en-US" dirty="0"/>
              <a:t>A functional dependency in which one or more non-key attribute are functionally dependent in part (but not all) of the primary key.</a:t>
            </a:r>
          </a:p>
          <a:p>
            <a:pPr lvl="1"/>
            <a:endParaRPr lang="en-US" dirty="0"/>
          </a:p>
          <a:p>
            <a:pPr lvl="1"/>
            <a:r>
              <a:rPr lang="en-US" b="1" i="1" dirty="0"/>
              <a:t>Functional Dependency</a:t>
            </a:r>
          </a:p>
          <a:p>
            <a:pPr lvl="1"/>
            <a:r>
              <a:rPr lang="en-US" dirty="0"/>
              <a:t>A constrain between two attribute or two sets of attributes.</a:t>
            </a:r>
          </a:p>
        </p:txBody>
      </p:sp>
    </p:spTree>
    <p:extLst>
      <p:ext uri="{BB962C8B-B14F-4D97-AF65-F5344CB8AC3E}">
        <p14:creationId xmlns:p14="http://schemas.microsoft.com/office/powerpoint/2010/main" val="309160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Second </a:t>
            </a:r>
            <a:r>
              <a:rPr lang="en-US" sz="2600" dirty="0"/>
              <a:t>Normal Form </a:t>
            </a:r>
            <a:r>
              <a:rPr lang="en-US" sz="2600" dirty="0" smtClean="0"/>
              <a:t>(2NF</a:t>
            </a:r>
            <a:r>
              <a:rPr lang="en-US" sz="2600" dirty="0"/>
              <a:t>)</a:t>
            </a:r>
            <a:endParaRPr lang="x-none" sz="26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1066987" y="1795816"/>
            <a:ext cx="791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i="1" dirty="0" smtClean="0"/>
              <a:t>After 2NF</a:t>
            </a:r>
          </a:p>
          <a:p>
            <a:pPr marL="285750" indent="-285750">
              <a:buFontTx/>
              <a:buChar char="-"/>
            </a:pPr>
            <a:endParaRPr lang="en-US" b="1" i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68578"/>
              </p:ext>
            </p:extLst>
          </p:nvPr>
        </p:nvGraphicFramePr>
        <p:xfrm>
          <a:off x="1066987" y="2313630"/>
          <a:ext cx="7077075" cy="16412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0214"/>
                <a:gridCol w="1351164"/>
                <a:gridCol w="2437764"/>
                <a:gridCol w="1577933"/>
              </a:tblGrid>
              <a:tr h="351023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employees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05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u="sng">
                          <a:solidFill>
                            <a:schemeClr val="tx1"/>
                          </a:solidFill>
                          <a:effectLst/>
                        </a:rPr>
                        <a:t>emp_id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dept_name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salary 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</a:tr>
              <a:tr h="3005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M.S.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MKT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68000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</a:tr>
              <a:tr h="3005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140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A.B.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ACC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53000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</a:tr>
              <a:tr h="3005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C.L.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IS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43000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20531"/>
              </p:ext>
            </p:extLst>
          </p:nvPr>
        </p:nvGraphicFramePr>
        <p:xfrm>
          <a:off x="1031888" y="4468068"/>
          <a:ext cx="7077075" cy="2257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3573"/>
                <a:gridCol w="2415642"/>
                <a:gridCol w="3047860"/>
              </a:tblGrid>
              <a:tr h="150317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Courses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03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u="sng">
                          <a:solidFill>
                            <a:schemeClr val="tx1"/>
                          </a:solidFill>
                          <a:effectLst/>
                        </a:rPr>
                        <a:t>emp_id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u="sng">
                          <a:solidFill>
                            <a:schemeClr val="tx1"/>
                          </a:solidFill>
                          <a:effectLst/>
                        </a:rPr>
                        <a:t>course_title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date_employed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</a:tr>
              <a:tr h="1503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SPSS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2/9/16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</a:tr>
              <a:tr h="1503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Survey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10/7/16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</a:tr>
              <a:tr h="1503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140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ACC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12/8/16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</a:tr>
              <a:tr h="1503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110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SPSS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1/12/16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</a:tr>
              <a:tr h="1503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110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CTT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4/12/16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955" marR="50955" marT="7077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0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Modern Database Management (Sixth Edition) by Fred R. McFadden, Jeffrey A. </a:t>
            </a:r>
            <a:r>
              <a:rPr lang="en-US" dirty="0" err="1" smtClean="0"/>
              <a:t>Hoffer</a:t>
            </a:r>
            <a:r>
              <a:rPr lang="en-US" dirty="0" smtClean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Systems: A Practical Approach to Design, Implementation and Management (4th Edition) by Thomas M. Connolly, Carolyn E. </a:t>
            </a:r>
            <a:r>
              <a:rPr lang="en-US" dirty="0" err="1" smtClean="0"/>
              <a:t>Begg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Fundamentals of Database Systems, 5th Edition by </a:t>
            </a:r>
            <a:r>
              <a:rPr lang="en-US" dirty="0" err="1" smtClean="0"/>
              <a:t>RamezElmasri</a:t>
            </a:r>
            <a:r>
              <a:rPr lang="en-US" dirty="0" smtClean="0"/>
              <a:t>, </a:t>
            </a:r>
            <a:r>
              <a:rPr lang="en-US" dirty="0" err="1" smtClean="0"/>
              <a:t>Shamkant</a:t>
            </a:r>
            <a:r>
              <a:rPr lang="en-US" dirty="0" smtClean="0"/>
              <a:t> B. </a:t>
            </a:r>
            <a:r>
              <a:rPr lang="en-US" dirty="0" err="1" smtClean="0"/>
              <a:t>Navathe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680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https://www.db-book.com/db6/slide-dir/index.html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https://www.slideshare.net/HaaMeemMohiyuddin1/data-knowledge-and-information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5"/>
              </a:rPr>
              <a:t>https://www.slideshare.net/tabinhasan/from-data-to-wisdom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6"/>
              </a:rPr>
              <a:t>https://www.slideshare.net/thinnaphat.bo/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91874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tx1"/>
                </a:solidFill>
              </a:rPr>
              <a:t>Introduction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>
                <a:solidFill>
                  <a:schemeClr val="tx1"/>
                </a:solidFill>
              </a:rPr>
              <a:t>The Normal Forms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tx1"/>
                </a:solidFill>
              </a:rPr>
              <a:t>Modification Anomalies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>
                <a:solidFill>
                  <a:schemeClr val="tx1"/>
                </a:solidFill>
              </a:rPr>
              <a:t>Real World Exercise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Why </a:t>
            </a:r>
            <a:r>
              <a:rPr lang="en-US" altLang="en-US" dirty="0"/>
              <a:t>Normalize?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 we need this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52566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en-US" dirty="0"/>
              <a:t>Flexibility</a:t>
            </a:r>
          </a:p>
          <a:p>
            <a:pPr lvl="1"/>
            <a:r>
              <a:rPr lang="en-US" altLang="en-US" dirty="0"/>
              <a:t>Structure supports many ways to look at the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en-US" dirty="0"/>
              <a:t>Data Integrity</a:t>
            </a:r>
          </a:p>
          <a:p>
            <a:pPr lvl="1"/>
            <a:r>
              <a:rPr lang="en-US" altLang="en-US" dirty="0"/>
              <a:t>“Modification Anomalies”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altLang="en-US" dirty="0"/>
              <a:t>Deletion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altLang="en-US" dirty="0"/>
              <a:t>Insertion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altLang="en-US" dirty="0"/>
              <a:t>Update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en-US" dirty="0"/>
              <a:t>Efficiency</a:t>
            </a:r>
          </a:p>
          <a:p>
            <a:pPr lvl="1"/>
            <a:r>
              <a:rPr lang="en-US" altLang="en-US" dirty="0"/>
              <a:t>Eliminate redundant data and save space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</a:rPr>
              <a:t>Normalization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Definition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7"/>
            <a:ext cx="770887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Normalization</a:t>
            </a:r>
          </a:p>
          <a:p>
            <a:r>
              <a:rPr lang="en-US" dirty="0"/>
              <a:t>The process of decomposing relations with Anomalies to produce smaller Well-Structure relations.</a:t>
            </a:r>
          </a:p>
          <a:p>
            <a:endParaRPr lang="en-US" dirty="0"/>
          </a:p>
          <a:p>
            <a:r>
              <a:rPr lang="en-US" sz="2000" b="1" i="1" dirty="0"/>
              <a:t>Normal Form</a:t>
            </a:r>
          </a:p>
          <a:p>
            <a:r>
              <a:rPr lang="en-US" dirty="0"/>
              <a:t>A relation that results from applying simple rules regarding Functional Dependences (or relationship between attributes) to that relation.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</a:rPr>
              <a:t>Anomaly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Modification Anomalies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7"/>
            <a:ext cx="77088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Anomaly</a:t>
            </a:r>
          </a:p>
          <a:p>
            <a:r>
              <a:rPr lang="en-US" dirty="0"/>
              <a:t>An error or inconsistency that may result when a user attempts to update a table that contains redundant data.</a:t>
            </a:r>
          </a:p>
          <a:p>
            <a:r>
              <a:rPr lang="en-US" dirty="0"/>
              <a:t>There are three types of Anomaly - </a:t>
            </a:r>
            <a:r>
              <a:rPr lang="en-US" b="1" dirty="0"/>
              <a:t>Insertion Anomaly, Deletion Anomaly, Modification Anomaly</a:t>
            </a:r>
          </a:p>
          <a:p>
            <a:endParaRPr lang="en-US" b="1" dirty="0"/>
          </a:p>
          <a:p>
            <a:r>
              <a:rPr lang="en-US" b="1" i="1" dirty="0"/>
              <a:t>Well Structure Relation</a:t>
            </a:r>
          </a:p>
          <a:p>
            <a:r>
              <a:rPr lang="en-US" dirty="0"/>
              <a:t>A relation that contains minimal redundancy and allows users to insert, modify and delete the rows without error or inconsistencies.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701804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/>
              <a:t>Racoosin Solutions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C91D9A9-3278-4A5F-967F-C5886268FFB4}" type="slidenum">
              <a:rPr lang="en-US" altLang="en-US" sz="1400"/>
              <a:pPr/>
              <a:t>6</a:t>
            </a:fld>
            <a:endParaRPr lang="en-US" alt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324436" y="676245"/>
            <a:ext cx="7772400" cy="762000"/>
          </a:xfrm>
        </p:spPr>
        <p:txBody>
          <a:bodyPr/>
          <a:lstStyle/>
          <a:p>
            <a:pPr algn="l"/>
            <a:r>
              <a:rPr lang="en-US" altLang="en-US" sz="3600" dirty="0" smtClean="0"/>
              <a:t>Example  of Anomalies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304800" y="4495800"/>
            <a:ext cx="34702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200">
                <a:solidFill>
                  <a:schemeClr val="folHlink"/>
                </a:solidFill>
              </a:rPr>
              <a:t>Question – Is this a relation?</a:t>
            </a:r>
            <a:r>
              <a:rPr lang="en-US" altLang="en-US" sz="260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4114800" y="4495800"/>
            <a:ext cx="464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>
                <a:solidFill>
                  <a:schemeClr val="tx2"/>
                </a:solidFill>
              </a:rPr>
              <a:t>Answer – Yes: unique rows and no multivalued attributes</a:t>
            </a: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5257800"/>
            <a:ext cx="43243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200">
                <a:solidFill>
                  <a:schemeClr val="folHlink"/>
                </a:solidFill>
              </a:rPr>
              <a:t>Question – What’s the primary key?</a:t>
            </a:r>
            <a:r>
              <a:rPr lang="en-US" altLang="en-US" sz="260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4800600" y="5257800"/>
            <a:ext cx="426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>
                <a:solidFill>
                  <a:schemeClr val="tx2"/>
                </a:solidFill>
              </a:rPr>
              <a:t>Answer – Composite: Emp_ID, Course_Title</a:t>
            </a:r>
          </a:p>
        </p:txBody>
      </p:sp>
      <p:pic>
        <p:nvPicPr>
          <p:cNvPr id="17417" name="Picture 7" descr="FIG5-2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98" y="1462870"/>
            <a:ext cx="8458200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66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autoUpdateAnimBg="0"/>
      <p:bldP spid="93188" grpId="0" autoUpdateAnimBg="0"/>
      <p:bldP spid="93189" grpId="0" autoUpdateAnimBg="0"/>
      <p:bldP spid="9319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smtClean="0"/>
              <a:t>Racoosin Solutions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5B24F4A-D595-4F0B-8681-9FDAF678015A}" type="slidenum">
              <a:rPr lang="en-US" altLang="en-US" sz="1400"/>
              <a:pPr/>
              <a:t>7</a:t>
            </a:fld>
            <a:endParaRPr lang="en-US" altLang="en-US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199698" y="417535"/>
            <a:ext cx="7772400" cy="1143000"/>
          </a:xfrm>
        </p:spPr>
        <p:txBody>
          <a:bodyPr/>
          <a:lstStyle/>
          <a:p>
            <a:pPr algn="l"/>
            <a:r>
              <a:rPr lang="en-US" altLang="en-US" smtClean="0"/>
              <a:t>Anomalies in this Table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71389"/>
            <a:ext cx="8839200" cy="3352800"/>
          </a:xfrm>
        </p:spPr>
        <p:txBody>
          <a:bodyPr>
            <a:normAutofit/>
          </a:bodyPr>
          <a:lstStyle/>
          <a:p>
            <a:r>
              <a:rPr lang="en-US" altLang="en-US" sz="1800" b="1" dirty="0" smtClean="0">
                <a:solidFill>
                  <a:schemeClr val="accent1"/>
                </a:solidFill>
              </a:rPr>
              <a:t>Insertion</a:t>
            </a:r>
            <a:r>
              <a:rPr lang="en-US" altLang="en-US" sz="1800" dirty="0" smtClean="0"/>
              <a:t> – can’t enter a new employee without having the employee take a class</a:t>
            </a:r>
          </a:p>
          <a:p>
            <a:r>
              <a:rPr lang="en-US" altLang="en-US" sz="1800" b="1" dirty="0" smtClean="0">
                <a:solidFill>
                  <a:schemeClr val="accent1"/>
                </a:solidFill>
              </a:rPr>
              <a:t>Deletion</a:t>
            </a:r>
            <a:r>
              <a:rPr lang="en-US" altLang="en-US" sz="1800" dirty="0" smtClean="0"/>
              <a:t> – if we remove employee 140, we lose information about the existence of a Tax </a:t>
            </a:r>
            <a:r>
              <a:rPr lang="en-US" altLang="en-US" sz="1800" dirty="0" err="1" smtClean="0"/>
              <a:t>Acc</a:t>
            </a:r>
            <a:r>
              <a:rPr lang="en-US" altLang="en-US" sz="1800" dirty="0" smtClean="0"/>
              <a:t> class</a:t>
            </a:r>
          </a:p>
          <a:p>
            <a:r>
              <a:rPr lang="en-US" altLang="en-US" sz="1800" b="1" dirty="0" smtClean="0">
                <a:solidFill>
                  <a:schemeClr val="accent1"/>
                </a:solidFill>
              </a:rPr>
              <a:t>Modification</a:t>
            </a:r>
            <a:r>
              <a:rPr lang="en-US" altLang="en-US" sz="1800" dirty="0" smtClean="0"/>
              <a:t> – giving a salary increase to employee 100 forces us to update multiple records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610259" y="4062680"/>
            <a:ext cx="76962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>
                <a:solidFill>
                  <a:srgbClr val="FF9900"/>
                </a:solidFill>
              </a:rPr>
              <a:t>Why do these anomalies exist? </a:t>
            </a:r>
          </a:p>
          <a:p>
            <a:pPr lvl="1"/>
            <a:r>
              <a:rPr lang="en-US" altLang="en-US" sz="2000" dirty="0">
                <a:solidFill>
                  <a:srgbClr val="FF9900"/>
                </a:solidFill>
              </a:rPr>
              <a:t>Because we’ve combined two themes (entity types) into one relation. This results in duplication, and an unnecessary dependency between the entities</a:t>
            </a:r>
          </a:p>
        </p:txBody>
      </p:sp>
    </p:spTree>
    <p:extLst>
      <p:ext uri="{BB962C8B-B14F-4D97-AF65-F5344CB8AC3E}">
        <p14:creationId xmlns:p14="http://schemas.microsoft.com/office/powerpoint/2010/main" val="157938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autoUpdateAnimBg="0"/>
      <p:bldP spid="9421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</a:rPr>
              <a:t>Normal Forms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Normal Form Rules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7"/>
            <a:ext cx="77088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i="1" dirty="0"/>
              <a:t>First Normal Form (1NF)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i="1" dirty="0"/>
              <a:t>Second Normal Form (2NF)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i="1" dirty="0"/>
              <a:t>Third Normal Form (3NF)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i="1" dirty="0"/>
              <a:t>Boyce-</a:t>
            </a:r>
            <a:r>
              <a:rPr lang="en-US" b="1" i="1" dirty="0" err="1"/>
              <a:t>Codd</a:t>
            </a:r>
            <a:r>
              <a:rPr lang="en-US" b="1" i="1" dirty="0"/>
              <a:t> Normal Form (BCNF)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i="1" dirty="0"/>
              <a:t>Fourth Normal Form (4NF)</a:t>
            </a:r>
          </a:p>
          <a:p>
            <a:endParaRPr lang="en-US" dirty="0"/>
          </a:p>
          <a:p>
            <a:r>
              <a:rPr lang="en-US" dirty="0"/>
              <a:t>Except 1NF each Normal Form ensures it’s previous Normal Forms are satisfied. </a:t>
            </a:r>
          </a:p>
        </p:txBody>
      </p:sp>
    </p:spTree>
    <p:extLst>
      <p:ext uri="{BB962C8B-B14F-4D97-AF65-F5344CB8AC3E}">
        <p14:creationId xmlns:p14="http://schemas.microsoft.com/office/powerpoint/2010/main" val="116807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</a:rPr>
              <a:t>Normal Form : 1NF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First Normal Form (1NF)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435897"/>
            <a:ext cx="7708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First Normal Form </a:t>
            </a:r>
            <a:r>
              <a:rPr lang="en-US" b="1" i="1" dirty="0" smtClean="0"/>
              <a:t>Rule:</a:t>
            </a:r>
            <a:endParaRPr lang="en-US" b="1" i="1" dirty="0"/>
          </a:p>
          <a:p>
            <a:r>
              <a:rPr lang="en-US" dirty="0"/>
              <a:t>A relation that contains no multivalued Attributes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b="1" i="1" dirty="0" smtClean="0"/>
              <a:t>Before </a:t>
            </a:r>
            <a:r>
              <a:rPr lang="en-US" b="1" i="1" dirty="0"/>
              <a:t>1NF </a:t>
            </a:r>
            <a:r>
              <a:rPr lang="en-US" b="1" i="1" dirty="0" smtClean="0"/>
              <a:t>applied</a:t>
            </a:r>
          </a:p>
          <a:p>
            <a:pPr marL="285750" indent="-285750">
              <a:buFontTx/>
              <a:buChar char="-"/>
            </a:pPr>
            <a:endParaRPr lang="en-US" b="1" i="1" dirty="0" smtClean="0"/>
          </a:p>
          <a:p>
            <a:pPr marL="285750" indent="-285750">
              <a:buFontTx/>
              <a:buChar char="-"/>
            </a:pPr>
            <a:endParaRPr lang="en-US" b="1" i="1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.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760288"/>
              </p:ext>
            </p:extLst>
          </p:nvPr>
        </p:nvGraphicFramePr>
        <p:xfrm>
          <a:off x="783771" y="3531100"/>
          <a:ext cx="7224767" cy="2688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3135"/>
                <a:gridCol w="752977"/>
                <a:gridCol w="1362984"/>
                <a:gridCol w="819697"/>
                <a:gridCol w="1439234"/>
                <a:gridCol w="1896740"/>
              </a:tblGrid>
              <a:tr h="292167">
                <a:tc gridSpan="6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employees</a:t>
                      </a:r>
                    </a:p>
                  </a:txBody>
                  <a:tcPr marL="50484" marR="50484" marT="70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88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emp_id</a:t>
                      </a:r>
                      <a:endParaRPr lang="en-US" sz="1800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dept_name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course_title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484" marR="50484" marT="701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date_completed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484" marR="50484" marT="7012" marB="0" anchor="ctr"/>
                </a:tc>
              </a:tr>
              <a:tr h="5788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M.S.</a:t>
                      </a: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MKT</a:t>
                      </a: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48000</a:t>
                      </a: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SPSS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</a:t>
                      </a:r>
                    </a:p>
                  </a:txBody>
                  <a:tcPr marL="50484" marR="50484" marT="701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8/9/16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10/7/16</a:t>
                      </a:r>
                    </a:p>
                  </a:txBody>
                  <a:tcPr marL="50484" marR="50484" marT="7012" marB="0" anchor="ctr"/>
                </a:tc>
              </a:tr>
              <a:tr h="5788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</a:t>
                      </a: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A.B.</a:t>
                      </a: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</a:t>
                      </a: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52000</a:t>
                      </a: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Tally ACC  </a:t>
                      </a:r>
                    </a:p>
                  </a:txBody>
                  <a:tcPr marL="50484" marR="50484" marT="701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12/8/16</a:t>
                      </a:r>
                    </a:p>
                  </a:txBody>
                  <a:tcPr marL="50484" marR="50484" marT="7012" marB="0" anchor="ctr"/>
                </a:tc>
              </a:tr>
              <a:tr h="5788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</a:t>
                      </a: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C.L.</a:t>
                      </a: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I.S.</a:t>
                      </a: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43000</a:t>
                      </a:r>
                    </a:p>
                  </a:txBody>
                  <a:tcPr marL="50484" marR="50484" marT="7012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SPSS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CTT</a:t>
                      </a:r>
                    </a:p>
                  </a:txBody>
                  <a:tcPr marL="50484" marR="50484" marT="701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1/12/16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4/12/16</a:t>
                      </a:r>
                    </a:p>
                  </a:txBody>
                  <a:tcPr marL="50484" marR="50484" marT="701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06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598277F2E42944BA927301EB6569E2" ma:contentTypeVersion="10" ma:contentTypeDescription="Create a new document." ma:contentTypeScope="" ma:versionID="02410bbb68a6996dbd42b304921bbbf4">
  <xsd:schema xmlns:xsd="http://www.w3.org/2001/XMLSchema" xmlns:xs="http://www.w3.org/2001/XMLSchema" xmlns:p="http://schemas.microsoft.com/office/2006/metadata/properties" xmlns:ns2="32c36bff-ef8b-4319-abe5-fb88f82abf20" xmlns:ns3="ee3502e1-6f2c-48f1-be62-3437457e49b7" targetNamespace="http://schemas.microsoft.com/office/2006/metadata/properties" ma:root="true" ma:fieldsID="0ed3bfb972c8c26a8c4de1d15c0440c2" ns2:_="" ns3:_="">
    <xsd:import namespace="32c36bff-ef8b-4319-abe5-fb88f82abf20"/>
    <xsd:import namespace="ee3502e1-6f2c-48f1-be62-3437457e49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c36bff-ef8b-4319-abe5-fb88f82abf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c387e96-56ce-4293-9bf0-c5d3fd96f7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3502e1-6f2c-48f1-be62-3437457e49b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0d515d4a-5dc5-4188-9d41-ca76b1f319c6}" ma:internalName="TaxCatchAll" ma:showField="CatchAllData" ma:web="ee3502e1-6f2c-48f1-be62-3437457e49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2c36bff-ef8b-4319-abe5-fb88f82abf20">
      <Terms xmlns="http://schemas.microsoft.com/office/infopath/2007/PartnerControls"/>
    </lcf76f155ced4ddcb4097134ff3c332f>
    <TaxCatchAll xmlns="ee3502e1-6f2c-48f1-be62-3437457e49b7" xsi:nil="true"/>
  </documentManagement>
</p:properties>
</file>

<file path=customXml/itemProps1.xml><?xml version="1.0" encoding="utf-8"?>
<ds:datastoreItem xmlns:ds="http://schemas.openxmlformats.org/officeDocument/2006/customXml" ds:itemID="{AE1D2D73-D383-4A39-BEC1-1EA3B73C26E0}"/>
</file>

<file path=customXml/itemProps2.xml><?xml version="1.0" encoding="utf-8"?>
<ds:datastoreItem xmlns:ds="http://schemas.openxmlformats.org/officeDocument/2006/customXml" ds:itemID="{510D62E5-0F98-40EE-964B-7D6E63EEBE0C}"/>
</file>

<file path=customXml/itemProps3.xml><?xml version="1.0" encoding="utf-8"?>
<ds:datastoreItem xmlns:ds="http://schemas.openxmlformats.org/officeDocument/2006/customXml" ds:itemID="{A5D0D01D-F880-4688-A77B-D49A10B00333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2470</TotalTime>
  <Words>747</Words>
  <Application>Microsoft Office PowerPoint</Application>
  <PresentationFormat>On-screen Show (4:3)</PresentationFormat>
  <Paragraphs>214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Spectrum</vt:lpstr>
      <vt:lpstr>Normalization</vt:lpstr>
      <vt:lpstr>Lecture Outline</vt:lpstr>
      <vt:lpstr>Why Normalize?..</vt:lpstr>
      <vt:lpstr>Normalization</vt:lpstr>
      <vt:lpstr>Anomaly</vt:lpstr>
      <vt:lpstr>Example  of Anomalies</vt:lpstr>
      <vt:lpstr>Anomalies in this Table</vt:lpstr>
      <vt:lpstr>Normal Forms</vt:lpstr>
      <vt:lpstr>Normal Form : 1NF</vt:lpstr>
      <vt:lpstr>PowerPoint Presentation</vt:lpstr>
      <vt:lpstr>Normal Form : 2NF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34</cp:revision>
  <dcterms:created xsi:type="dcterms:W3CDTF">2018-12-10T17:20:29Z</dcterms:created>
  <dcterms:modified xsi:type="dcterms:W3CDTF">2020-06-15T22:10:01Z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0x010100EE598277F2E42944BA927301EB6569E2</vt:lpwstr>
  </property>
</Properties>
</file>