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5000" y="-1710267"/>
            <a:ext cx="12362000" cy="2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>
            <a:off x="2435100" y="6399300"/>
            <a:ext cx="7315200" cy="244000"/>
            <a:chOff x="1471325" y="4724925"/>
            <a:chExt cx="5486400" cy="183000"/>
          </a:xfrm>
        </p:grpSpPr>
        <p:sp>
          <p:nvSpPr>
            <p:cNvPr id="11" name="Google Shape;11;p2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50967" y="1093805"/>
            <a:ext cx="5680400" cy="4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EB Garamond Medium"/>
              <a:buNone/>
              <a:defRPr sz="5867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B Garamond Medium"/>
              <a:buNone/>
              <a:defRPr sz="6933" b="0">
                <a:solidFill>
                  <a:srgbClr val="191919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50967" y="5300472"/>
            <a:ext cx="51452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2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-85000" y="6486893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1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" name="Google Shape;72;p11"/>
          <p:cNvGrpSpPr/>
          <p:nvPr/>
        </p:nvGrpSpPr>
        <p:grpSpPr>
          <a:xfrm flipH="1">
            <a:off x="2435100" y="5789700"/>
            <a:ext cx="7315200" cy="244000"/>
            <a:chOff x="1471325" y="4724925"/>
            <a:chExt cx="5486400" cy="183000"/>
          </a:xfrm>
        </p:grpSpPr>
        <p:sp>
          <p:nvSpPr>
            <p:cNvPr id="73" name="Google Shape;73;p11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76367"/>
            <a:ext cx="8768000" cy="201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0666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EB Garamond Medium"/>
              <a:buNone/>
              <a:defRPr sz="128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712000" y="4296033"/>
            <a:ext cx="8768000" cy="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194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86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-85000" y="5384900"/>
            <a:ext cx="12362000" cy="2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66000" y="3066792"/>
            <a:ext cx="237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5017" y="2158117"/>
            <a:ext cx="12148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1066017" y="3708552"/>
            <a:ext cx="2372800" cy="8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628500" y="3066791"/>
            <a:ext cx="237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7500" y="2158117"/>
            <a:ext cx="1214800" cy="791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5"/>
          </p:nvPr>
        </p:nvSpPr>
        <p:spPr>
          <a:xfrm>
            <a:off x="3628517" y="3708551"/>
            <a:ext cx="2372800" cy="8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190833" y="3066792"/>
            <a:ext cx="237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769833" y="2158117"/>
            <a:ext cx="1214800" cy="79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6190851" y="3708552"/>
            <a:ext cx="2372800" cy="8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8753167" y="3066792"/>
            <a:ext cx="237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9332167" y="2158117"/>
            <a:ext cx="1214800" cy="791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8753184" y="3708552"/>
            <a:ext cx="2372800" cy="8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45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950967" y="719333"/>
            <a:ext cx="10290000" cy="41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2435100" y="5789700"/>
            <a:ext cx="7315200" cy="244000"/>
            <a:chOff x="1471325" y="4724925"/>
            <a:chExt cx="5486400" cy="183000"/>
          </a:xfrm>
        </p:grpSpPr>
        <p:sp>
          <p:nvSpPr>
            <p:cNvPr id="98" name="Google Shape;98;p14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053367" y="3334328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None/>
              <a:defRPr sz="3333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1939600" y="1498061"/>
            <a:ext cx="8312800" cy="16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478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32800" y="366600"/>
            <a:ext cx="11326400" cy="61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842447" y="5344917"/>
            <a:ext cx="3714400" cy="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2"/>
          </p:nvPr>
        </p:nvSpPr>
        <p:spPr>
          <a:xfrm>
            <a:off x="6653513" y="5344917"/>
            <a:ext cx="3714400" cy="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3"/>
          </p:nvPr>
        </p:nvSpPr>
        <p:spPr>
          <a:xfrm>
            <a:off x="1842247" y="4883667"/>
            <a:ext cx="37144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4"/>
          </p:nvPr>
        </p:nvSpPr>
        <p:spPr>
          <a:xfrm>
            <a:off x="6653513" y="4883667"/>
            <a:ext cx="37144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64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960000" y="1583700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950967" y="2432267"/>
            <a:ext cx="4903600" cy="3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4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6337600" y="2432267"/>
            <a:ext cx="4903600" cy="3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867">
                <a:solidFill>
                  <a:schemeClr val="lt2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-85000" y="6486893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6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705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/>
          <p:nvPr/>
        </p:nvSpPr>
        <p:spPr>
          <a:xfrm>
            <a:off x="117795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435100" y="6399300"/>
            <a:ext cx="7315200" cy="244000"/>
            <a:chOff x="1471325" y="4724925"/>
            <a:chExt cx="5486400" cy="183000"/>
          </a:xfrm>
        </p:grpSpPr>
        <p:sp>
          <p:nvSpPr>
            <p:cNvPr id="122" name="Google Shape;122;p17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229133" y="4206340"/>
            <a:ext cx="29832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1229133" y="4583699"/>
            <a:ext cx="2983200" cy="8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/>
          </p:nvPr>
        </p:nvSpPr>
        <p:spPr>
          <a:xfrm>
            <a:off x="4604400" y="3393540"/>
            <a:ext cx="29832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3"/>
          </p:nvPr>
        </p:nvSpPr>
        <p:spPr>
          <a:xfrm>
            <a:off x="4604400" y="3770899"/>
            <a:ext cx="2983200" cy="8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4"/>
          </p:nvPr>
        </p:nvSpPr>
        <p:spPr>
          <a:xfrm>
            <a:off x="7979667" y="4206340"/>
            <a:ext cx="29832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5"/>
          </p:nvPr>
        </p:nvSpPr>
        <p:spPr>
          <a:xfrm>
            <a:off x="7979667" y="4583699"/>
            <a:ext cx="2983200" cy="8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6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68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-85000" y="6127700"/>
            <a:ext cx="12362000" cy="1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2514191" y="1972567"/>
            <a:ext cx="330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2514191" y="2508396"/>
            <a:ext cx="33068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 idx="2"/>
          </p:nvPr>
        </p:nvSpPr>
        <p:spPr>
          <a:xfrm>
            <a:off x="7764921" y="1972567"/>
            <a:ext cx="330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>
            <a:off x="7764921" y="2508399"/>
            <a:ext cx="3306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 idx="4"/>
          </p:nvPr>
        </p:nvSpPr>
        <p:spPr>
          <a:xfrm>
            <a:off x="2514188" y="4122167"/>
            <a:ext cx="330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5"/>
          </p:nvPr>
        </p:nvSpPr>
        <p:spPr>
          <a:xfrm>
            <a:off x="2514188" y="4657996"/>
            <a:ext cx="3306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6"/>
          </p:nvPr>
        </p:nvSpPr>
        <p:spPr>
          <a:xfrm>
            <a:off x="7764921" y="4122164"/>
            <a:ext cx="330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7"/>
          </p:nvPr>
        </p:nvSpPr>
        <p:spPr>
          <a:xfrm>
            <a:off x="7764921" y="4657996"/>
            <a:ext cx="3306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8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0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 rot="-5400000">
            <a:off x="-2249272" y="3302263"/>
            <a:ext cx="5427879" cy="244000"/>
            <a:chOff x="1471325" y="4724925"/>
            <a:chExt cx="5486400" cy="183000"/>
          </a:xfrm>
        </p:grpSpPr>
        <p:sp>
          <p:nvSpPr>
            <p:cNvPr id="146" name="Google Shape;146;p19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19"/>
          <p:cNvSpPr/>
          <p:nvPr/>
        </p:nvSpPr>
        <p:spPr>
          <a:xfrm>
            <a:off x="112410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101787" y="2412051"/>
            <a:ext cx="24224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1101800" y="4085644"/>
            <a:ext cx="2422400" cy="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6149823" y="2412051"/>
            <a:ext cx="24224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3"/>
          </p:nvPr>
        </p:nvSpPr>
        <p:spPr>
          <a:xfrm>
            <a:off x="6149837" y="4085644"/>
            <a:ext cx="2422400" cy="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4"/>
          </p:nvPr>
        </p:nvSpPr>
        <p:spPr>
          <a:xfrm>
            <a:off x="3625820" y="2412076"/>
            <a:ext cx="24224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5"/>
          </p:nvPr>
        </p:nvSpPr>
        <p:spPr>
          <a:xfrm>
            <a:off x="3625828" y="4085533"/>
            <a:ext cx="2422400" cy="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6"/>
          </p:nvPr>
        </p:nvSpPr>
        <p:spPr>
          <a:xfrm>
            <a:off x="8673823" y="2412076"/>
            <a:ext cx="24224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7"/>
          </p:nvPr>
        </p:nvSpPr>
        <p:spPr>
          <a:xfrm>
            <a:off x="8673832" y="4085533"/>
            <a:ext cx="2422400" cy="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8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09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-85000" y="613256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0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2254083" y="2298200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2254112" y="2727331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2"/>
          </p:nvPr>
        </p:nvSpPr>
        <p:spPr>
          <a:xfrm>
            <a:off x="5761627" y="2298200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3"/>
          </p:nvPr>
        </p:nvSpPr>
        <p:spPr>
          <a:xfrm>
            <a:off x="5761639" y="2727331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 idx="4"/>
          </p:nvPr>
        </p:nvSpPr>
        <p:spPr>
          <a:xfrm>
            <a:off x="2254083" y="4281267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5"/>
          </p:nvPr>
        </p:nvSpPr>
        <p:spPr>
          <a:xfrm>
            <a:off x="2254083" y="4710233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 idx="6"/>
          </p:nvPr>
        </p:nvSpPr>
        <p:spPr>
          <a:xfrm>
            <a:off x="5761627" y="4281267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7"/>
          </p:nvPr>
        </p:nvSpPr>
        <p:spPr>
          <a:xfrm>
            <a:off x="5761615" y="4710233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 idx="8"/>
          </p:nvPr>
        </p:nvSpPr>
        <p:spPr>
          <a:xfrm>
            <a:off x="9269217" y="2298200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9"/>
          </p:nvPr>
        </p:nvSpPr>
        <p:spPr>
          <a:xfrm>
            <a:off x="9269223" y="2727331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 idx="13"/>
          </p:nvPr>
        </p:nvSpPr>
        <p:spPr>
          <a:xfrm>
            <a:off x="9269217" y="4281267"/>
            <a:ext cx="1868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None/>
              <a:defRPr sz="32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4"/>
          </p:nvPr>
        </p:nvSpPr>
        <p:spPr>
          <a:xfrm>
            <a:off x="9269216" y="4710233"/>
            <a:ext cx="18688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 idx="15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69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331099" y="3123500"/>
            <a:ext cx="490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6000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414300" y="1474900"/>
            <a:ext cx="1817600" cy="168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9333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21067" y="4431933"/>
            <a:ext cx="4010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424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960000" y="2322772"/>
            <a:ext cx="4144000" cy="31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1034717" y="1448431"/>
            <a:ext cx="46736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5135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 rot="5400000" flipH="1">
            <a:off x="9032129" y="3302263"/>
            <a:ext cx="5427879" cy="244000"/>
            <a:chOff x="1471325" y="4724925"/>
            <a:chExt cx="5486400" cy="183000"/>
          </a:xfrm>
        </p:grpSpPr>
        <p:sp>
          <p:nvSpPr>
            <p:cNvPr id="182" name="Google Shape;182;p22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5842200" y="2107059"/>
            <a:ext cx="4918800" cy="13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5842200" y="3716192"/>
            <a:ext cx="4918800" cy="10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019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898700" y="2912200"/>
            <a:ext cx="36892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86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 rot="5400000">
            <a:off x="9024265" y="3302263"/>
            <a:ext cx="5427879" cy="244000"/>
            <a:chOff x="1471325" y="4724925"/>
            <a:chExt cx="5486400" cy="183000"/>
          </a:xfrm>
        </p:grpSpPr>
        <p:sp>
          <p:nvSpPr>
            <p:cNvPr id="194" name="Google Shape;194;p24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" name="Google Shape;198;p24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6001268" y="3456167"/>
            <a:ext cx="3689200" cy="13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6001268" y="2641800"/>
            <a:ext cx="36892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680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-85000" y="6486893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5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>
            <a:off x="2478361" y="3235733"/>
            <a:ext cx="3689200" cy="13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2478361" y="2327800"/>
            <a:ext cx="36892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838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6"/>
          <p:cNvGrpSpPr/>
          <p:nvPr/>
        </p:nvGrpSpPr>
        <p:grpSpPr>
          <a:xfrm rot="-5400000">
            <a:off x="-2249272" y="3302263"/>
            <a:ext cx="5427879" cy="244000"/>
            <a:chOff x="1471325" y="4724925"/>
            <a:chExt cx="5486400" cy="183000"/>
          </a:xfrm>
        </p:grpSpPr>
        <p:sp>
          <p:nvSpPr>
            <p:cNvPr id="208" name="Google Shape;208;p26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" name="Google Shape;212;p26"/>
          <p:cNvSpPr/>
          <p:nvPr/>
        </p:nvSpPr>
        <p:spPr>
          <a:xfrm>
            <a:off x="112410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1"/>
          </p:nvPr>
        </p:nvSpPr>
        <p:spPr>
          <a:xfrm>
            <a:off x="6519608" y="3299551"/>
            <a:ext cx="4157200" cy="12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5249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7"/>
          <p:cNvSpPr/>
          <p:nvPr/>
        </p:nvSpPr>
        <p:spPr>
          <a:xfrm>
            <a:off x="117795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7031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432800" y="-138767"/>
            <a:ext cx="11326400" cy="66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28"/>
          <p:cNvGrpSpPr/>
          <p:nvPr/>
        </p:nvGrpSpPr>
        <p:grpSpPr>
          <a:xfrm>
            <a:off x="2435100" y="228467"/>
            <a:ext cx="7315200" cy="244000"/>
            <a:chOff x="1471325" y="4724925"/>
            <a:chExt cx="5486400" cy="183000"/>
          </a:xfrm>
        </p:grpSpPr>
        <p:sp>
          <p:nvSpPr>
            <p:cNvPr id="222" name="Google Shape;222;p28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2435100" y="6399300"/>
            <a:ext cx="7315200" cy="244000"/>
            <a:chOff x="1471325" y="4724925"/>
            <a:chExt cx="5486400" cy="183000"/>
          </a:xfrm>
        </p:grpSpPr>
        <p:sp>
          <p:nvSpPr>
            <p:cNvPr id="230" name="Google Shape;230;p29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52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0"/>
          <p:cNvGrpSpPr/>
          <p:nvPr/>
        </p:nvGrpSpPr>
        <p:grpSpPr>
          <a:xfrm rot="5400000">
            <a:off x="9032129" y="3302263"/>
            <a:ext cx="5427879" cy="244000"/>
            <a:chOff x="1471325" y="4724925"/>
            <a:chExt cx="5486400" cy="183000"/>
          </a:xfrm>
        </p:grpSpPr>
        <p:sp>
          <p:nvSpPr>
            <p:cNvPr id="237" name="Google Shape;237;p30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-1066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5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>
            <a:off x="-2249272" y="3302263"/>
            <a:ext cx="5427879" cy="244000"/>
            <a:chOff x="1471325" y="4724925"/>
            <a:chExt cx="5486400" cy="183000"/>
          </a:xfrm>
        </p:grpSpPr>
        <p:sp>
          <p:nvSpPr>
            <p:cNvPr id="23" name="Google Shape;23;p4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" name="Google Shape;27;p4"/>
          <p:cNvSpPr/>
          <p:nvPr/>
        </p:nvSpPr>
        <p:spPr>
          <a:xfrm>
            <a:off x="112410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490067"/>
            <a:ext cx="9758800" cy="4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AutoNum type="alphaLcPeriod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romanLcPeriod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arabicPeriod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alphaLcPeriod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romanLcPeriod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arabicPeriod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Oxygen"/>
              <a:buAutoNum type="alphaLcPeriod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Oxygen"/>
              <a:buAutoNum type="romanLcPeriod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670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1"/>
          <p:cNvSpPr/>
          <p:nvPr/>
        </p:nvSpPr>
        <p:spPr>
          <a:xfrm>
            <a:off x="117795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286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-85000" y="6486893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2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039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-85000" y="613256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3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416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10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6667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1712000" y="186456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17"/>
            <a:ext cx="8768000" cy="110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6667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3"/>
          </p:nvPr>
        </p:nvSpPr>
        <p:spPr>
          <a:xfrm>
            <a:off x="1712000" y="3806084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51"/>
            <a:ext cx="8768000" cy="110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6667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EB Garamond Medium"/>
              <a:buNone/>
              <a:defRPr sz="8266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5"/>
          </p:nvPr>
        </p:nvSpPr>
        <p:spPr>
          <a:xfrm>
            <a:off x="1712000" y="574761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954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2435100" y="5789700"/>
            <a:ext cx="7315200" cy="244000"/>
            <a:chOff x="1471325" y="4724925"/>
            <a:chExt cx="5486400" cy="183000"/>
          </a:xfrm>
        </p:grpSpPr>
        <p:sp>
          <p:nvSpPr>
            <p:cNvPr id="264" name="Google Shape;264;p35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8" name="Google Shape;268;p35"/>
          <p:cNvSpPr/>
          <p:nvPr/>
        </p:nvSpPr>
        <p:spPr>
          <a:xfrm>
            <a:off x="-85000" y="-1319807"/>
            <a:ext cx="12362000" cy="16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hasCustomPrompt="1"/>
          </p:nvPr>
        </p:nvSpPr>
        <p:spPr>
          <a:xfrm>
            <a:off x="1274668" y="2434167"/>
            <a:ext cx="2386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966868" y="3967539"/>
            <a:ext cx="3001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 idx="2" hasCustomPrompt="1"/>
          </p:nvPr>
        </p:nvSpPr>
        <p:spPr>
          <a:xfrm>
            <a:off x="4890635" y="2434172"/>
            <a:ext cx="2386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2" name="Google Shape;272;p35"/>
          <p:cNvSpPr txBox="1">
            <a:spLocks noGrp="1"/>
          </p:cNvSpPr>
          <p:nvPr>
            <p:ph type="subTitle" idx="3"/>
          </p:nvPr>
        </p:nvSpPr>
        <p:spPr>
          <a:xfrm>
            <a:off x="4582835" y="3967539"/>
            <a:ext cx="3001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title" idx="4" hasCustomPrompt="1"/>
          </p:nvPr>
        </p:nvSpPr>
        <p:spPr>
          <a:xfrm>
            <a:off x="8506601" y="2434172"/>
            <a:ext cx="2386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5"/>
          </p:nvPr>
        </p:nvSpPr>
        <p:spPr>
          <a:xfrm>
            <a:off x="8198801" y="3967539"/>
            <a:ext cx="3001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ubTitle" idx="6"/>
          </p:nvPr>
        </p:nvSpPr>
        <p:spPr>
          <a:xfrm>
            <a:off x="966868" y="4477160"/>
            <a:ext cx="30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subTitle" idx="7"/>
          </p:nvPr>
        </p:nvSpPr>
        <p:spPr>
          <a:xfrm>
            <a:off x="4582835" y="4477160"/>
            <a:ext cx="30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subTitle" idx="8"/>
          </p:nvPr>
        </p:nvSpPr>
        <p:spPr>
          <a:xfrm>
            <a:off x="8198801" y="4477160"/>
            <a:ext cx="30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title" idx="9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0310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-85000" y="-1710267"/>
            <a:ext cx="12362000" cy="2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36"/>
          <p:cNvSpPr/>
          <p:nvPr/>
        </p:nvSpPr>
        <p:spPr>
          <a:xfrm>
            <a:off x="-85000" y="6127700"/>
            <a:ext cx="12362000" cy="1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960072" y="3317811"/>
            <a:ext cx="438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6000">
                <a:solidFill>
                  <a:schemeClr val="accent2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2" hasCustomPrompt="1"/>
          </p:nvPr>
        </p:nvSpPr>
        <p:spPr>
          <a:xfrm>
            <a:off x="2277072" y="1466011"/>
            <a:ext cx="1746000" cy="1686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9333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subTitle" idx="1"/>
          </p:nvPr>
        </p:nvSpPr>
        <p:spPr>
          <a:xfrm>
            <a:off x="960072" y="4440209"/>
            <a:ext cx="4380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7435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7"/>
          <p:cNvGrpSpPr/>
          <p:nvPr/>
        </p:nvGrpSpPr>
        <p:grpSpPr>
          <a:xfrm>
            <a:off x="2435100" y="6399300"/>
            <a:ext cx="7315200" cy="244000"/>
            <a:chOff x="1471325" y="4724925"/>
            <a:chExt cx="5486400" cy="183000"/>
          </a:xfrm>
        </p:grpSpPr>
        <p:sp>
          <p:nvSpPr>
            <p:cNvPr id="287" name="Google Shape;287;p37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37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37"/>
          <p:cNvSpPr/>
          <p:nvPr/>
        </p:nvSpPr>
        <p:spPr>
          <a:xfrm>
            <a:off x="117795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420668" y="3936300"/>
            <a:ext cx="363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6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EB Garamond Medium"/>
              <a:buNone/>
              <a:defRPr sz="48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2" hasCustomPrompt="1"/>
          </p:nvPr>
        </p:nvSpPr>
        <p:spPr>
          <a:xfrm>
            <a:off x="2353100" y="3936300"/>
            <a:ext cx="1743600" cy="1686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9333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EB Garamond Medium"/>
              <a:buNone/>
              <a:defRPr sz="8000"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4420667" y="5058700"/>
            <a:ext cx="54184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4651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8"/>
          <p:cNvGrpSpPr/>
          <p:nvPr/>
        </p:nvGrpSpPr>
        <p:grpSpPr>
          <a:xfrm rot="5400000" flipH="1">
            <a:off x="9024265" y="3302263"/>
            <a:ext cx="5427879" cy="244000"/>
            <a:chOff x="1471325" y="4724925"/>
            <a:chExt cx="5486400" cy="183000"/>
          </a:xfrm>
        </p:grpSpPr>
        <p:sp>
          <p:nvSpPr>
            <p:cNvPr id="298" name="Google Shape;298;p38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38"/>
          <p:cNvSpPr/>
          <p:nvPr/>
        </p:nvSpPr>
        <p:spPr>
          <a:xfrm flipH="1">
            <a:off x="-9576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8"/>
          <p:cNvSpPr txBox="1">
            <a:spLocks noGrp="1"/>
          </p:cNvSpPr>
          <p:nvPr>
            <p:ph type="ctrTitle"/>
          </p:nvPr>
        </p:nvSpPr>
        <p:spPr>
          <a:xfrm>
            <a:off x="5349933" y="720133"/>
            <a:ext cx="5767600" cy="10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EB Garamond Medium"/>
              <a:buNone/>
              <a:defRPr sz="9333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5349933" y="2121600"/>
            <a:ext cx="5767600" cy="1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5766333" y="4637567"/>
            <a:ext cx="4934800" cy="1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3851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9"/>
          <p:cNvGrpSpPr/>
          <p:nvPr/>
        </p:nvGrpSpPr>
        <p:grpSpPr>
          <a:xfrm>
            <a:off x="2435100" y="5789700"/>
            <a:ext cx="7315200" cy="244000"/>
            <a:chOff x="1471325" y="4724925"/>
            <a:chExt cx="5486400" cy="183000"/>
          </a:xfrm>
        </p:grpSpPr>
        <p:sp>
          <p:nvSpPr>
            <p:cNvPr id="308" name="Google Shape;308;p39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2" name="Google Shape;312;p39"/>
          <p:cNvSpPr/>
          <p:nvPr/>
        </p:nvSpPr>
        <p:spPr>
          <a:xfrm>
            <a:off x="-613767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6563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/>
          <p:nvPr/>
        </p:nvSpPr>
        <p:spPr>
          <a:xfrm>
            <a:off x="-85000" y="362200"/>
            <a:ext cx="11864400" cy="66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6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432800" y="-94967"/>
            <a:ext cx="11326400" cy="66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47611" y="3582433"/>
            <a:ext cx="3981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6663577" y="3582433"/>
            <a:ext cx="3981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None/>
              <a:defRPr sz="2667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EB Garamond Medium"/>
              <a:buNone/>
              <a:defRPr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547611" y="4090379"/>
            <a:ext cx="3981200" cy="10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6663577" y="4090379"/>
            <a:ext cx="3981200" cy="10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EB Garamond Medium"/>
              <a:buNone/>
              <a:defRPr b="0"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640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109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11779533" y="-80567"/>
            <a:ext cx="1057600" cy="70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6"/>
          <p:cNvGrpSpPr/>
          <p:nvPr/>
        </p:nvGrpSpPr>
        <p:grpSpPr>
          <a:xfrm rot="-5400000" flipH="1">
            <a:off x="-2249272" y="3302263"/>
            <a:ext cx="5427879" cy="244000"/>
            <a:chOff x="1471325" y="4724925"/>
            <a:chExt cx="5486400" cy="183000"/>
          </a:xfrm>
        </p:grpSpPr>
        <p:sp>
          <p:nvSpPr>
            <p:cNvPr id="40" name="Google Shape;40;p6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960000" y="695967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4000"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9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951000" y="1406000"/>
            <a:ext cx="10290000" cy="40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" name="Google Shape;47;p7"/>
          <p:cNvGrpSpPr/>
          <p:nvPr/>
        </p:nvGrpSpPr>
        <p:grpSpPr>
          <a:xfrm>
            <a:off x="2435100" y="228467"/>
            <a:ext cx="7315200" cy="244000"/>
            <a:chOff x="1471325" y="4724925"/>
            <a:chExt cx="5486400" cy="183000"/>
          </a:xfrm>
        </p:grpSpPr>
        <p:sp>
          <p:nvSpPr>
            <p:cNvPr id="48" name="Google Shape;48;p7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244000" y="2122877"/>
            <a:ext cx="5704000" cy="7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6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244000" y="3230508"/>
            <a:ext cx="5704000" cy="15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393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432800" y="362200"/>
            <a:ext cx="11326400" cy="66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 flipH="1">
            <a:off x="2435100" y="5789700"/>
            <a:ext cx="7315200" cy="244000"/>
            <a:chOff x="1471325" y="4724925"/>
            <a:chExt cx="5486400" cy="183000"/>
          </a:xfrm>
        </p:grpSpPr>
        <p:sp>
          <p:nvSpPr>
            <p:cNvPr id="57" name="Google Shape;57;p8"/>
            <p:cNvSpPr/>
            <p:nvPr/>
          </p:nvSpPr>
          <p:spPr>
            <a:xfrm>
              <a:off x="1471325" y="4724925"/>
              <a:ext cx="1371600" cy="18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2842925" y="4724925"/>
              <a:ext cx="13716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214525" y="4724925"/>
              <a:ext cx="13716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586125" y="4724925"/>
              <a:ext cx="1371600" cy="18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536333" y="1842233"/>
            <a:ext cx="7119200" cy="3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EB Garamond Medium"/>
              <a:buNone/>
              <a:defRPr sz="10666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93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32800" y="366600"/>
            <a:ext cx="11326400" cy="61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960839" y="1921125"/>
            <a:ext cx="6267600" cy="1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EB Garamond Medium"/>
              <a:buNone/>
              <a:defRPr sz="12000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960800" y="3682392"/>
            <a:ext cx="62676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99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-132000" y="-148600"/>
            <a:ext cx="12456000" cy="7155200"/>
          </a:xfrm>
          <a:prstGeom prst="rect">
            <a:avLst/>
          </a:prstGeom>
          <a:solidFill>
            <a:srgbClr val="EBE6D9">
              <a:alpha val="23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5634367"/>
            <a:ext cx="10290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EB Garamond Medium"/>
              <a:buNone/>
              <a:defRPr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04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715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412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966" y="1093805"/>
            <a:ext cx="10323491" cy="1819077"/>
          </a:xfrm>
        </p:spPr>
        <p:txBody>
          <a:bodyPr/>
          <a:lstStyle/>
          <a:p>
            <a:pPr lvl="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on the Educational Expenditure of Public and Private University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0613" y="4185501"/>
            <a:ext cx="5145200" cy="1354501"/>
          </a:xfrm>
        </p:spPr>
        <p:txBody>
          <a:bodyPr/>
          <a:lstStyle/>
          <a:p>
            <a:pPr lvl="0"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by Mahmud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1" y="1527143"/>
            <a:ext cx="6223224" cy="4610924"/>
          </a:xfrm>
        </p:spPr>
        <p:txBody>
          <a:bodyPr/>
          <a:lstStyle/>
          <a:p>
            <a:pPr marL="55456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of private universities since 1992 in Bangladesh.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quality due to regulatory inefficiencies.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costs in private universities vs. subsidized costs in public universities.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using student satisfaction.</a:t>
            </a:r>
          </a:p>
          <a:p>
            <a:pPr marL="1164147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23488" y="2545237"/>
            <a:ext cx="1517715" cy="1743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28" y="2422688"/>
            <a:ext cx="2262433" cy="25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Approach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11662" lv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Mixed-method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surveys &amp; in-person interviews.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100 students (34 private, 66 public).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Inclusion: Students across disciplines and age groups.</a:t>
            </a:r>
          </a:p>
        </p:txBody>
      </p:sp>
    </p:spTree>
    <p:extLst>
      <p:ext uri="{BB962C8B-B14F-4D97-AF65-F5344CB8AC3E}">
        <p14:creationId xmlns:p14="http://schemas.microsoft.com/office/powerpoint/2010/main" val="367956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6568477" y="2779998"/>
            <a:ext cx="4162729" cy="1231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027" y="2780001"/>
            <a:ext cx="4138367" cy="1231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47610" y="1936902"/>
            <a:ext cx="3981200" cy="6332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6659242" y="1904832"/>
            <a:ext cx="3981200" cy="6332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1547610" y="2929262"/>
            <a:ext cx="3981200" cy="93247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fees, financial burden (70%).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580658" y="2857099"/>
            <a:ext cx="3981200" cy="10768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burden (10%).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 - Tuition 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8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0000" y="1732703"/>
            <a:ext cx="5601056" cy="2381114"/>
          </a:xfrm>
        </p:spPr>
        <p:txBody>
          <a:bodyPr/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12.6% of students receive scholarships.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87.4% lack financial aid.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0000" y="876693"/>
            <a:ext cx="9636425" cy="14423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- Scholarships &amp; Financial Aid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Forms response chart. Question title: Have you received any scholarships or financial aid from your university?&#10;. Number of responses: 103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ms response chart. Question title: Have you received any scholarships or financial aid from your university?&#10;. Number of responses: 103 responses."/>
          <p:cNvSpPr>
            <a:spLocks noChangeAspect="1" noChangeArrowheads="1"/>
          </p:cNvSpPr>
          <p:nvPr/>
        </p:nvSpPr>
        <p:spPr bwMode="auto">
          <a:xfrm>
            <a:off x="9338853" y="3252248"/>
            <a:ext cx="1124899" cy="1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1.png" descr="Forms response chart. Question title: Have you received any scholarships or financial aid from your university?&#10;. Number of responses: 103 responses."/>
          <p:cNvPicPr/>
          <p:nvPr/>
        </p:nvPicPr>
        <p:blipFill rotWithShape="1">
          <a:blip r:embed="rId2"/>
          <a:srcRect l="-178" t="21260" r="28274" b="-1473"/>
          <a:stretch/>
        </p:blipFill>
        <p:spPr>
          <a:xfrm>
            <a:off x="3935003" y="4191856"/>
            <a:ext cx="4859676" cy="2236658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2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 - Housing/Accommodation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1490067"/>
            <a:ext cx="7906598" cy="464800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Expense Range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11662" lvl="0" indent="0">
              <a:buNone/>
            </a:pPr>
            <a:endParaRPr lang="en-US" sz="2400" dirty="0"/>
          </a:p>
          <a:p>
            <a:pPr marL="125304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37%: 1000-2000 BDT.</a:t>
            </a:r>
          </a:p>
          <a:p>
            <a:pPr marL="125304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30%: 2000-3000 BDT.</a:t>
            </a:r>
          </a:p>
          <a:p>
            <a:pPr marL="125304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18%: 3000-4000 BDT.</a:t>
            </a:r>
          </a:p>
          <a:p>
            <a:pPr marL="125304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14%: Above 4000 BDT.</a:t>
            </a:r>
          </a:p>
        </p:txBody>
      </p:sp>
    </p:spTree>
    <p:extLst>
      <p:ext uri="{BB962C8B-B14F-4D97-AF65-F5344CB8AC3E}">
        <p14:creationId xmlns:p14="http://schemas.microsoft.com/office/powerpoint/2010/main" val="26285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Comparison</a:t>
            </a:r>
            <a:r>
              <a:rPr lang="en-US" sz="2400" dirty="0"/>
              <a:t>: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believe private universities offer better resources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disagree, 14% neutral.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vs. Private 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9623" y="2547991"/>
            <a:ext cx="8260422" cy="218571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Financial burden is a key concern across universities.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Scholarships and financial aid need enhancement.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Collaborationis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needed to ensure affordable, quality education.</a:t>
            </a:r>
          </a:p>
        </p:txBody>
      </p:sp>
    </p:spTree>
    <p:extLst>
      <p:ext uri="{BB962C8B-B14F-4D97-AF65-F5344CB8AC3E}">
        <p14:creationId xmlns:p14="http://schemas.microsoft.com/office/powerpoint/2010/main" val="81268962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jor for College: Labor or Industrial Relations by Slidesgo">
  <a:themeElements>
    <a:clrScheme name="Simple Light">
      <a:dk1>
        <a:srgbClr val="000000"/>
      </a:dk1>
      <a:lt1>
        <a:srgbClr val="EBE6D9"/>
      </a:lt1>
      <a:dk2>
        <a:srgbClr val="778268"/>
      </a:dk2>
      <a:lt2>
        <a:srgbClr val="444239"/>
      </a:lt2>
      <a:accent1>
        <a:srgbClr val="C87C5E"/>
      </a:accent1>
      <a:accent2>
        <a:srgbClr val="E3A66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Template0</Template>
  <TotalTime>99</TotalTime>
  <Words>213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Anaheim</vt:lpstr>
      <vt:lpstr>Arial</vt:lpstr>
      <vt:lpstr>EB Garamond Medium</vt:lpstr>
      <vt:lpstr>Georgia</vt:lpstr>
      <vt:lpstr>Maven Pro</vt:lpstr>
      <vt:lpstr>Oxygen</vt:lpstr>
      <vt:lpstr>Proxima Nova</vt:lpstr>
      <vt:lpstr>Proxima Nova Semibold</vt:lpstr>
      <vt:lpstr>Roboto</vt:lpstr>
      <vt:lpstr>Times New Roman</vt:lpstr>
      <vt:lpstr>Verdana</vt:lpstr>
      <vt:lpstr>Business Major for College: Labor or Industrial Relations by Slidesgo</vt:lpstr>
      <vt:lpstr>Slidesgo Final Pages</vt:lpstr>
      <vt:lpstr>Survey on the Educational Expenditure of Public and Private University Students</vt:lpstr>
      <vt:lpstr>Introduction</vt:lpstr>
      <vt:lpstr>Methodology</vt:lpstr>
      <vt:lpstr>Key Findings - Tuition Fees</vt:lpstr>
      <vt:lpstr>Key Findings - Scholarships &amp; Financial Aid</vt:lpstr>
      <vt:lpstr>Key Findings - Housing/Accommodation</vt:lpstr>
      <vt:lpstr>Public vs. Private Universities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on the Educational Expenditure of Public and Private University Students</dc:title>
  <dc:creator>HP</dc:creator>
  <cp:lastModifiedBy>HP</cp:lastModifiedBy>
  <cp:revision>9</cp:revision>
  <dcterms:created xsi:type="dcterms:W3CDTF">2024-12-05T17:05:56Z</dcterms:created>
  <dcterms:modified xsi:type="dcterms:W3CDTF">2024-12-05T18:45:36Z</dcterms:modified>
</cp:coreProperties>
</file>