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12/21/2021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12/21/2021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12/21/2021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12/21/2021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12/21/2021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12/21/2021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12/21/2021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security/definition/information-security-infosec" TargetMode="External"/><Relationship Id="rId2" Type="http://schemas.openxmlformats.org/officeDocument/2006/relationships/hyperlink" Target="https://searchsoftwarequality.techtarget.com/definition/application-security" TargetMode="External"/><Relationship Id="rId1" Type="http://schemas.openxmlformats.org/officeDocument/2006/relationships/slideLayout" Target="../slideLayouts/slideLayout2.xml"/><Relationship Id="rId4" Type="http://schemas.openxmlformats.org/officeDocument/2006/relationships/hyperlink" Target="https://www.techtarget.com/searchsecurity/Data-security-guide-Everything-you-need-to-kno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echtarget.com/searchsecurity/definition/ransomware" TargetMode="External"/><Relationship Id="rId2" Type="http://schemas.openxmlformats.org/officeDocument/2006/relationships/hyperlink" Target="https://www.techtarget.com/searchsecurity/definition/malware" TargetMode="External"/><Relationship Id="rId1" Type="http://schemas.openxmlformats.org/officeDocument/2006/relationships/slideLayout" Target="../slideLayouts/slideLayout2.xml"/><Relationship Id="rId4" Type="http://schemas.openxmlformats.org/officeDocument/2006/relationships/hyperlink" Target="https://www.techtarget.com/searchsecurity/definition/social-enginee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7746-396E-4744-AD2D-53BEC50EF1B8}"/>
              </a:ext>
            </a:extLst>
          </p:cNvPr>
          <p:cNvSpPr>
            <a:spLocks noGrp="1"/>
          </p:cNvSpPr>
          <p:nvPr>
            <p:ph type="ctrTitle"/>
          </p:nvPr>
        </p:nvSpPr>
        <p:spPr>
          <a:xfrm>
            <a:off x="2445981" y="1953087"/>
            <a:ext cx="4980373" cy="887767"/>
          </a:xfrm>
        </p:spPr>
        <p:txBody>
          <a:bodyPr>
            <a:normAutofit/>
          </a:bodyPr>
          <a:lstStyle/>
          <a:p>
            <a:pPr algn="ctr"/>
            <a:r>
              <a:rPr lang="en-US" sz="2000" dirty="0"/>
              <a:t>Dr. Ibrahim Al-</a:t>
            </a:r>
            <a:r>
              <a:rPr lang="en-US" sz="2000" dirty="0" err="1"/>
              <a:t>Awadi</a:t>
            </a:r>
            <a:endParaRPr lang="en-US" sz="2000" dirty="0"/>
          </a:p>
        </p:txBody>
      </p:sp>
      <p:sp>
        <p:nvSpPr>
          <p:cNvPr id="3" name="Subtitle 2">
            <a:extLst>
              <a:ext uri="{FF2B5EF4-FFF2-40B4-BE49-F238E27FC236}">
                <a16:creationId xmlns:a16="http://schemas.microsoft.com/office/drawing/2014/main" id="{2693EE0E-856A-453C-BF98-12AB30004546}"/>
              </a:ext>
            </a:extLst>
          </p:cNvPr>
          <p:cNvSpPr>
            <a:spLocks noGrp="1"/>
          </p:cNvSpPr>
          <p:nvPr>
            <p:ph type="subTitle" idx="1"/>
          </p:nvPr>
        </p:nvSpPr>
        <p:spPr>
          <a:xfrm>
            <a:off x="1227558" y="571458"/>
            <a:ext cx="5357600" cy="1160213"/>
          </a:xfrm>
        </p:spPr>
        <p:txBody>
          <a:bodyPr/>
          <a:lstStyle/>
          <a:p>
            <a:pPr algn="l"/>
            <a:r>
              <a:rPr lang="en-US" sz="3600" b="1" dirty="0">
                <a:latin typeface="Arial" panose="020B0604020202020204" pitchFamily="34" charset="0"/>
              </a:rPr>
              <a:t>C</a:t>
            </a:r>
            <a:r>
              <a:rPr lang="en-US" sz="3600" b="1" dirty="0">
                <a:effectLst/>
                <a:latin typeface="Arial" panose="020B0604020202020204" pitchFamily="34" charset="0"/>
              </a:rPr>
              <a:t>ybersecurity</a:t>
            </a:r>
          </a:p>
          <a:p>
            <a:endParaRPr lang="en-US" dirty="0"/>
          </a:p>
        </p:txBody>
      </p:sp>
      <p:sp>
        <p:nvSpPr>
          <p:cNvPr id="4" name="Subtitle 2">
            <a:extLst>
              <a:ext uri="{FF2B5EF4-FFF2-40B4-BE49-F238E27FC236}">
                <a16:creationId xmlns:a16="http://schemas.microsoft.com/office/drawing/2014/main" id="{D5ED9BF1-1A31-4844-B4E7-2ED6467E7783}"/>
              </a:ext>
            </a:extLst>
          </p:cNvPr>
          <p:cNvSpPr txBox="1">
            <a:spLocks/>
          </p:cNvSpPr>
          <p:nvPr/>
        </p:nvSpPr>
        <p:spPr>
          <a:xfrm>
            <a:off x="2853649" y="3648723"/>
            <a:ext cx="5357600" cy="3923929"/>
          </a:xfrm>
          <a:prstGeom prst="rect">
            <a:avLst/>
          </a:prstGeom>
        </p:spPr>
        <p:txBody>
          <a:bodyPr vert="horz" lIns="91440" tIns="0" rIns="91440" bIns="45720" rtlCol="0" anchor="b">
            <a:normAutofit fontScale="92500" lnSpcReduction="20000"/>
          </a:bodyPr>
          <a:lstStyle>
            <a:lvl1pPr marL="0" indent="0" algn="r"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2pPr>
            <a:lvl3pPr marL="914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9pPr>
          </a:lstStyle>
          <a:p>
            <a:pPr algn="l"/>
            <a:endParaRPr lang="en-US" sz="3600" b="1" dirty="0">
              <a:latin typeface="Arial" panose="020B0604020202020204" pitchFamily="34" charset="0"/>
            </a:endParaRPr>
          </a:p>
          <a:p>
            <a:pPr algn="l"/>
            <a:r>
              <a:rPr lang="en-US" dirty="0"/>
              <a:t>Prepared by : </a:t>
            </a:r>
          </a:p>
          <a:p>
            <a:pPr algn="l"/>
            <a:r>
              <a:rPr lang="en-US" dirty="0"/>
              <a:t> Mahmoud Ayman Hashim</a:t>
            </a:r>
          </a:p>
          <a:p>
            <a:pPr algn="l"/>
            <a:r>
              <a:rPr lang="en-US" dirty="0"/>
              <a:t> Mahmoud Saber </a:t>
            </a:r>
            <a:r>
              <a:rPr lang="en-US" dirty="0" err="1"/>
              <a:t>Atyaa</a:t>
            </a:r>
            <a:endParaRPr lang="en-US" dirty="0"/>
          </a:p>
          <a:p>
            <a:pPr algn="l"/>
            <a:r>
              <a:rPr lang="en-US" dirty="0"/>
              <a:t> Mahmoud Salah Abd </a:t>
            </a:r>
            <a:r>
              <a:rPr lang="en-US" dirty="0" err="1"/>
              <a:t>elaty</a:t>
            </a:r>
            <a:endParaRPr lang="en-US" dirty="0"/>
          </a:p>
          <a:p>
            <a:pPr algn="l"/>
            <a:r>
              <a:rPr lang="en-US" dirty="0"/>
              <a:t> Mahmoud Hussein Mohamed</a:t>
            </a:r>
          </a:p>
          <a:p>
            <a:pPr algn="l"/>
            <a:r>
              <a:rPr lang="en-US" dirty="0"/>
              <a:t> Mohamed Mahmoud Ahmed</a:t>
            </a:r>
          </a:p>
          <a:p>
            <a:pPr algn="l"/>
            <a:r>
              <a:rPr lang="en-US" dirty="0"/>
              <a:t> Mahmoud </a:t>
            </a:r>
            <a:r>
              <a:rPr lang="en-US" dirty="0" err="1"/>
              <a:t>Nady</a:t>
            </a:r>
            <a:r>
              <a:rPr lang="en-US" dirty="0"/>
              <a:t> Mohamed</a:t>
            </a:r>
          </a:p>
          <a:p>
            <a:pPr algn="l"/>
            <a:endParaRPr lang="en-US" dirty="0"/>
          </a:p>
          <a:p>
            <a:pPr algn="l"/>
            <a:endParaRPr lang="en-US" dirty="0"/>
          </a:p>
        </p:txBody>
      </p:sp>
    </p:spTree>
    <p:extLst>
      <p:ext uri="{BB962C8B-B14F-4D97-AF65-F5344CB8AC3E}">
        <p14:creationId xmlns:p14="http://schemas.microsoft.com/office/powerpoint/2010/main" val="1035597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5D56-3909-4C36-9EBA-0C4F0CEEC1A1}"/>
              </a:ext>
            </a:extLst>
          </p:cNvPr>
          <p:cNvSpPr>
            <a:spLocks noGrp="1"/>
          </p:cNvSpPr>
          <p:nvPr>
            <p:ph type="title"/>
          </p:nvPr>
        </p:nvSpPr>
        <p:spPr>
          <a:xfrm>
            <a:off x="-422363" y="799366"/>
            <a:ext cx="7958331" cy="1077229"/>
          </a:xfrm>
        </p:spPr>
        <p:txBody>
          <a:bodyPr/>
          <a:lstStyle/>
          <a:p>
            <a:r>
              <a:rPr lang="en-US" b="1" i="0" dirty="0">
                <a:effectLst/>
                <a:latin typeface="Arial" panose="020B0604020202020204" pitchFamily="34" charset="0"/>
              </a:rPr>
              <a:t>What is cybersecurity ?</a:t>
            </a:r>
            <a:br>
              <a:rPr lang="en-US" b="1" i="0"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0236576D-65A7-418A-8E8C-9E819B973A46}"/>
              </a:ext>
            </a:extLst>
          </p:cNvPr>
          <p:cNvSpPr>
            <a:spLocks noGrp="1"/>
          </p:cNvSpPr>
          <p:nvPr>
            <p:ph idx="1"/>
          </p:nvPr>
        </p:nvSpPr>
        <p:spPr>
          <a:xfrm>
            <a:off x="2366406" y="2060806"/>
            <a:ext cx="7796540" cy="3997828"/>
          </a:xfrm>
        </p:spPr>
        <p:txBody>
          <a:bodyPr>
            <a:normAutofit fontScale="92500"/>
          </a:bodyPr>
          <a:lstStyle/>
          <a:p>
            <a:pPr algn="l"/>
            <a:r>
              <a:rPr lang="en-US" b="0" i="0" dirty="0">
                <a:effectLst/>
                <a:latin typeface="Arial" panose="020B0604020202020204" pitchFamily="34" charset="0"/>
              </a:rPr>
              <a:t>Cybersecurity is the protection of internet-connected systems such as hardware, software and data from cyberthreats. The practice is used by individuals and enterprises to protect against unauthorized access to data centers and other computerized systems.</a:t>
            </a:r>
          </a:p>
          <a:p>
            <a:pPr algn="l"/>
            <a:r>
              <a:rPr lang="en-US" b="0" i="0" dirty="0">
                <a:effectLst/>
                <a:latin typeface="Arial" panose="020B0604020202020204" pitchFamily="34" charset="0"/>
              </a:rPr>
              <a:t>A </a:t>
            </a:r>
            <a:r>
              <a:rPr lang="en-US" dirty="0">
                <a:latin typeface="Arial" panose="020B0604020202020204" pitchFamily="34" charset="0"/>
              </a:rPr>
              <a:t>strong cybersecurity strategy</a:t>
            </a:r>
            <a:r>
              <a:rPr lang="en-US" b="0" i="0" dirty="0">
                <a:effectLst/>
                <a:latin typeface="Arial" panose="020B0604020202020204" pitchFamily="34" charset="0"/>
              </a:rPr>
              <a:t> can provide a good security position against malicious attacks designed to access, alter, delete, destroy or extort an organization's or user's systems and sensitive data. Cybersecurity is also instrumental in preventing attacks that aim to disable or disrupt a system's or device's operations.</a:t>
            </a:r>
          </a:p>
          <a:p>
            <a:endParaRPr lang="en-US" dirty="0"/>
          </a:p>
        </p:txBody>
      </p:sp>
    </p:spTree>
    <p:extLst>
      <p:ext uri="{BB962C8B-B14F-4D97-AF65-F5344CB8AC3E}">
        <p14:creationId xmlns:p14="http://schemas.microsoft.com/office/powerpoint/2010/main" val="3241102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EF120-EFA2-40EC-8A44-FD50D4495A76}"/>
              </a:ext>
            </a:extLst>
          </p:cNvPr>
          <p:cNvSpPr>
            <a:spLocks noGrp="1"/>
          </p:cNvSpPr>
          <p:nvPr>
            <p:ph type="title"/>
          </p:nvPr>
        </p:nvSpPr>
        <p:spPr>
          <a:xfrm>
            <a:off x="1621861" y="974887"/>
            <a:ext cx="7958331" cy="1077229"/>
          </a:xfrm>
        </p:spPr>
        <p:txBody>
          <a:bodyPr/>
          <a:lstStyle/>
          <a:p>
            <a:r>
              <a:rPr lang="en-US" b="1" i="0" dirty="0">
                <a:effectLst/>
                <a:latin typeface="Arial" panose="020B0604020202020204" pitchFamily="34" charset="0"/>
              </a:rPr>
              <a:t>Why is cybersecurity important ?</a:t>
            </a:r>
            <a:br>
              <a:rPr lang="en-US" b="1" i="0"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56997B82-D57A-444B-A8D2-571D6A0C46F3}"/>
              </a:ext>
            </a:extLst>
          </p:cNvPr>
          <p:cNvSpPr>
            <a:spLocks noGrp="1"/>
          </p:cNvSpPr>
          <p:nvPr>
            <p:ph idx="1"/>
          </p:nvPr>
        </p:nvSpPr>
        <p:spPr>
          <a:xfrm>
            <a:off x="2720333" y="2052116"/>
            <a:ext cx="7796540" cy="3997828"/>
          </a:xfrm>
        </p:spPr>
        <p:txBody>
          <a:bodyPr/>
          <a:lstStyle/>
          <a:p>
            <a:r>
              <a:rPr lang="en-US" b="0" i="0" dirty="0">
                <a:effectLst/>
                <a:latin typeface="Arial" panose="020B0604020202020204" pitchFamily="34" charset="0"/>
              </a:rPr>
              <a:t>With an increasing number of users, devices and programs in the modern enterprise, combined with the increased amount of data .</a:t>
            </a:r>
          </a:p>
          <a:p>
            <a:r>
              <a:rPr lang="en-US" b="0" i="0" dirty="0">
                <a:effectLst/>
                <a:latin typeface="Arial" panose="020B0604020202020204" pitchFamily="34" charset="0"/>
              </a:rPr>
              <a:t> the importance of cybersecurity continues to grow. </a:t>
            </a:r>
          </a:p>
          <a:p>
            <a:r>
              <a:rPr lang="en-US" b="0" i="0" dirty="0">
                <a:effectLst/>
                <a:latin typeface="Arial" panose="020B0604020202020204" pitchFamily="34" charset="0"/>
              </a:rPr>
              <a:t>The growing volume and sophistication of cyber attackers and attack techniques compound the problem.</a:t>
            </a:r>
            <a:endParaRPr lang="en-US" dirty="0"/>
          </a:p>
        </p:txBody>
      </p:sp>
    </p:spTree>
    <p:extLst>
      <p:ext uri="{BB962C8B-B14F-4D97-AF65-F5344CB8AC3E}">
        <p14:creationId xmlns:p14="http://schemas.microsoft.com/office/powerpoint/2010/main" val="206109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E628-F929-4152-BCA4-69304BC0B1FD}"/>
              </a:ext>
            </a:extLst>
          </p:cNvPr>
          <p:cNvSpPr>
            <a:spLocks noGrp="1"/>
          </p:cNvSpPr>
          <p:nvPr>
            <p:ph type="title"/>
          </p:nvPr>
        </p:nvSpPr>
        <p:spPr>
          <a:xfrm>
            <a:off x="2773599" y="879266"/>
            <a:ext cx="7958331" cy="1077229"/>
          </a:xfrm>
        </p:spPr>
        <p:txBody>
          <a:bodyPr>
            <a:normAutofit fontScale="90000"/>
          </a:bodyPr>
          <a:lstStyle/>
          <a:p>
            <a:pPr algn="l"/>
            <a:r>
              <a:rPr lang="en-US" b="1" i="0" dirty="0">
                <a:effectLst/>
                <a:latin typeface="Arial" panose="020B0604020202020204" pitchFamily="34" charset="0"/>
              </a:rPr>
              <a:t>What are the elements of cybersecurity and how does it work?</a:t>
            </a:r>
            <a:br>
              <a:rPr lang="en-US" b="1" i="0" dirty="0">
                <a:solidFill>
                  <a:srgbClr val="323232"/>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94B8169E-D397-48B2-B9A9-C4094EEC16B3}"/>
              </a:ext>
            </a:extLst>
          </p:cNvPr>
          <p:cNvSpPr>
            <a:spLocks noGrp="1"/>
          </p:cNvSpPr>
          <p:nvPr>
            <p:ph idx="1"/>
          </p:nvPr>
        </p:nvSpPr>
        <p:spPr>
          <a:xfrm>
            <a:off x="2773599" y="2610035"/>
            <a:ext cx="7796540" cy="3569856"/>
          </a:xfrm>
        </p:spPr>
        <p:txBody>
          <a:bodyPr>
            <a:normAutofit fontScale="92500" lnSpcReduction="10000"/>
          </a:bodyPr>
          <a:lstStyle/>
          <a:p>
            <a:r>
              <a:rPr lang="en-US" b="0" i="0" dirty="0">
                <a:effectLst/>
                <a:latin typeface="Arial" panose="020B0604020202020204" pitchFamily="34" charset="0"/>
              </a:rPr>
              <a:t>The cybersecurity field can be divided into several different sections, the coordination of which within the organization is important to the success of a cybersecurity program. These sections include the following:</a:t>
            </a:r>
          </a:p>
          <a:p>
            <a:pPr algn="l">
              <a:buFont typeface="Arial" panose="020B0604020202020204" pitchFamily="34" charset="0"/>
              <a:buChar char="•"/>
            </a:pPr>
            <a:r>
              <a:rPr lang="en-US" b="0"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Application security</a:t>
            </a:r>
            <a:endParaRPr lang="en-US" b="0" i="0" dirty="0">
              <a:effectLst/>
              <a:latin typeface="Arial" panose="020B0604020202020204" pitchFamily="34" charset="0"/>
            </a:endParaRPr>
          </a:p>
          <a:p>
            <a:pPr algn="l">
              <a:buFont typeface="Arial" panose="020B0604020202020204" pitchFamily="34" charset="0"/>
              <a:buChar char="•"/>
            </a:pPr>
            <a:r>
              <a:rPr lang="en-US" b="0" i="0" u="sng" dirty="0">
                <a:effectLst/>
                <a:latin typeface="Arial" panose="020B0604020202020204" pitchFamily="34" charset="0"/>
                <a:hlinkClick r:id="rId3">
                  <a:extLst>
                    <a:ext uri="{A12FA001-AC4F-418D-AE19-62706E023703}">
                      <ahyp:hlinkClr xmlns:ahyp="http://schemas.microsoft.com/office/drawing/2018/hyperlinkcolor" val="tx"/>
                    </a:ext>
                  </a:extLst>
                </a:hlinkClick>
              </a:rPr>
              <a:t>Information</a:t>
            </a:r>
            <a:r>
              <a:rPr lang="en-US" b="0" i="0" u="sng" dirty="0">
                <a:effectLst/>
                <a:latin typeface="Arial" panose="020B0604020202020204" pitchFamily="34" charset="0"/>
                <a:hlinkClick r:id="rId4">
                  <a:extLst>
                    <a:ext uri="{A12FA001-AC4F-418D-AE19-62706E023703}">
                      <ahyp:hlinkClr xmlns:ahyp="http://schemas.microsoft.com/office/drawing/2018/hyperlinkcolor" val="tx"/>
                    </a:ext>
                  </a:extLst>
                </a:hlinkClick>
              </a:rPr>
              <a:t> security</a:t>
            </a:r>
            <a:endParaRPr lang="en-US" b="0" i="0" u="sng" dirty="0">
              <a:effectLst/>
              <a:latin typeface="Arial" panose="020B0604020202020204" pitchFamily="34" charset="0"/>
            </a:endParaRPr>
          </a:p>
          <a:p>
            <a:pPr algn="l">
              <a:buFont typeface="Arial" panose="020B0604020202020204" pitchFamily="34" charset="0"/>
              <a:buChar char="•"/>
            </a:pPr>
            <a:r>
              <a:rPr lang="en-US" b="0" i="0" u="sng" dirty="0">
                <a:effectLst/>
                <a:latin typeface="Arial" panose="020B0604020202020204" pitchFamily="34" charset="0"/>
              </a:rPr>
              <a:t>Network security</a:t>
            </a:r>
          </a:p>
          <a:p>
            <a:pPr>
              <a:buFont typeface="Arial" panose="020B0604020202020204" pitchFamily="34" charset="0"/>
              <a:buChar char="•"/>
            </a:pPr>
            <a:r>
              <a:rPr lang="en-US" b="0" i="0" u="sng" dirty="0">
                <a:effectLst/>
                <a:latin typeface="Arial" panose="020B0604020202020204" pitchFamily="34" charset="0"/>
              </a:rPr>
              <a:t>Physical security</a:t>
            </a:r>
          </a:p>
          <a:p>
            <a:pPr algn="l">
              <a:buFont typeface="Arial" panose="020B0604020202020204" pitchFamily="34" charset="0"/>
              <a:buChar char="•"/>
            </a:pPr>
            <a:endParaRPr lang="en-US" b="0" i="0" u="sng"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390627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75CF-4DAD-49DD-B5D7-16CE87DEFA2B}"/>
              </a:ext>
            </a:extLst>
          </p:cNvPr>
          <p:cNvSpPr>
            <a:spLocks noGrp="1"/>
          </p:cNvSpPr>
          <p:nvPr>
            <p:ph type="title"/>
          </p:nvPr>
        </p:nvSpPr>
        <p:spPr>
          <a:xfrm>
            <a:off x="2611808" y="974887"/>
            <a:ext cx="7958331" cy="1077229"/>
          </a:xfrm>
        </p:spPr>
        <p:txBody>
          <a:bodyPr>
            <a:normAutofit fontScale="90000"/>
          </a:bodyPr>
          <a:lstStyle/>
          <a:p>
            <a:pPr algn="l"/>
            <a:r>
              <a:rPr lang="en-US" b="1" i="0" dirty="0">
                <a:effectLst/>
                <a:latin typeface="Arial" panose="020B0604020202020204" pitchFamily="34" charset="0"/>
              </a:rPr>
              <a:t>What are the benefits of cybersecurity?</a:t>
            </a:r>
            <a:br>
              <a:rPr lang="en-US" b="1" i="0"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0C4B9CBF-9D3E-4B7A-BAEC-6AD7F433B78D}"/>
              </a:ext>
            </a:extLst>
          </p:cNvPr>
          <p:cNvSpPr>
            <a:spLocks noGrp="1"/>
          </p:cNvSpPr>
          <p:nvPr>
            <p:ph idx="1"/>
          </p:nvPr>
        </p:nvSpPr>
        <p:spPr/>
        <p:txBody>
          <a:bodyPr/>
          <a:lstStyle/>
          <a:p>
            <a:pPr algn="l"/>
            <a:r>
              <a:rPr lang="en-US" b="0" i="0" dirty="0">
                <a:effectLst/>
                <a:latin typeface="Arial" panose="020B0604020202020204" pitchFamily="34" charset="0"/>
              </a:rPr>
              <a:t>The benefits of implementing and maintaining cybersecurity practices include:</a:t>
            </a:r>
          </a:p>
          <a:p>
            <a:pPr algn="l">
              <a:buFont typeface="Arial" panose="020B0604020202020204" pitchFamily="34" charset="0"/>
              <a:buChar char="•"/>
            </a:pPr>
            <a:r>
              <a:rPr lang="en-US" b="0" i="0" dirty="0">
                <a:effectLst/>
                <a:latin typeface="Arial" panose="020B0604020202020204" pitchFamily="34" charset="0"/>
              </a:rPr>
              <a:t>Business protection against cyberattacks and data breaches.</a:t>
            </a:r>
          </a:p>
          <a:p>
            <a:pPr algn="l">
              <a:buFont typeface="Arial" panose="020B0604020202020204" pitchFamily="34" charset="0"/>
              <a:buChar char="•"/>
            </a:pPr>
            <a:r>
              <a:rPr lang="en-US" b="0" i="0" dirty="0">
                <a:effectLst/>
                <a:latin typeface="Arial" panose="020B0604020202020204" pitchFamily="34" charset="0"/>
              </a:rPr>
              <a:t>Protection for data and networks.</a:t>
            </a:r>
          </a:p>
          <a:p>
            <a:pPr algn="l">
              <a:buFont typeface="Arial" panose="020B0604020202020204" pitchFamily="34" charset="0"/>
              <a:buChar char="•"/>
            </a:pPr>
            <a:r>
              <a:rPr lang="en-US" b="0" i="0" dirty="0">
                <a:effectLst/>
                <a:latin typeface="Arial" panose="020B0604020202020204" pitchFamily="34" charset="0"/>
              </a:rPr>
              <a:t>Prevention of unauthorized user access.</a:t>
            </a:r>
          </a:p>
          <a:p>
            <a:pPr algn="l">
              <a:buFont typeface="Arial" panose="020B0604020202020204" pitchFamily="34" charset="0"/>
              <a:buChar char="•"/>
            </a:pPr>
            <a:r>
              <a:rPr lang="en-US" b="0" i="0" dirty="0">
                <a:effectLst/>
                <a:latin typeface="Arial" panose="020B0604020202020204" pitchFamily="34" charset="0"/>
              </a:rPr>
              <a:t>Improved recovery time after hacked.</a:t>
            </a:r>
          </a:p>
          <a:p>
            <a:endParaRPr lang="en-US" dirty="0"/>
          </a:p>
        </p:txBody>
      </p:sp>
    </p:spTree>
    <p:extLst>
      <p:ext uri="{BB962C8B-B14F-4D97-AF65-F5344CB8AC3E}">
        <p14:creationId xmlns:p14="http://schemas.microsoft.com/office/powerpoint/2010/main" val="427015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A0FCE-4813-44F7-A547-29917636CF21}"/>
              </a:ext>
            </a:extLst>
          </p:cNvPr>
          <p:cNvSpPr>
            <a:spLocks noGrp="1"/>
          </p:cNvSpPr>
          <p:nvPr>
            <p:ph type="title"/>
          </p:nvPr>
        </p:nvSpPr>
        <p:spPr>
          <a:xfrm>
            <a:off x="2611808" y="832845"/>
            <a:ext cx="7958331" cy="1077229"/>
          </a:xfrm>
        </p:spPr>
        <p:txBody>
          <a:bodyPr>
            <a:normAutofit fontScale="90000"/>
          </a:bodyPr>
          <a:lstStyle/>
          <a:p>
            <a:pPr algn="l"/>
            <a:r>
              <a:rPr lang="en-US" b="1" i="0" dirty="0">
                <a:effectLst/>
                <a:latin typeface="Arial" panose="020B0604020202020204" pitchFamily="34" charset="0"/>
              </a:rPr>
              <a:t>What are the different types of </a:t>
            </a:r>
            <a:r>
              <a:rPr lang="en-US" b="1" i="0">
                <a:effectLst/>
                <a:latin typeface="Arial" panose="020B0604020202020204" pitchFamily="34" charset="0"/>
              </a:rPr>
              <a:t>cybersecurity threats ?</a:t>
            </a:r>
            <a:br>
              <a:rPr lang="en-US" b="1" i="0" dirty="0">
                <a:solidFill>
                  <a:srgbClr val="323232"/>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B6336CB1-87F6-4BE0-8366-29B6C7CEEB69}"/>
              </a:ext>
            </a:extLst>
          </p:cNvPr>
          <p:cNvSpPr>
            <a:spLocks noGrp="1"/>
          </p:cNvSpPr>
          <p:nvPr>
            <p:ph idx="1"/>
          </p:nvPr>
        </p:nvSpPr>
        <p:spPr>
          <a:xfrm>
            <a:off x="2611808" y="2052116"/>
            <a:ext cx="7796540" cy="4370690"/>
          </a:xfrm>
        </p:spPr>
        <p:txBody>
          <a:bodyPr>
            <a:normAutofit fontScale="85000" lnSpcReduction="20000"/>
          </a:bodyPr>
          <a:lstStyle/>
          <a:p>
            <a:pPr algn="l"/>
            <a:r>
              <a:rPr lang="en-US" b="0" i="0" dirty="0">
                <a:effectLst/>
                <a:latin typeface="Arial" panose="020B0604020202020204" pitchFamily="34" charset="0"/>
              </a:rPr>
              <a:t>The process of keeping up with new technologies, security trends and threat intelligence is a challenging task. It is necessary in order to protect information and other assets from cyberthreats, which take many forms. Types of cyberthreats include:</a:t>
            </a:r>
          </a:p>
          <a:p>
            <a:pPr algn="l">
              <a:buFont typeface="Arial" panose="020B0604020202020204" pitchFamily="34" charset="0"/>
              <a:buChar char="•"/>
            </a:pPr>
            <a:r>
              <a:rPr lang="en-US" b="1"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Malware</a:t>
            </a:r>
            <a:r>
              <a:rPr lang="en-US" b="1" i="0" u="sng" dirty="0">
                <a:effectLst/>
                <a:latin typeface="Arial" panose="020B0604020202020204" pitchFamily="34" charset="0"/>
              </a:rPr>
              <a:t> :</a:t>
            </a:r>
            <a:r>
              <a:rPr lang="en-US" b="0" i="0" dirty="0">
                <a:effectLst/>
                <a:latin typeface="Arial" panose="020B0604020202020204" pitchFamily="34" charset="0"/>
              </a:rPr>
              <a:t> is a form of malicious software in which any file or program can be used to harm a computer user. This includes worms, viruses, Trojans and spyware.</a:t>
            </a:r>
          </a:p>
          <a:p>
            <a:pPr algn="l">
              <a:buFont typeface="Arial" panose="020B0604020202020204" pitchFamily="34" charset="0"/>
              <a:buChar char="•"/>
            </a:pPr>
            <a:r>
              <a:rPr lang="en-US" b="1" i="0" u="sng" dirty="0">
                <a:effectLst/>
                <a:latin typeface="Arial" panose="020B0604020202020204" pitchFamily="34" charset="0"/>
                <a:hlinkClick r:id="rId3">
                  <a:extLst>
                    <a:ext uri="{A12FA001-AC4F-418D-AE19-62706E023703}">
                      <ahyp:hlinkClr xmlns:ahyp="http://schemas.microsoft.com/office/drawing/2018/hyperlinkcolor" val="tx"/>
                    </a:ext>
                  </a:extLst>
                </a:hlinkClick>
              </a:rPr>
              <a:t>Ransomware</a:t>
            </a:r>
            <a:r>
              <a:rPr lang="en-US" b="1" i="0" u="sng" dirty="0">
                <a:effectLst/>
                <a:latin typeface="Arial" panose="020B0604020202020204" pitchFamily="34" charset="0"/>
              </a:rPr>
              <a:t> :</a:t>
            </a:r>
            <a:r>
              <a:rPr lang="en-US" b="0" i="0" dirty="0">
                <a:effectLst/>
                <a:latin typeface="Arial" panose="020B0604020202020204" pitchFamily="34" charset="0"/>
              </a:rPr>
              <a:t> is another type of malware. It involves an attacker locking the victim's computer system files -- typically through encryption -- and demanding a payment to decrypt and unlock them.</a:t>
            </a:r>
          </a:p>
          <a:p>
            <a:pPr algn="l">
              <a:buFont typeface="Arial" panose="020B0604020202020204" pitchFamily="34" charset="0"/>
              <a:buChar char="•"/>
            </a:pPr>
            <a:r>
              <a:rPr lang="en-US" b="1" i="0" u="sng" dirty="0">
                <a:effectLst/>
                <a:latin typeface="Arial" panose="020B0604020202020204" pitchFamily="34" charset="0"/>
                <a:hlinkClick r:id="rId4">
                  <a:extLst>
                    <a:ext uri="{A12FA001-AC4F-418D-AE19-62706E023703}">
                      <ahyp:hlinkClr xmlns:ahyp="http://schemas.microsoft.com/office/drawing/2018/hyperlinkcolor" val="tx"/>
                    </a:ext>
                  </a:extLst>
                </a:hlinkClick>
              </a:rPr>
              <a:t>Social engineering</a:t>
            </a:r>
            <a:r>
              <a:rPr lang="en-US" b="1" i="0" u="sng" dirty="0">
                <a:effectLst/>
                <a:latin typeface="Arial" panose="020B0604020202020204" pitchFamily="34" charset="0"/>
              </a:rPr>
              <a:t> :</a:t>
            </a:r>
            <a:r>
              <a:rPr lang="en-US" b="0" i="0" dirty="0">
                <a:effectLst/>
                <a:latin typeface="Arial" panose="020B0604020202020204" pitchFamily="34" charset="0"/>
              </a:rPr>
              <a:t> is an attack that relies on human interaction to trick users into breaking security procedures to gain sensitive information that is typically protected.</a:t>
            </a:r>
          </a:p>
          <a:p>
            <a:endParaRPr lang="en-US" dirty="0"/>
          </a:p>
        </p:txBody>
      </p:sp>
    </p:spTree>
    <p:extLst>
      <p:ext uri="{BB962C8B-B14F-4D97-AF65-F5344CB8AC3E}">
        <p14:creationId xmlns:p14="http://schemas.microsoft.com/office/powerpoint/2010/main" val="4175869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{5FEB4640-1E71-4D1E-BA0A-A67168781E95}tf16401375</Template>
  <TotalTime>59</TotalTime>
  <Words>426</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MS Shell Dlg 2</vt:lpstr>
      <vt:lpstr>Wingdings</vt:lpstr>
      <vt:lpstr>Wingdings 3</vt:lpstr>
      <vt:lpstr>Madison</vt:lpstr>
      <vt:lpstr>Dr. Ibrahim Al-Awadi</vt:lpstr>
      <vt:lpstr>What is cybersecurity ? </vt:lpstr>
      <vt:lpstr>Why is cybersecurity important ? </vt:lpstr>
      <vt:lpstr>What are the elements of cybersecurity and how does it work? </vt:lpstr>
      <vt:lpstr>What are the benefits of cybersecurity? </vt:lpstr>
      <vt:lpstr>What are the different types of cybersecurity threats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Ibrahim Al-Awadi</dc:title>
  <dc:creator>mahmoud ayman</dc:creator>
  <cp:lastModifiedBy>mahmoud ayman</cp:lastModifiedBy>
  <cp:revision>2</cp:revision>
  <dcterms:created xsi:type="dcterms:W3CDTF">2021-12-21T18:17:46Z</dcterms:created>
  <dcterms:modified xsi:type="dcterms:W3CDTF">2021-12-21T19:27:03Z</dcterms:modified>
</cp:coreProperties>
</file>