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300" r:id="rId4"/>
    <p:sldId id="310" r:id="rId5"/>
    <p:sldId id="301" r:id="rId6"/>
    <p:sldId id="303" r:id="rId7"/>
    <p:sldId id="304" r:id="rId8"/>
    <p:sldId id="305" r:id="rId9"/>
    <p:sldId id="274" r:id="rId10"/>
    <p:sldId id="275" r:id="rId11"/>
    <p:sldId id="306" r:id="rId12"/>
    <p:sldId id="307" r:id="rId13"/>
    <p:sldId id="308" r:id="rId14"/>
    <p:sldId id="309" r:id="rId15"/>
    <p:sldId id="311" r:id="rId16"/>
    <p:sldId id="298" r:id="rId17"/>
    <p:sldId id="29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70" d="100"/>
          <a:sy n="70" d="100"/>
        </p:scale>
        <p:origin x="-138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13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BC7B5F6-3E06-4AF7-A098-9A4B87BA02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DD797-F52E-423E-8EC9-7C310472865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4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111E1-B308-429E-9509-6A01C53F9FA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2D008-5C71-4EA0-A251-1C25FF6D2D8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7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2C598-663B-41A1-913F-4E2E132BD15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1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95475-D988-4BD5-AD89-AA902DF3E3B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5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2417F-5F2A-4315-915F-9E8FC9D61F0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3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D1E66B-2564-43CA-9175-37DF2CA42F6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3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3D6A2-4659-4DD5-868F-F1D692DB83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1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1859D-690F-4D6C-938E-8210CE8D033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6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ABB93-3C6C-4E27-B218-F65D231C29B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5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B729A18-E4FE-4FFC-81EE-86E7ECDFBEF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roject%20demonstration%20by%20Physics-discipline%20students%20_%202019.mp4" TargetMode="External"/><Relationship Id="rId2" Type="http://schemas.openxmlformats.org/officeDocument/2006/relationships/hyperlink" Target="ISA%20Project%20Bangladesh%20India%20%20%20Story%20Telling.mp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child%20kidnap.mp4" TargetMode="External"/><Relationship Id="rId2" Type="http://schemas.openxmlformats.org/officeDocument/2006/relationships/hyperlink" Target="videoplayback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Banglalink%20fisherman.mp4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n.org/development/desa/disabilities/envision2030-goal7.html" TargetMode="External"/><Relationship Id="rId13" Type="http://schemas.openxmlformats.org/officeDocument/2006/relationships/hyperlink" Target="http://www.un.org/development/desa/disabilities/envision2030-goal12.html" TargetMode="External"/><Relationship Id="rId18" Type="http://schemas.openxmlformats.org/officeDocument/2006/relationships/hyperlink" Target="http://www.un.org/development/desa/disabilities/envision2030-goal17.html" TargetMode="External"/><Relationship Id="rId3" Type="http://schemas.openxmlformats.org/officeDocument/2006/relationships/hyperlink" Target="http://www.un.org/development/desa/disabilities/envision2030-goal2.html" TargetMode="External"/><Relationship Id="rId7" Type="http://schemas.openxmlformats.org/officeDocument/2006/relationships/hyperlink" Target="http://www.un.org/development/desa/disabilities/envision2030-goal6.html" TargetMode="External"/><Relationship Id="rId12" Type="http://schemas.openxmlformats.org/officeDocument/2006/relationships/hyperlink" Target="http://www.un.org/development/desa/disabilities/envision2030-goal11.html" TargetMode="External"/><Relationship Id="rId17" Type="http://schemas.openxmlformats.org/officeDocument/2006/relationships/hyperlink" Target="http://www.un.org/development/desa/disabilities/envision2030-goal16.html" TargetMode="External"/><Relationship Id="rId2" Type="http://schemas.openxmlformats.org/officeDocument/2006/relationships/hyperlink" Target="https://www.un.org/development/desa/disabilities/?page_id=6226&amp;preview=true" TargetMode="External"/><Relationship Id="rId16" Type="http://schemas.openxmlformats.org/officeDocument/2006/relationships/hyperlink" Target="http://www.un.org/development/desa/disabilities/envision2030-goal15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un.org/development/desa/disabilities/envision2030-goal5.html" TargetMode="External"/><Relationship Id="rId11" Type="http://schemas.openxmlformats.org/officeDocument/2006/relationships/hyperlink" Target="http://www.un.org/development/desa/disabilities/envision2030-goal10.html" TargetMode="External"/><Relationship Id="rId5" Type="http://schemas.openxmlformats.org/officeDocument/2006/relationships/hyperlink" Target="http://www.un.org/development/desa/disabilities/envision2030-goal4.html" TargetMode="External"/><Relationship Id="rId15" Type="http://schemas.openxmlformats.org/officeDocument/2006/relationships/hyperlink" Target="http://www.un.org/development/desa/disabilities/envision2030-goal14.html" TargetMode="External"/><Relationship Id="rId10" Type="http://schemas.openxmlformats.org/officeDocument/2006/relationships/hyperlink" Target="http://www.un.org/development/desa/disabilities/envision2030-goal9.html" TargetMode="External"/><Relationship Id="rId4" Type="http://schemas.openxmlformats.org/officeDocument/2006/relationships/hyperlink" Target="http://www.un.org/development/desa/disabilities/envision2030-goal3.html" TargetMode="External"/><Relationship Id="rId9" Type="http://schemas.openxmlformats.org/officeDocument/2006/relationships/hyperlink" Target="http://www.un.org/development/desa/disabilities/envision2030-goal8.html" TargetMode="External"/><Relationship Id="rId14" Type="http://schemas.openxmlformats.org/officeDocument/2006/relationships/hyperlink" Target="http://www.un.org/development/desa/disabilities/envision2030-goal13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209799"/>
          </a:xfrm>
        </p:spPr>
        <p:txBody>
          <a:bodyPr/>
          <a:lstStyle/>
          <a:p>
            <a:r>
              <a:rPr lang="en-US" sz="4000" dirty="0" smtClean="0"/>
              <a:t>Welcome you all on Todays Presentation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38400"/>
          </a:xfrm>
        </p:spPr>
        <p:txBody>
          <a:bodyPr/>
          <a:lstStyle/>
          <a:p>
            <a:pPr algn="r"/>
            <a:r>
              <a:rPr lang="en-US" sz="2400" dirty="0" smtClean="0"/>
              <a:t>Presented by-</a:t>
            </a:r>
          </a:p>
          <a:p>
            <a:pPr algn="r"/>
            <a:r>
              <a:rPr lang="en-US" sz="2400" dirty="0" smtClean="0"/>
              <a:t>Md. </a:t>
            </a:r>
            <a:r>
              <a:rPr lang="en-US" sz="2400" dirty="0" err="1" smtClean="0"/>
              <a:t>Mostofa</a:t>
            </a:r>
            <a:r>
              <a:rPr lang="en-US" sz="2400" dirty="0" smtClean="0"/>
              <a:t> </a:t>
            </a:r>
            <a:r>
              <a:rPr lang="en-US" sz="2400" dirty="0" err="1" smtClean="0"/>
              <a:t>Imrul</a:t>
            </a:r>
            <a:r>
              <a:rPr lang="en-US" sz="2400" dirty="0" smtClean="0"/>
              <a:t> </a:t>
            </a:r>
            <a:r>
              <a:rPr lang="en-US" sz="2400" dirty="0" err="1" smtClean="0"/>
              <a:t>Haque</a:t>
            </a:r>
            <a:endParaRPr lang="en-US" sz="2400" dirty="0" smtClean="0"/>
          </a:p>
          <a:p>
            <a:pPr algn="r"/>
            <a:r>
              <a:rPr lang="en-US" sz="2400" dirty="0" smtClean="0"/>
              <a:t>Lecturer</a:t>
            </a:r>
          </a:p>
          <a:p>
            <a:pPr algn="r"/>
            <a:r>
              <a:rPr lang="en-US" sz="2400" dirty="0" smtClean="0"/>
              <a:t>Department of Physics</a:t>
            </a:r>
          </a:p>
          <a:p>
            <a:pPr algn="r"/>
            <a:r>
              <a:rPr lang="en-US" sz="2400" dirty="0" err="1" smtClean="0"/>
              <a:t>Pabna</a:t>
            </a:r>
            <a:r>
              <a:rPr lang="en-US" sz="2400" dirty="0" smtClean="0"/>
              <a:t> Cadet </a:t>
            </a:r>
            <a:r>
              <a:rPr lang="en-US" sz="2400" dirty="0" err="1" smtClean="0"/>
              <a:t>College,Pabna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88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137" y="2895600"/>
            <a:ext cx="7391400" cy="175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ISA is a methodology or a confirm way to ensure the achievement of six core skills for the learners. </a:t>
            </a:r>
            <a:endParaRPr lang="en-US" sz="3900" b="1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3137" y="990600"/>
            <a:ext cx="7543800" cy="1143000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What is ISA?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337" y="1558118"/>
            <a:ext cx="7391400" cy="18708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By ensuring the achievement of six core skills for the learners an institute can achieve the special award for 3 years. Which is declared by British Council and announced by an award ceremony two times a year.</a:t>
            </a:r>
            <a:endParaRPr lang="en-US" sz="3900" b="1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3137" y="609600"/>
            <a:ext cx="7543800" cy="914400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What is ISA?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28047" y="3657600"/>
            <a:ext cx="7391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5100" dirty="0" smtClean="0"/>
              <a:t>By ensuring the achievement of six core skills for the learners any institute may apply for the award. </a:t>
            </a:r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Chairman, Governing body of Cadet colleges, Instructed us to apply for this award.</a:t>
            </a:r>
          </a:p>
        </p:txBody>
      </p:sp>
    </p:spTree>
    <p:extLst>
      <p:ext uri="{BB962C8B-B14F-4D97-AF65-F5344CB8AC3E}">
        <p14:creationId xmlns:p14="http://schemas.microsoft.com/office/powerpoint/2010/main" val="370094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763000" cy="5638800"/>
          </a:xfrm>
        </p:spPr>
        <p:txBody>
          <a:bodyPr/>
          <a:lstStyle/>
          <a:p>
            <a:pPr algn="r"/>
            <a:endParaRPr lang="en-US" sz="2000" dirty="0" smtClean="0"/>
          </a:p>
        </p:txBody>
      </p:sp>
      <p:pic>
        <p:nvPicPr>
          <p:cNvPr id="5" name="Picture 4" descr="C:\Users\PCCLAP-014\Desktop\Untitled 33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967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" y="152400"/>
            <a:ext cx="8458200" cy="914400"/>
          </a:xfrm>
        </p:spPr>
        <p:txBody>
          <a:bodyPr/>
          <a:lstStyle/>
          <a:p>
            <a:pPr marL="342900" indent="-342900"/>
            <a:r>
              <a:rPr lang="en-US" sz="3200" dirty="0"/>
              <a:t>Process for applying ISA Award</a:t>
            </a:r>
          </a:p>
        </p:txBody>
      </p:sp>
    </p:spTree>
    <p:extLst>
      <p:ext uri="{BB962C8B-B14F-4D97-AF65-F5344CB8AC3E}">
        <p14:creationId xmlns:p14="http://schemas.microsoft.com/office/powerpoint/2010/main" val="345976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382000" cy="685800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What we need to do?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90600"/>
            <a:ext cx="8229600" cy="533400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sz="2800" dirty="0" smtClean="0"/>
              <a:t>Making plan for seven projects from our text book for such a good teaching-learning technique which will ensure the achievement of one or more core skills and two or more SDG’s.</a:t>
            </a:r>
          </a:p>
          <a:p>
            <a:pPr marL="457200" indent="-457200" algn="l">
              <a:buAutoNum type="arabicPeriod"/>
            </a:pPr>
            <a:r>
              <a:rPr lang="en-US" sz="2800" dirty="0" smtClean="0"/>
              <a:t>Share these ideas with our learners and give them the guideline for execute the plan by online of somehow practically. </a:t>
            </a:r>
          </a:p>
          <a:p>
            <a:pPr marL="457200" indent="-457200" algn="l">
              <a:buAutoNum type="arabicPeriod"/>
            </a:pPr>
            <a:r>
              <a:rPr lang="en-US" sz="2800" dirty="0" smtClean="0"/>
              <a:t>Make an action plan by the given format.</a:t>
            </a:r>
          </a:p>
          <a:p>
            <a:pPr marL="457200" indent="-457200" algn="l">
              <a:buAutoNum type="arabicPeriod"/>
            </a:pPr>
            <a:r>
              <a:rPr lang="en-US" sz="2800" dirty="0" smtClean="0"/>
              <a:t>By this time coordinator will communicate with the local partners and international partners and share their views with partner institution.</a:t>
            </a:r>
          </a:p>
        </p:txBody>
      </p:sp>
    </p:spTree>
    <p:extLst>
      <p:ext uri="{BB962C8B-B14F-4D97-AF65-F5344CB8AC3E}">
        <p14:creationId xmlns:p14="http://schemas.microsoft.com/office/powerpoint/2010/main" val="388258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8382000" cy="685800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What we need to do?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762000"/>
            <a:ext cx="8229600" cy="5943600"/>
          </a:xfrm>
        </p:spPr>
        <p:txBody>
          <a:bodyPr/>
          <a:lstStyle/>
          <a:p>
            <a:pPr algn="l"/>
            <a:r>
              <a:rPr lang="en-US" sz="2800" dirty="0" smtClean="0"/>
              <a:t>5. And </a:t>
            </a:r>
            <a:r>
              <a:rPr lang="en-US" sz="2800" dirty="0"/>
              <a:t>finally coordinator will help our learners to collaborate </a:t>
            </a:r>
            <a:r>
              <a:rPr lang="en-US" sz="2800" dirty="0" smtClean="0"/>
              <a:t>with the learners of Partner Institute.</a:t>
            </a:r>
            <a:endParaRPr lang="en-US" sz="2400" dirty="0"/>
          </a:p>
          <a:p>
            <a:pPr algn="l"/>
            <a:r>
              <a:rPr lang="en-US" sz="2800" dirty="0" smtClean="0"/>
              <a:t>6. And both the group of learners will do their project and share with each other and enrich their skills.</a:t>
            </a:r>
          </a:p>
          <a:p>
            <a:pPr algn="l"/>
            <a:r>
              <a:rPr lang="en-US" sz="2800" dirty="0" smtClean="0"/>
              <a:t>7. All these sharing materials and evidences will be stored officially and be submitted on a given format to the ISA Board.</a:t>
            </a:r>
          </a:p>
          <a:p>
            <a:pPr algn="l"/>
            <a:r>
              <a:rPr lang="en-US" sz="2800" dirty="0" smtClean="0"/>
              <a:t>8. In such a way we have to submit at least seven projects with at least three foreign institute and with other local Institute. </a:t>
            </a:r>
          </a:p>
          <a:p>
            <a:pPr algn="l"/>
            <a:r>
              <a:rPr lang="en-US" sz="2800" dirty="0" smtClean="0"/>
              <a:t>9. Side by side all the related persons/Institute needs to resister on ISA online forum.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521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Project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Banglades</a:t>
            </a:r>
            <a:r>
              <a:rPr lang="en-US" dirty="0">
                <a:hlinkClick r:id="rId2" action="ppaction://hlinkfile"/>
              </a:rPr>
              <a:t>hi Project sample-</a:t>
            </a:r>
            <a:endParaRPr lang="en-US" dirty="0" smtClean="0">
              <a:hlinkClick r:id="rId2" action="ppaction://hlinkfile"/>
            </a:endParaRPr>
          </a:p>
          <a:p>
            <a:r>
              <a:rPr lang="en-US" dirty="0">
                <a:hlinkClick r:id="rId3" action="ppaction://hlinkfile"/>
              </a:rPr>
              <a:t>ISA Project </a:t>
            </a:r>
            <a:r>
              <a:rPr lang="en-US" dirty="0" smtClean="0">
                <a:hlinkClick r:id="rId3" action="ppaction://hlinkfile"/>
              </a:rPr>
              <a:t>Sample-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867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8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4600"/>
            <a:ext cx="7620000" cy="2286000"/>
          </a:xfrm>
        </p:spPr>
        <p:txBody>
          <a:bodyPr/>
          <a:lstStyle/>
          <a:p>
            <a:r>
              <a:rPr lang="en-US" b="1" dirty="0" smtClean="0"/>
              <a:t>Thanks to All for Patience Hearing.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22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7772400" cy="762000"/>
          </a:xfrm>
        </p:spPr>
        <p:txBody>
          <a:bodyPr/>
          <a:lstStyle/>
          <a:p>
            <a:r>
              <a:rPr lang="en-US" sz="4400" dirty="0" smtClean="0"/>
              <a:t>The Topics of our Discussion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7772400" cy="4267200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800" dirty="0" smtClean="0"/>
              <a:t>Present situation of our Academic Curriculum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800" dirty="0" smtClean="0"/>
              <a:t>How to recover the short-comings of our curriculum (Idea of British Council)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800" dirty="0" smtClean="0"/>
              <a:t>Discussions on our British Council training about teaching technique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800" dirty="0" smtClean="0"/>
              <a:t>About the ISA Award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800" dirty="0" smtClean="0"/>
              <a:t>What we should do?</a:t>
            </a:r>
          </a:p>
          <a:p>
            <a:pPr algn="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88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" y="152400"/>
            <a:ext cx="8458200" cy="914400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Present situation of our Academic Curriculum</a:t>
            </a:r>
            <a:br>
              <a:rPr lang="en-US" sz="3200" dirty="0" smtClean="0"/>
            </a:br>
            <a:r>
              <a:rPr lang="en-US" sz="3200" dirty="0" smtClean="0"/>
              <a:t>(Global Monitoring Report)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763000" cy="5638800"/>
          </a:xfrm>
        </p:spPr>
        <p:txBody>
          <a:bodyPr/>
          <a:lstStyle/>
          <a:p>
            <a:pPr algn="r"/>
            <a:endParaRPr lang="en-US" sz="2000" dirty="0" smtClean="0"/>
          </a:p>
          <a:p>
            <a:pPr algn="r"/>
            <a:r>
              <a:rPr lang="en-US" sz="2000" dirty="0" smtClean="0"/>
              <a:t>1. The pencil represents-</a:t>
            </a:r>
          </a:p>
          <a:p>
            <a:pPr algn="r"/>
            <a:r>
              <a:rPr lang="en-US" sz="2000" dirty="0" smtClean="0"/>
              <a:t>Spent at least 4 years</a:t>
            </a:r>
            <a:endParaRPr lang="en-US" sz="2000" dirty="0"/>
          </a:p>
          <a:p>
            <a:pPr algn="r"/>
            <a:r>
              <a:rPr lang="en-US" sz="2000" dirty="0" smtClean="0"/>
              <a:t>in school and achieved</a:t>
            </a:r>
            <a:endParaRPr lang="en-US" sz="2000" dirty="0"/>
          </a:p>
          <a:p>
            <a:pPr algn="r"/>
            <a:r>
              <a:rPr lang="en-US" sz="2000" dirty="0" smtClean="0"/>
              <a:t>the basic knowledge</a:t>
            </a:r>
          </a:p>
          <a:p>
            <a:pPr algn="r"/>
            <a:r>
              <a:rPr lang="en-US" sz="2000" dirty="0" smtClean="0"/>
              <a:t>2. Bold L</a:t>
            </a:r>
            <a:r>
              <a:rPr lang="en-US" sz="2000" dirty="0"/>
              <a:t>ine represents-</a:t>
            </a:r>
          </a:p>
          <a:p>
            <a:pPr algn="r"/>
            <a:r>
              <a:rPr lang="en-US" sz="2000" dirty="0" smtClean="0"/>
              <a:t>Spent </a:t>
            </a:r>
            <a:r>
              <a:rPr lang="en-US" sz="2000" dirty="0"/>
              <a:t>at least 4 </a:t>
            </a:r>
            <a:r>
              <a:rPr lang="en-US" sz="2000" dirty="0" smtClean="0"/>
              <a:t>years</a:t>
            </a:r>
            <a:endParaRPr lang="en-US" sz="2000" dirty="0"/>
          </a:p>
          <a:p>
            <a:pPr algn="r"/>
            <a:r>
              <a:rPr lang="en-US" sz="2000" dirty="0"/>
              <a:t>in school and </a:t>
            </a:r>
            <a:r>
              <a:rPr lang="en-US" sz="2000" dirty="0" smtClean="0"/>
              <a:t>did not</a:t>
            </a:r>
          </a:p>
          <a:p>
            <a:pPr algn="r"/>
            <a:r>
              <a:rPr lang="en-US" sz="2000" dirty="0" smtClean="0"/>
              <a:t>Achieve the basic</a:t>
            </a:r>
          </a:p>
          <a:p>
            <a:pPr algn="r"/>
            <a:r>
              <a:rPr lang="en-US" sz="2000" dirty="0" smtClean="0"/>
              <a:t>knowledge</a:t>
            </a:r>
          </a:p>
          <a:p>
            <a:pPr algn="r"/>
            <a:r>
              <a:rPr lang="en-US" sz="2000" dirty="0" smtClean="0"/>
              <a:t> 3.Dotted Line represents-</a:t>
            </a:r>
          </a:p>
          <a:p>
            <a:pPr algn="r"/>
            <a:r>
              <a:rPr lang="en-US" sz="2000" dirty="0" smtClean="0"/>
              <a:t>Have not even spent</a:t>
            </a:r>
          </a:p>
          <a:p>
            <a:pPr algn="r"/>
            <a:r>
              <a:rPr lang="en-US" sz="2000" dirty="0" smtClean="0"/>
              <a:t>4 years in School.</a:t>
            </a:r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5867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Present situation of our Academic Curriculum</a:t>
            </a:r>
            <a:br>
              <a:rPr lang="en-US" sz="2800" dirty="0"/>
            </a:br>
            <a:r>
              <a:rPr lang="en-US" sz="2800" dirty="0"/>
              <a:t>Practical </a:t>
            </a:r>
            <a:r>
              <a:rPr lang="en-US" sz="2800" dirty="0" smtClean="0"/>
              <a:t>views about digital literacy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981200"/>
            <a:ext cx="6096000" cy="1676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 action="ppaction://hlinkfile"/>
              </a:rPr>
              <a:t>Our present learners-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3" action="ppaction://hlinkfile"/>
              </a:rPr>
              <a:t>What should they look like-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>
                <a:hlinkClick r:id="rId4" action="ppaction://hlinkfile"/>
              </a:rPr>
              <a:t>What should they look like-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marL="342900" indent="-342900"/>
            <a:r>
              <a:rPr lang="en-US" sz="3200" dirty="0"/>
              <a:t>How to recover the short-comings of our curriculum (Idea of British Council)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3962400" cy="4267200"/>
          </a:xfrm>
        </p:spPr>
        <p:txBody>
          <a:bodyPr/>
          <a:lstStyle/>
          <a:p>
            <a:pPr algn="l"/>
            <a:r>
              <a:rPr lang="en-US" sz="1800" dirty="0" smtClean="0"/>
              <a:t>By Applying SDG’s</a:t>
            </a:r>
          </a:p>
          <a:p>
            <a:pPr algn="l"/>
            <a:r>
              <a:rPr lang="en-US" sz="1800" dirty="0"/>
              <a:t>The 17 sustainable development goals (SDGs):</a:t>
            </a:r>
          </a:p>
          <a:p>
            <a:pPr algn="l"/>
            <a:r>
              <a:rPr lang="en-US" sz="1800" dirty="0">
                <a:hlinkClick r:id="rId2"/>
              </a:rPr>
              <a:t>GOAL 1: No Poverty</a:t>
            </a:r>
            <a:endParaRPr lang="en-US" sz="1800" dirty="0"/>
          </a:p>
          <a:p>
            <a:pPr algn="l"/>
            <a:r>
              <a:rPr lang="en-US" sz="1800" dirty="0">
                <a:hlinkClick r:id="rId3"/>
              </a:rPr>
              <a:t>GOAL 2: Zero Hunger</a:t>
            </a:r>
            <a:endParaRPr lang="en-US" sz="1800" dirty="0"/>
          </a:p>
          <a:p>
            <a:pPr algn="l"/>
            <a:r>
              <a:rPr lang="en-US" sz="1800" dirty="0">
                <a:hlinkClick r:id="rId4"/>
              </a:rPr>
              <a:t>GOAL 3: Good Health and Well-being</a:t>
            </a:r>
            <a:endParaRPr lang="en-US" sz="1800" dirty="0"/>
          </a:p>
          <a:p>
            <a:pPr algn="l"/>
            <a:r>
              <a:rPr lang="en-US" sz="1800" dirty="0">
                <a:hlinkClick r:id="rId5"/>
              </a:rPr>
              <a:t>GOAL 4: Quality Education</a:t>
            </a:r>
            <a:endParaRPr lang="en-US" sz="1800" dirty="0"/>
          </a:p>
          <a:p>
            <a:pPr algn="l"/>
            <a:r>
              <a:rPr lang="en-US" sz="1800" dirty="0">
                <a:hlinkClick r:id="rId6"/>
              </a:rPr>
              <a:t>GOAL 5: Gender Equality</a:t>
            </a:r>
            <a:endParaRPr lang="en-US" sz="1800" dirty="0"/>
          </a:p>
          <a:p>
            <a:pPr algn="l"/>
            <a:r>
              <a:rPr lang="en-US" sz="1800" dirty="0">
                <a:hlinkClick r:id="rId7"/>
              </a:rPr>
              <a:t>GOAL 6: Clean Water and Sanitation</a:t>
            </a:r>
            <a:endParaRPr lang="en-US" sz="1800" dirty="0"/>
          </a:p>
          <a:p>
            <a:pPr algn="l"/>
            <a:r>
              <a:rPr lang="en-US" sz="1800" dirty="0">
                <a:hlinkClick r:id="rId8"/>
              </a:rPr>
              <a:t>GOAL 7: Affordable and Clean Energy</a:t>
            </a:r>
            <a:endParaRPr lang="en-US" sz="1800" dirty="0"/>
          </a:p>
          <a:p>
            <a:pPr algn="l"/>
            <a:r>
              <a:rPr lang="en-US" sz="1800" dirty="0">
                <a:hlinkClick r:id="rId9"/>
              </a:rPr>
              <a:t>GOAL 8: Decent Work and Economic Growth</a:t>
            </a:r>
            <a:endParaRPr lang="en-US" sz="1800" dirty="0"/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76801" y="1905000"/>
            <a:ext cx="411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0"/>
              </a:rPr>
              <a:t>GOAL 9: Industry, Innovation and Infrastructure</a:t>
            </a:r>
            <a:endParaRPr lang="en-US" dirty="0"/>
          </a:p>
          <a:p>
            <a:r>
              <a:rPr lang="en-US" dirty="0">
                <a:hlinkClick r:id="rId11"/>
              </a:rPr>
              <a:t>GOAL 10: Reduced Inequality</a:t>
            </a:r>
            <a:endParaRPr lang="en-US" dirty="0"/>
          </a:p>
          <a:p>
            <a:r>
              <a:rPr lang="en-US" dirty="0">
                <a:hlinkClick r:id="rId12"/>
              </a:rPr>
              <a:t>GOAL 11: Sustainable Cities and Communities</a:t>
            </a:r>
            <a:endParaRPr lang="en-US" dirty="0"/>
          </a:p>
          <a:p>
            <a:r>
              <a:rPr lang="en-US" dirty="0">
                <a:hlinkClick r:id="rId13"/>
              </a:rPr>
              <a:t>GOAL 12: Responsible Consumption and Production</a:t>
            </a:r>
            <a:endParaRPr lang="en-US" dirty="0"/>
          </a:p>
          <a:p>
            <a:r>
              <a:rPr lang="en-US" dirty="0">
                <a:hlinkClick r:id="rId14"/>
              </a:rPr>
              <a:t>GOAL 13: Climate Action</a:t>
            </a:r>
            <a:endParaRPr lang="en-US" dirty="0"/>
          </a:p>
          <a:p>
            <a:r>
              <a:rPr lang="en-US" dirty="0">
                <a:hlinkClick r:id="rId15"/>
              </a:rPr>
              <a:t>GOAL 14: Life below Water</a:t>
            </a:r>
            <a:endParaRPr lang="en-US" dirty="0"/>
          </a:p>
          <a:p>
            <a:r>
              <a:rPr lang="en-US" dirty="0">
                <a:hlinkClick r:id="rId16"/>
              </a:rPr>
              <a:t>GOAL 15: Life on Land</a:t>
            </a:r>
            <a:endParaRPr lang="en-US" dirty="0"/>
          </a:p>
          <a:p>
            <a:r>
              <a:rPr lang="en-US" dirty="0">
                <a:hlinkClick r:id="rId17"/>
              </a:rPr>
              <a:t>GOAL 16: Peace and Justice Strong Institutions</a:t>
            </a:r>
            <a:endParaRPr lang="en-US" dirty="0"/>
          </a:p>
          <a:p>
            <a:r>
              <a:rPr lang="en-US" dirty="0">
                <a:hlinkClick r:id="rId18"/>
              </a:rPr>
              <a:t>GOAL 17: Partnerships to achieve the Goal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6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382000" cy="762000"/>
          </a:xfrm>
        </p:spPr>
        <p:txBody>
          <a:bodyPr/>
          <a:lstStyle/>
          <a:p>
            <a:pPr marL="342900" indent="-342900"/>
            <a:r>
              <a:rPr lang="en-US" sz="3200" dirty="0"/>
              <a:t>How to recover the short-comings of our curriculum (Idea of British Council)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8229600" cy="4267200"/>
          </a:xfrm>
        </p:spPr>
        <p:txBody>
          <a:bodyPr/>
          <a:lstStyle/>
          <a:p>
            <a:pPr algn="l"/>
            <a:r>
              <a:rPr lang="en-US" sz="2800" dirty="0"/>
              <a:t>According to British Council and UNESCO teaching Framework- Six Core Skills need to develop on our learners for achieving the SDG’s</a:t>
            </a:r>
          </a:p>
          <a:p>
            <a:pPr lvl="0" algn="l"/>
            <a:r>
              <a:rPr lang="en-US" sz="2800" dirty="0" smtClean="0"/>
              <a:t>1. Critical </a:t>
            </a:r>
            <a:r>
              <a:rPr lang="en-US" sz="2800" dirty="0"/>
              <a:t>Thinking and problem solving</a:t>
            </a:r>
          </a:p>
          <a:p>
            <a:pPr lvl="0" algn="l"/>
            <a:r>
              <a:rPr lang="en-US" sz="2800" dirty="0" smtClean="0"/>
              <a:t>2. Creativity </a:t>
            </a:r>
            <a:r>
              <a:rPr lang="en-US" sz="2800" dirty="0"/>
              <a:t>and Imagination</a:t>
            </a:r>
          </a:p>
          <a:p>
            <a:pPr lvl="0" algn="l"/>
            <a:r>
              <a:rPr lang="en-US" sz="2800" dirty="0" smtClean="0"/>
              <a:t>3. Collaboration </a:t>
            </a:r>
            <a:r>
              <a:rPr lang="en-US" sz="2800" dirty="0"/>
              <a:t>and Communication</a:t>
            </a:r>
          </a:p>
          <a:p>
            <a:pPr lvl="0" algn="l"/>
            <a:r>
              <a:rPr lang="en-US" sz="2800" dirty="0" smtClean="0"/>
              <a:t>4. Citizenship </a:t>
            </a:r>
            <a:r>
              <a:rPr lang="en-US" sz="2800" dirty="0"/>
              <a:t>knowledge</a:t>
            </a:r>
          </a:p>
          <a:p>
            <a:pPr lvl="0" algn="l"/>
            <a:r>
              <a:rPr lang="en-US" sz="2800" dirty="0" smtClean="0"/>
              <a:t>5. Digital </a:t>
            </a:r>
            <a:r>
              <a:rPr lang="en-US" sz="2800" dirty="0"/>
              <a:t>literacy</a:t>
            </a:r>
          </a:p>
          <a:p>
            <a:pPr lvl="0" algn="l"/>
            <a:r>
              <a:rPr lang="en-US" sz="2800" dirty="0" smtClean="0"/>
              <a:t>6. Leadership </a:t>
            </a:r>
            <a:r>
              <a:rPr lang="en-US" sz="2800" dirty="0"/>
              <a:t>quality</a:t>
            </a:r>
          </a:p>
          <a:p>
            <a:pPr algn="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799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382000" cy="1219200"/>
          </a:xfrm>
        </p:spPr>
        <p:txBody>
          <a:bodyPr/>
          <a:lstStyle/>
          <a:p>
            <a:pPr marL="342900" indent="-342900"/>
            <a:r>
              <a:rPr lang="en-US" sz="3200" dirty="0"/>
              <a:t>Discussions on our British Council training about teaching technique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8229600" cy="4267200"/>
          </a:xfrm>
        </p:spPr>
        <p:txBody>
          <a:bodyPr/>
          <a:lstStyle/>
          <a:p>
            <a:pPr algn="l"/>
            <a:r>
              <a:rPr lang="en-US" sz="2800" dirty="0" smtClean="0"/>
              <a:t>Responsibility of teachers:</a:t>
            </a:r>
            <a:endParaRPr lang="en-US" sz="2800" dirty="0"/>
          </a:p>
          <a:p>
            <a:pPr lvl="0" algn="l"/>
            <a:r>
              <a:rPr lang="en-US" sz="2800" dirty="0" smtClean="0"/>
              <a:t>1. Increase Students Involvement-Good open question</a:t>
            </a:r>
            <a:endParaRPr lang="en-US" sz="2800" dirty="0"/>
          </a:p>
          <a:p>
            <a:pPr lvl="0" algn="l"/>
            <a:r>
              <a:rPr lang="en-US" sz="2800" dirty="0" smtClean="0"/>
              <a:t>2. Evaluation- Good feedback</a:t>
            </a:r>
            <a:endParaRPr lang="en-US" sz="2800" dirty="0"/>
          </a:p>
          <a:p>
            <a:pPr lvl="0" algn="l"/>
            <a:r>
              <a:rPr lang="en-US" sz="2800" dirty="0" smtClean="0"/>
              <a:t>3. Create lesson plan depending on the level of your students.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2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8382000" cy="990600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Understanding the learner’s receiving capacity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19200"/>
            <a:ext cx="8229600" cy="5410200"/>
          </a:xfrm>
        </p:spPr>
        <p:txBody>
          <a:bodyPr/>
          <a:lstStyle/>
          <a:p>
            <a:pPr algn="l"/>
            <a:r>
              <a:rPr lang="en-US" sz="2800" dirty="0" smtClean="0"/>
              <a:t>To understand </a:t>
            </a:r>
            <a:r>
              <a:rPr lang="en-US" sz="2800" dirty="0"/>
              <a:t>the learner’s receiving </a:t>
            </a:r>
            <a:r>
              <a:rPr lang="en-US" sz="2800" dirty="0" smtClean="0"/>
              <a:t>capacity a teacher must have these knowledge:</a:t>
            </a:r>
            <a:endParaRPr lang="en-US" sz="2800" dirty="0"/>
          </a:p>
          <a:p>
            <a:pPr lvl="0" algn="l"/>
            <a:r>
              <a:rPr lang="en-US" sz="2800" dirty="0" smtClean="0"/>
              <a:t>Different learners level:</a:t>
            </a:r>
          </a:p>
          <a:p>
            <a:pPr marL="514350" lvl="0" indent="-514350" algn="l">
              <a:buAutoNum type="arabicPeriod"/>
            </a:pPr>
            <a:r>
              <a:rPr lang="en-US" sz="2400" dirty="0" smtClean="0"/>
              <a:t>Verbal-Linguistic intelligence (Word Smart)</a:t>
            </a:r>
          </a:p>
          <a:p>
            <a:pPr marL="514350" lvl="0" indent="-514350" algn="l">
              <a:buAutoNum type="arabicPeriod"/>
            </a:pPr>
            <a:r>
              <a:rPr lang="en-US" sz="2400" dirty="0" smtClean="0"/>
              <a:t>Logical-Mathematical Intelligence (Math Smart)</a:t>
            </a:r>
          </a:p>
          <a:p>
            <a:pPr marL="514350" lvl="0" indent="-514350" algn="l">
              <a:buAutoNum type="arabicPeriod"/>
            </a:pPr>
            <a:r>
              <a:rPr lang="en-US" sz="2400" dirty="0" smtClean="0"/>
              <a:t>Spatial Intelligence (Picture Smart)</a:t>
            </a:r>
          </a:p>
          <a:p>
            <a:pPr marL="514350" lvl="0" indent="-514350" algn="l">
              <a:buAutoNum type="arabicPeriod"/>
            </a:pPr>
            <a:r>
              <a:rPr lang="en-US" sz="2400" dirty="0" smtClean="0"/>
              <a:t>Musical Intelligence (Music Smart)</a:t>
            </a:r>
          </a:p>
          <a:p>
            <a:pPr marL="514350" lvl="0" indent="-514350" algn="l">
              <a:buAutoNum type="arabicPeriod"/>
            </a:pPr>
            <a:r>
              <a:rPr lang="en-US" sz="2400" dirty="0" smtClean="0"/>
              <a:t>Bodily-Kinesthetic Intelligence (Body Smart)</a:t>
            </a:r>
          </a:p>
          <a:p>
            <a:pPr marL="514350" lvl="0" indent="-514350" algn="l">
              <a:buAutoNum type="arabicPeriod"/>
            </a:pPr>
            <a:r>
              <a:rPr lang="en-US" sz="2400" dirty="0" smtClean="0"/>
              <a:t>Interpersonal Intelligence (People Smart)</a:t>
            </a:r>
          </a:p>
          <a:p>
            <a:pPr marL="514350" lvl="0" indent="-514350" algn="l">
              <a:buAutoNum type="arabicPeriod"/>
            </a:pPr>
            <a:r>
              <a:rPr lang="en-US" sz="2400" dirty="0" smtClean="0"/>
              <a:t>Intrapersonal Intelligence (Self Smart)</a:t>
            </a:r>
          </a:p>
          <a:p>
            <a:pPr marL="514350" lvl="0" indent="-514350" algn="l">
              <a:buAutoNum type="arabicPeriod"/>
            </a:pPr>
            <a:r>
              <a:rPr lang="en-US" sz="2400" dirty="0" smtClean="0"/>
              <a:t>Naturalistic Intelligence ( Nature Smart)</a:t>
            </a:r>
          </a:p>
        </p:txBody>
      </p:sp>
    </p:spTree>
    <p:extLst>
      <p:ext uri="{BB962C8B-B14F-4D97-AF65-F5344CB8AC3E}">
        <p14:creationId xmlns:p14="http://schemas.microsoft.com/office/powerpoint/2010/main" val="2424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3000" y="1828800"/>
            <a:ext cx="7239000" cy="2971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International School Award (ISA)</a:t>
            </a:r>
            <a:endParaRPr lang="en-US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6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bit_design_template">
  <a:themeElements>
    <a:clrScheme name="Default Design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Orbit_design_template</Template>
  <TotalTime>1398</TotalTime>
  <Words>772</Words>
  <Application>Microsoft Office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Orbit_design_template</vt:lpstr>
      <vt:lpstr>Welcome you all on Todays Presentation</vt:lpstr>
      <vt:lpstr>The Topics of our Discussion</vt:lpstr>
      <vt:lpstr>Present situation of our Academic Curriculum (Global Monitoring Report)</vt:lpstr>
      <vt:lpstr>Present situation of our Academic Curriculum Practical views about digital literacy</vt:lpstr>
      <vt:lpstr>How to recover the short-comings of our curriculum (Idea of British Council)</vt:lpstr>
      <vt:lpstr>How to recover the short-comings of our curriculum (Idea of British Council)</vt:lpstr>
      <vt:lpstr>Discussions on our British Council training about teaching technique</vt:lpstr>
      <vt:lpstr>Understanding the learner’s receiving capacity</vt:lpstr>
      <vt:lpstr>PowerPoint Presentation</vt:lpstr>
      <vt:lpstr>PowerPoint Presentation</vt:lpstr>
      <vt:lpstr>PowerPoint Presentation</vt:lpstr>
      <vt:lpstr>Process for applying ISA Award</vt:lpstr>
      <vt:lpstr>What we need to do?</vt:lpstr>
      <vt:lpstr>What we need to do?</vt:lpstr>
      <vt:lpstr>ISA Project Sample</vt:lpstr>
      <vt:lpstr>Any Question?</vt:lpstr>
      <vt:lpstr>Thanks to All for Patience Hearing.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Physics  On Citizenship</dc:title>
  <dc:creator>ismail - [2010]</dc:creator>
  <cp:lastModifiedBy>ismail - [2010]</cp:lastModifiedBy>
  <cp:revision>102</cp:revision>
  <dcterms:created xsi:type="dcterms:W3CDTF">2020-10-09T08:16:33Z</dcterms:created>
  <dcterms:modified xsi:type="dcterms:W3CDTF">2020-12-19T15:32:51Z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TC100690451033</vt:lpwstr>
  </property>
</Properties>
</file>