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117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E761E-8395-434F-8792-84E82621B98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81A09C8A-047D-49FD-8B64-686983602FEF}">
      <dgm:prSet custT="1"/>
      <dgm:spPr/>
      <dgm:t>
        <a:bodyPr/>
        <a:lstStyle/>
        <a:p>
          <a:pPr rtl="0"/>
          <a:r>
            <a:rPr lang="bn-BD" sz="4400" baseline="0" dirty="0" smtClean="0">
              <a:solidFill>
                <a:srgbClr val="0070C0"/>
              </a:solidFill>
              <a:latin typeface="SolaimanLipi" pitchFamily="65" charset="0"/>
              <a:cs typeface="SolaimanLipi" pitchFamily="65" charset="0"/>
            </a:rPr>
            <a:t>ভালো লেখার বৈশিষ্ট্য </a:t>
          </a:r>
          <a:endParaRPr lang="en-US" sz="4400" dirty="0">
            <a:solidFill>
              <a:srgbClr val="0070C0"/>
            </a:solidFill>
            <a:latin typeface="SolaimanLipi" pitchFamily="65" charset="0"/>
            <a:cs typeface="SolaimanLipi" pitchFamily="65" charset="0"/>
          </a:endParaRPr>
        </a:p>
      </dgm:t>
    </dgm:pt>
    <dgm:pt modelId="{5D0E9C14-58BA-48D5-B002-02C33C1C7404}" type="parTrans" cxnId="{105E0501-27D1-4D99-B217-6711F1E10BB5}">
      <dgm:prSet/>
      <dgm:spPr/>
      <dgm:t>
        <a:bodyPr/>
        <a:lstStyle/>
        <a:p>
          <a:endParaRPr lang="en-US"/>
        </a:p>
      </dgm:t>
    </dgm:pt>
    <dgm:pt modelId="{8B59DD1A-8426-45A9-B572-694140BC86DC}" type="sibTrans" cxnId="{105E0501-27D1-4D99-B217-6711F1E10BB5}">
      <dgm:prSet/>
      <dgm:spPr/>
      <dgm:t>
        <a:bodyPr/>
        <a:lstStyle/>
        <a:p>
          <a:endParaRPr lang="en-US"/>
        </a:p>
      </dgm:t>
    </dgm:pt>
    <dgm:pt modelId="{93F23332-20DB-40EF-90E3-CBA83A509E77}" type="pres">
      <dgm:prSet presAssocID="{C89E761E-8395-434F-8792-84E82621B983}" presName="compositeShape" presStyleCnt="0">
        <dgm:presLayoutVars>
          <dgm:chMax val="7"/>
          <dgm:dir/>
          <dgm:resizeHandles val="exact"/>
        </dgm:presLayoutVars>
      </dgm:prSet>
      <dgm:spPr/>
    </dgm:pt>
    <dgm:pt modelId="{A2152163-BB29-47A3-B34A-6081301D982B}" type="pres">
      <dgm:prSet presAssocID="{81A09C8A-047D-49FD-8B64-686983602FEF}" presName="circ1TxSh" presStyleLbl="vennNode1" presStyleIdx="0" presStyleCnt="1" custScaleX="205652"/>
      <dgm:spPr/>
    </dgm:pt>
  </dgm:ptLst>
  <dgm:cxnLst>
    <dgm:cxn modelId="{105E0501-27D1-4D99-B217-6711F1E10BB5}" srcId="{C89E761E-8395-434F-8792-84E82621B983}" destId="{81A09C8A-047D-49FD-8B64-686983602FEF}" srcOrd="0" destOrd="0" parTransId="{5D0E9C14-58BA-48D5-B002-02C33C1C7404}" sibTransId="{8B59DD1A-8426-45A9-B572-694140BC86DC}"/>
    <dgm:cxn modelId="{BBEC4F48-6223-487A-9BC0-04C7CD98011F}" type="presOf" srcId="{C89E761E-8395-434F-8792-84E82621B983}" destId="{93F23332-20DB-40EF-90E3-CBA83A509E77}" srcOrd="0" destOrd="0" presId="urn:microsoft.com/office/officeart/2005/8/layout/venn1"/>
    <dgm:cxn modelId="{7A186A68-EB49-40A3-94AB-C7270F1F476F}" type="presOf" srcId="{81A09C8A-047D-49FD-8B64-686983602FEF}" destId="{A2152163-BB29-47A3-B34A-6081301D982B}" srcOrd="0" destOrd="0" presId="urn:microsoft.com/office/officeart/2005/8/layout/venn1"/>
    <dgm:cxn modelId="{16DF2282-C940-48C5-8978-51CA6D153F1A}" type="presParOf" srcId="{93F23332-20DB-40EF-90E3-CBA83A509E77}" destId="{A2152163-BB29-47A3-B34A-6081301D982B}"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52163-BB29-47A3-B34A-6081301D982B}">
      <dsp:nvSpPr>
        <dsp:cNvPr id="0" name=""/>
        <dsp:cNvSpPr/>
      </dsp:nvSpPr>
      <dsp:spPr>
        <a:xfrm>
          <a:off x="1409867" y="0"/>
          <a:ext cx="4701204" cy="22860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955800" rtl="0">
            <a:lnSpc>
              <a:spcPct val="90000"/>
            </a:lnSpc>
            <a:spcBef>
              <a:spcPct val="0"/>
            </a:spcBef>
            <a:spcAft>
              <a:spcPct val="35000"/>
            </a:spcAft>
          </a:pPr>
          <a:r>
            <a:rPr lang="bn-BD" sz="4400" kern="1200" baseline="0" dirty="0" smtClean="0">
              <a:solidFill>
                <a:srgbClr val="0070C0"/>
              </a:solidFill>
              <a:latin typeface="SolaimanLipi" pitchFamily="65" charset="0"/>
              <a:cs typeface="SolaimanLipi" pitchFamily="65" charset="0"/>
            </a:rPr>
            <a:t>ভালো লেখার বৈশিষ্ট্য </a:t>
          </a:r>
          <a:endParaRPr lang="en-US" sz="4400" kern="1200" dirty="0">
            <a:solidFill>
              <a:srgbClr val="0070C0"/>
            </a:solidFill>
            <a:latin typeface="SolaimanLipi" pitchFamily="65" charset="0"/>
            <a:cs typeface="SolaimanLipi" pitchFamily="65" charset="0"/>
          </a:endParaRPr>
        </a:p>
      </dsp:txBody>
      <dsp:txXfrm>
        <a:off x="2098342" y="334777"/>
        <a:ext cx="3324254" cy="161644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F40390-F829-4032-9452-EF03E6D071F3}" type="datetimeFigureOut">
              <a:rPr lang="en-US" smtClean="0"/>
              <a:t>4/8/2017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AAC-9242-464A-963A-A5ECCA8A331B}" type="slidenum">
              <a:rPr lang="en-US" smtClean="0"/>
              <a:t>‹#›</a:t>
            </a:fld>
            <a:endParaRPr lang="en-US"/>
          </a:p>
        </p:txBody>
      </p:sp>
    </p:spTree>
    <p:extLst>
      <p:ext uri="{BB962C8B-B14F-4D97-AF65-F5344CB8AC3E}">
        <p14:creationId xmlns:p14="http://schemas.microsoft.com/office/powerpoint/2010/main" val="821886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8F9AAC-9242-464A-963A-A5ECCA8A331B}" type="slidenum">
              <a:rPr lang="en-US" smtClean="0"/>
              <a:t>1</a:t>
            </a:fld>
            <a:endParaRPr lang="en-US"/>
          </a:p>
        </p:txBody>
      </p:sp>
    </p:spTree>
    <p:extLst>
      <p:ext uri="{BB962C8B-B14F-4D97-AF65-F5344CB8AC3E}">
        <p14:creationId xmlns:p14="http://schemas.microsoft.com/office/powerpoint/2010/main" val="444121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4/8/2017</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62579" y="64061"/>
            <a:ext cx="4826891" cy="1204306"/>
          </a:xfrm>
        </p:spPr>
        <p:txBody>
          <a:bodyPr/>
          <a:lstStyle/>
          <a:p>
            <a:r>
              <a:rPr lang="bn-BD" sz="6000" dirty="0" smtClean="0">
                <a:solidFill>
                  <a:schemeClr val="accent4"/>
                </a:solidFill>
                <a:latin typeface="SolaimanLipi" pitchFamily="65" charset="0"/>
                <a:cs typeface="SolaimanLipi" pitchFamily="65" charset="0"/>
              </a:rPr>
              <a:t>লেখালেখি </a:t>
            </a:r>
            <a:endParaRPr lang="en-US" sz="6000" dirty="0">
              <a:solidFill>
                <a:schemeClr val="accent4"/>
              </a:solidFill>
              <a:latin typeface="SolaimanLipi" pitchFamily="65" charset="0"/>
              <a:cs typeface="SolaimanLipi" pitchFamily="65" charset="0"/>
            </a:endParaRPr>
          </a:p>
        </p:txBody>
      </p:sp>
      <p:sp>
        <p:nvSpPr>
          <p:cNvPr id="3" name="Subtitle 2"/>
          <p:cNvSpPr>
            <a:spLocks noGrp="1"/>
          </p:cNvSpPr>
          <p:nvPr>
            <p:ph type="subTitle" idx="1"/>
          </p:nvPr>
        </p:nvSpPr>
        <p:spPr>
          <a:xfrm rot="19140000">
            <a:off x="1785833" y="-585741"/>
            <a:ext cx="6511131" cy="445057"/>
          </a:xfrm>
        </p:spPr>
        <p:txBody>
          <a:bodyPr>
            <a:noAutofit/>
          </a:bodyPr>
          <a:lstStyle/>
          <a:p>
            <a:r>
              <a:rPr lang="bn-BD" sz="3200" dirty="0" smtClean="0">
                <a:solidFill>
                  <a:srgbClr val="00B0F0"/>
                </a:solidFill>
                <a:latin typeface="SolaimanLipi" pitchFamily="65" charset="0"/>
                <a:cs typeface="SolaimanLipi" pitchFamily="65" charset="0"/>
              </a:rPr>
              <a:t>কঠিন কাজ ? </a:t>
            </a:r>
            <a:endParaRPr lang="en-US" sz="3200" dirty="0">
              <a:solidFill>
                <a:srgbClr val="00B0F0"/>
              </a:solidFill>
              <a:latin typeface="SolaimanLipi" pitchFamily="65" charset="0"/>
              <a:cs typeface="SolaimanLipi" pitchFamily="65"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438400"/>
            <a:ext cx="7315200" cy="3843338"/>
          </a:xfrm>
          <a:prstGeom prst="rect">
            <a:avLst/>
          </a:prstGeom>
        </p:spPr>
      </p:pic>
    </p:spTree>
    <p:extLst>
      <p:ext uri="{BB962C8B-B14F-4D97-AF65-F5344CB8AC3E}">
        <p14:creationId xmlns:p14="http://schemas.microsoft.com/office/powerpoint/2010/main" val="302757945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3000" y="5562600"/>
            <a:ext cx="7520940" cy="548640"/>
          </a:xfrm>
        </p:spPr>
        <p:txBody>
          <a:bodyPr/>
          <a:lstStyle/>
          <a:p>
            <a:pPr algn="r"/>
            <a:r>
              <a:rPr lang="bn-BD" sz="4800" dirty="0" smtClean="0">
                <a:solidFill>
                  <a:srgbClr val="FFFF00"/>
                </a:solidFill>
                <a:latin typeface="SolaimanLipi" pitchFamily="65" charset="0"/>
                <a:cs typeface="SolaimanLipi" pitchFamily="65" charset="0"/>
              </a:rPr>
              <a:t>প্রথম শর্তঃ</a:t>
            </a:r>
            <a:br>
              <a:rPr lang="bn-BD" sz="4800" dirty="0" smtClean="0">
                <a:solidFill>
                  <a:srgbClr val="FFFF00"/>
                </a:solidFill>
                <a:latin typeface="SolaimanLipi" pitchFamily="65" charset="0"/>
                <a:cs typeface="SolaimanLipi" pitchFamily="65" charset="0"/>
              </a:rPr>
            </a:br>
            <a:r>
              <a:rPr lang="bn-BD" sz="4800" dirty="0" smtClean="0">
                <a:solidFill>
                  <a:srgbClr val="FFFF00"/>
                </a:solidFill>
                <a:latin typeface="SolaimanLipi" pitchFamily="65" charset="0"/>
                <a:cs typeface="SolaimanLipi" pitchFamily="65" charset="0"/>
              </a:rPr>
              <a:t>ইচ্ছা </a:t>
            </a:r>
            <a:endParaRPr lang="en-US" sz="4800" dirty="0">
              <a:solidFill>
                <a:srgbClr val="FFFF00"/>
              </a:solidFill>
              <a:latin typeface="SolaimanLipi" pitchFamily="65" charset="0"/>
              <a:cs typeface="SolaimanLipi" pitchFamily="65"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199" y="0"/>
            <a:ext cx="5261277" cy="4953000"/>
          </a:xfrm>
          <a:prstGeom prst="rect">
            <a:avLst/>
          </a:prstGeom>
        </p:spPr>
      </p:pic>
    </p:spTree>
    <p:extLst>
      <p:ext uri="{BB962C8B-B14F-4D97-AF65-F5344CB8AC3E}">
        <p14:creationId xmlns:p14="http://schemas.microsoft.com/office/powerpoint/2010/main" val="165911425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rot="19140000">
            <a:off x="-453653" y="508834"/>
            <a:ext cx="5891502" cy="2910443"/>
          </a:xfrm>
        </p:spPr>
        <p:txBody>
          <a:bodyPr/>
          <a:lstStyle/>
          <a:p>
            <a:r>
              <a:rPr lang="bn-BD" sz="4000" dirty="0">
                <a:solidFill>
                  <a:schemeClr val="accent2">
                    <a:lumMod val="75000"/>
                  </a:schemeClr>
                </a:solidFill>
                <a:effectLst>
                  <a:outerShdw blurRad="38100" dist="38100" dir="2700000" algn="tl">
                    <a:srgbClr val="000000">
                      <a:alpha val="43137"/>
                    </a:srgbClr>
                  </a:outerShdw>
                </a:effectLst>
                <a:latin typeface="Mukti" pitchFamily="2" charset="0"/>
                <a:cs typeface="Mukti" pitchFamily="2" charset="0"/>
              </a:rPr>
              <a:t>কেউ কি লেখক হয়ে জন্মায়? </a:t>
            </a:r>
            <a:endParaRPr lang="en-US" sz="4000" dirty="0">
              <a:solidFill>
                <a:schemeClr val="accent2">
                  <a:lumMod val="75000"/>
                </a:schemeClr>
              </a:solidFill>
              <a:effectLst>
                <a:outerShdw blurRad="38100" dist="38100" dir="2700000" algn="tl">
                  <a:srgbClr val="000000">
                    <a:alpha val="43137"/>
                  </a:srgbClr>
                </a:outerShdw>
              </a:effectLst>
              <a:latin typeface="Mukti" pitchFamily="2" charset="0"/>
              <a:cs typeface="Mukti"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0" y="304800"/>
            <a:ext cx="4267200" cy="4267200"/>
          </a:xfrm>
          <a:prstGeom prst="rect">
            <a:avLst/>
          </a:prstGeom>
        </p:spPr>
      </p:pic>
    </p:spTree>
    <p:extLst>
      <p:ext uri="{BB962C8B-B14F-4D97-AF65-F5344CB8AC3E}">
        <p14:creationId xmlns:p14="http://schemas.microsoft.com/office/powerpoint/2010/main" val="2188802155"/>
      </p:ext>
    </p:extLst>
  </p:cSld>
  <p:clrMapOvr>
    <a:masterClrMapping/>
  </p:clrMapOvr>
  <p:transition spd="slow">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304800"/>
            <a:ext cx="7520940" cy="6263640"/>
          </a:xfrm>
        </p:spPr>
        <p:txBody>
          <a:bodyPr/>
          <a:lstStyle/>
          <a:p>
            <a:pPr algn="r"/>
            <a:r>
              <a:rPr lang="bn-BD" sz="2400" dirty="0" smtClean="0">
                <a:solidFill>
                  <a:schemeClr val="accent2">
                    <a:lumMod val="75000"/>
                  </a:schemeClr>
                </a:solidFill>
                <a:latin typeface="SolaimanLipi" pitchFamily="65" charset="0"/>
                <a:cs typeface="SolaimanLipi" pitchFamily="65" charset="0"/>
              </a:rPr>
              <a:t>লিখুন</a:t>
            </a:r>
            <a:br>
              <a:rPr lang="bn-BD" sz="2400" dirty="0" smtClean="0">
                <a:solidFill>
                  <a:schemeClr val="accent2">
                    <a:lumMod val="75000"/>
                  </a:schemeClr>
                </a:solidFill>
                <a:latin typeface="SolaimanLipi" pitchFamily="65" charset="0"/>
                <a:cs typeface="SolaimanLipi" pitchFamily="65" charset="0"/>
              </a:rPr>
            </a:br>
            <a:r>
              <a:rPr lang="bn-BD" sz="2400" dirty="0" smtClean="0">
                <a:solidFill>
                  <a:schemeClr val="accent2">
                    <a:lumMod val="75000"/>
                  </a:schemeClr>
                </a:solidFill>
                <a:latin typeface="SolaimanLipi" pitchFamily="65" charset="0"/>
                <a:cs typeface="SolaimanLipi" pitchFamily="65" charset="0"/>
              </a:rPr>
              <a:t>আরও লিখুন</a:t>
            </a:r>
            <a:br>
              <a:rPr lang="bn-BD" sz="2400" dirty="0" smtClean="0">
                <a:solidFill>
                  <a:schemeClr val="accent2">
                    <a:lumMod val="75000"/>
                  </a:schemeClr>
                </a:solidFill>
                <a:latin typeface="SolaimanLipi" pitchFamily="65" charset="0"/>
                <a:cs typeface="SolaimanLipi" pitchFamily="65" charset="0"/>
              </a:rPr>
            </a:br>
            <a:r>
              <a:rPr lang="bn-BD" sz="2400" dirty="0" smtClean="0">
                <a:solidFill>
                  <a:schemeClr val="accent2">
                    <a:lumMod val="75000"/>
                  </a:schemeClr>
                </a:solidFill>
                <a:latin typeface="SolaimanLipi" pitchFamily="65" charset="0"/>
                <a:cs typeface="SolaimanLipi" pitchFamily="65" charset="0"/>
              </a:rPr>
              <a:t>আরও আরও লিখুন</a:t>
            </a:r>
            <a:br>
              <a:rPr lang="bn-BD" sz="2400" dirty="0" smtClean="0">
                <a:solidFill>
                  <a:schemeClr val="accent2">
                    <a:lumMod val="75000"/>
                  </a:schemeClr>
                </a:solidFill>
                <a:latin typeface="SolaimanLipi" pitchFamily="65" charset="0"/>
                <a:cs typeface="SolaimanLipi" pitchFamily="65" charset="0"/>
              </a:rPr>
            </a:br>
            <a:r>
              <a:rPr lang="bn-BD" sz="2400" dirty="0" smtClean="0">
                <a:solidFill>
                  <a:schemeClr val="accent2">
                    <a:lumMod val="75000"/>
                  </a:schemeClr>
                </a:solidFill>
                <a:latin typeface="SolaimanLipi" pitchFamily="65" charset="0"/>
                <a:cs typeface="SolaimanLipi" pitchFamily="65" charset="0"/>
              </a:rPr>
              <a:t>আরও বেশি বেশি লিখুন </a:t>
            </a:r>
            <a:br>
              <a:rPr lang="bn-BD" sz="2400" dirty="0" smtClean="0">
                <a:solidFill>
                  <a:schemeClr val="accent2">
                    <a:lumMod val="75000"/>
                  </a:schemeClr>
                </a:solidFill>
                <a:latin typeface="SolaimanLipi" pitchFamily="65" charset="0"/>
                <a:cs typeface="SolaimanLipi" pitchFamily="65" charset="0"/>
              </a:rPr>
            </a:br>
            <a:r>
              <a:rPr lang="bn-BD" sz="2400" dirty="0" smtClean="0">
                <a:solidFill>
                  <a:schemeClr val="accent2">
                    <a:lumMod val="75000"/>
                  </a:schemeClr>
                </a:solidFill>
                <a:latin typeface="SolaimanLipi" pitchFamily="65" charset="0"/>
                <a:cs typeface="SolaimanLipi" pitchFamily="65" charset="0"/>
              </a:rPr>
              <a:t>যখন মন চাইবে না, তখনও লিখুন</a:t>
            </a:r>
            <a:br>
              <a:rPr lang="bn-BD" sz="2400" dirty="0" smtClean="0">
                <a:solidFill>
                  <a:schemeClr val="accent2">
                    <a:lumMod val="75000"/>
                  </a:schemeClr>
                </a:solidFill>
                <a:latin typeface="SolaimanLipi" pitchFamily="65" charset="0"/>
                <a:cs typeface="SolaimanLipi" pitchFamily="65" charset="0"/>
              </a:rPr>
            </a:br>
            <a:r>
              <a:rPr lang="bn-BD" sz="2400" dirty="0" smtClean="0">
                <a:solidFill>
                  <a:schemeClr val="accent2">
                    <a:lumMod val="75000"/>
                  </a:schemeClr>
                </a:solidFill>
                <a:latin typeface="SolaimanLipi" pitchFamily="65" charset="0"/>
                <a:cs typeface="SolaimanLipi" pitchFamily="65" charset="0"/>
              </a:rPr>
              <a:t>যখন মন চাইবে, তখনও লিখুন </a:t>
            </a:r>
            <a:br>
              <a:rPr lang="bn-BD" sz="2400" dirty="0" smtClean="0">
                <a:solidFill>
                  <a:schemeClr val="accent2">
                    <a:lumMod val="75000"/>
                  </a:schemeClr>
                </a:solidFill>
                <a:latin typeface="SolaimanLipi" pitchFamily="65" charset="0"/>
                <a:cs typeface="SolaimanLipi" pitchFamily="65" charset="0"/>
              </a:rPr>
            </a:br>
            <a:r>
              <a:rPr lang="bn-BD" sz="2400" dirty="0" smtClean="0">
                <a:solidFill>
                  <a:schemeClr val="accent2">
                    <a:lumMod val="75000"/>
                  </a:schemeClr>
                </a:solidFill>
                <a:latin typeface="SolaimanLipi" pitchFamily="65" charset="0"/>
                <a:cs typeface="SolaimanLipi" pitchFamily="65" charset="0"/>
              </a:rPr>
              <a:t>কিছু বলার থাকলেই লিখুন</a:t>
            </a:r>
            <a:br>
              <a:rPr lang="bn-BD" sz="2400" dirty="0" smtClean="0">
                <a:solidFill>
                  <a:schemeClr val="accent2">
                    <a:lumMod val="75000"/>
                  </a:schemeClr>
                </a:solidFill>
                <a:latin typeface="SolaimanLipi" pitchFamily="65" charset="0"/>
                <a:cs typeface="SolaimanLipi" pitchFamily="65" charset="0"/>
              </a:rPr>
            </a:br>
            <a:r>
              <a:rPr lang="bn-BD" sz="2400" dirty="0">
                <a:solidFill>
                  <a:schemeClr val="accent2">
                    <a:lumMod val="75000"/>
                  </a:schemeClr>
                </a:solidFill>
                <a:latin typeface="SolaimanLipi" pitchFamily="65" charset="0"/>
                <a:cs typeface="SolaimanLipi" pitchFamily="65" charset="0"/>
              </a:rPr>
              <a:t>কিছু বলার </a:t>
            </a:r>
            <a:r>
              <a:rPr lang="bn-BD" sz="2400" dirty="0" smtClean="0">
                <a:solidFill>
                  <a:schemeClr val="accent2">
                    <a:lumMod val="75000"/>
                  </a:schemeClr>
                </a:solidFill>
                <a:latin typeface="SolaimanLipi" pitchFamily="65" charset="0"/>
                <a:cs typeface="SolaimanLipi" pitchFamily="65" charset="0"/>
              </a:rPr>
              <a:t>না থাকলেও লিখুন</a:t>
            </a:r>
            <a:br>
              <a:rPr lang="bn-BD" sz="2400" dirty="0" smtClean="0">
                <a:solidFill>
                  <a:schemeClr val="accent2">
                    <a:lumMod val="75000"/>
                  </a:schemeClr>
                </a:solidFill>
                <a:latin typeface="SolaimanLipi" pitchFamily="65" charset="0"/>
                <a:cs typeface="SolaimanLipi" pitchFamily="65" charset="0"/>
              </a:rPr>
            </a:br>
            <a:r>
              <a:rPr lang="bn-BD" sz="2400" dirty="0" smtClean="0">
                <a:solidFill>
                  <a:schemeClr val="accent2">
                    <a:lumMod val="75000"/>
                  </a:schemeClr>
                </a:solidFill>
                <a:latin typeface="SolaimanLipi" pitchFamily="65" charset="0"/>
                <a:cs typeface="SolaimanLipi" pitchFamily="65" charset="0"/>
              </a:rPr>
              <a:t>প্রতি দিন লিখুন </a:t>
            </a:r>
            <a:br>
              <a:rPr lang="bn-BD" sz="2400" dirty="0" smtClean="0">
                <a:solidFill>
                  <a:schemeClr val="accent2">
                    <a:lumMod val="75000"/>
                  </a:schemeClr>
                </a:solidFill>
                <a:latin typeface="SolaimanLipi" pitchFamily="65" charset="0"/>
                <a:cs typeface="SolaimanLipi" pitchFamily="65" charset="0"/>
              </a:rPr>
            </a:br>
            <a:r>
              <a:rPr lang="bn-BD" sz="2400" dirty="0" smtClean="0">
                <a:solidFill>
                  <a:schemeClr val="accent2">
                    <a:lumMod val="75000"/>
                  </a:schemeClr>
                </a:solidFill>
                <a:latin typeface="SolaimanLipi" pitchFamily="65" charset="0"/>
                <a:cs typeface="SolaimanLipi" pitchFamily="65" charset="0"/>
              </a:rPr>
              <a:t>লিখুন আর লিখুন </a:t>
            </a:r>
            <a:r>
              <a:rPr lang="bn-BD" dirty="0"/>
              <a:t/>
            </a:r>
            <a:br>
              <a:rPr lang="bn-BD" dirty="0"/>
            </a:br>
            <a:r>
              <a:rPr lang="bn-BD" dirty="0"/>
              <a:t/>
            </a:r>
            <a:br>
              <a:rPr lang="bn-BD" dirty="0"/>
            </a:br>
            <a:r>
              <a:rPr lang="bn-BD" dirty="0" smtClean="0"/>
              <a:t/>
            </a:r>
            <a:br>
              <a:rPr lang="bn-BD" dirty="0" smtClean="0"/>
            </a:br>
            <a:r>
              <a:rPr lang="bn-BD" sz="3600" dirty="0" smtClean="0">
                <a:solidFill>
                  <a:srgbClr val="002060"/>
                </a:solidFill>
                <a:latin typeface="SolaimanLipi" pitchFamily="65" charset="0"/>
                <a:cs typeface="SolaimanLipi" pitchFamily="65" charset="0"/>
              </a:rPr>
              <a:t>শুরু করব কীভাবে? </a:t>
            </a:r>
            <a:r>
              <a:rPr lang="bn-BD" dirty="0" smtClean="0"/>
              <a:t/>
            </a:r>
            <a:br>
              <a:rPr lang="bn-BD" dirty="0" smtClean="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560"/>
            <a:ext cx="2895600" cy="3778923"/>
          </a:xfrm>
          <a:prstGeom prst="rect">
            <a:avLst/>
          </a:prstGeom>
        </p:spPr>
      </p:pic>
    </p:spTree>
    <p:extLst>
      <p:ext uri="{BB962C8B-B14F-4D97-AF65-F5344CB8AC3E}">
        <p14:creationId xmlns:p14="http://schemas.microsoft.com/office/powerpoint/2010/main" val="101591792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5257800"/>
            <a:ext cx="7848600" cy="1463040"/>
          </a:xfrm>
        </p:spPr>
        <p:txBody>
          <a:bodyPr/>
          <a:lstStyle/>
          <a:p>
            <a:pPr algn="r"/>
            <a:r>
              <a:rPr lang="bn-BD" sz="3600" dirty="0" smtClean="0">
                <a:solidFill>
                  <a:schemeClr val="accent2">
                    <a:lumMod val="75000"/>
                  </a:schemeClr>
                </a:solidFill>
                <a:latin typeface="SolaimanLipi" pitchFamily="65" charset="0"/>
                <a:cs typeface="SolaimanLipi" pitchFamily="65" charset="0"/>
              </a:rPr>
              <a:t>জানি না</a:t>
            </a:r>
            <a:br>
              <a:rPr lang="bn-BD" sz="3600" dirty="0" smtClean="0">
                <a:solidFill>
                  <a:schemeClr val="accent2">
                    <a:lumMod val="75000"/>
                  </a:schemeClr>
                </a:solidFill>
                <a:latin typeface="SolaimanLipi" pitchFamily="65" charset="0"/>
                <a:cs typeface="SolaimanLipi" pitchFamily="65" charset="0"/>
              </a:rPr>
            </a:br>
            <a:r>
              <a:rPr lang="bn-BD" sz="3600" dirty="0" smtClean="0">
                <a:solidFill>
                  <a:schemeClr val="accent2">
                    <a:lumMod val="75000"/>
                  </a:schemeClr>
                </a:solidFill>
                <a:latin typeface="SolaimanLipi" pitchFamily="65" charset="0"/>
                <a:cs typeface="SolaimanLipi" pitchFamily="65" charset="0"/>
              </a:rPr>
              <a:t>তাই, লিখবো না? </a:t>
            </a:r>
            <a:endParaRPr lang="en-US" sz="3600" dirty="0">
              <a:solidFill>
                <a:schemeClr val="accent2">
                  <a:lumMod val="75000"/>
                </a:schemeClr>
              </a:solidFill>
              <a:latin typeface="SolaimanLipi" pitchFamily="65" charset="0"/>
              <a:cs typeface="SolaimanLipi" pitchFamily="65"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0"/>
            <a:ext cx="5029200" cy="5029200"/>
          </a:xfrm>
          <a:prstGeom prst="rect">
            <a:avLst/>
          </a:prstGeom>
        </p:spPr>
      </p:pic>
    </p:spTree>
    <p:extLst>
      <p:ext uri="{BB962C8B-B14F-4D97-AF65-F5344CB8AC3E}">
        <p14:creationId xmlns:p14="http://schemas.microsoft.com/office/powerpoint/2010/main" val="118125001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5791200"/>
            <a:ext cx="4320540" cy="548640"/>
          </a:xfrm>
        </p:spPr>
        <p:txBody>
          <a:bodyPr/>
          <a:lstStyle/>
          <a:p>
            <a:pPr marL="457200" indent="-457200">
              <a:buBlip>
                <a:blip r:embed="rId2"/>
              </a:buBlip>
            </a:pPr>
            <a:r>
              <a:rPr lang="bn-BD" sz="3200" dirty="0" smtClean="0">
                <a:solidFill>
                  <a:srgbClr val="FFFF00"/>
                </a:solidFill>
                <a:latin typeface="SolaimanLipi" pitchFamily="65" charset="0"/>
                <a:cs typeface="SolaimanLipi" pitchFamily="65" charset="0"/>
              </a:rPr>
              <a:t>প্রচুর পড়তে হবে </a:t>
            </a:r>
            <a:endParaRPr lang="en-US" sz="3200" dirty="0">
              <a:solidFill>
                <a:srgbClr val="FFFF00"/>
              </a:solidFill>
              <a:latin typeface="SolaimanLipi" pitchFamily="65" charset="0"/>
              <a:cs typeface="SolaimanLipi" pitchFamily="65"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52400"/>
            <a:ext cx="5269567" cy="4572000"/>
          </a:xfrm>
          <a:prstGeom prst="rect">
            <a:avLst/>
          </a:prstGeom>
        </p:spPr>
      </p:pic>
    </p:spTree>
    <p:extLst>
      <p:ext uri="{BB962C8B-B14F-4D97-AF65-F5344CB8AC3E}">
        <p14:creationId xmlns:p14="http://schemas.microsoft.com/office/powerpoint/2010/main" val="340771606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058117809"/>
              </p:ext>
            </p:extLst>
          </p:nvPr>
        </p:nvGraphicFramePr>
        <p:xfrm>
          <a:off x="838200" y="457200"/>
          <a:ext cx="752094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981200" y="5079503"/>
            <a:ext cx="2895600" cy="1815882"/>
          </a:xfrm>
          <a:prstGeom prst="rect">
            <a:avLst/>
          </a:prstGeom>
          <a:noFill/>
        </p:spPr>
        <p:txBody>
          <a:bodyPr wrap="square" rtlCol="0">
            <a:spAutoFit/>
          </a:bodyPr>
          <a:lstStyle/>
          <a:p>
            <a:pPr marL="285750" indent="-285750">
              <a:buFont typeface="Arial" pitchFamily="34" charset="0"/>
              <a:buChar char="•"/>
            </a:pPr>
            <a:r>
              <a:rPr lang="bn-BD" sz="2800" dirty="0" smtClean="0">
                <a:latin typeface="SolaimanLipi" pitchFamily="65" charset="0"/>
                <a:cs typeface="SolaimanLipi" pitchFamily="65" charset="0"/>
              </a:rPr>
              <a:t>বানান </a:t>
            </a:r>
          </a:p>
          <a:p>
            <a:pPr marL="285750" indent="-285750">
              <a:buFont typeface="Arial" pitchFamily="34" charset="0"/>
              <a:buChar char="•"/>
            </a:pPr>
            <a:r>
              <a:rPr lang="bn-BD" sz="2800" dirty="0" smtClean="0">
                <a:latin typeface="SolaimanLipi" pitchFamily="65" charset="0"/>
                <a:cs typeface="SolaimanLipi" pitchFamily="65" charset="0"/>
              </a:rPr>
              <a:t>ধারাবাহিকতা </a:t>
            </a:r>
          </a:p>
          <a:p>
            <a:pPr marL="285750" indent="-285750">
              <a:buFont typeface="Arial" pitchFamily="34" charset="0"/>
              <a:buChar char="•"/>
            </a:pPr>
            <a:r>
              <a:rPr lang="bn-BD" sz="2800" dirty="0" smtClean="0">
                <a:latin typeface="SolaimanLipi" pitchFamily="65" charset="0"/>
                <a:cs typeface="SolaimanLipi" pitchFamily="65" charset="0"/>
              </a:rPr>
              <a:t>সহজবোধ্যতা</a:t>
            </a:r>
          </a:p>
          <a:p>
            <a:pPr marL="285750" indent="-285750">
              <a:buFont typeface="Arial" pitchFamily="34" charset="0"/>
              <a:buChar char="•"/>
            </a:pPr>
            <a:r>
              <a:rPr lang="bn-BD" sz="2800" dirty="0" smtClean="0">
                <a:latin typeface="SolaimanLipi" pitchFamily="65" charset="0"/>
                <a:cs typeface="SolaimanLipi" pitchFamily="65" charset="0"/>
              </a:rPr>
              <a:t>নির্ভুলতা  </a:t>
            </a:r>
            <a:endParaRPr lang="en-US" sz="2800" dirty="0">
              <a:latin typeface="SolaimanLipi" pitchFamily="65" charset="0"/>
              <a:cs typeface="SolaimanLipi" pitchFamily="65" charset="0"/>
            </a:endParaRPr>
          </a:p>
        </p:txBody>
      </p:sp>
      <p:sp>
        <p:nvSpPr>
          <p:cNvPr id="6" name="TextBox 5"/>
          <p:cNvSpPr txBox="1"/>
          <p:nvPr/>
        </p:nvSpPr>
        <p:spPr>
          <a:xfrm>
            <a:off x="5567680" y="5089663"/>
            <a:ext cx="2890520" cy="2246769"/>
          </a:xfrm>
          <a:prstGeom prst="rect">
            <a:avLst/>
          </a:prstGeom>
          <a:noFill/>
        </p:spPr>
        <p:txBody>
          <a:bodyPr wrap="square" rtlCol="0">
            <a:spAutoFit/>
          </a:bodyPr>
          <a:lstStyle/>
          <a:p>
            <a:pPr marL="285750" indent="-285750">
              <a:buFont typeface="Arial" pitchFamily="34" charset="0"/>
              <a:buChar char="•"/>
            </a:pPr>
            <a:r>
              <a:rPr lang="bn-BD" sz="2800" dirty="0" smtClean="0">
                <a:latin typeface="SolaimanLipi" pitchFamily="65" charset="0"/>
                <a:cs typeface="SolaimanLipi" pitchFamily="65" charset="0"/>
              </a:rPr>
              <a:t>রেফারেন্স </a:t>
            </a:r>
            <a:endParaRPr lang="bn-BD" sz="2800" dirty="0">
              <a:latin typeface="SolaimanLipi" pitchFamily="65" charset="0"/>
              <a:cs typeface="SolaimanLipi" pitchFamily="65" charset="0"/>
            </a:endParaRPr>
          </a:p>
          <a:p>
            <a:pPr marL="285750" indent="-285750">
              <a:buFont typeface="Arial" pitchFamily="34" charset="0"/>
              <a:buChar char="•"/>
            </a:pPr>
            <a:r>
              <a:rPr lang="bn-BD" sz="2800" dirty="0" smtClean="0">
                <a:latin typeface="SolaimanLipi" pitchFamily="65" charset="0"/>
                <a:cs typeface="SolaimanLipi" pitchFamily="65" charset="0"/>
              </a:rPr>
              <a:t>সিদ্ধান্ত  </a:t>
            </a:r>
            <a:endParaRPr lang="bn-BD" sz="2800" dirty="0">
              <a:latin typeface="SolaimanLipi" pitchFamily="65" charset="0"/>
              <a:cs typeface="SolaimanLipi" pitchFamily="65" charset="0"/>
            </a:endParaRPr>
          </a:p>
          <a:p>
            <a:pPr marL="285750" indent="-285750">
              <a:buFont typeface="Arial" pitchFamily="34" charset="0"/>
              <a:buChar char="•"/>
            </a:pPr>
            <a:r>
              <a:rPr lang="bn-BD" sz="2800" dirty="0" smtClean="0">
                <a:latin typeface="SolaimanLipi" pitchFamily="65" charset="0"/>
                <a:cs typeface="SolaimanLipi" pitchFamily="65" charset="0"/>
              </a:rPr>
              <a:t>আকর্ষণ </a:t>
            </a:r>
            <a:endParaRPr lang="bn-BD" sz="2800" dirty="0">
              <a:latin typeface="SolaimanLipi" pitchFamily="65" charset="0"/>
              <a:cs typeface="SolaimanLipi" pitchFamily="65" charset="0"/>
            </a:endParaRPr>
          </a:p>
          <a:p>
            <a:pPr marL="285750" indent="-285750">
              <a:buFont typeface="Arial" pitchFamily="34" charset="0"/>
              <a:buChar char="•"/>
            </a:pPr>
            <a:r>
              <a:rPr lang="bn-BD" sz="2800" dirty="0" smtClean="0">
                <a:latin typeface="SolaimanLipi" pitchFamily="65" charset="0"/>
                <a:cs typeface="SolaimanLipi" pitchFamily="65" charset="0"/>
              </a:rPr>
              <a:t>বৈপরিত্যহীনতা   </a:t>
            </a:r>
            <a:endParaRPr lang="en-US" sz="2800" dirty="0">
              <a:latin typeface="SolaimanLipi" pitchFamily="65" charset="0"/>
              <a:cs typeface="SolaimanLipi" pitchFamily="65" charset="0"/>
            </a:endParaRPr>
          </a:p>
          <a:p>
            <a:endParaRPr lang="en-US" sz="2800" dirty="0"/>
          </a:p>
        </p:txBody>
      </p:sp>
    </p:spTree>
    <p:extLst>
      <p:ext uri="{BB962C8B-B14F-4D97-AF65-F5344CB8AC3E}">
        <p14:creationId xmlns:p14="http://schemas.microsoft.com/office/powerpoint/2010/main" val="277777246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Delay 2"/>
          <p:cNvSpPr/>
          <p:nvPr/>
        </p:nvSpPr>
        <p:spPr>
          <a:xfrm>
            <a:off x="1676400" y="990600"/>
            <a:ext cx="2819400" cy="243840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n-BD" sz="3600" dirty="0" smtClean="0">
              <a:solidFill>
                <a:srgbClr val="FFFF00"/>
              </a:solidFill>
              <a:latin typeface="SolaimanLipi" pitchFamily="65" charset="0"/>
              <a:cs typeface="SolaimanLipi" pitchFamily="65" charset="0"/>
            </a:endParaRPr>
          </a:p>
          <a:p>
            <a:pPr algn="ctr"/>
            <a:r>
              <a:rPr lang="bn-BD" sz="3600" dirty="0" smtClean="0">
                <a:solidFill>
                  <a:srgbClr val="FFFF00"/>
                </a:solidFill>
                <a:latin typeface="SolaimanLipi" pitchFamily="65" charset="0"/>
                <a:cs typeface="SolaimanLipi" pitchFamily="65" charset="0"/>
              </a:rPr>
              <a:t>লেখা </a:t>
            </a:r>
            <a:r>
              <a:rPr lang="bn-BD" sz="3600" dirty="0">
                <a:solidFill>
                  <a:srgbClr val="FFFF00"/>
                </a:solidFill>
                <a:latin typeface="SolaimanLipi" pitchFamily="65" charset="0"/>
                <a:cs typeface="SolaimanLipi" pitchFamily="65" charset="0"/>
              </a:rPr>
              <a:t>কতভাবে লেখা যায় </a:t>
            </a:r>
            <a:endParaRPr lang="en-US" sz="3600" dirty="0">
              <a:solidFill>
                <a:srgbClr val="FFFF00"/>
              </a:solidFill>
              <a:latin typeface="SolaimanLipi" pitchFamily="65" charset="0"/>
              <a:cs typeface="SolaimanLipi" pitchFamily="65" charset="0"/>
            </a:endParaRPr>
          </a:p>
          <a:p>
            <a:pPr algn="ctr"/>
            <a:endParaRPr lang="en-US" sz="3600" dirty="0">
              <a:solidFill>
                <a:srgbClr val="FFFF00"/>
              </a:solidFill>
              <a:latin typeface="SolaimanLipi" pitchFamily="65" charset="0"/>
              <a:cs typeface="SolaimanLipi" pitchFamily="65" charset="0"/>
            </a:endParaRPr>
          </a:p>
        </p:txBody>
      </p:sp>
      <p:sp>
        <p:nvSpPr>
          <p:cNvPr id="4" name="TextBox 3"/>
          <p:cNvSpPr txBox="1"/>
          <p:nvPr/>
        </p:nvSpPr>
        <p:spPr>
          <a:xfrm>
            <a:off x="1676400" y="5293360"/>
            <a:ext cx="3467100" cy="954107"/>
          </a:xfrm>
          <a:prstGeom prst="rect">
            <a:avLst/>
          </a:prstGeom>
          <a:noFill/>
        </p:spPr>
        <p:txBody>
          <a:bodyPr wrap="square" rtlCol="0">
            <a:spAutoFit/>
          </a:bodyPr>
          <a:lstStyle/>
          <a:p>
            <a:pPr marL="285750" indent="-285750">
              <a:buBlip>
                <a:blip r:embed="rId2"/>
              </a:buBlip>
            </a:pPr>
            <a:r>
              <a:rPr lang="bn-BD" sz="2800" dirty="0" smtClean="0">
                <a:solidFill>
                  <a:schemeClr val="accent2">
                    <a:lumMod val="50000"/>
                  </a:schemeClr>
                </a:solidFill>
                <a:latin typeface="SolaimanLipi" pitchFamily="65" charset="0"/>
                <a:cs typeface="SolaimanLipi" pitchFamily="65" charset="0"/>
              </a:rPr>
              <a:t>অনুবাদ </a:t>
            </a:r>
          </a:p>
          <a:p>
            <a:pPr marL="285750" indent="-285750">
              <a:buBlip>
                <a:blip r:embed="rId2"/>
              </a:buBlip>
            </a:pPr>
            <a:r>
              <a:rPr lang="bn-BD" sz="2800" dirty="0" smtClean="0">
                <a:solidFill>
                  <a:schemeClr val="accent2">
                    <a:lumMod val="50000"/>
                  </a:schemeClr>
                </a:solidFill>
                <a:latin typeface="SolaimanLipi" pitchFamily="65" charset="0"/>
                <a:cs typeface="SolaimanLipi" pitchFamily="65" charset="0"/>
              </a:rPr>
              <a:t>মৌলিক </a:t>
            </a:r>
            <a:endParaRPr lang="en-US" sz="2800" dirty="0">
              <a:solidFill>
                <a:schemeClr val="accent2">
                  <a:lumMod val="50000"/>
                </a:schemeClr>
              </a:solidFill>
              <a:latin typeface="SolaimanLipi" pitchFamily="65" charset="0"/>
              <a:cs typeface="SolaimanLipi" pitchFamily="65" charset="0"/>
            </a:endParaRPr>
          </a:p>
        </p:txBody>
      </p:sp>
      <p:sp>
        <p:nvSpPr>
          <p:cNvPr id="5" name="TextBox 4"/>
          <p:cNvSpPr txBox="1"/>
          <p:nvPr/>
        </p:nvSpPr>
        <p:spPr>
          <a:xfrm>
            <a:off x="4724400" y="5293360"/>
            <a:ext cx="4191000" cy="954107"/>
          </a:xfrm>
          <a:prstGeom prst="rect">
            <a:avLst/>
          </a:prstGeom>
          <a:noFill/>
        </p:spPr>
        <p:txBody>
          <a:bodyPr wrap="square" rtlCol="0">
            <a:spAutoFit/>
          </a:bodyPr>
          <a:lstStyle/>
          <a:p>
            <a:pPr marL="457200" indent="-457200">
              <a:buBlip>
                <a:blip r:embed="rId3"/>
              </a:buBlip>
            </a:pPr>
            <a:r>
              <a:rPr lang="bn-BD" sz="2800" dirty="0" smtClean="0">
                <a:latin typeface="SolaimanLipi" pitchFamily="65" charset="0"/>
                <a:cs typeface="SolaimanLipi" pitchFamily="65" charset="0"/>
              </a:rPr>
              <a:t>আগ্রহের বিষয় নিয়ে</a:t>
            </a:r>
          </a:p>
          <a:p>
            <a:pPr marL="457200" indent="-457200">
              <a:buBlip>
                <a:blip r:embed="rId3"/>
              </a:buBlip>
            </a:pPr>
            <a:r>
              <a:rPr lang="bn-BD" sz="2800" dirty="0" smtClean="0">
                <a:latin typeface="SolaimanLipi" pitchFamily="65" charset="0"/>
                <a:cs typeface="SolaimanLipi" pitchFamily="65" charset="0"/>
              </a:rPr>
              <a:t>পড়তে পড়তে টপিক পেয়ে </a:t>
            </a:r>
            <a:endParaRPr lang="en-US" sz="2800" dirty="0">
              <a:latin typeface="SolaimanLipi" pitchFamily="65" charset="0"/>
              <a:cs typeface="SolaimanLipi" pitchFamily="65" charset="0"/>
            </a:endParaRPr>
          </a:p>
        </p:txBody>
      </p:sp>
    </p:spTree>
    <p:extLst>
      <p:ext uri="{BB962C8B-B14F-4D97-AF65-F5344CB8AC3E}">
        <p14:creationId xmlns:p14="http://schemas.microsoft.com/office/powerpoint/2010/main" val="303734529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46</TotalTime>
  <Words>43</Words>
  <Application>Microsoft Office PowerPoint</Application>
  <PresentationFormat>On-screen Show (4:3)</PresentationFormat>
  <Paragraphs>23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Angles</vt:lpstr>
      <vt:lpstr>লেখালেখি </vt:lpstr>
      <vt:lpstr>প্রথম শর্তঃ ইচ্ছা </vt:lpstr>
      <vt:lpstr>কেউ কি লেখক হয়ে জন্মায়? </vt:lpstr>
      <vt:lpstr>লিখুন আরও লিখুন আরও আরও লিখুন আরও বেশি বেশি লিখুন  যখন মন চাইবে না, তখনও লিখুন যখন মন চাইবে, তখনও লিখুন  কিছু বলার থাকলেই লিখুন কিছু বলার না থাকলেও লিখুন প্রতি দিন লিখুন  লিখুন আর লিখুন    শুরু করব কীভাবে?  </vt:lpstr>
      <vt:lpstr>জানি না তাই, লিখবো না? </vt:lpstr>
      <vt:lpstr>প্রচুর পড়তে হবে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লেখালেখি </dc:title>
  <dc:creator>Thinker</dc:creator>
  <cp:lastModifiedBy>Mypc</cp:lastModifiedBy>
  <cp:revision>10</cp:revision>
  <dcterms:created xsi:type="dcterms:W3CDTF">2006-08-16T00:00:00Z</dcterms:created>
  <dcterms:modified xsi:type="dcterms:W3CDTF">2017-04-07T20:58:41Z</dcterms:modified>
</cp:coreProperties>
</file>