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609559" y="8234388"/>
            <a:ext cx="1316488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HTTP Basics</a:t>
            </a:r>
          </a:p>
        </p:txBody>
      </p:sp>
      <p:pic>
        <p:nvPicPr>
          <p:cNvPr id="18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1210" y="3273929"/>
            <a:ext cx="3641580" cy="4258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protocol</a:t>
            </a:r>
          </a:p>
        </p:txBody>
      </p:sp>
      <p:pic>
        <p:nvPicPr>
          <p:cNvPr id="18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_Chrome_icon_(2011).png" descr="Google_Chrome_icon_(201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3376" y="6026962"/>
            <a:ext cx="1651001" cy="165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Group"/>
          <p:cNvGrpSpPr/>
          <p:nvPr/>
        </p:nvGrpSpPr>
        <p:grpSpPr>
          <a:xfrm>
            <a:off x="1947178" y="4215947"/>
            <a:ext cx="1503396" cy="1198343"/>
            <a:chOff x="0" y="0"/>
            <a:chExt cx="1503395" cy="1198342"/>
          </a:xfrm>
        </p:grpSpPr>
        <p:sp>
          <p:nvSpPr>
            <p:cNvPr id="187" name="Rounded Rectangle"/>
            <p:cNvSpPr/>
            <p:nvPr/>
          </p:nvSpPr>
          <p:spPr>
            <a:xfrm>
              <a:off x="0" y="0"/>
              <a:ext cx="1503396" cy="1198343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88" name="Circle"/>
            <p:cNvSpPr/>
            <p:nvPr/>
          </p:nvSpPr>
          <p:spPr>
            <a:xfrm>
              <a:off x="96852" y="87897"/>
              <a:ext cx="88523" cy="88522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89" name="Circle"/>
            <p:cNvSpPr/>
            <p:nvPr/>
          </p:nvSpPr>
          <p:spPr>
            <a:xfrm>
              <a:off x="252086" y="87897"/>
              <a:ext cx="88523" cy="88522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0" name="Circle"/>
            <p:cNvSpPr/>
            <p:nvPr/>
          </p:nvSpPr>
          <p:spPr>
            <a:xfrm>
              <a:off x="407320" y="87897"/>
              <a:ext cx="88523" cy="88522"/>
            </a:xfrm>
            <a:prstGeom prst="ellipse">
              <a:avLst/>
            </a:prstGeom>
            <a:solidFill>
              <a:srgbClr val="8BC5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1" name="Rectangle"/>
            <p:cNvSpPr/>
            <p:nvPr/>
          </p:nvSpPr>
          <p:spPr>
            <a:xfrm>
              <a:off x="102921" y="550386"/>
              <a:ext cx="173207" cy="334258"/>
            </a:xfrm>
            <a:prstGeom prst="rect">
              <a:avLst/>
            </a:prstGeom>
            <a:solidFill>
              <a:srgbClr val="8BC5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15512136" y="5963598"/>
            <a:ext cx="3394759" cy="4494060"/>
            <a:chOff x="0" y="0"/>
            <a:chExt cx="3394757" cy="4494059"/>
          </a:xfrm>
        </p:grpSpPr>
        <p:pic>
          <p:nvPicPr>
            <p:cNvPr id="193" name="modeling.png" descr="modeling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2430" y="0"/>
              <a:ext cx="3069898" cy="3069898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</p:pic>
        <p:sp>
          <p:nvSpPr>
            <p:cNvPr id="194" name="SERVER"/>
            <p:cNvSpPr txBox="1"/>
            <p:nvPr/>
          </p:nvSpPr>
          <p:spPr>
            <a:xfrm>
              <a:off x="0" y="3120407"/>
              <a:ext cx="3394758" cy="1373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SERVER</a:t>
              </a:r>
            </a:p>
          </p:txBody>
        </p:sp>
      </p:grpSp>
      <p:pic>
        <p:nvPicPr>
          <p:cNvPr id="196" name="smartphone.png" descr="smartphon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73376" y="10554308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linuxpostman.png" descr="linuxpostma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73376" y="8290635"/>
            <a:ext cx="1651001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Connection Line" descr="Connection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50228" y="4037186"/>
            <a:ext cx="701844" cy="8346884"/>
          </a:xfrm>
          <a:prstGeom prst="rect">
            <a:avLst/>
          </a:prstGeom>
        </p:spPr>
      </p:pic>
      <p:pic>
        <p:nvPicPr>
          <p:cNvPr id="199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84273" y="5715742"/>
            <a:ext cx="1583704" cy="499189"/>
          </a:xfrm>
          <a:prstGeom prst="rect">
            <a:avLst/>
          </a:prstGeom>
        </p:spPr>
      </p:pic>
      <p:pic>
        <p:nvPicPr>
          <p:cNvPr id="201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84273" y="10641257"/>
            <a:ext cx="1583704" cy="499189"/>
          </a:xfrm>
          <a:prstGeom prst="rect">
            <a:avLst/>
          </a:prstGeom>
        </p:spPr>
      </p:pic>
      <p:grpSp>
        <p:nvGrpSpPr>
          <p:cNvPr id="207" name="Group"/>
          <p:cNvGrpSpPr/>
          <p:nvPr/>
        </p:nvGrpSpPr>
        <p:grpSpPr>
          <a:xfrm>
            <a:off x="6190406" y="2909102"/>
            <a:ext cx="7762330" cy="4983499"/>
            <a:chOff x="0" y="0"/>
            <a:chExt cx="7762328" cy="4983497"/>
          </a:xfrm>
        </p:grpSpPr>
        <p:grpSp>
          <p:nvGrpSpPr>
            <p:cNvPr id="205" name="Group"/>
            <p:cNvGrpSpPr/>
            <p:nvPr/>
          </p:nvGrpSpPr>
          <p:grpSpPr>
            <a:xfrm>
              <a:off x="0" y="1129125"/>
              <a:ext cx="7762329" cy="3854373"/>
              <a:chOff x="0" y="0"/>
              <a:chExt cx="7762328" cy="3854372"/>
            </a:xfrm>
          </p:grpSpPr>
          <p:sp>
            <p:nvSpPr>
              <p:cNvPr id="203" name="Rounded Rectangle"/>
              <p:cNvSpPr/>
              <p:nvPr/>
            </p:nvSpPr>
            <p:spPr>
              <a:xfrm>
                <a:off x="0" y="0"/>
                <a:ext cx="7762329" cy="3854373"/>
              </a:xfrm>
              <a:prstGeom prst="roundRect">
                <a:avLst>
                  <a:gd name="adj" fmla="val 3663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0" dist="18793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04" name="PATCH /reminders/1 HTTP/1.1…"/>
              <p:cNvSpPr txBox="1"/>
              <p:nvPr/>
            </p:nvSpPr>
            <p:spPr>
              <a:xfrm>
                <a:off x="412534" y="313056"/>
                <a:ext cx="6937261" cy="32282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lvl="2">
                  <a:spcBef>
                    <a:spcPts val="0"/>
                  </a:spcBef>
                  <a:defRPr sz="3500">
                    <a:solidFill>
                      <a:srgbClr val="455A64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rPr b="1"/>
                  <a:t>PATCH</a:t>
                </a:r>
                <a:r>
                  <a:t> </a:t>
                </a:r>
                <a:r>
                  <a:rPr b="1"/>
                  <a:t>/reminders/1</a:t>
                </a:r>
                <a:r>
                  <a:t> </a:t>
                </a:r>
                <a:r>
                  <a:rPr b="1"/>
                  <a:t>HTTP/1.1</a:t>
                </a:r>
              </a:p>
              <a:p>
                <a:pPr lvl="2">
                  <a:spcBef>
                    <a:spcPts val="0"/>
                  </a:spcBef>
                  <a:defRPr b="1" sz="3500">
                    <a:solidFill>
                      <a:srgbClr val="607D8B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t>Content-Length: 22</a:t>
                </a:r>
              </a:p>
              <a:p>
                <a:pPr lvl="2">
                  <a:spcBef>
                    <a:spcPts val="0"/>
                  </a:spcBef>
                  <a:defRPr b="1" sz="3500">
                    <a:solidFill>
                      <a:srgbClr val="607D8B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t>Host: localhost:8080</a:t>
                </a:r>
              </a:p>
              <a:p>
                <a:pPr lvl="2">
                  <a:spcBef>
                    <a:spcPts val="0"/>
                  </a:spcBef>
                  <a:defRPr sz="3500">
                    <a:solidFill>
                      <a:srgbClr val="37474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</a:p>
              <a:p>
                <a:pPr lvl="2">
                  <a:spcBef>
                    <a:spcPts val="0"/>
                  </a:spcBef>
                  <a:defRPr b="1" sz="3500">
                    <a:solidFill>
                      <a:srgbClr val="B0BEC5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t>{"title": "some title"}</a:t>
                </a:r>
              </a:p>
            </p:txBody>
          </p:sp>
        </p:grpSp>
        <p:sp>
          <p:nvSpPr>
            <p:cNvPr id="206" name="REQUEST"/>
            <p:cNvSpPr txBox="1"/>
            <p:nvPr/>
          </p:nvSpPr>
          <p:spPr>
            <a:xfrm>
              <a:off x="2183785" y="0"/>
              <a:ext cx="3394759" cy="1373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b="1" sz="4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REQUEST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6190406" y="8079873"/>
            <a:ext cx="7762330" cy="4684155"/>
            <a:chOff x="0" y="0"/>
            <a:chExt cx="7762328" cy="4684154"/>
          </a:xfrm>
        </p:grpSpPr>
        <p:grpSp>
          <p:nvGrpSpPr>
            <p:cNvPr id="210" name="Group"/>
            <p:cNvGrpSpPr/>
            <p:nvPr/>
          </p:nvGrpSpPr>
          <p:grpSpPr>
            <a:xfrm>
              <a:off x="0" y="941267"/>
              <a:ext cx="7762329" cy="3742888"/>
              <a:chOff x="0" y="0"/>
              <a:chExt cx="7762328" cy="3742887"/>
            </a:xfrm>
          </p:grpSpPr>
          <p:sp>
            <p:nvSpPr>
              <p:cNvPr id="208" name="Rounded Rectangle"/>
              <p:cNvSpPr/>
              <p:nvPr/>
            </p:nvSpPr>
            <p:spPr>
              <a:xfrm>
                <a:off x="0" y="257312"/>
                <a:ext cx="7762329" cy="3228261"/>
              </a:xfrm>
              <a:prstGeom prst="roundRect">
                <a:avLst>
                  <a:gd name="adj" fmla="val 4374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0" dist="18793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09" name="HTTP/1.1 200 OK…"/>
              <p:cNvSpPr txBox="1"/>
              <p:nvPr/>
            </p:nvSpPr>
            <p:spPr>
              <a:xfrm>
                <a:off x="597692" y="0"/>
                <a:ext cx="6566945" cy="3742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lvl="2">
                  <a:spcBef>
                    <a:spcPts val="0"/>
                  </a:spcBef>
                  <a:defRPr sz="3500">
                    <a:solidFill>
                      <a:srgbClr val="455A64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rPr b="1"/>
                  <a:t>HTTP/1.1</a:t>
                </a:r>
                <a:r>
                  <a:t> </a:t>
                </a:r>
                <a:r>
                  <a:rPr b="1"/>
                  <a:t>200 OK</a:t>
                </a:r>
              </a:p>
              <a:p>
                <a:pPr lvl="2">
                  <a:spcBef>
                    <a:spcPts val="0"/>
                  </a:spcBef>
                  <a:defRPr b="1" sz="3500">
                    <a:solidFill>
                      <a:srgbClr val="607D8B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t>Content-Length: 25</a:t>
                </a:r>
              </a:p>
              <a:p>
                <a:pPr lvl="2">
                  <a:spcBef>
                    <a:spcPts val="0"/>
                  </a:spcBef>
                  <a:defRPr sz="3500">
                    <a:solidFill>
                      <a:srgbClr val="37474F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</a:p>
              <a:p>
                <a:pPr lvl="2">
                  <a:spcBef>
                    <a:spcPts val="0"/>
                  </a:spcBef>
                  <a:defRPr b="1" sz="3500">
                    <a:solidFill>
                      <a:srgbClr val="B0BEC5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t>{"title": "updated title"}</a:t>
                </a:r>
              </a:p>
            </p:txBody>
          </p:sp>
        </p:grpSp>
        <p:sp>
          <p:nvSpPr>
            <p:cNvPr id="211" name="RESPONSE"/>
            <p:cNvSpPr txBox="1"/>
            <p:nvPr/>
          </p:nvSpPr>
          <p:spPr>
            <a:xfrm>
              <a:off x="1864204" y="0"/>
              <a:ext cx="4033920" cy="1373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 b="1" sz="4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RESPONSE</a:t>
              </a:r>
            </a:p>
          </p:txBody>
        </p:sp>
      </p:grpSp>
      <p:sp>
        <p:nvSpPr>
          <p:cNvPr id="213" name="CLIENTS"/>
          <p:cNvSpPr txBox="1"/>
          <p:nvPr/>
        </p:nvSpPr>
        <p:spPr>
          <a:xfrm rot="16200000">
            <a:off x="-879189" y="7523801"/>
            <a:ext cx="3854373" cy="137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algn="ctr">
              <a:defRPr b="1" sz="5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CLIENTS</a:t>
            </a:r>
          </a:p>
        </p:txBody>
      </p:sp>
      <p:pic>
        <p:nvPicPr>
          <p:cNvPr id="214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2131619">
            <a:off x="14077159" y="6102741"/>
            <a:ext cx="1604816" cy="499189"/>
          </a:xfrm>
          <a:prstGeom prst="rect">
            <a:avLst/>
          </a:prstGeom>
        </p:spPr>
      </p:pic>
      <p:pic>
        <p:nvPicPr>
          <p:cNvPr id="216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8871111">
            <a:off x="14046334" y="10439194"/>
            <a:ext cx="1547825" cy="499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7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Class="entr" nodeType="afterEffect" presetSubtype="32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00"/>
                            </p:stCondLst>
                            <p:childTnLst>
                              <p:par>
                                <p:cTn id="39" presetClass="entr" nodeType="afterEffect" presetSubtype="8" presetID="2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100"/>
                            </p:stCondLst>
                            <p:childTnLst>
                              <p:par>
                                <p:cTn id="44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4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700"/>
                            </p:stCondLst>
                            <p:childTnLst>
                              <p:par>
                                <p:cTn id="52" presetClass="entr" nodeType="afterEffect" presetSubtype="2" presetID="2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00"/>
                            </p:stCondLst>
                            <p:childTnLst>
                              <p:par>
                                <p:cTn id="57" presetClass="entr" nodeType="afterEffect" presetID="9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4"/>
      <p:bldP build="whole" bldLvl="1" animBg="1" rev="0" advAuto="0" spid="201" grpId="13"/>
      <p:bldP build="whole" bldLvl="1" animBg="1" rev="0" advAuto="0" spid="199" grpId="8"/>
      <p:bldP build="whole" bldLvl="1" animBg="1" rev="0" advAuto="0" spid="218" grpId="5"/>
      <p:bldP build="whole" bldLvl="1" animBg="1" rev="0" advAuto="0" spid="186" grpId="2"/>
      <p:bldP build="whole" bldLvl="1" animBg="1" rev="0" advAuto="0" spid="213" grpId="6"/>
      <p:bldP build="whole" bldLvl="1" animBg="1" rev="0" advAuto="0" spid="197" grpId="3"/>
      <p:bldP build="whole" bldLvl="1" animBg="1" rev="0" advAuto="0" spid="216" grpId="11"/>
      <p:bldP build="whole" bldLvl="1" animBg="1" rev="0" advAuto="0" spid="192" grpId="1"/>
      <p:bldP build="whole" bldLvl="1" animBg="1" rev="0" advAuto="0" spid="214" grpId="10"/>
      <p:bldP build="whole" bldLvl="1" animBg="1" rev="0" advAuto="0" spid="195" grpId="7"/>
      <p:bldP build="whole" bldLvl="1" animBg="1" rev="0" advAuto="0" spid="207" grpId="9"/>
      <p:bldP build="whole" bldLvl="1" animBg="1" rev="0" advAuto="0" spid="212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request/response</a:t>
            </a:r>
          </a:p>
        </p:txBody>
      </p:sp>
      <p:pic>
        <p:nvPicPr>
          <p:cNvPr id="222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5" name="Group"/>
          <p:cNvGrpSpPr/>
          <p:nvPr/>
        </p:nvGrpSpPr>
        <p:grpSpPr>
          <a:xfrm>
            <a:off x="1270000" y="9080488"/>
            <a:ext cx="7762329" cy="3473374"/>
            <a:chOff x="0" y="0"/>
            <a:chExt cx="7762328" cy="3473372"/>
          </a:xfrm>
        </p:grpSpPr>
        <p:sp>
          <p:nvSpPr>
            <p:cNvPr id="223" name="Rounded Rectangle"/>
            <p:cNvSpPr/>
            <p:nvPr/>
          </p:nvSpPr>
          <p:spPr>
            <a:xfrm>
              <a:off x="0" y="0"/>
              <a:ext cx="7762329" cy="3473373"/>
            </a:xfrm>
            <a:prstGeom prst="roundRect">
              <a:avLst>
                <a:gd name="adj" fmla="val 406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4" name="REQUEST/STATUS LINE…"/>
            <p:cNvSpPr txBox="1"/>
            <p:nvPr/>
          </p:nvSpPr>
          <p:spPr>
            <a:xfrm>
              <a:off x="597692" y="122556"/>
              <a:ext cx="6566945" cy="3228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lvl="2">
                <a:spcBef>
                  <a:spcPts val="0"/>
                </a:spcBef>
                <a:defRPr sz="3500">
                  <a:solidFill>
                    <a:srgbClr val="455A64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rPr b="1"/>
                <a:t>REQUEST/STATUS LINE</a:t>
              </a:r>
            </a:p>
            <a:p>
              <a:pPr lvl="2">
                <a:spcBef>
                  <a:spcPts val="0"/>
                </a:spcBef>
                <a:defRPr b="1" sz="3500">
                  <a:solidFill>
                    <a:srgbClr val="607D8B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LIST OF HEADERS</a:t>
              </a:r>
            </a:p>
            <a:p>
              <a:pPr lvl="2">
                <a:spcBef>
                  <a:spcPts val="0"/>
                </a:spcBef>
                <a:defRPr b="1" sz="35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NEW LINE</a:t>
              </a:r>
            </a:p>
            <a:p>
              <a:pPr lvl="2">
                <a:spcBef>
                  <a:spcPts val="0"/>
                </a:spcBef>
                <a:defRPr b="1" sz="3500">
                  <a:solidFill>
                    <a:srgbClr val="B0BEC5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REQUEST/RESPONSE BODY</a:t>
              </a:r>
            </a:p>
            <a:p>
              <a:pPr lvl="2">
                <a:spcBef>
                  <a:spcPts val="0"/>
                </a:spcBef>
                <a:defRPr b="1" sz="35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NEW LINE</a:t>
              </a: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1270000" y="3016338"/>
            <a:ext cx="7364217" cy="2498982"/>
            <a:chOff x="0" y="0"/>
            <a:chExt cx="7364216" cy="2498980"/>
          </a:xfrm>
        </p:grpSpPr>
        <p:grpSp>
          <p:nvGrpSpPr>
            <p:cNvPr id="228" name="Group"/>
            <p:cNvGrpSpPr/>
            <p:nvPr/>
          </p:nvGrpSpPr>
          <p:grpSpPr>
            <a:xfrm>
              <a:off x="0" y="1008818"/>
              <a:ext cx="7364217" cy="1490163"/>
              <a:chOff x="0" y="0"/>
              <a:chExt cx="7364216" cy="1490162"/>
            </a:xfrm>
          </p:grpSpPr>
          <p:sp>
            <p:nvSpPr>
              <p:cNvPr id="226" name="Rounded Rectangle"/>
              <p:cNvSpPr/>
              <p:nvPr/>
            </p:nvSpPr>
            <p:spPr>
              <a:xfrm>
                <a:off x="0" y="0"/>
                <a:ext cx="7364217" cy="1490163"/>
              </a:xfrm>
              <a:prstGeom prst="roundRect">
                <a:avLst>
                  <a:gd name="adj" fmla="val 947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0" dist="18793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27" name="METHOD URL HTTP_VERSION"/>
              <p:cNvSpPr txBox="1"/>
              <p:nvPr/>
            </p:nvSpPr>
            <p:spPr>
              <a:xfrm>
                <a:off x="196513" y="364597"/>
                <a:ext cx="6666392" cy="7609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lvl="2">
                  <a:spcBef>
                    <a:spcPts val="0"/>
                  </a:spcBef>
                  <a:defRPr b="1" sz="3500">
                    <a:solidFill>
                      <a:srgbClr val="455A64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t>METHOD URL HTTP_VERSION</a:t>
                </a:r>
              </a:p>
            </p:txBody>
          </p:sp>
        </p:grpSp>
        <p:sp>
          <p:nvSpPr>
            <p:cNvPr id="229" name="REQUEST LINE"/>
            <p:cNvSpPr txBox="1"/>
            <p:nvPr/>
          </p:nvSpPr>
          <p:spPr>
            <a:xfrm>
              <a:off x="0" y="0"/>
              <a:ext cx="5117976" cy="112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REQUEST LINE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270000" y="5878578"/>
            <a:ext cx="9323784" cy="2523517"/>
            <a:chOff x="0" y="0"/>
            <a:chExt cx="9323783" cy="2523515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1033353"/>
              <a:ext cx="9323784" cy="1490163"/>
              <a:chOff x="0" y="0"/>
              <a:chExt cx="9323783" cy="1490162"/>
            </a:xfrm>
          </p:grpSpPr>
          <p:sp>
            <p:nvSpPr>
              <p:cNvPr id="231" name="Rounded Rectangle"/>
              <p:cNvSpPr/>
              <p:nvPr/>
            </p:nvSpPr>
            <p:spPr>
              <a:xfrm>
                <a:off x="0" y="0"/>
                <a:ext cx="9323784" cy="1490163"/>
              </a:xfrm>
              <a:prstGeom prst="roundRect">
                <a:avLst>
                  <a:gd name="adj" fmla="val 9475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254000" dist="18793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32" name="HTTP/1.X STATUS_CODE REASON"/>
              <p:cNvSpPr txBox="1"/>
              <p:nvPr/>
            </p:nvSpPr>
            <p:spPr>
              <a:xfrm>
                <a:off x="188441" y="269508"/>
                <a:ext cx="8946903" cy="9511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lvl="2">
                  <a:spcBef>
                    <a:spcPts val="0"/>
                  </a:spcBef>
                  <a:defRPr b="1" sz="3500">
                    <a:solidFill>
                      <a:srgbClr val="455A64"/>
                    </a:solidFill>
                    <a:latin typeface="Avenir Next"/>
                    <a:ea typeface="Avenir Next"/>
                    <a:cs typeface="Avenir Next"/>
                    <a:sym typeface="Avenir Next"/>
                  </a:defRPr>
                </a:pPr>
                <a:r>
                  <a:rPr b="0"/>
                  <a:t>HTTP/</a:t>
                </a:r>
                <a:r>
                  <a:t>1.X STATUS_CODE REASON</a:t>
                </a:r>
              </a:p>
            </p:txBody>
          </p:sp>
        </p:grpSp>
        <p:sp>
          <p:nvSpPr>
            <p:cNvPr id="234" name="STATUS LINE"/>
            <p:cNvSpPr txBox="1"/>
            <p:nvPr/>
          </p:nvSpPr>
          <p:spPr>
            <a:xfrm>
              <a:off x="0" y="0"/>
              <a:ext cx="5117976" cy="1124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STATUS LINE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3"/>
      <p:bldP build="whole" bldLvl="1" animBg="1" rev="0" advAuto="0" spid="225" grpId="1"/>
      <p:bldP build="whole" bldLvl="1" animBg="1" rev="0" advAuto="0" spid="23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methods</a:t>
            </a:r>
          </a:p>
        </p:txBody>
      </p:sp>
      <p:pic>
        <p:nvPicPr>
          <p:cNvPr id="238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GET - Get resource(s)"/>
          <p:cNvSpPr txBox="1"/>
          <p:nvPr/>
        </p:nvSpPr>
        <p:spPr>
          <a:xfrm>
            <a:off x="2896794" y="3975850"/>
            <a:ext cx="6933122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GET</a:t>
            </a:r>
            <a:r>
              <a:t> - Get resource(s)</a:t>
            </a:r>
          </a:p>
        </p:txBody>
      </p:sp>
      <p:sp>
        <p:nvSpPr>
          <p:cNvPr id="240" name="POST - Create resource"/>
          <p:cNvSpPr txBox="1"/>
          <p:nvPr/>
        </p:nvSpPr>
        <p:spPr>
          <a:xfrm>
            <a:off x="2896794" y="5546345"/>
            <a:ext cx="7646989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POST</a:t>
            </a:r>
            <a:r>
              <a:t> - Create resource</a:t>
            </a:r>
          </a:p>
        </p:txBody>
      </p:sp>
      <p:sp>
        <p:nvSpPr>
          <p:cNvPr id="241" name="PATCH - Partial update"/>
          <p:cNvSpPr txBox="1"/>
          <p:nvPr/>
        </p:nvSpPr>
        <p:spPr>
          <a:xfrm>
            <a:off x="2896794" y="7197221"/>
            <a:ext cx="7385750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PATCH</a:t>
            </a:r>
            <a:r>
              <a:t> - Partial update</a:t>
            </a:r>
          </a:p>
        </p:txBody>
      </p:sp>
      <p:sp>
        <p:nvSpPr>
          <p:cNvPr id="242" name="PUT - Full update"/>
          <p:cNvSpPr txBox="1"/>
          <p:nvPr/>
        </p:nvSpPr>
        <p:spPr>
          <a:xfrm>
            <a:off x="2896794" y="8848097"/>
            <a:ext cx="5673726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PUT</a:t>
            </a:r>
            <a:r>
              <a:t> - Full update</a:t>
            </a:r>
          </a:p>
        </p:txBody>
      </p:sp>
      <p:sp>
        <p:nvSpPr>
          <p:cNvPr id="243" name="DELETE - Delete resource(s)"/>
          <p:cNvSpPr txBox="1"/>
          <p:nvPr/>
        </p:nvSpPr>
        <p:spPr>
          <a:xfrm>
            <a:off x="2896794" y="10498974"/>
            <a:ext cx="9111743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DELETE</a:t>
            </a:r>
            <a:r>
              <a:t> - Delete resource(s)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70000" y="3888538"/>
            <a:ext cx="1270000" cy="1270001"/>
            <a:chOff x="0" y="0"/>
            <a:chExt cx="1270000" cy="1270000"/>
          </a:xfrm>
        </p:grpSpPr>
        <p:sp>
          <p:nvSpPr>
            <p:cNvPr id="244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5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1270000" y="5459033"/>
            <a:ext cx="1270000" cy="1270001"/>
            <a:chOff x="0" y="0"/>
            <a:chExt cx="1270000" cy="1270000"/>
          </a:xfrm>
        </p:grpSpPr>
        <p:sp>
          <p:nvSpPr>
            <p:cNvPr id="24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48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1270000" y="7109909"/>
            <a:ext cx="1270000" cy="1270001"/>
            <a:chOff x="0" y="0"/>
            <a:chExt cx="1270000" cy="1270000"/>
          </a:xfrm>
        </p:grpSpPr>
        <p:sp>
          <p:nvSpPr>
            <p:cNvPr id="25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1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1270000" y="8760785"/>
            <a:ext cx="1270000" cy="1270001"/>
            <a:chOff x="0" y="0"/>
            <a:chExt cx="1270000" cy="1270000"/>
          </a:xfrm>
        </p:grpSpPr>
        <p:sp>
          <p:nvSpPr>
            <p:cNvPr id="253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4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1270000" y="10411661"/>
            <a:ext cx="1270000" cy="1270001"/>
            <a:chOff x="0" y="0"/>
            <a:chExt cx="1270000" cy="1270000"/>
          </a:xfrm>
        </p:grpSpPr>
        <p:sp>
          <p:nvSpPr>
            <p:cNvPr id="256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57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5"/>
      <p:bldP build="whole" bldLvl="1" animBg="1" rev="0" advAuto="0" spid="239" grpId="1"/>
      <p:bldP build="whole" bldLvl="1" animBg="1" rev="0" advAuto="0" spid="243" grpId="9"/>
      <p:bldP build="whole" bldLvl="1" animBg="1" rev="0" advAuto="0" spid="252" grpId="6"/>
      <p:bldP build="whole" bldLvl="1" animBg="1" rev="0" advAuto="0" spid="258" grpId="10"/>
      <p:bldP build="whole" bldLvl="1" animBg="1" rev="0" advAuto="0" spid="255" grpId="8"/>
      <p:bldP build="whole" bldLvl="1" animBg="1" rev="0" advAuto="0" spid="240" grpId="3"/>
      <p:bldP build="whole" bldLvl="1" animBg="1" rev="0" advAuto="0" spid="242" grpId="7"/>
      <p:bldP build="whole" bldLvl="1" animBg="1" rev="0" advAuto="0" spid="246" grpId="2"/>
      <p:bldP build="whole" bldLvl="1" animBg="1" rev="0" advAuto="0" spid="24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statuses</a:t>
            </a:r>
          </a:p>
        </p:txBody>
      </p:sp>
      <p:pic>
        <p:nvPicPr>
          <p:cNvPr id="261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2.X.X - Success"/>
          <p:cNvSpPr txBox="1"/>
          <p:nvPr/>
        </p:nvSpPr>
        <p:spPr>
          <a:xfrm>
            <a:off x="2963546" y="5245851"/>
            <a:ext cx="4959161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2</a:t>
            </a:r>
            <a:r>
              <a:t>.X.X - Success</a:t>
            </a:r>
          </a:p>
        </p:txBody>
      </p:sp>
      <p:sp>
        <p:nvSpPr>
          <p:cNvPr id="263" name="3.X.X - Redirection"/>
          <p:cNvSpPr txBox="1"/>
          <p:nvPr/>
        </p:nvSpPr>
        <p:spPr>
          <a:xfrm>
            <a:off x="2963546" y="6981661"/>
            <a:ext cx="6086540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3</a:t>
            </a:r>
            <a:r>
              <a:t>.X.X - Redirection</a:t>
            </a:r>
          </a:p>
        </p:txBody>
      </p:sp>
      <p:sp>
        <p:nvSpPr>
          <p:cNvPr id="264" name="4.X.X - Client Error"/>
          <p:cNvSpPr txBox="1"/>
          <p:nvPr/>
        </p:nvSpPr>
        <p:spPr>
          <a:xfrm>
            <a:off x="2963546" y="8797852"/>
            <a:ext cx="6078158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4</a:t>
            </a:r>
            <a:r>
              <a:t>.X.X - Client Error</a:t>
            </a:r>
          </a:p>
        </p:txBody>
      </p:sp>
      <p:sp>
        <p:nvSpPr>
          <p:cNvPr id="265" name="5.X.X - Server Error"/>
          <p:cNvSpPr txBox="1"/>
          <p:nvPr/>
        </p:nvSpPr>
        <p:spPr>
          <a:xfrm>
            <a:off x="2963546" y="10614043"/>
            <a:ext cx="6234622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5</a:t>
            </a:r>
            <a:r>
              <a:t>.X.X - Server Error</a:t>
            </a:r>
          </a:p>
        </p:txBody>
      </p:sp>
      <p:sp>
        <p:nvSpPr>
          <p:cNvPr id="266" name="1.X.X - Informational"/>
          <p:cNvSpPr txBox="1"/>
          <p:nvPr/>
        </p:nvSpPr>
        <p:spPr>
          <a:xfrm>
            <a:off x="2963546" y="3510040"/>
            <a:ext cx="6673280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1</a:t>
            </a:r>
            <a:r>
              <a:t>.X.X - Informational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270000" y="3422728"/>
            <a:ext cx="1270000" cy="1270001"/>
            <a:chOff x="0" y="0"/>
            <a:chExt cx="1270000" cy="1270000"/>
          </a:xfrm>
        </p:grpSpPr>
        <p:sp>
          <p:nvSpPr>
            <p:cNvPr id="26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8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270000" y="5158538"/>
            <a:ext cx="1270000" cy="1270001"/>
            <a:chOff x="0" y="0"/>
            <a:chExt cx="1270000" cy="1270000"/>
          </a:xfrm>
        </p:grpSpPr>
        <p:sp>
          <p:nvSpPr>
            <p:cNvPr id="27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1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1270000" y="6894348"/>
            <a:ext cx="1270000" cy="1270001"/>
            <a:chOff x="0" y="0"/>
            <a:chExt cx="1270000" cy="1270000"/>
          </a:xfrm>
        </p:grpSpPr>
        <p:sp>
          <p:nvSpPr>
            <p:cNvPr id="273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4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1270000" y="8710540"/>
            <a:ext cx="1270000" cy="1270001"/>
            <a:chOff x="0" y="0"/>
            <a:chExt cx="1270000" cy="1270000"/>
          </a:xfrm>
        </p:grpSpPr>
        <p:sp>
          <p:nvSpPr>
            <p:cNvPr id="276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7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1270000" y="10526731"/>
            <a:ext cx="1270000" cy="1270001"/>
            <a:chOff x="0" y="0"/>
            <a:chExt cx="1270000" cy="1270000"/>
          </a:xfrm>
        </p:grpSpPr>
        <p:sp>
          <p:nvSpPr>
            <p:cNvPr id="279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0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3"/>
      <p:bldP build="whole" bldLvl="1" animBg="1" rev="0" advAuto="0" spid="266" grpId="1"/>
      <p:bldP build="whole" bldLvl="1" animBg="1" rev="0" advAuto="0" spid="278" grpId="8"/>
      <p:bldP build="whole" bldLvl="1" animBg="1" rev="0" advAuto="0" spid="265" grpId="9"/>
      <p:bldP build="whole" bldLvl="1" animBg="1" rev="0" advAuto="0" spid="269" grpId="2"/>
      <p:bldP build="whole" bldLvl="1" animBg="1" rev="0" advAuto="0" spid="275" grpId="6"/>
      <p:bldP build="whole" bldLvl="1" animBg="1" rev="0" advAuto="0" spid="272" grpId="4"/>
      <p:bldP build="whole" bldLvl="1" animBg="1" rev="0" advAuto="0" spid="264" grpId="7"/>
      <p:bldP build="whole" bldLvl="1" animBg="1" rev="0" advAuto="0" spid="263" grpId="5"/>
      <p:bldP build="whole" bldLvl="1" animBg="1" rev="0" advAuto="0" spid="281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Rest</a:t>
            </a:r>
          </a:p>
        </p:txBody>
      </p:sp>
      <p:pic>
        <p:nvPicPr>
          <p:cNvPr id="284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GET /reminders/1,2,3 - 200 [Body]"/>
          <p:cNvSpPr txBox="1"/>
          <p:nvPr/>
        </p:nvSpPr>
        <p:spPr>
          <a:xfrm>
            <a:off x="2801983" y="5748454"/>
            <a:ext cx="11374883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GET</a:t>
            </a:r>
            <a:r>
              <a:t> /reminders/1,2,3 - </a:t>
            </a:r>
            <a:r>
              <a:rPr b="1">
                <a:solidFill>
                  <a:srgbClr val="009688"/>
                </a:solidFill>
              </a:rPr>
              <a:t>200 </a:t>
            </a:r>
            <a:r>
              <a: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[Body]</a:t>
            </a:r>
          </a:p>
        </p:txBody>
      </p:sp>
      <p:sp>
        <p:nvSpPr>
          <p:cNvPr id="286" name="POST /reminders - 201 [Optional Body]"/>
          <p:cNvSpPr txBox="1"/>
          <p:nvPr/>
        </p:nvSpPr>
        <p:spPr>
          <a:xfrm>
            <a:off x="2801983" y="7442935"/>
            <a:ext cx="13191681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POST</a:t>
            </a:r>
            <a:r>
              <a:t> /reminders - </a:t>
            </a:r>
            <a:r>
              <a:rPr b="1">
                <a:solidFill>
                  <a:srgbClr val="009688"/>
                </a:solidFill>
              </a:rPr>
              <a:t>201 </a:t>
            </a:r>
            <a:r>
              <a: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[Optional Body]</a:t>
            </a:r>
          </a:p>
        </p:txBody>
      </p:sp>
      <p:sp>
        <p:nvSpPr>
          <p:cNvPr id="287" name="PATCH /reminders/1 - 200/204 [Optional Body]"/>
          <p:cNvSpPr txBox="1"/>
          <p:nvPr/>
        </p:nvSpPr>
        <p:spPr>
          <a:xfrm>
            <a:off x="2801983" y="9217798"/>
            <a:ext cx="15893479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PATCH</a:t>
            </a:r>
            <a:r>
              <a:t> /reminders/1 - </a:t>
            </a:r>
            <a:r>
              <a:rPr b="1">
                <a:solidFill>
                  <a:srgbClr val="009688"/>
                </a:solidFill>
              </a:rPr>
              <a:t>200</a:t>
            </a:r>
            <a:r>
              <a:t>/</a:t>
            </a:r>
            <a:r>
              <a:rPr b="1">
                <a:solidFill>
                  <a:srgbClr val="009688"/>
                </a:solidFill>
              </a:rPr>
              <a:t>204 </a:t>
            </a:r>
            <a:r>
              <a: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[Optional Body]</a:t>
            </a:r>
          </a:p>
        </p:txBody>
      </p:sp>
      <p:sp>
        <p:nvSpPr>
          <p:cNvPr id="288" name="DELETE /reminders/1,2,3 - 204 [No Body]"/>
          <p:cNvSpPr txBox="1"/>
          <p:nvPr/>
        </p:nvSpPr>
        <p:spPr>
          <a:xfrm>
            <a:off x="2801983" y="11044077"/>
            <a:ext cx="13761657" cy="109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5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rPr b="1"/>
              <a:t>DELETE</a:t>
            </a:r>
            <a:r>
              <a:t> /reminders/1,2,3 - </a:t>
            </a:r>
            <a:r>
              <a:rPr b="1">
                <a:solidFill>
                  <a:srgbClr val="009688"/>
                </a:solidFill>
              </a:rPr>
              <a:t>204 </a:t>
            </a:r>
            <a:r>
              <a: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rPr>
              <a:t>[No Body]</a:t>
            </a:r>
          </a:p>
        </p:txBody>
      </p:sp>
      <p:sp>
        <p:nvSpPr>
          <p:cNvPr id="289" name="Verb"/>
          <p:cNvSpPr txBox="1"/>
          <p:nvPr/>
        </p:nvSpPr>
        <p:spPr>
          <a:xfrm>
            <a:off x="2528968" y="3762535"/>
            <a:ext cx="2017701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6400">
                <a:solidFill>
                  <a:srgbClr val="FDD83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b="0">
                <a:solidFill>
                  <a:srgbClr val="FFFFFF"/>
                </a:solidFill>
              </a:defRPr>
            </a:pPr>
            <a:r>
              <a:rPr b="1">
                <a:solidFill>
                  <a:srgbClr val="FDD835"/>
                </a:solidFill>
              </a:rPr>
              <a:t>Verb</a:t>
            </a:r>
          </a:p>
        </p:txBody>
      </p:sp>
      <p:grpSp>
        <p:nvGrpSpPr>
          <p:cNvPr id="292" name="Group"/>
          <p:cNvGrpSpPr/>
          <p:nvPr/>
        </p:nvGrpSpPr>
        <p:grpSpPr>
          <a:xfrm>
            <a:off x="1270000" y="5661141"/>
            <a:ext cx="1270000" cy="1270001"/>
            <a:chOff x="0" y="0"/>
            <a:chExt cx="1270000" cy="1270000"/>
          </a:xfrm>
        </p:grpSpPr>
        <p:sp>
          <p:nvSpPr>
            <p:cNvPr id="290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1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1270000" y="7355623"/>
            <a:ext cx="1270000" cy="1270001"/>
            <a:chOff x="0" y="0"/>
            <a:chExt cx="1270000" cy="1270000"/>
          </a:xfrm>
        </p:grpSpPr>
        <p:sp>
          <p:nvSpPr>
            <p:cNvPr id="293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4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1270000" y="9130485"/>
            <a:ext cx="1270000" cy="1270001"/>
            <a:chOff x="0" y="0"/>
            <a:chExt cx="1270000" cy="1270000"/>
          </a:xfrm>
        </p:grpSpPr>
        <p:sp>
          <p:nvSpPr>
            <p:cNvPr id="296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97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1269999" y="10956764"/>
            <a:ext cx="1270001" cy="1270001"/>
            <a:chOff x="0" y="0"/>
            <a:chExt cx="1270000" cy="1270000"/>
          </a:xfrm>
        </p:grpSpPr>
        <p:sp>
          <p:nvSpPr>
            <p:cNvPr id="299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0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302" name="Rectangle"/>
          <p:cNvSpPr/>
          <p:nvPr/>
        </p:nvSpPr>
        <p:spPr>
          <a:xfrm>
            <a:off x="2729380" y="5788809"/>
            <a:ext cx="1616878" cy="973396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3" name="Rectangle"/>
          <p:cNvSpPr/>
          <p:nvPr/>
        </p:nvSpPr>
        <p:spPr>
          <a:xfrm>
            <a:off x="4658051" y="5788808"/>
            <a:ext cx="5152119" cy="973397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4" name="Rectangle"/>
          <p:cNvSpPr/>
          <p:nvPr/>
        </p:nvSpPr>
        <p:spPr>
          <a:xfrm>
            <a:off x="10270968" y="5788808"/>
            <a:ext cx="1451179" cy="973397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05" name="URI"/>
          <p:cNvSpPr txBox="1"/>
          <p:nvPr/>
        </p:nvSpPr>
        <p:spPr>
          <a:xfrm>
            <a:off x="6457721" y="3762535"/>
            <a:ext cx="1552779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6400">
                <a:solidFill>
                  <a:srgbClr val="FDD83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b="0">
                <a:solidFill>
                  <a:srgbClr val="FFFFFF"/>
                </a:solidFill>
              </a:defRPr>
            </a:pPr>
            <a:r>
              <a:rPr b="1">
                <a:solidFill>
                  <a:srgbClr val="FDD835"/>
                </a:solidFill>
              </a:rPr>
              <a:t>URI</a:t>
            </a:r>
          </a:p>
        </p:txBody>
      </p:sp>
      <p:sp>
        <p:nvSpPr>
          <p:cNvPr id="306" name="Status"/>
          <p:cNvSpPr txBox="1"/>
          <p:nvPr/>
        </p:nvSpPr>
        <p:spPr>
          <a:xfrm>
            <a:off x="9711355" y="3762535"/>
            <a:ext cx="2570405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6400">
                <a:solidFill>
                  <a:srgbClr val="FDD83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b="0">
                <a:solidFill>
                  <a:srgbClr val="FFFFFF"/>
                </a:solidFill>
              </a:defRPr>
            </a:pPr>
            <a:r>
              <a:rPr b="1">
                <a:solidFill>
                  <a:srgbClr val="FDD835"/>
                </a:solidFill>
              </a:rPr>
              <a:t>Status</a:t>
            </a:r>
          </a:p>
        </p:txBody>
      </p:sp>
      <p:pic>
        <p:nvPicPr>
          <p:cNvPr id="30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083668" y="4993558"/>
            <a:ext cx="908301" cy="405592"/>
          </a:xfrm>
          <a:prstGeom prst="rect">
            <a:avLst/>
          </a:prstGeom>
        </p:spPr>
      </p:pic>
      <p:pic>
        <p:nvPicPr>
          <p:cNvPr id="30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6779960" y="4993558"/>
            <a:ext cx="908301" cy="405591"/>
          </a:xfrm>
          <a:prstGeom prst="rect">
            <a:avLst/>
          </a:prstGeom>
        </p:spPr>
      </p:pic>
      <p:pic>
        <p:nvPicPr>
          <p:cNvPr id="31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0542407" y="4993558"/>
            <a:ext cx="908301" cy="405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8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600"/>
                            </p:stCondLst>
                            <p:childTnLst>
                              <p:par>
                                <p:cTn id="45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3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3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900"/>
                            </p:stCondLst>
                            <p:childTnLst>
                              <p:par>
                                <p:cTn id="54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8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700"/>
                            </p:stCondLst>
                            <p:childTnLst>
                              <p:par>
                                <p:cTn id="58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4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3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8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800"/>
                            </p:stCondLst>
                            <p:childTnLst>
                              <p:par>
                                <p:cTn id="71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3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8"/>
      <p:bldP build="whole" bldLvl="1" animBg="1" rev="0" advAuto="0" spid="303" grpId="12"/>
      <p:bldP build="whole" bldLvl="1" animBg="1" rev="0" advAuto="0" spid="288" grpId="7"/>
      <p:bldP build="whole" bldLvl="1" animBg="1" rev="0" advAuto="0" spid="285" grpId="1"/>
      <p:bldP build="whole" bldLvl="1" animBg="1" rev="0" advAuto="0" spid="305" grpId="13"/>
      <p:bldP build="whole" bldLvl="1" animBg="1" rev="0" advAuto="0" spid="295" grpId="4"/>
      <p:bldP build="whole" bldLvl="1" animBg="1" rev="0" advAuto="0" spid="286" grpId="3"/>
      <p:bldP build="whole" bldLvl="1" animBg="1" rev="0" advAuto="0" spid="304" grpId="15"/>
      <p:bldP build="whole" bldLvl="1" animBg="1" rev="0" advAuto="0" spid="306" grpId="16"/>
      <p:bldP build="whole" bldLvl="1" animBg="1" rev="0" advAuto="0" spid="311" grpId="17"/>
      <p:bldP build="whole" bldLvl="1" animBg="1" rev="0" advAuto="0" spid="292" grpId="2"/>
      <p:bldP build="whole" bldLvl="1" animBg="1" rev="0" advAuto="0" spid="302" grpId="9"/>
      <p:bldP build="whole" bldLvl="1" animBg="1" rev="0" advAuto="0" spid="287" grpId="5"/>
      <p:bldP build="whole" bldLvl="1" animBg="1" rev="0" advAuto="0" spid="307" grpId="11"/>
      <p:bldP build="whole" bldLvl="1" animBg="1" rev="0" advAuto="0" spid="309" grpId="14"/>
      <p:bldP build="whole" bldLvl="1" animBg="1" rev="0" advAuto="0" spid="289" grpId="10"/>
      <p:bldP build="whole" bldLvl="1" animBg="1" rev="0" advAuto="0" spid="298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http client</a:t>
            </a:r>
          </a:p>
        </p:txBody>
      </p:sp>
      <p:pic>
        <p:nvPicPr>
          <p:cNvPr id="315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Get"/>
          <p:cNvSpPr txBox="1"/>
          <p:nvPr/>
        </p:nvSpPr>
        <p:spPr>
          <a:xfrm>
            <a:off x="2801983" y="4759063"/>
            <a:ext cx="1567409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6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b="0"/>
            </a:pPr>
            <a:r>
              <a:rPr b="1"/>
              <a:t>Get</a:t>
            </a:r>
          </a:p>
        </p:txBody>
      </p:sp>
      <p:grpSp>
        <p:nvGrpSpPr>
          <p:cNvPr id="319" name="Group"/>
          <p:cNvGrpSpPr/>
          <p:nvPr/>
        </p:nvGrpSpPr>
        <p:grpSpPr>
          <a:xfrm>
            <a:off x="1269999" y="4696534"/>
            <a:ext cx="1270001" cy="1270001"/>
            <a:chOff x="0" y="0"/>
            <a:chExt cx="1270000" cy="1270000"/>
          </a:xfrm>
        </p:grpSpPr>
        <p:sp>
          <p:nvSpPr>
            <p:cNvPr id="31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8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320" name="Post"/>
          <p:cNvSpPr txBox="1"/>
          <p:nvPr/>
        </p:nvSpPr>
        <p:spPr>
          <a:xfrm>
            <a:off x="2801983" y="6316176"/>
            <a:ext cx="1834820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6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b="0"/>
            </a:pPr>
            <a:r>
              <a:rPr b="1"/>
              <a:t>Post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1270000" y="6253648"/>
            <a:ext cx="1270001" cy="1270001"/>
            <a:chOff x="0" y="0"/>
            <a:chExt cx="1270000" cy="1270000"/>
          </a:xfrm>
        </p:grpSpPr>
        <p:sp>
          <p:nvSpPr>
            <p:cNvPr id="321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2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sp>
        <p:nvSpPr>
          <p:cNvPr id="324" name="Do"/>
          <p:cNvSpPr txBox="1"/>
          <p:nvPr/>
        </p:nvSpPr>
        <p:spPr>
          <a:xfrm>
            <a:off x="2801983" y="9164029"/>
            <a:ext cx="1298372" cy="12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0"/>
              </a:spcBef>
              <a:defRPr b="1" sz="64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 b="0"/>
            </a:pPr>
            <a:r>
              <a:rPr b="1"/>
              <a:t>Do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1270000" y="9101500"/>
            <a:ext cx="1270001" cy="1270001"/>
            <a:chOff x="0" y="0"/>
            <a:chExt cx="1270000" cy="1270000"/>
          </a:xfrm>
        </p:grpSpPr>
        <p:sp>
          <p:nvSpPr>
            <p:cNvPr id="325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6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5512557" y="5255449"/>
            <a:ext cx="3979108" cy="1485244"/>
            <a:chOff x="0" y="0"/>
            <a:chExt cx="3979107" cy="1485242"/>
          </a:xfrm>
        </p:grpSpPr>
        <p:sp>
          <p:nvSpPr>
            <p:cNvPr id="328" name="Rectangle"/>
            <p:cNvSpPr/>
            <p:nvPr/>
          </p:nvSpPr>
          <p:spPr>
            <a:xfrm>
              <a:off x="0" y="0"/>
              <a:ext cx="3979108" cy="148524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9" name="DEFAULT"/>
            <p:cNvSpPr txBox="1"/>
            <p:nvPr/>
          </p:nvSpPr>
          <p:spPr>
            <a:xfrm>
              <a:off x="431296" y="194933"/>
              <a:ext cx="3215006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spcBef>
                  <a:spcPts val="0"/>
                </a:spcBef>
                <a:defRPr b="1" sz="5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DEFAULT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5512557" y="8993879"/>
            <a:ext cx="3979108" cy="1485244"/>
            <a:chOff x="0" y="0"/>
            <a:chExt cx="3979107" cy="1485242"/>
          </a:xfrm>
        </p:grpSpPr>
        <p:sp>
          <p:nvSpPr>
            <p:cNvPr id="331" name="Rectangle"/>
            <p:cNvSpPr/>
            <p:nvPr/>
          </p:nvSpPr>
          <p:spPr>
            <a:xfrm>
              <a:off x="0" y="0"/>
              <a:ext cx="3979108" cy="148524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2" name="CUSTOM"/>
            <p:cNvSpPr txBox="1"/>
            <p:nvPr/>
          </p:nvSpPr>
          <p:spPr>
            <a:xfrm>
              <a:off x="431296" y="194933"/>
              <a:ext cx="3207322" cy="1095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spcBef>
                  <a:spcPts val="0"/>
                </a:spcBef>
                <a:defRPr b="1" sz="55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CUSTOM</a:t>
              </a:r>
            </a:p>
          </p:txBody>
        </p:sp>
      </p:grpSp>
      <p:pic>
        <p:nvPicPr>
          <p:cNvPr id="334" name="tick.png" descr="ti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3456" y="9101500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6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3"/>
      <p:bldP build="whole" bldLvl="1" animBg="1" rev="0" advAuto="0" spid="330" grpId="5"/>
      <p:bldP build="whole" bldLvl="1" animBg="1" rev="0" advAuto="0" spid="323" grpId="4"/>
      <p:bldP build="whole" bldLvl="1" animBg="1" rev="0" advAuto="0" spid="333" grpId="8"/>
      <p:bldP build="whole" bldLvl="1" animBg="1" rev="0" advAuto="0" spid="319" grpId="2"/>
      <p:bldP build="whole" bldLvl="1" animBg="1" rev="0" advAuto="0" spid="327" grpId="7"/>
      <p:bldP build="whole" bldLvl="1" animBg="1" rev="0" advAuto="0" spid="316" grpId="1"/>
      <p:bldP build="whole" bldLvl="1" animBg="1" rev="0" advAuto="0" spid="324" grpId="6"/>
      <p:bldP build="whole" bldLvl="1" animBg="1" rev="0" advAuto="0" spid="334" grpId="9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Io.reader/io.writer</a:t>
            </a:r>
          </a:p>
        </p:txBody>
      </p:sp>
      <p:pic>
        <p:nvPicPr>
          <p:cNvPr id="337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0" name="Group"/>
          <p:cNvGrpSpPr/>
          <p:nvPr/>
        </p:nvGrpSpPr>
        <p:grpSpPr>
          <a:xfrm>
            <a:off x="1270000" y="8131766"/>
            <a:ext cx="14584389" cy="4224796"/>
            <a:chOff x="0" y="0"/>
            <a:chExt cx="14584388" cy="4224795"/>
          </a:xfrm>
        </p:grpSpPr>
        <p:sp>
          <p:nvSpPr>
            <p:cNvPr id="338" name="Rounded Rectangle"/>
            <p:cNvSpPr/>
            <p:nvPr/>
          </p:nvSpPr>
          <p:spPr>
            <a:xfrm>
              <a:off x="0" y="0"/>
              <a:ext cx="14584389" cy="4224796"/>
            </a:xfrm>
            <a:prstGeom prst="roundRect">
              <a:avLst>
                <a:gd name="adj" fmla="val 450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9" name="type Writer interface {…"/>
            <p:cNvSpPr/>
            <p:nvPr/>
          </p:nvSpPr>
          <p:spPr>
            <a:xfrm>
              <a:off x="440605" y="2112397"/>
              <a:ext cx="137031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Writer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Write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([]byte)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,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 error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1270000" y="3213638"/>
            <a:ext cx="14584389" cy="4224796"/>
            <a:chOff x="0" y="0"/>
            <a:chExt cx="14584388" cy="4224795"/>
          </a:xfrm>
        </p:grpSpPr>
        <p:sp>
          <p:nvSpPr>
            <p:cNvPr id="341" name="Rounded Rectangle"/>
            <p:cNvSpPr/>
            <p:nvPr/>
          </p:nvSpPr>
          <p:spPr>
            <a:xfrm>
              <a:off x="0" y="0"/>
              <a:ext cx="14584389" cy="4224796"/>
            </a:xfrm>
            <a:prstGeom prst="roundRect">
              <a:avLst>
                <a:gd name="adj" fmla="val 450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2" name="type Reader interface {…"/>
            <p:cNvSpPr/>
            <p:nvPr/>
          </p:nvSpPr>
          <p:spPr>
            <a:xfrm>
              <a:off x="440605" y="2112397"/>
              <a:ext cx="137031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Reader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interface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Read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([]byte)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(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int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,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 error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)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1"/>
      <p:bldP build="whole" bldLvl="1" animBg="1" rev="0" advAuto="0" spid="34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6"/>
          <p:cNvSpPr txBox="1"/>
          <p:nvPr>
            <p:ph type="title"/>
          </p:nvPr>
        </p:nvSpPr>
        <p:spPr>
          <a:xfrm>
            <a:off x="5015634" y="1119893"/>
            <a:ext cx="1435273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json marshal/unmarshal </a:t>
            </a:r>
          </a:p>
        </p:txBody>
      </p:sp>
      <p:pic>
        <p:nvPicPr>
          <p:cNvPr id="346" name="stopwatch (2).png" descr="stopwatc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4852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9" name="Group"/>
          <p:cNvGrpSpPr/>
          <p:nvPr/>
        </p:nvGrpSpPr>
        <p:grpSpPr>
          <a:xfrm>
            <a:off x="1377621" y="5291379"/>
            <a:ext cx="1270001" cy="1270001"/>
            <a:chOff x="0" y="0"/>
            <a:chExt cx="1270000" cy="1270000"/>
          </a:xfrm>
        </p:grpSpPr>
        <p:sp>
          <p:nvSpPr>
            <p:cNvPr id="347" name="Circle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889000" dist="25400" dir="5400000">
                <a:srgbClr val="000000">
                  <a:alpha val="29816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8" name="{}"/>
            <p:cNvSpPr txBox="1"/>
            <p:nvPr/>
          </p:nvSpPr>
          <p:spPr>
            <a:xfrm>
              <a:off x="314896" y="106362"/>
              <a:ext cx="640208" cy="1057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300">
                  <a:solidFill>
                    <a:srgbClr val="FFFFFF"/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lvl1pPr>
            </a:lstStyle>
            <a:p>
              <a:pPr/>
              <a:r>
                <a:t>{}</a:t>
              </a:r>
            </a:p>
          </p:txBody>
        </p:sp>
      </p:grpSp>
      <p:pic>
        <p:nvPicPr>
          <p:cNvPr id="350" name="cube.png" descr="cub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7621" y="9464513"/>
            <a:ext cx="1270001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3" name="Group"/>
          <p:cNvGrpSpPr/>
          <p:nvPr/>
        </p:nvGrpSpPr>
        <p:grpSpPr>
          <a:xfrm>
            <a:off x="3212454" y="7987115"/>
            <a:ext cx="13779608" cy="4224797"/>
            <a:chOff x="0" y="0"/>
            <a:chExt cx="13779606" cy="4224795"/>
          </a:xfrm>
        </p:grpSpPr>
        <p:sp>
          <p:nvSpPr>
            <p:cNvPr id="351" name="Rounded Rectangle"/>
            <p:cNvSpPr/>
            <p:nvPr/>
          </p:nvSpPr>
          <p:spPr>
            <a:xfrm>
              <a:off x="0" y="0"/>
              <a:ext cx="13779607" cy="4224796"/>
            </a:xfrm>
            <a:prstGeom prst="roundRect">
              <a:avLst>
                <a:gd name="adj" fmla="val 4509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2" name="type person struct {…"/>
            <p:cNvSpPr/>
            <p:nvPr/>
          </p:nvSpPr>
          <p:spPr>
            <a:xfrm>
              <a:off x="440605" y="2112397"/>
              <a:ext cx="13235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type</a:t>
              </a:r>
              <a:r>
                <a:t> </a:t>
              </a:r>
              <a:r>
                <a:rPr>
                  <a:solidFill>
                    <a:schemeClr val="accent4"/>
                  </a:solidFill>
                </a:rPr>
                <a:t>person</a:t>
              </a:r>
              <a:r>
                <a:t>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struct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 {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</a:t>
              </a:r>
              <a:r>
                <a:rPr>
                  <a:solidFill>
                    <a:schemeClr val="accent1"/>
                  </a:solidFill>
                </a:rPr>
                <a:t>Name </a:t>
              </a:r>
              <a:r>
                <a:rPr>
                  <a:solidFill>
                    <a:schemeClr val="accent6">
                      <a:hueOff val="-1036173"/>
                      <a:satOff val="-3113"/>
                      <a:lumOff val="-7679"/>
                    </a:schemeClr>
                  </a:solidFill>
                </a:rPr>
                <a:t>string </a:t>
              </a:r>
              <a:r>
                <a:rPr>
                  <a:solidFill>
                    <a:schemeClr val="accent4"/>
                  </a:solidFill>
                </a:rPr>
                <a:t>`json:"name"`</a:t>
              </a:r>
            </a:p>
            <a:p>
              <a:pPr lvl="2">
                <a:spcBef>
                  <a:spcPts val="0"/>
                </a:spcBef>
                <a:defRPr sz="59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}</a:t>
              </a: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3140531" y="4869373"/>
            <a:ext cx="13874342" cy="2114013"/>
            <a:chOff x="0" y="0"/>
            <a:chExt cx="13874340" cy="2114012"/>
          </a:xfrm>
        </p:grpSpPr>
        <p:sp>
          <p:nvSpPr>
            <p:cNvPr id="354" name="Rounded Rectangle"/>
            <p:cNvSpPr/>
            <p:nvPr/>
          </p:nvSpPr>
          <p:spPr>
            <a:xfrm>
              <a:off x="0" y="0"/>
              <a:ext cx="13874341" cy="2114013"/>
            </a:xfrm>
            <a:prstGeom prst="roundRect">
              <a:avLst>
                <a:gd name="adj" fmla="val 676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18793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5" name="{&quot;title&quot;: &quot;Some title&quot;}"/>
            <p:cNvSpPr txBox="1"/>
            <p:nvPr/>
          </p:nvSpPr>
          <p:spPr>
            <a:xfrm>
              <a:off x="431986" y="50963"/>
              <a:ext cx="9656599" cy="20120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6100"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  <a:latin typeface="Avenir Next Heavy"/>
                  <a:ea typeface="Avenir Next Heavy"/>
                  <a:cs typeface="Avenir Next Heavy"/>
                  <a:sym typeface="Avenir Next Heavy"/>
                </a:defRPr>
              </a:pPr>
              <a:r>
                <a:t>{"</a:t>
              </a:r>
              <a:r>
                <a:rPr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</a:rPr>
                <a:t>title</a:t>
              </a:r>
              <a:r>
                <a:t>": "</a:t>
              </a:r>
              <a:r>
                <a:rPr>
                  <a:solidFill>
                    <a:schemeClr val="accent4">
                      <a:hueOff val="414058"/>
                      <a:satOff val="2144"/>
                      <a:lumOff val="10379"/>
                    </a:schemeClr>
                  </a:solidFill>
                </a:rPr>
                <a:t>Some title</a:t>
              </a:r>
              <a:r>
                <a:t>"}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6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6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2"/>
      <p:bldP build="whole" bldLvl="1" animBg="1" rev="0" advAuto="0" spid="356" grpId="1"/>
      <p:bldP build="whole" bldLvl="1" animBg="1" rev="0" advAuto="0" spid="353" grpId="3"/>
      <p:bldP build="whole" bldLvl="1" animBg="1" rev="0" advAuto="0" spid="350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