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609559" y="8234388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Notifier Service</a:t>
            </a:r>
          </a:p>
        </p:txBody>
      </p:sp>
      <p:pic>
        <p:nvPicPr>
          <p:cNvPr id="18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210" y="3273929"/>
            <a:ext cx="3641580" cy="425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7304564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Features</a:t>
            </a:r>
          </a:p>
        </p:txBody>
      </p:sp>
      <p:pic>
        <p:nvPicPr>
          <p:cNvPr id="1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notification.png" descr="notific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46889" y="4691964"/>
            <a:ext cx="2648908" cy="264890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187" name="linux_PNG13.png" descr="linux_PNG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75804" y="8932531"/>
            <a:ext cx="1651001" cy="194570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188" name="OS_X_El_Capitan_logo.svg.png" descr="OS_X_El_Capitan_logo.sv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7953" y="9079883"/>
            <a:ext cx="1651001" cy="1651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189" name="Windows_logo_-_2012.png" descr="Windows_logo_-_20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45185" y="9079883"/>
            <a:ext cx="1505917" cy="1651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190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250998">
            <a:off x="11055059" y="8061208"/>
            <a:ext cx="2113686" cy="405592"/>
          </a:xfrm>
          <a:prstGeom prst="rect">
            <a:avLst/>
          </a:prstGeom>
        </p:spPr>
      </p:pic>
      <p:pic>
        <p:nvPicPr>
          <p:cNvPr id="19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8628051">
            <a:off x="7692729" y="8085713"/>
            <a:ext cx="2082040" cy="405592"/>
          </a:xfrm>
          <a:prstGeom prst="rect">
            <a:avLst/>
          </a:prstGeom>
        </p:spPr>
      </p:pic>
      <p:pic>
        <p:nvPicPr>
          <p:cNvPr id="194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5400000">
            <a:off x="9785083" y="8068103"/>
            <a:ext cx="1256740" cy="405592"/>
          </a:xfrm>
          <a:prstGeom prst="rect">
            <a:avLst/>
          </a:prstGeom>
        </p:spPr>
      </p:pic>
      <p:grpSp>
        <p:nvGrpSpPr>
          <p:cNvPr id="201" name="Group"/>
          <p:cNvGrpSpPr/>
          <p:nvPr/>
        </p:nvGrpSpPr>
        <p:grpSpPr>
          <a:xfrm>
            <a:off x="1319809" y="5038700"/>
            <a:ext cx="2846791" cy="2269152"/>
            <a:chOff x="0" y="0"/>
            <a:chExt cx="2846790" cy="2269150"/>
          </a:xfrm>
        </p:grpSpPr>
        <p:sp>
          <p:nvSpPr>
            <p:cNvPr id="196" name="Rounded Rectangle"/>
            <p:cNvSpPr/>
            <p:nvPr/>
          </p:nvSpPr>
          <p:spPr>
            <a:xfrm>
              <a:off x="0" y="0"/>
              <a:ext cx="2846791" cy="2269151"/>
            </a:xfrm>
            <a:prstGeom prst="roundRect">
              <a:avLst>
                <a:gd name="adj" fmla="val 3421"/>
              </a:avLst>
            </a:prstGeom>
            <a:solidFill>
              <a:srgbClr val="26323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7" name="Circle"/>
            <p:cNvSpPr/>
            <p:nvPr/>
          </p:nvSpPr>
          <p:spPr>
            <a:xfrm>
              <a:off x="183398" y="166439"/>
              <a:ext cx="167622" cy="167623"/>
            </a:xfrm>
            <a:prstGeom prst="ellipse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8" name="Circle"/>
            <p:cNvSpPr/>
            <p:nvPr/>
          </p:nvSpPr>
          <p:spPr>
            <a:xfrm>
              <a:off x="477345" y="166439"/>
              <a:ext cx="167622" cy="167623"/>
            </a:xfrm>
            <a:prstGeom prst="ellipse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Circle"/>
            <p:cNvSpPr/>
            <p:nvPr/>
          </p:nvSpPr>
          <p:spPr>
            <a:xfrm>
              <a:off x="771292" y="166439"/>
              <a:ext cx="167622" cy="167623"/>
            </a:xfrm>
            <a:prstGeom prst="ellipse">
              <a:avLst/>
            </a:prstGeom>
            <a:solidFill>
              <a:srgbClr val="8BC50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0" name="Rectangle"/>
            <p:cNvSpPr/>
            <p:nvPr/>
          </p:nvSpPr>
          <p:spPr>
            <a:xfrm>
              <a:off x="194890" y="1042198"/>
              <a:ext cx="327979" cy="632941"/>
            </a:xfrm>
            <a:prstGeom prst="rect">
              <a:avLst/>
            </a:prstGeom>
            <a:solidFill>
              <a:srgbClr val="8BC50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202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96836" y="5970480"/>
            <a:ext cx="1705908" cy="405592"/>
          </a:xfrm>
          <a:prstGeom prst="rect">
            <a:avLst/>
          </a:prstGeom>
        </p:spPr>
      </p:pic>
      <p:sp>
        <p:nvSpPr>
          <p:cNvPr id="204" name="…"/>
          <p:cNvSpPr txBox="1"/>
          <p:nvPr/>
        </p:nvSpPr>
        <p:spPr>
          <a:xfrm>
            <a:off x="7475074" y="5335380"/>
            <a:ext cx="10445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00"/>
                            </p:stCondLst>
                            <p:childTnLst>
                              <p:par>
                                <p:cTn id="35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0"/>
      <p:bldP build="whole" bldLvl="1" animBg="1" rev="0" advAuto="0" spid="202" grpId="2"/>
      <p:bldP build="whole" bldLvl="1" animBg="1" rev="0" advAuto="0" spid="201" grpId="1"/>
      <p:bldP build="whole" bldLvl="1" animBg="1" rev="0" advAuto="0" spid="192" grpId="5"/>
      <p:bldP build="whole" bldLvl="1" animBg="1" rev="0" advAuto="0" spid="194" grpId="7"/>
      <p:bldP build="whole" bldLvl="1" animBg="1" rev="0" advAuto="0" spid="188" grpId="8"/>
      <p:bldP build="whole" bldLvl="1" animBg="1" rev="0" advAuto="0" spid="190" grpId="9"/>
      <p:bldP build="whole" bldLvl="1" animBg="1" rev="0" advAuto="0" spid="204" grpId="3"/>
      <p:bldP build="whole" bldLvl="1" animBg="1" rev="0" advAuto="0" spid="186" grpId="4"/>
      <p:bldP build="whole" bldLvl="1" animBg="1" rev="0" advAuto="0" spid="189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Dependencies</a:t>
            </a:r>
          </a:p>
        </p:txBody>
      </p:sp>
      <p:pic>
        <p:nvPicPr>
          <p:cNvPr id="207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Node.js"/>
          <p:cNvSpPr txBox="1"/>
          <p:nvPr/>
        </p:nvSpPr>
        <p:spPr>
          <a:xfrm>
            <a:off x="2488248" y="4103393"/>
            <a:ext cx="253492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Node.js</a:t>
            </a:r>
          </a:p>
        </p:txBody>
      </p:sp>
      <p:pic>
        <p:nvPicPr>
          <p:cNvPr id="209" name="box.png" descr="bo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668" y="848336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etup.png" descr="setu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3668" y="4098631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YARN or NPM"/>
          <p:cNvSpPr txBox="1"/>
          <p:nvPr/>
        </p:nvSpPr>
        <p:spPr>
          <a:xfrm>
            <a:off x="2488248" y="5630862"/>
            <a:ext cx="441261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YARN or NPM</a:t>
            </a:r>
          </a:p>
        </p:txBody>
      </p:sp>
      <p:pic>
        <p:nvPicPr>
          <p:cNvPr id="212" name="setup.png" descr="setu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3668" y="5626100"/>
            <a:ext cx="1016001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express"/>
          <p:cNvSpPr txBox="1"/>
          <p:nvPr/>
        </p:nvSpPr>
        <p:spPr>
          <a:xfrm>
            <a:off x="2489518" y="8488122"/>
            <a:ext cx="253238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express</a:t>
            </a:r>
          </a:p>
        </p:txBody>
      </p:sp>
      <p:pic>
        <p:nvPicPr>
          <p:cNvPr id="214" name="box.png" descr="bo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668" y="9929869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body-parser"/>
          <p:cNvSpPr txBox="1"/>
          <p:nvPr/>
        </p:nvSpPr>
        <p:spPr>
          <a:xfrm>
            <a:off x="2489518" y="9934631"/>
            <a:ext cx="391795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body-parser</a:t>
            </a:r>
          </a:p>
        </p:txBody>
      </p:sp>
      <p:pic>
        <p:nvPicPr>
          <p:cNvPr id="216" name="box.png" descr="bo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668" y="1137637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node-notifier"/>
          <p:cNvSpPr txBox="1"/>
          <p:nvPr/>
        </p:nvSpPr>
        <p:spPr>
          <a:xfrm>
            <a:off x="2489518" y="11381140"/>
            <a:ext cx="422021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node-notifier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0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"/>
                            </p:stCondLst>
                            <p:childTnLst>
                              <p:par>
                                <p:cTn id="45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900"/>
                            </p:stCondLst>
                            <p:childTnLst>
                              <p:par>
                                <p:cTn id="50" presetClass="entr" nodeType="afterEffect" presetSubtype="16" presetID="23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2"/>
      <p:bldP build="whole" bldLvl="1" animBg="1" rev="0" advAuto="0" spid="214" grpId="8"/>
      <p:bldP build="whole" bldLvl="1" animBg="1" rev="0" advAuto="0" spid="217" grpId="9"/>
      <p:bldP build="whole" bldLvl="1" animBg="1" rev="0" advAuto="0" spid="215" grpId="7"/>
      <p:bldP build="whole" bldLvl="1" animBg="1" rev="0" advAuto="0" spid="211" grpId="3"/>
      <p:bldP build="whole" bldLvl="1" animBg="1" rev="0" advAuto="0" spid="208" grpId="1"/>
      <p:bldP build="whole" bldLvl="1" animBg="1" rev="0" advAuto="0" spid="212" grpId="4"/>
      <p:bldP build="whole" bldLvl="1" animBg="1" rev="0" advAuto="0" spid="216" grpId="10"/>
      <p:bldP build="whole" bldLvl="1" animBg="1" rev="0" advAuto="0" spid="213" grpId="5"/>
      <p:bldP build="whole" bldLvl="1" animBg="1" rev="0" advAuto="0" spid="209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endpoints</a:t>
            </a:r>
          </a:p>
        </p:txBody>
      </p:sp>
      <p:pic>
        <p:nvPicPr>
          <p:cNvPr id="22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roup"/>
          <p:cNvGrpSpPr/>
          <p:nvPr/>
        </p:nvGrpSpPr>
        <p:grpSpPr>
          <a:xfrm>
            <a:off x="1270000" y="5368755"/>
            <a:ext cx="1270000" cy="1270001"/>
            <a:chOff x="0" y="0"/>
            <a:chExt cx="1270000" cy="1270000"/>
          </a:xfrm>
        </p:grpSpPr>
        <p:sp>
          <p:nvSpPr>
            <p:cNvPr id="221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2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24" name="GET /health"/>
          <p:cNvSpPr txBox="1"/>
          <p:nvPr/>
        </p:nvSpPr>
        <p:spPr>
          <a:xfrm>
            <a:off x="2803991" y="5379867"/>
            <a:ext cx="553839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GET </a:t>
            </a:r>
            <a:r>
              <a:t>/health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1270000" y="7077244"/>
            <a:ext cx="1270000" cy="1270001"/>
            <a:chOff x="0" y="0"/>
            <a:chExt cx="1270000" cy="1270000"/>
          </a:xfrm>
        </p:grpSpPr>
        <p:sp>
          <p:nvSpPr>
            <p:cNvPr id="225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6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28" name="POST /notify"/>
          <p:cNvSpPr txBox="1"/>
          <p:nvPr/>
        </p:nvSpPr>
        <p:spPr>
          <a:xfrm>
            <a:off x="2803991" y="7088357"/>
            <a:ext cx="6027739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POST </a:t>
            </a:r>
            <a:r>
              <a:t>/notify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3"/>
      <p:bldP build="whole" bldLvl="1" animBg="1" rev="0" advAuto="0" spid="224" grpId="1"/>
      <p:bldP build="whole" bldLvl="1" animBg="1" rev="0" advAuto="0" spid="223" grpId="2"/>
      <p:bldP build="whole" bldLvl="1" animBg="1" rev="0" advAuto="0" spid="227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timeout</a:t>
            </a:r>
          </a:p>
        </p:txBody>
      </p:sp>
      <p:pic>
        <p:nvPicPr>
          <p:cNvPr id="231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minute.png" descr="minu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921" y="5104137"/>
            <a:ext cx="1960605" cy="19606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6" name="Group"/>
          <p:cNvGrpSpPr/>
          <p:nvPr/>
        </p:nvGrpSpPr>
        <p:grpSpPr>
          <a:xfrm>
            <a:off x="1269999" y="5420200"/>
            <a:ext cx="3164817" cy="1328479"/>
            <a:chOff x="0" y="0"/>
            <a:chExt cx="3164815" cy="1328478"/>
          </a:xfrm>
        </p:grpSpPr>
        <p:sp>
          <p:nvSpPr>
            <p:cNvPr id="233" name="REQUEST"/>
            <p:cNvSpPr txBox="1"/>
            <p:nvPr/>
          </p:nvSpPr>
          <p:spPr>
            <a:xfrm>
              <a:off x="0" y="-1"/>
              <a:ext cx="3096260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spcBef>
                  <a:spcPts val="0"/>
                </a:spcBef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REQUEST</a:t>
              </a:r>
            </a:p>
          </p:txBody>
        </p:sp>
        <p:pic>
          <p:nvPicPr>
            <p:cNvPr id="234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829290"/>
              <a:ext cx="3164816" cy="499189"/>
            </a:xfrm>
            <a:prstGeom prst="rect">
              <a:avLst/>
            </a:prstGeom>
            <a:effectLst/>
          </p:spPr>
        </p:pic>
      </p:grpSp>
      <p:grpSp>
        <p:nvGrpSpPr>
          <p:cNvPr id="240" name="Group"/>
          <p:cNvGrpSpPr/>
          <p:nvPr/>
        </p:nvGrpSpPr>
        <p:grpSpPr>
          <a:xfrm>
            <a:off x="6688186" y="5420200"/>
            <a:ext cx="3615031" cy="1328479"/>
            <a:chOff x="0" y="0"/>
            <a:chExt cx="3615030" cy="1328478"/>
          </a:xfrm>
        </p:grpSpPr>
        <p:sp>
          <p:nvSpPr>
            <p:cNvPr id="237" name="RESPONSE"/>
            <p:cNvSpPr txBox="1"/>
            <p:nvPr/>
          </p:nvSpPr>
          <p:spPr>
            <a:xfrm>
              <a:off x="0" y="-1"/>
              <a:ext cx="3546475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spcBef>
                  <a:spcPts val="0"/>
                </a:spcBef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RESPONSE</a:t>
              </a:r>
            </a:p>
          </p:txBody>
        </p:sp>
        <p:pic>
          <p:nvPicPr>
            <p:cNvPr id="238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829290"/>
              <a:ext cx="3615031" cy="499189"/>
            </a:xfrm>
            <a:prstGeom prst="rect">
              <a:avLst/>
            </a:prstGeom>
            <a:effectLst/>
          </p:spPr>
        </p:pic>
      </p:grpSp>
      <p:grpSp>
        <p:nvGrpSpPr>
          <p:cNvPr id="243" name="Group"/>
          <p:cNvGrpSpPr/>
          <p:nvPr/>
        </p:nvGrpSpPr>
        <p:grpSpPr>
          <a:xfrm>
            <a:off x="2183130" y="7341862"/>
            <a:ext cx="1270001" cy="1270001"/>
            <a:chOff x="0" y="0"/>
            <a:chExt cx="1270000" cy="1270000"/>
          </a:xfrm>
        </p:grpSpPr>
        <p:sp>
          <p:nvSpPr>
            <p:cNvPr id="241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2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7826424" y="7341862"/>
            <a:ext cx="1270001" cy="1270001"/>
            <a:chOff x="0" y="0"/>
            <a:chExt cx="1270000" cy="1270000"/>
          </a:xfrm>
        </p:grpSpPr>
        <p:sp>
          <p:nvSpPr>
            <p:cNvPr id="244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5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4892223" y="7341862"/>
            <a:ext cx="1270001" cy="1270001"/>
            <a:chOff x="0" y="0"/>
            <a:chExt cx="1270000" cy="1270000"/>
          </a:xfrm>
        </p:grpSpPr>
        <p:sp>
          <p:nvSpPr>
            <p:cNvPr id="24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8" name="15s"/>
            <p:cNvSpPr txBox="1"/>
            <p:nvPr/>
          </p:nvSpPr>
          <p:spPr>
            <a:xfrm>
              <a:off x="71310" y="214312"/>
              <a:ext cx="1127380" cy="841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15s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afterEffect" presetSubtype="0" presetID="26" grpId="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5" dur="1000" fill="hold" tmFilter="0, 0; .2, .5; .8, .5; 1, 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fill="hold" autoRev="1"/>
                                        <p:tgtEl>
                                          <p:spTgt spid="2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3"/>
      <p:bldP build="whole" bldLvl="1" animBg="1" rev="0" advAuto="0" spid="249" grpId="7"/>
      <p:bldP build="whole" bldLvl="1" animBg="1" rev="0" advAuto="0" spid="246" grpId="6"/>
      <p:bldP build="whole" bldLvl="1" animBg="1" rev="0" advAuto="0" spid="236" grpId="1"/>
      <p:bldP build="whole" bldLvl="1" animBg="1" rev="0" advAuto="0" spid="243" grpId="2"/>
      <p:bldP build="whole" bldLvl="1" animBg="1" rev="0" advAuto="0" spid="240" grpId="5"/>
      <p:bldP build="whole" bldLvl="1" animBg="1" rev="0" advAuto="0" spid="249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response</a:t>
            </a:r>
          </a:p>
        </p:txBody>
      </p:sp>
      <p:pic>
        <p:nvPicPr>
          <p:cNvPr id="25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{…"/>
          <p:cNvSpPr txBox="1"/>
          <p:nvPr/>
        </p:nvSpPr>
        <p:spPr>
          <a:xfrm>
            <a:off x="1270000" y="4970462"/>
            <a:ext cx="17497997" cy="562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{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deliveredAt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": "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2020-01-09 13:11:56 +0200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",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activationType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": "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closed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",</a:t>
            </a:r>
            <a:endParaRPr>
              <a:solidFill>
                <a:schemeClr val="accent1">
                  <a:hueOff val="-84091"/>
                  <a:satOff val="15316"/>
                  <a:lumOff val="24313"/>
                </a:schemeClr>
              </a:solidFill>
            </a:endParaRP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activationAt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": "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2020-01-09 13:11:58 +0200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",</a:t>
            </a:r>
            <a:endParaRPr>
              <a:solidFill>
                <a:schemeClr val="accent1">
                  <a:hueOff val="-84091"/>
                  <a:satOff val="15316"/>
                  <a:lumOff val="24313"/>
                </a:schemeClr>
              </a:solidFill>
            </a:endParaRPr>
          </a:p>
          <a:p>
            <a:pPr lvl="3">
              <a:spcBef>
                <a:spcPts val="0"/>
              </a:spcBef>
              <a:defRPr sz="53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activationValue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": "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Completed?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</a:t>
            </a:r>
            <a:endParaRPr>
              <a:solidFill>
                <a:schemeClr val="accent1">
                  <a:hueOff val="-84091"/>
                  <a:satOff val="15316"/>
                  <a:lumOff val="24313"/>
                </a:schemeClr>
              </a:solidFill>
            </a:endParaRPr>
          </a:p>
          <a:p>
            <a:pPr>
              <a:spcBef>
                <a:spcPts val="0"/>
              </a:spcBef>
              <a:defRPr sz="530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}</a:t>
            </a:r>
          </a:p>
        </p:txBody>
      </p:sp>
      <p:sp>
        <p:nvSpPr>
          <p:cNvPr id="254" name="Rectangle"/>
          <p:cNvSpPr/>
          <p:nvPr/>
        </p:nvSpPr>
        <p:spPr>
          <a:xfrm>
            <a:off x="1924549" y="6852343"/>
            <a:ext cx="9778280" cy="942906"/>
          </a:xfrm>
          <a:prstGeom prst="rect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5" name="Rectangle"/>
          <p:cNvSpPr/>
          <p:nvPr/>
        </p:nvSpPr>
        <p:spPr>
          <a:xfrm>
            <a:off x="1924549" y="8662508"/>
            <a:ext cx="11850737" cy="942907"/>
          </a:xfrm>
          <a:prstGeom prst="rect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6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2"/>
      <p:bldP build="whole" bldLvl="1" animBg="1" rev="0" advAuto="0" spid="255" grpId="3"/>
      <p:bldP build="whole" bldLvl="1" animBg="1" rev="0" advAuto="0" spid="25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