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04" r:id="rId2"/>
    <p:sldId id="305" r:id="rId3"/>
    <p:sldId id="317" r:id="rId4"/>
    <p:sldId id="308" r:id="rId5"/>
    <p:sldId id="314" r:id="rId6"/>
    <p:sldId id="309" r:id="rId7"/>
    <p:sldId id="313" r:id="rId8"/>
    <p:sldId id="310" r:id="rId9"/>
    <p:sldId id="315" r:id="rId10"/>
    <p:sldId id="311" r:id="rId11"/>
    <p:sldId id="312" r:id="rId12"/>
    <p:sldId id="316" r:id="rId13"/>
    <p:sldId id="30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pPr/>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pPr/>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pPr/>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pPr/>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pPr/>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pPr/>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pPr/>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pPr/>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pPr/>
              <a:t>12/8/2021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pPr/>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pPr/>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pPr/>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pPr/>
              <a:t>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pPr/>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pPr/>
              <a:t>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pPr/>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pPr/>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pPr/>
              <a:t>12/8/2021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Hey, Everyone!!!</a:t>
            </a:r>
            <a:endParaRPr lang="en-US" sz="5400" dirty="0"/>
          </a:p>
        </p:txBody>
      </p:sp>
    </p:spTree>
    <p:extLst>
      <p:ext uri="{BB962C8B-B14F-4D97-AF65-F5344CB8AC3E}">
        <p14:creationId xmlns="" xmlns:p14="http://schemas.microsoft.com/office/powerpoint/2010/main" val="2053461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Taco Bell</a:t>
            </a:r>
            <a:endParaRPr lang="en-US" dirty="0"/>
          </a:p>
        </p:txBody>
      </p:sp>
      <p:sp>
        <p:nvSpPr>
          <p:cNvPr id="3" name="Content Placeholder 2"/>
          <p:cNvSpPr>
            <a:spLocks noGrp="1"/>
          </p:cNvSpPr>
          <p:nvPr>
            <p:ph idx="1"/>
          </p:nvPr>
        </p:nvSpPr>
        <p:spPr>
          <a:xfrm>
            <a:off x="980768" y="2232369"/>
            <a:ext cx="10135724" cy="3946362"/>
          </a:xfrm>
        </p:spPr>
        <p:txBody>
          <a:bodyPr>
            <a:normAutofit fontScale="92500" lnSpcReduction="10000"/>
          </a:bodyPr>
          <a:lstStyle/>
          <a:p>
            <a:r>
              <a:rPr lang="en-US" sz="2000" b="1" dirty="0" smtClean="0"/>
              <a:t>Initial franchise fee: </a:t>
            </a:r>
            <a:r>
              <a:rPr lang="en-US" sz="2000" dirty="0" smtClean="0"/>
              <a:t>$25,000 to $45,000.</a:t>
            </a:r>
          </a:p>
          <a:p>
            <a:r>
              <a:rPr lang="en-US" sz="2000" b="1" dirty="0" smtClean="0"/>
              <a:t>Estimated total initial investment: </a:t>
            </a:r>
            <a:r>
              <a:rPr lang="en-US" sz="2000" dirty="0" smtClean="0"/>
              <a:t>$525,525 to $2.8 million.</a:t>
            </a:r>
          </a:p>
          <a:p>
            <a:endParaRPr lang="en-US" sz="2000" dirty="0" smtClean="0"/>
          </a:p>
          <a:p>
            <a:r>
              <a:rPr lang="en-US" sz="2000" dirty="0" smtClean="0"/>
              <a:t>Founded in 1954, Taco Bell is one of the oldest and most popular Mexican-inspired fast-food restaurants in the world — and with over 7,000 restaurants located across the country, there’s a good chance you can pursue a franchise opportunity with the chain in your area.</a:t>
            </a:r>
          </a:p>
          <a:p>
            <a:r>
              <a:rPr lang="en-US" sz="2000" dirty="0" smtClean="0"/>
              <a:t>Unfortunately, Taco Bell doesn’t make much information about owning a location as readily available as many other companies do. You can easily request more information, however, by filling out an application online. You’ll need to indicate how much you have in liquid assets, whether you have prior business and quick-service restaurant experience and whether you currently own a multi-unit franchise, which implies that Taco Bell evaluates these metrics to determine franchisee eligibility.</a:t>
            </a:r>
            <a:endParaRPr lang="en-US" sz="2000" dirty="0"/>
          </a:p>
        </p:txBody>
      </p:sp>
      <p:pic>
        <p:nvPicPr>
          <p:cNvPr id="5122" name="Picture 2" descr="Taco Bell"/>
          <p:cNvPicPr>
            <a:picLocks noChangeAspect="1" noChangeArrowheads="1"/>
          </p:cNvPicPr>
          <p:nvPr/>
        </p:nvPicPr>
        <p:blipFill>
          <a:blip r:embed="rId2"/>
          <a:srcRect/>
          <a:stretch>
            <a:fillRect/>
          </a:stretch>
        </p:blipFill>
        <p:spPr bwMode="auto">
          <a:xfrm>
            <a:off x="7888787" y="768395"/>
            <a:ext cx="904875" cy="904876"/>
          </a:xfrm>
          <a:prstGeom prst="rect">
            <a:avLst/>
          </a:prstGeom>
          <a:noFill/>
        </p:spPr>
      </p:pic>
    </p:spTree>
    <p:extLst>
      <p:ext uri="{BB962C8B-B14F-4D97-AF65-F5344CB8AC3E}">
        <p14:creationId xmlns="" xmlns:p14="http://schemas.microsoft.com/office/powerpoint/2010/main" val="4163505534"/>
      </p:ext>
    </p:extLst>
  </p:cSld>
  <p:clrMapOvr>
    <a:masterClrMapping/>
  </p:clrMapOvr>
  <p:transition>
    <p:blind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Papa John’s</a:t>
            </a:r>
            <a:endParaRPr lang="en-US" dirty="0"/>
          </a:p>
        </p:txBody>
      </p:sp>
      <p:sp>
        <p:nvSpPr>
          <p:cNvPr id="3" name="Content Placeholder 2"/>
          <p:cNvSpPr>
            <a:spLocks noGrp="1"/>
          </p:cNvSpPr>
          <p:nvPr>
            <p:ph idx="1"/>
          </p:nvPr>
        </p:nvSpPr>
        <p:spPr>
          <a:xfrm>
            <a:off x="980768" y="2232369"/>
            <a:ext cx="10135724" cy="3946362"/>
          </a:xfrm>
        </p:spPr>
        <p:txBody>
          <a:bodyPr>
            <a:normAutofit fontScale="92500" lnSpcReduction="10000"/>
          </a:bodyPr>
          <a:lstStyle/>
          <a:p>
            <a:r>
              <a:rPr lang="en-US" sz="2000" b="1" dirty="0" smtClean="0"/>
              <a:t>Initial franchise fee: </a:t>
            </a:r>
            <a:r>
              <a:rPr lang="en-US" sz="2000" dirty="0" smtClean="0"/>
              <a:t>$5,000.</a:t>
            </a:r>
          </a:p>
          <a:p>
            <a:r>
              <a:rPr lang="en-US" sz="2000" b="1" dirty="0" smtClean="0"/>
              <a:t>Estimated total initial investment: </a:t>
            </a:r>
            <a:r>
              <a:rPr lang="en-US" sz="2000" dirty="0" smtClean="0"/>
              <a:t>$300,000.</a:t>
            </a:r>
          </a:p>
          <a:p>
            <a:endParaRPr lang="en-US" sz="2000" dirty="0" smtClean="0"/>
          </a:p>
          <a:p>
            <a:r>
              <a:rPr lang="en-US" sz="2000" dirty="0" smtClean="0"/>
              <a:t>In an effort to recruit more franchisees, the award-winning pizza chain Papa John’s offers new store owners several financial incentives, including new ovens for each store, reduced royalty fees for the first six years of operation, a $3,000 food credit (where applicable), a $5,000 marketing budget and — last but certainly not least — an entirely waived franchise fee. These incredibly generous incentives help make Papa John’s one of the lowest-cost franchises on this list.</a:t>
            </a:r>
          </a:p>
          <a:p>
            <a:r>
              <a:rPr lang="en-US" sz="2000" dirty="0" smtClean="0"/>
              <a:t>That said, applicants are still beholden to certain financial requirements in order to open a pizzeria. At a minimum, Papa John’s franchisees need to have $75,000 in cash or liquid assets, a net worth of $250,000 and the ability to secure up to $275,000 in outside financing. Papa John’s also expects their franchisees to have prior management experience, preferably in the restaurant or retail industries.</a:t>
            </a:r>
            <a:endParaRPr lang="en-US" sz="2000" dirty="0"/>
          </a:p>
        </p:txBody>
      </p:sp>
      <p:sp>
        <p:nvSpPr>
          <p:cNvPr id="4098" name="AutoShape 2" descr="data:image/jpeg;base64,/9j/4AAQSkZJRgABAQAAAQABAAD/2wCEAAkGBwgHBgkIBwgKCgkLDRYPDQwMDRsUFRAWIB0iIiAdHx8kKDQsJCYxJx8fLT0tMTU3Ojo6Iys/RD84QzQ5OjcBCgoKDQwNGg8PGjclHyU3Nzc3Nzc3Nzc3Nzc3Nzc3Nzc3Nzc3Nzc3Nzc3Nzc3Nzc3Nzc3Nzc3Nzc3Nzc3Nzc3N//AABEIAB8AdwMBEQACEQEDEQH/xAAbAAACAwEBAQAAAAAAAAAAAAAEBQMGBwIBCP/EADcQAAIBAwMCAwYDBwUBAAAAAAECAwQFEQYSIQATMUFRBxQicYGRFSNhMlJicqGxsxYkNkLRF//EABsBAAEFAQEAAAAAAAAAAAAAAAQAAQIDBQYH/8QANREAAQMCBAQEBAQHAQAAAAAAAQIDEQAEBRIhMRNBUYEUImFxBrHB8DORodEVIzWywuHxMv/aAAwDAQACEQMRAD8A1es1ZYKOYw1F1phIDgqrbsH9cZx1UX206FVHtYXeupzIaMVHqPU9LZ9P/i8Hbq0dlWEJIAJCT5Nz5An6dM68lCM41qVjhzl1deHPlOs6bR6VFpbUp1DYJ7gIlhmiZ0aMHcAQMj58EdMy9xEFVTxHDvA3IZJkGDNZrDrfWFSs9XTz74KcBpglMhVAeBnjOPr0ALl8yRyrrl4HhTRS2seZW2pk/SrJW63nrvZ7UVo/21wMwpcxEj4uGLLzkfDn5Hq9VyVMFXPashrBEtYslk+ZEZtem0HvXXsivdTXC4UVdVSzyIVmjaaQu2Dw3j5cL9+lZOlUpUaXxPYtsFtxpIAMgwI9qf8AtLkeLRtc8Tsjgx4ZTgj8xer7okMmKzMBSFYi2FCRr8jVItupaqzezoyQTMa2prHijkc7ig2gluft9eg0PFFvI3JrobjDG7rF8qh5EpBI6+lIDZ9RR2kal7lQImOe8Jz3cZxu8c4z/wC+HVPDdy8WtMXmHF/wMCekaT09/verHctXXGt0DSVkVXLBXw14gmkiO0yDtuQTj14+o6IVcLUwCDrNZNvg9u1iq2lJlBTIB5aj79qZXPUl3ofZ3Z7pBVn3yao2SSOitvX8zg5H8I+3U1vLSwlYOv8A2hLfDbV7FnrdSfKBoNdNv3ryr19crbbLDVzRQTrWxu9T8BDfC+PhwcDj16SrpSUoJ507WAsvv3DaFEZCI7jnVkvms6CzNbjJFLUQ16b4pYcHjjHBI/e6vcuEoj1rIs8Ifug5BAKNwe/7U2rb3arfOIK640tPKRnZLKqnHrg9WqcQkwTQbNncPJzNtkj0Bo6KRJY1kidXRhlWU5BHz6mDNDkFJg186282pbZdPf0Zq0qgotpYYbJ3E44xjHj9OsJOTKrNvyr1R8XRfa4R8mubboI9fyplJ35bTp+xSuUWonNRhv8AqsjBUP2DN8m6sMlCGzQaChL9xeJE5RHcCT9B2qxezSo9yrr9ZmfcBG7JzxlCVP3yPt1fanKVorK+IEcZq3ugOk99R9apdouFdDTVlst0Xce4qsbBULOQCThQPXPQja1AFKeddFeW7ClouHjAbk+nej7/AG+a0UltsdQ4jqHJqqgFhtjZ8Kqk/wAKrk/zHqbiSgJbO+9CWNwm6cdvECUjyp6kDU/mT+lNtN1NJZvaV27fPG9DPK0KOjZUq4BUA/zbR9OrWilFxCTpQN+07dYNmdBC0idfTf8ASavvtP8A+FV/zi/yL0Zd/gmub+H/AOpN9/kayauRzo61SD9haypU/MrHj+x6zVD+Sn3P0ruGVD+Iup55U/5Vpc1ZTf8AycSdxNn4asOc/wDfaFx893WgVDw0+lcallz+OZY1zz2mflWaRo40RUSH9hrpEo+Yikz/AHHWfH8k+4+VdkpQOKJHPIf7hXteNQf6WoTW7vwXu/7bJTG/4vT4v3vHpK4vDE/+aZjwHjl8P8WNd9tO3TaitTDOmtLgeJp5f8nUnvw26ow4xe3Z9U/KltRWVbChtdapVrdM8Y3HlcsMqfkQfv1WVK0QeVFoYaAcuGjo4Af0OvcU61XSfhms6yfUFFPU0VTKzoyOV3KfDa3qowMfp1c8nI8SsSDWbhr3iMOQi0WErSNeevOR69a0LSlCjWK3Gx3KRqCMScSDDNudjhseYJx9Oj2UjIMh0rk8SdWbpzxKIWY220A296T6K9nxoKuon1DS0tQQFNOA5cKec5HgfLxz1Tb2uUkrFaeLY/x0JRaqKd55dI+tc1+gq++6rq667yrDQyE9vsSZcKAAgwRgcDJ6ZVqpx0qVtUmMdas7FDNuJWN5Gmup51Hb9A3Ky6nWqtsiSW9QUBllxIVZMHIAxwSfsOmRaqbclO1SuMeYu7LhvCF76DTQz16Uz9nOlLjpyornuPY/ORAhjfd4E58v1HVlqwponNQuPYqxfpQGp0nftQFdoS4XrWM1wu/aFulkbKxynfsC4Ty48Bn69QVaqcdKl7UQzjjNph6WbeeIOo0mZNDXz2bVMFwp59MMiJGAx94l5Dg5BHHy+3UXLMhQLdW2fxIhbKkXus9ByozXmntS3y4ItCx9weJO5CanCBxnJ2+fl5dTuGnXFabUPguIYfZtEujzgmDGse9MIdCRtopLHUzL70HM/fQZVZT6eoxx+vjx1MWw4PDO9DKxxQxE3aB5do9PvWqUvs31KZBSk04g3bt/f/Lz648f6dCeDd25V0J+JMPjiAHN7a/n/urZe9Cz/wCjqOyWlo3miqhPNJKdm87WBPn6gAeg6JctjwghFYlnjaRiC7q4GhEADWNRH31rm7aQulXoS12WLse900++TMnw4+PwOP4h0l26yylA3FPa4vbtYm7dKnKoadeX7UvvGhb1WWeyUsPu3doopFl3S4GS2Rjj06gu2cUhIHKirXHLVq4fcVMLIjT096P1toWput6hudp7Ks+PeEdtuSMYYceY8fkOpv2xWsKTQuE44i2tlW78xy78qD1Hp3WdXNXUcNTFUWupqGkSN3U7FL7gMsMjH6HqLrT6iQDINX2GIYS0lDqklLiQBOupiORgz61cNF2OTT9hioZ5Fkm3M8hT9nJ8h/TolhvhoymsPFb0Xt0p5IgbCkNss2qKC2pFTziGQ9sOdyyNuEZBOCcFd2CeQx/oXCVAVkhKgKYrbL7HUo61dQwStnf4p1KtG+SmRjO0cAjx8ceXUoNPCqms1JqIVNK10r3MCLIZVCRgs35YUEgHK57pyNp5A6QCp1pAKnU0PTW/UVKzFKvZEtQ8ixllZWV6mVm3ZGeImTABHIx0oVShVCaaqr1eoFngujtTpLhpcId7CNSV5jU7S+c8A4PB8MMmTTJKjzqSW3apqaKOCrqTKrE9wAxocjt+JwcrxIeNp5HHooVShfOu3oNUQpLHQVEUC9ibsokce3uHulc+h3NGc4I4OfPKhXKnhfKpprdqFazfHX1DosVVGj74+CxUxMy7QrYww+g8icqFdaUK61PU014rNNy0lTEPe/gIcSr+YBJkjjgfCBxz44yfEygkRTwoiKBpbXqVIkpfe+xT9iRR22DEEmXGWPIOGixtyBtIHHjEBVNCq6FBqSPe8FTPuelp1xJNG21lc9wAYA3FTwfPnJ8CFCqUKon8Pvs1pu8VZWtLPNSmGlUbIxuMCgsdoyD3N/mQM8dPCoNKFQaFex3mgp3/AA6cPUtCypKiqvaZnXhQ+47QATtzyfTPDZTGlLKoDSipIdQGeq7clSsTRxLDmSElTkdxv2fHxGPDgnOSMP5qeFU4spuH4dAt2RBVpGiyujAiRti7mGPD4twx+nUhMa1JMxrX/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ata:image/jpeg;base64,/9j/4AAQSkZJRgABAQAAAQABAAD/2wCEAAkGBwgHBgkIBwgKCgkLDRYPDQwMDRsUFRAWIB0iIiAdHx8kKDQsJCYxJx8fLT0tMTU3Ojo6Iys/RD84QzQ5OjcBCgoKDQwNGg8PGjclHyU3Nzc3Nzc3Nzc3Nzc3Nzc3Nzc3Nzc3Nzc3Nzc3Nzc3Nzc3Nzc3Nzc3Nzc3Nzc3Nzc3N//AABEIAB8AdwMBEQACEQEDEQH/xAAbAAACAwEBAQAAAAAAAAAAAAAEBQMGBwIBCP/EADcQAAIBAwMCAwYDBwUBAAAAAAECAwQFEQYSIQATMUFRBxQicYGRFSNhMlJicqGxsxYkNkLRF//EABsBAAEFAQEAAAAAAAAAAAAAAAQAAQIDBQYH/8QANREAAQMCBAQEBAQHAQAAAAAAAQIDEQAEBRIhMRNBUYEUImFxBrHB8DORodEVIzWywuHxMv/aAAwDAQACEQMRAD8A1es1ZYKOYw1F1phIDgqrbsH9cZx1UX206FVHtYXeupzIaMVHqPU9LZ9P/i8Hbq0dlWEJIAJCT5Nz5An6dM68lCM41qVjhzl1deHPlOs6bR6VFpbUp1DYJ7gIlhmiZ0aMHcAQMj58EdMy9xEFVTxHDvA3IZJkGDNZrDrfWFSs9XTz74KcBpglMhVAeBnjOPr0ALl8yRyrrl4HhTRS2seZW2pk/SrJW63nrvZ7UVo/21wMwpcxEj4uGLLzkfDn5Hq9VyVMFXPashrBEtYslk+ZEZtem0HvXXsivdTXC4UVdVSzyIVmjaaQu2Dw3j5cL9+lZOlUpUaXxPYtsFtxpIAMgwI9qf8AtLkeLRtc8Tsjgx4ZTgj8xer7okMmKzMBSFYi2FCRr8jVItupaqzezoyQTMa2prHijkc7ig2gluft9eg0PFFvI3JrobjDG7rF8qh5EpBI6+lIDZ9RR2kal7lQImOe8Jz3cZxu8c4z/wC+HVPDdy8WtMXmHF/wMCekaT09/verHctXXGt0DSVkVXLBXw14gmkiO0yDtuQTj14+o6IVcLUwCDrNZNvg9u1iq2lJlBTIB5aj79qZXPUl3ofZ3Z7pBVn3yao2SSOitvX8zg5H8I+3U1vLSwlYOv8A2hLfDbV7FnrdSfKBoNdNv3ryr19crbbLDVzRQTrWxu9T8BDfC+PhwcDj16SrpSUoJ507WAsvv3DaFEZCI7jnVkvms6CzNbjJFLUQ16b4pYcHjjHBI/e6vcuEoj1rIs8Ifug5BAKNwe/7U2rb3arfOIK640tPKRnZLKqnHrg9WqcQkwTQbNncPJzNtkj0Bo6KRJY1kidXRhlWU5BHz6mDNDkFJg186282pbZdPf0Zq0qgotpYYbJ3E44xjHj9OsJOTKrNvyr1R8XRfa4R8mubboI9fyplJ35bTp+xSuUWonNRhv8AqsjBUP2DN8m6sMlCGzQaChL9xeJE5RHcCT9B2qxezSo9yrr9ZmfcBG7JzxlCVP3yPt1fanKVorK+IEcZq3ugOk99R9apdouFdDTVlst0Xce4qsbBULOQCThQPXPQja1AFKeddFeW7ClouHjAbk+nej7/AG+a0UltsdQ4jqHJqqgFhtjZ8Kqk/wAKrk/zHqbiSgJbO+9CWNwm6cdvECUjyp6kDU/mT+lNtN1NJZvaV27fPG9DPK0KOjZUq4BUA/zbR9OrWilFxCTpQN+07dYNmdBC0idfTf8ASavvtP8A+FV/zi/yL0Zd/gmub+H/AOpN9/kayauRzo61SD9haypU/MrHj+x6zVD+Sn3P0ruGVD+Iup55U/5Vpc1ZTf8AycSdxNn4asOc/wDfaFx893WgVDw0+lcallz+OZY1zz2mflWaRo40RUSH9hrpEo+Yikz/AHHWfH8k+4+VdkpQOKJHPIf7hXteNQf6WoTW7vwXu/7bJTG/4vT4v3vHpK4vDE/+aZjwHjl8P8WNd9tO3TaitTDOmtLgeJp5f8nUnvw26ow4xe3Z9U/KltRWVbChtdapVrdM8Y3HlcsMqfkQfv1WVK0QeVFoYaAcuGjo4Af0OvcU61XSfhms6yfUFFPU0VTKzoyOV3KfDa3qowMfp1c8nI8SsSDWbhr3iMOQi0WErSNeevOR69a0LSlCjWK3Gx3KRqCMScSDDNudjhseYJx9Oj2UjIMh0rk8SdWbpzxKIWY220A296T6K9nxoKuon1DS0tQQFNOA5cKec5HgfLxz1Tb2uUkrFaeLY/x0JRaqKd55dI+tc1+gq++6rq667yrDQyE9vsSZcKAAgwRgcDJ6ZVqpx0qVtUmMdas7FDNuJWN5Gmup51Hb9A3Ky6nWqtsiSW9QUBllxIVZMHIAxwSfsOmRaqbclO1SuMeYu7LhvCF76DTQz16Uz9nOlLjpyornuPY/ORAhjfd4E58v1HVlqwponNQuPYqxfpQGp0nftQFdoS4XrWM1wu/aFulkbKxynfsC4Ty48Bn69QVaqcdKl7UQzjjNph6WbeeIOo0mZNDXz2bVMFwp59MMiJGAx94l5Dg5BHHy+3UXLMhQLdW2fxIhbKkXus9ByozXmntS3y4ItCx9weJO5CanCBxnJ2+fl5dTuGnXFabUPguIYfZtEujzgmDGse9MIdCRtopLHUzL70HM/fQZVZT6eoxx+vjx1MWw4PDO9DKxxQxE3aB5do9PvWqUvs31KZBSk04g3bt/f/Lz648f6dCeDd25V0J+JMPjiAHN7a/n/urZe9Cz/wCjqOyWlo3miqhPNJKdm87WBPn6gAeg6JctjwghFYlnjaRiC7q4GhEADWNRH31rm7aQulXoS12WLse900++TMnw4+PwOP4h0l26yylA3FPa4vbtYm7dKnKoadeX7UvvGhb1WWeyUsPu3doopFl3S4GS2Rjj06gu2cUhIHKirXHLVq4fcVMLIjT096P1toWput6hudp7Ks+PeEdtuSMYYceY8fkOpv2xWsKTQuE44i2tlW78xy78qD1Hp3WdXNXUcNTFUWupqGkSN3U7FL7gMsMjH6HqLrT6iQDINX2GIYS0lDqklLiQBOupiORgz61cNF2OTT9hioZ5Fkm3M8hT9nJ8h/TolhvhoymsPFb0Xt0p5IgbCkNss2qKC2pFTziGQ9sOdyyNuEZBOCcFd2CeQx/oXCVAVkhKgKYrbL7HUo61dQwStnf4p1KtG+SmRjO0cAjx8ceXUoNPCqms1JqIVNK10r3MCLIZVCRgs35YUEgHK57pyNp5A6QCp1pAKnU0PTW/UVKzFKvZEtQ8ixllZWV6mVm3ZGeImTABHIx0oVShVCaaqr1eoFngujtTpLhpcId7CNSV5jU7S+c8A4PB8MMmTTJKjzqSW3apqaKOCrqTKrE9wAxocjt+JwcrxIeNp5HHooVShfOu3oNUQpLHQVEUC9ibsokce3uHulc+h3NGc4I4OfPKhXKnhfKpprdqFazfHX1DosVVGj74+CxUxMy7QrYww+g8icqFdaUK61PU014rNNy0lTEPe/gIcSr+YBJkjjgfCBxz44yfEygkRTwoiKBpbXqVIkpfe+xT9iRR22DEEmXGWPIOGixtyBtIHHjEBVNCq6FBqSPe8FTPuelp1xJNG21lc9wAYA3FTwfPnJ8CFCqUKon8Pvs1pu8VZWtLPNSmGlUbIxuMCgsdoyD3N/mQM8dPCoNKFQaFex3mgp3/AA6cPUtCypKiqvaZnXhQ+47QATtzyfTPDZTGlLKoDSipIdQGeq7clSsTRxLDmSElTkdxv2fHxGPDgnOSMP5qeFU4spuH4dAt2RBVpGiyujAiRti7mGPD4twx+nUhMa1JMxrX/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download (1).jpg"/>
          <p:cNvPicPr>
            <a:picLocks noChangeAspect="1"/>
          </p:cNvPicPr>
          <p:nvPr/>
        </p:nvPicPr>
        <p:blipFill>
          <a:blip r:embed="rId2"/>
          <a:stretch>
            <a:fillRect/>
          </a:stretch>
        </p:blipFill>
        <p:spPr>
          <a:xfrm>
            <a:off x="7371124" y="1034550"/>
            <a:ext cx="2001476" cy="521393"/>
          </a:xfrm>
          <a:prstGeom prst="rect">
            <a:avLst/>
          </a:prstGeom>
        </p:spPr>
      </p:pic>
    </p:spTree>
    <p:extLst>
      <p:ext uri="{BB962C8B-B14F-4D97-AF65-F5344CB8AC3E}">
        <p14:creationId xmlns="" xmlns:p14="http://schemas.microsoft.com/office/powerpoint/2010/main" val="4163505534"/>
      </p:ext>
    </p:extLst>
  </p:cSld>
  <p:clrMapOvr>
    <a:masterClrMapping/>
  </p:clrMapOvr>
  <p:transition>
    <p:blind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THIS IS THE END OF THE PRESENTATION! CLAPNOW Memegenco This Is the End of  the Presentation! On Memegen | This Is the End Meme on ME.ME"/>
          <p:cNvPicPr>
            <a:picLocks noChangeAspect="1" noChangeArrowheads="1"/>
          </p:cNvPicPr>
          <p:nvPr/>
        </p:nvPicPr>
        <p:blipFill>
          <a:blip r:embed="rId2"/>
          <a:srcRect b="17148"/>
          <a:stretch>
            <a:fillRect/>
          </a:stretch>
        </p:blipFill>
        <p:spPr bwMode="auto">
          <a:xfrm>
            <a:off x="3160031" y="583792"/>
            <a:ext cx="5330825" cy="5370679"/>
          </a:xfrm>
          <a:prstGeom prst="rect">
            <a:avLst/>
          </a:prstGeom>
          <a:noFill/>
        </p:spPr>
      </p:pic>
    </p:spTree>
    <p:extLst>
      <p:ext uri="{BB962C8B-B14F-4D97-AF65-F5344CB8AC3E}">
        <p14:creationId xmlns="" xmlns:p14="http://schemas.microsoft.com/office/powerpoint/2010/main" val="4163505534"/>
      </p:ext>
    </p:extLst>
  </p:cSld>
  <p:clrMapOvr>
    <a:masterClrMapping/>
  </p:clrMapOvr>
  <p:transition>
    <p:blind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lgn="ctr" fontAlgn="base"/>
            <a:r>
              <a:rPr lang="en-US" sz="3200" dirty="0" smtClean="0"/>
              <a:t>Question </a:t>
            </a:r>
            <a:r>
              <a:rPr lang="en-US" sz="3200" dirty="0"/>
              <a:t>and Answer segment</a:t>
            </a:r>
          </a:p>
        </p:txBody>
      </p:sp>
    </p:spTree>
    <p:extLst>
      <p:ext uri="{BB962C8B-B14F-4D97-AF65-F5344CB8AC3E}">
        <p14:creationId xmlns="" xmlns:p14="http://schemas.microsoft.com/office/powerpoint/2010/main" val="3589158738"/>
      </p:ext>
    </p:extLst>
  </p:cSld>
  <p:clrMapOvr>
    <a:masterClrMapping/>
  </p:clrMapOvr>
  <p:transition>
    <p:randomBa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89328" y="2258496"/>
            <a:ext cx="10475358" cy="3920235"/>
          </a:xfrm>
        </p:spPr>
        <p:txBody>
          <a:bodyPr numCol="2">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Ms</a:t>
            </a:r>
            <a:r>
              <a:rPr lang="en-US" dirty="0" smtClean="0"/>
              <a:t>. </a:t>
            </a:r>
            <a:r>
              <a:rPr lang="en-US" dirty="0" err="1" smtClean="0"/>
              <a:t>Fatema</a:t>
            </a:r>
            <a:r>
              <a:rPr lang="en-US" dirty="0" smtClean="0"/>
              <a:t> </a:t>
            </a:r>
            <a:r>
              <a:rPr lang="en-US" dirty="0" err="1" smtClean="0"/>
              <a:t>Nusrat</a:t>
            </a:r>
            <a:r>
              <a:rPr lang="en-US" dirty="0" smtClean="0"/>
              <a:t> </a:t>
            </a:r>
            <a:r>
              <a:rPr lang="en-US" dirty="0" err="1" smtClean="0"/>
              <a:t>Chowdhury</a:t>
            </a:r>
            <a:endParaRPr lang="en-US" dirty="0" smtClean="0"/>
          </a:p>
          <a:p>
            <a:pPr>
              <a:buNone/>
            </a:pPr>
            <a:r>
              <a:rPr lang="en-US" dirty="0" smtClean="0"/>
              <a:t>Assistant </a:t>
            </a:r>
            <a:r>
              <a:rPr lang="en-US" dirty="0" smtClean="0"/>
              <a:t>Professor</a:t>
            </a:r>
          </a:p>
          <a:p>
            <a:pPr>
              <a:buNone/>
            </a:pPr>
            <a:r>
              <a:rPr lang="en-US" dirty="0" smtClean="0"/>
              <a:t>Department of Real </a:t>
            </a:r>
            <a:r>
              <a:rPr lang="en-US" dirty="0" smtClean="0"/>
              <a:t>Estate</a:t>
            </a:r>
          </a:p>
          <a:p>
            <a:pPr>
              <a:buNone/>
            </a:pPr>
            <a:r>
              <a:rPr lang="en-US" dirty="0" smtClean="0"/>
              <a:t>Daffodil International University</a:t>
            </a: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Name: </a:t>
            </a:r>
            <a:r>
              <a:rPr lang="en-US" dirty="0" err="1" smtClean="0"/>
              <a:t>Mahmudul</a:t>
            </a:r>
            <a:r>
              <a:rPr lang="en-US" dirty="0" smtClean="0"/>
              <a:t> </a:t>
            </a:r>
            <a:r>
              <a:rPr lang="en-US" dirty="0" err="1" smtClean="0"/>
              <a:t>Hasan</a:t>
            </a:r>
            <a:endParaRPr lang="en-US" dirty="0" smtClean="0"/>
          </a:p>
          <a:p>
            <a:pPr>
              <a:buNone/>
            </a:pPr>
            <a:r>
              <a:rPr lang="en-US" dirty="0" smtClean="0"/>
              <a:t>Department of CIS</a:t>
            </a:r>
          </a:p>
          <a:p>
            <a:pPr>
              <a:buNone/>
            </a:pPr>
            <a:r>
              <a:rPr lang="en-US" dirty="0" smtClean="0"/>
              <a:t>203-16-546</a:t>
            </a:r>
          </a:p>
          <a:p>
            <a:pPr>
              <a:buNone/>
            </a:pPr>
            <a:r>
              <a:rPr lang="en-US" dirty="0" smtClean="0"/>
              <a:t>Daffodil International </a:t>
            </a:r>
            <a:r>
              <a:rPr lang="en-US" dirty="0" smtClean="0"/>
              <a:t>University</a:t>
            </a:r>
          </a:p>
        </p:txBody>
      </p:sp>
      <p:pic>
        <p:nvPicPr>
          <p:cNvPr id="4" name="Picture 3" descr="e7eadc9ab55ae9048f65193b3e00ad58.jpg"/>
          <p:cNvPicPr>
            <a:picLocks noChangeAspect="1"/>
          </p:cNvPicPr>
          <p:nvPr/>
        </p:nvPicPr>
        <p:blipFill>
          <a:blip r:embed="rId2"/>
          <a:stretch>
            <a:fillRect/>
          </a:stretch>
        </p:blipFill>
        <p:spPr>
          <a:xfrm>
            <a:off x="2195649" y="2444931"/>
            <a:ext cx="1295400" cy="1524000"/>
          </a:xfrm>
          <a:prstGeom prst="rect">
            <a:avLst/>
          </a:prstGeom>
        </p:spPr>
      </p:pic>
      <p:pic>
        <p:nvPicPr>
          <p:cNvPr id="6" name="Picture 5" descr="unnamed.jpg"/>
          <p:cNvPicPr>
            <a:picLocks noChangeAspect="1"/>
          </p:cNvPicPr>
          <p:nvPr/>
        </p:nvPicPr>
        <p:blipFill>
          <a:blip r:embed="rId3"/>
          <a:stretch>
            <a:fillRect/>
          </a:stretch>
        </p:blipFill>
        <p:spPr>
          <a:xfrm>
            <a:off x="7346633" y="2419758"/>
            <a:ext cx="1366293" cy="1366293"/>
          </a:xfrm>
          <a:prstGeom prst="rect">
            <a:avLst/>
          </a:prstGeom>
        </p:spPr>
      </p:pic>
    </p:spTree>
    <p:extLst>
      <p:ext uri="{BB962C8B-B14F-4D97-AF65-F5344CB8AC3E}">
        <p14:creationId xmlns="" xmlns:p14="http://schemas.microsoft.com/office/powerpoint/2010/main" val="4163505534"/>
      </p:ext>
    </p:extLst>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Today </a:t>
            </a:r>
            <a:r>
              <a:rPr lang="en-US" dirty="0">
                <a:latin typeface="Times New Roman" pitchFamily="18" charset="0"/>
                <a:cs typeface="Times New Roman" pitchFamily="18" charset="0"/>
              </a:rPr>
              <a:t>we </a:t>
            </a:r>
            <a:r>
              <a:rPr lang="en-US" dirty="0" smtClean="0">
                <a:latin typeface="Times New Roman" pitchFamily="18" charset="0"/>
                <a:cs typeface="Times New Roman" pitchFamily="18" charset="0"/>
              </a:rPr>
              <a:t>discuss about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89328" y="2258496"/>
            <a:ext cx="10475358" cy="3920235"/>
          </a:xfrm>
        </p:spPr>
        <p:txBody>
          <a:bodyPr>
            <a:normAutofit/>
          </a:bodyPr>
          <a:lstStyle/>
          <a:p>
            <a:pPr>
              <a:buFont typeface="Wingdings" pitchFamily="2" charset="2"/>
              <a:buChar char="q"/>
            </a:pPr>
            <a:r>
              <a:rPr lang="en-US" sz="2800" dirty="0" smtClean="0">
                <a:latin typeface="Times New Roman" pitchFamily="18" charset="0"/>
                <a:cs typeface="Times New Roman" pitchFamily="18" charset="0"/>
              </a:rPr>
              <a:t> Top 5 Franchise In World.</a:t>
            </a:r>
          </a:p>
          <a:p>
            <a:pPr>
              <a:buNone/>
            </a:pPr>
            <a:endParaRPr lang="en-US" sz="2800"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1. McDonald's: Hamburgers. Burgers, chicken, </a:t>
            </a:r>
            <a:r>
              <a:rPr lang="en-US" dirty="0" err="1" smtClean="0">
                <a:latin typeface="Times New Roman" pitchFamily="18" charset="0"/>
                <a:cs typeface="Times New Roman" pitchFamily="18" charset="0"/>
              </a:rPr>
              <a:t>salads,beverages</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2. KFC: Chicken.</a:t>
            </a:r>
          </a:p>
          <a:p>
            <a:pPr>
              <a:buNone/>
            </a:pPr>
            <a:r>
              <a:rPr lang="en-US" dirty="0" smtClean="0">
                <a:latin typeface="Times New Roman" pitchFamily="18" charset="0"/>
                <a:cs typeface="Times New Roman" pitchFamily="18" charset="0"/>
              </a:rPr>
              <a:t>3. Pizza Hut: Pizza, pasta, wings.</a:t>
            </a:r>
          </a:p>
          <a:p>
            <a:pPr>
              <a:buNone/>
            </a:pPr>
            <a:r>
              <a:rPr lang="en-US" dirty="0" smtClean="0">
                <a:latin typeface="Times New Roman" pitchFamily="18" charset="0"/>
                <a:cs typeface="Times New Roman" pitchFamily="18" charset="0"/>
              </a:rPr>
              <a:t>4. Taco Bell. Mexican food.</a:t>
            </a:r>
          </a:p>
          <a:p>
            <a:pPr>
              <a:buNone/>
            </a:pPr>
            <a:r>
              <a:rPr lang="en-US" dirty="0" smtClean="0">
                <a:latin typeface="Times New Roman" pitchFamily="18" charset="0"/>
                <a:cs typeface="Times New Roman" pitchFamily="18" charset="0"/>
              </a:rPr>
              <a:t>5. Papa John’s.</a:t>
            </a:r>
          </a:p>
        </p:txBody>
      </p:sp>
    </p:spTree>
    <p:extLst>
      <p:ext uri="{BB962C8B-B14F-4D97-AF65-F5344CB8AC3E}">
        <p14:creationId xmlns="" xmlns:p14="http://schemas.microsoft.com/office/powerpoint/2010/main" val="4163505534"/>
      </p:ext>
    </p:extLst>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McDonald’s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80768" y="2232369"/>
            <a:ext cx="10135724" cy="3946362"/>
          </a:xfrm>
        </p:spPr>
        <p:txBody>
          <a:bodyPr>
            <a:normAutofit/>
          </a:bodyPr>
          <a:lstStyle/>
          <a:p>
            <a:r>
              <a:rPr lang="en-US" sz="2000" b="1" dirty="0" smtClean="0"/>
              <a:t>Initial franchise fee: </a:t>
            </a:r>
            <a:r>
              <a:rPr lang="en-US" sz="2000" dirty="0" smtClean="0"/>
              <a:t>$45,000.</a:t>
            </a:r>
          </a:p>
          <a:p>
            <a:r>
              <a:rPr lang="en-US" sz="2000" b="1" dirty="0" smtClean="0"/>
              <a:t>Estimated total initial investment: </a:t>
            </a:r>
            <a:r>
              <a:rPr lang="en-US" sz="2000" dirty="0" smtClean="0"/>
              <a:t>$1 million to $2.2 million.</a:t>
            </a:r>
          </a:p>
          <a:p>
            <a:pPr>
              <a:buNone/>
            </a:pPr>
            <a:endParaRPr lang="en-US" sz="2000" dirty="0" smtClean="0">
              <a:latin typeface="Times New Roman" pitchFamily="18" charset="0"/>
              <a:cs typeface="Times New Roman" pitchFamily="18" charset="0"/>
            </a:endParaRPr>
          </a:p>
          <a:p>
            <a:r>
              <a:rPr lang="en-US" sz="2000" dirty="0" smtClean="0"/>
              <a:t>We don’t have to tell you that McDonald’s is the most popular fast-food restaurant in the world — so if you’re interested in buying a fast-food franchise, it makes sense to set your sights here. About 90% of McDonald’s in the U.S. are owned and operated by franchisees; and, according to the company, McDonald’s has the largest number of women and minority franchise owners in the fast-food industry.</a:t>
            </a:r>
          </a:p>
          <a:p>
            <a:r>
              <a:rPr lang="en-US" sz="2000" dirty="0" smtClean="0"/>
              <a:t>In order for your application to be considered, you need to have at least $500,000 in accessible, liquid capital. And if your application is approved, you’ll need to undergo pretty intensive training before completing your purchase. Training is typically done over the course of 12 to 18 months on a part-time basis.</a:t>
            </a:r>
          </a:p>
        </p:txBody>
      </p:sp>
      <p:pic>
        <p:nvPicPr>
          <p:cNvPr id="8194" name="Picture 2" descr="McDonald's"/>
          <p:cNvPicPr>
            <a:picLocks noChangeAspect="1" noChangeArrowheads="1"/>
          </p:cNvPicPr>
          <p:nvPr/>
        </p:nvPicPr>
        <p:blipFill>
          <a:blip r:embed="rId2"/>
          <a:srcRect/>
          <a:stretch>
            <a:fillRect/>
          </a:stretch>
        </p:blipFill>
        <p:spPr bwMode="auto">
          <a:xfrm>
            <a:off x="7235643" y="794520"/>
            <a:ext cx="904875" cy="904876"/>
          </a:xfrm>
          <a:prstGeom prst="rect">
            <a:avLst/>
          </a:prstGeom>
          <a:noFill/>
        </p:spPr>
      </p:pic>
    </p:spTree>
    <p:extLst>
      <p:ext uri="{BB962C8B-B14F-4D97-AF65-F5344CB8AC3E}">
        <p14:creationId xmlns="" xmlns:p14="http://schemas.microsoft.com/office/powerpoint/2010/main" val="4163505534"/>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McDonald's </a:t>
            </a:r>
            <a:r>
              <a:rPr lang="en-US" dirty="0" smtClean="0"/>
              <a:t>Overview</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80768" y="2232369"/>
            <a:ext cx="10135724" cy="3946362"/>
          </a:xfrm>
        </p:spPr>
        <p:txBody>
          <a:bodyPr>
            <a:normAutofit fontScale="77500" lnSpcReduction="20000"/>
          </a:bodyPr>
          <a:lstStyle/>
          <a:p>
            <a:pPr>
              <a:buFont typeface="Wingdings" pitchFamily="2" charset="2"/>
              <a:buChar char="q"/>
            </a:pPr>
            <a:r>
              <a:rPr lang="en-US" sz="1600" b="1" dirty="0" smtClean="0"/>
              <a:t>Company Overview</a:t>
            </a:r>
          </a:p>
          <a:p>
            <a:pPr>
              <a:lnSpc>
                <a:spcPct val="120000"/>
              </a:lnSpc>
              <a:buNone/>
            </a:pPr>
            <a:r>
              <a:rPr lang="en-US" sz="1600" dirty="0" smtClean="0"/>
              <a:t>	</a:t>
            </a:r>
            <a:r>
              <a:rPr lang="en-US" sz="1800" dirty="0" smtClean="0"/>
              <a:t>Ray Kroc, a milkshake mixer salesman, ventured to California in 1954 to visit McDonald's hamburger stand, where he heard they were running eight mixers at once. Kroc was impressed by how rapidly customers were served and, seeing an opportunity to sell many more milkshake machines, encouraged brothers Dick and Mac McDonald to open a chain of their restaurants. Kroc became their business partner and opened the first McDonald's in Des Plaines, Illinois in 1955. McDonald's and the Golden Arches have since become an internationally-recognized symbol of quick-service hamburgers, fries, chicken, breakfast items, salads and milkshakes.</a:t>
            </a:r>
            <a:endParaRPr lang="en-US" sz="1400" dirty="0" smtClean="0"/>
          </a:p>
          <a:p>
            <a:pPr>
              <a:lnSpc>
                <a:spcPct val="120000"/>
              </a:lnSpc>
              <a:buNone/>
            </a:pPr>
            <a:endParaRPr lang="en-US" sz="2000" dirty="0" smtClean="0"/>
          </a:p>
          <a:p>
            <a:pPr>
              <a:buFont typeface="Wingdings" pitchFamily="2" charset="2"/>
              <a:buChar char="q"/>
            </a:pPr>
            <a:r>
              <a:rPr lang="en-US" sz="1800" b="1" dirty="0" smtClean="0"/>
              <a:t>About McDonald's:</a:t>
            </a:r>
          </a:p>
          <a:p>
            <a:r>
              <a:rPr lang="en-US" sz="1800" dirty="0" smtClean="0"/>
              <a:t>Industry: Food</a:t>
            </a:r>
          </a:p>
          <a:p>
            <a:r>
              <a:rPr lang="en-US" sz="1800" dirty="0" smtClean="0"/>
              <a:t>Related Categories Hamburgers</a:t>
            </a:r>
          </a:p>
          <a:p>
            <a:r>
              <a:rPr lang="en-US" sz="1800" dirty="0" smtClean="0"/>
              <a:t>Founded: 1955</a:t>
            </a:r>
          </a:p>
          <a:p>
            <a:r>
              <a:rPr lang="en-US" sz="1800" dirty="0" smtClean="0"/>
              <a:t>Leader ship: Chris Kempczinski, CEO</a:t>
            </a:r>
          </a:p>
          <a:p>
            <a:r>
              <a:rPr lang="en-US" sz="1800" dirty="0" smtClean="0"/>
              <a:t>Franchising Since: 1955 (66 years)</a:t>
            </a:r>
          </a:p>
          <a:p>
            <a:r>
              <a:rPr lang="en-US" sz="1800" dirty="0" smtClean="0"/>
              <a:t>Employees at HQ: 885</a:t>
            </a:r>
          </a:p>
          <a:p>
            <a:endParaRPr lang="en-US" sz="1900" dirty="0" smtClean="0"/>
          </a:p>
          <a:p>
            <a:endParaRPr lang="en-US" sz="2000" dirty="0"/>
          </a:p>
        </p:txBody>
      </p:sp>
      <p:pic>
        <p:nvPicPr>
          <p:cNvPr id="4" name="Picture 2" descr="McDonald's"/>
          <p:cNvPicPr>
            <a:picLocks noChangeAspect="1" noChangeArrowheads="1"/>
          </p:cNvPicPr>
          <p:nvPr/>
        </p:nvPicPr>
        <p:blipFill>
          <a:blip r:embed="rId2"/>
          <a:srcRect/>
          <a:stretch>
            <a:fillRect/>
          </a:stretch>
        </p:blipFill>
        <p:spPr bwMode="auto">
          <a:xfrm>
            <a:off x="8470451" y="3857897"/>
            <a:ext cx="2253339" cy="2253342"/>
          </a:xfrm>
          <a:prstGeom prst="rect">
            <a:avLst/>
          </a:prstGeom>
          <a:noFill/>
        </p:spPr>
      </p:pic>
    </p:spTree>
    <p:extLst>
      <p:ext uri="{BB962C8B-B14F-4D97-AF65-F5344CB8AC3E}">
        <p14:creationId xmlns="" xmlns:p14="http://schemas.microsoft.com/office/powerpoint/2010/main" val="4163505534"/>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KFC</a:t>
            </a:r>
            <a:endParaRPr lang="en-US" dirty="0"/>
          </a:p>
        </p:txBody>
      </p:sp>
      <p:sp>
        <p:nvSpPr>
          <p:cNvPr id="3" name="Content Placeholder 2"/>
          <p:cNvSpPr>
            <a:spLocks noGrp="1"/>
          </p:cNvSpPr>
          <p:nvPr>
            <p:ph idx="1"/>
          </p:nvPr>
        </p:nvSpPr>
        <p:spPr>
          <a:xfrm>
            <a:off x="980768" y="2232369"/>
            <a:ext cx="10135724" cy="3946362"/>
          </a:xfrm>
        </p:spPr>
        <p:txBody>
          <a:bodyPr>
            <a:normAutofit fontScale="92500" lnSpcReduction="20000"/>
          </a:bodyPr>
          <a:lstStyle/>
          <a:p>
            <a:r>
              <a:rPr lang="en-US" sz="2000" b="1" dirty="0" smtClean="0"/>
              <a:t>Initial franchise fee: </a:t>
            </a:r>
            <a:r>
              <a:rPr lang="en-US" sz="2000" dirty="0" smtClean="0"/>
              <a:t>$45,000.</a:t>
            </a:r>
          </a:p>
          <a:p>
            <a:r>
              <a:rPr lang="en-US" sz="2000" b="1" dirty="0" smtClean="0"/>
              <a:t>Estimated total initial investment: </a:t>
            </a:r>
            <a:r>
              <a:rPr lang="en-US" sz="2000" dirty="0" smtClean="0"/>
              <a:t>$1.4 million to $2.7 million.</a:t>
            </a:r>
          </a:p>
          <a:p>
            <a:endParaRPr lang="en-US" sz="2000" dirty="0" smtClean="0"/>
          </a:p>
          <a:p>
            <a:r>
              <a:rPr lang="en-US" sz="2000" dirty="0" smtClean="0"/>
              <a:t>It’s safe to say that Colonel Sanders is one of the most recognizable icons in American fast-food culture — which checks out, considering that an estimated 185 million Americans see a KFC commercial once a week. Clearly, buying a KFC franchise means you’re backed by an incredibly strong business model and a well-established support system.</a:t>
            </a:r>
          </a:p>
          <a:p>
            <a:r>
              <a:rPr lang="en-US" sz="2000" dirty="0" smtClean="0"/>
              <a:t>It makes sense, too, that KFC considers several variables — both quantitative and qualitative — when evaluating a potential franchisee’s eligibility. The six major factors KFC evaluates in their franchise applicants include “multi-unit operations experience, financial qualifications, personal and financial reputation, motivation and commitment, culture and brand fit and growth mindset,” among other factors. KFC has among the more rigorous financial qualifications, too: At a minimum, applicants need a net worth of $1.5 million and $750,000 in liquid assets, though these requirements will vary (i.e. be higher) depending on your ownership level.</a:t>
            </a:r>
          </a:p>
          <a:p>
            <a:pPr>
              <a:buNone/>
            </a:pPr>
            <a:endParaRPr lang="en-US" sz="2000" dirty="0"/>
          </a:p>
        </p:txBody>
      </p:sp>
      <p:pic>
        <p:nvPicPr>
          <p:cNvPr id="6146" name="Picture 2" descr="KFC"/>
          <p:cNvPicPr>
            <a:picLocks noChangeAspect="1" noChangeArrowheads="1"/>
          </p:cNvPicPr>
          <p:nvPr/>
        </p:nvPicPr>
        <p:blipFill>
          <a:blip r:embed="rId2"/>
          <a:srcRect/>
          <a:stretch>
            <a:fillRect/>
          </a:stretch>
        </p:blipFill>
        <p:spPr bwMode="auto">
          <a:xfrm>
            <a:off x="6791506" y="807583"/>
            <a:ext cx="904875" cy="904876"/>
          </a:xfrm>
          <a:prstGeom prst="rect">
            <a:avLst/>
          </a:prstGeom>
          <a:noFill/>
        </p:spPr>
      </p:pic>
    </p:spTree>
    <p:extLst>
      <p:ext uri="{BB962C8B-B14F-4D97-AF65-F5344CB8AC3E}">
        <p14:creationId xmlns="" xmlns:p14="http://schemas.microsoft.com/office/powerpoint/2010/main" val="4163505534"/>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KFC Overview</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80768" y="2232369"/>
            <a:ext cx="10135724" cy="3946362"/>
          </a:xfrm>
        </p:spPr>
        <p:txBody>
          <a:bodyPr>
            <a:normAutofit fontScale="77500" lnSpcReduction="20000"/>
          </a:bodyPr>
          <a:lstStyle/>
          <a:p>
            <a:pPr>
              <a:buFont typeface="Wingdings" pitchFamily="2" charset="2"/>
              <a:buChar char="q"/>
            </a:pPr>
            <a:r>
              <a:rPr lang="en-US" sz="1800" b="1" dirty="0" smtClean="0"/>
              <a:t>Company Overview:</a:t>
            </a:r>
          </a:p>
          <a:p>
            <a:pPr>
              <a:lnSpc>
                <a:spcPct val="120000"/>
              </a:lnSpc>
              <a:buNone/>
            </a:pPr>
            <a:r>
              <a:rPr lang="en-US" sz="1600" dirty="0" smtClean="0"/>
              <a:t>	</a:t>
            </a:r>
            <a:r>
              <a:rPr lang="en-US" sz="1800" dirty="0" smtClean="0"/>
              <a:t>In 1930, Harland Sanders opened Sanders Court &amp; Cafe in the front room of a gas station in Corbin, Kentucky. He was named an honorary Kentucky Colonel in 1936 for his contributions to local cuisine. Colonel Sanders began franchising in 1952 and awarded the first franchise to Pete Harman in Salt Lake City, Utah. Their handshake agreement stipulated that the corporation would receive a royalty of one nickel for each chicken Harman sold.</a:t>
            </a:r>
          </a:p>
          <a:p>
            <a:pPr>
              <a:lnSpc>
                <a:spcPct val="120000"/>
              </a:lnSpc>
              <a:buNone/>
            </a:pPr>
            <a:r>
              <a:rPr lang="en-US" sz="1800" dirty="0" smtClean="0"/>
              <a:t>	His recipe is still a secret, but billions of Colonel Sanders' chicken dinners are served annually in more than 125 countries. KFC is now part of Yum! Brands, which also includes Pizza Hut and Taco Bell.</a:t>
            </a:r>
            <a:endParaRPr lang="en-US" sz="1600" dirty="0" smtClean="0"/>
          </a:p>
          <a:p>
            <a:pPr>
              <a:buNone/>
            </a:pPr>
            <a:endParaRPr lang="en-US" sz="2000" dirty="0" smtClean="0"/>
          </a:p>
          <a:p>
            <a:pPr>
              <a:buFont typeface="Wingdings" pitchFamily="2" charset="2"/>
              <a:buChar char="q"/>
            </a:pPr>
            <a:r>
              <a:rPr lang="en-US" sz="2000" b="1" dirty="0" smtClean="0"/>
              <a:t>About KFC</a:t>
            </a:r>
          </a:p>
          <a:p>
            <a:r>
              <a:rPr lang="en-US" sz="1500" dirty="0" smtClean="0"/>
              <a:t>Industry : Food</a:t>
            </a:r>
          </a:p>
          <a:p>
            <a:r>
              <a:rPr lang="en-US" sz="1500" dirty="0" smtClean="0"/>
              <a:t>Founded: 1930</a:t>
            </a:r>
          </a:p>
          <a:p>
            <a:r>
              <a:rPr lang="en-US" sz="1500" dirty="0" smtClean="0"/>
              <a:t>Parent Company: Yum! Brands Inc.</a:t>
            </a:r>
          </a:p>
          <a:p>
            <a:r>
              <a:rPr lang="en-US" sz="1500" dirty="0" smtClean="0"/>
              <a:t>Leadership: Kevin Hochman, President</a:t>
            </a:r>
          </a:p>
          <a:p>
            <a:r>
              <a:rPr lang="en-US" sz="1500" dirty="0" smtClean="0"/>
              <a:t>Franchising Since: 1952 (69 years)</a:t>
            </a:r>
          </a:p>
          <a:p>
            <a:r>
              <a:rPr lang="en-US" sz="1500" dirty="0" smtClean="0"/>
              <a:t>Employees at HQ: 341</a:t>
            </a:r>
          </a:p>
          <a:p>
            <a:endParaRPr lang="en-US" sz="2000" dirty="0"/>
          </a:p>
        </p:txBody>
      </p:sp>
      <p:pic>
        <p:nvPicPr>
          <p:cNvPr id="4" name="Picture 2" descr="KFC"/>
          <p:cNvPicPr>
            <a:picLocks noChangeAspect="1" noChangeArrowheads="1"/>
          </p:cNvPicPr>
          <p:nvPr/>
        </p:nvPicPr>
        <p:blipFill>
          <a:blip r:embed="rId2"/>
          <a:srcRect/>
          <a:stretch>
            <a:fillRect/>
          </a:stretch>
        </p:blipFill>
        <p:spPr bwMode="auto">
          <a:xfrm>
            <a:off x="8784771" y="4430484"/>
            <a:ext cx="1464401" cy="1464403"/>
          </a:xfrm>
          <a:prstGeom prst="rect">
            <a:avLst/>
          </a:prstGeom>
          <a:noFill/>
        </p:spPr>
      </p:pic>
    </p:spTree>
    <p:extLst>
      <p:ext uri="{BB962C8B-B14F-4D97-AF65-F5344CB8AC3E}">
        <p14:creationId xmlns="" xmlns:p14="http://schemas.microsoft.com/office/powerpoint/2010/main" val="4163505534"/>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Hut</a:t>
            </a:r>
            <a:endParaRPr lang="en-US" dirty="0"/>
          </a:p>
        </p:txBody>
      </p:sp>
      <p:sp>
        <p:nvSpPr>
          <p:cNvPr id="3" name="Content Placeholder 2"/>
          <p:cNvSpPr>
            <a:spLocks noGrp="1"/>
          </p:cNvSpPr>
          <p:nvPr>
            <p:ph idx="1"/>
          </p:nvPr>
        </p:nvSpPr>
        <p:spPr>
          <a:xfrm>
            <a:off x="980768" y="2232369"/>
            <a:ext cx="10135724" cy="3946362"/>
          </a:xfrm>
        </p:spPr>
        <p:txBody>
          <a:bodyPr>
            <a:normAutofit lnSpcReduction="10000"/>
          </a:bodyPr>
          <a:lstStyle/>
          <a:p>
            <a:r>
              <a:rPr lang="en-US" sz="2000" b="1" dirty="0" smtClean="0"/>
              <a:t>Initial franchise fee: </a:t>
            </a:r>
            <a:r>
              <a:rPr lang="en-US" sz="2000" dirty="0" smtClean="0"/>
              <a:t>$25,000.</a:t>
            </a:r>
          </a:p>
          <a:p>
            <a:r>
              <a:rPr lang="en-US" sz="2000" b="1" dirty="0" smtClean="0"/>
              <a:t>Estimated total initial investment: </a:t>
            </a:r>
            <a:r>
              <a:rPr lang="en-US" sz="2000" dirty="0" smtClean="0"/>
              <a:t>$357,000 to $2.2 million.</a:t>
            </a:r>
          </a:p>
          <a:p>
            <a:endParaRPr lang="en-US" sz="2000" dirty="0" smtClean="0"/>
          </a:p>
          <a:p>
            <a:r>
              <a:rPr lang="en-US" sz="2000" dirty="0" smtClean="0"/>
              <a:t>With 18,431 units under their belt, Pizza Hut is the largest pizza company in the world. (Another fun fact? The very first product ever ordered online was a Pizza Hut pizza.) At a minimum, prospective Pizza Hut franchisees need to have $700,000 in net worth, $350,000 in liquid assets and a strong credit report. Applicants will also need to present Pizza Hut with a financial plan detailing how they’ll grow their location.</a:t>
            </a:r>
          </a:p>
          <a:p>
            <a:r>
              <a:rPr lang="en-US" sz="2000" dirty="0" smtClean="0"/>
              <a:t>If you’re approved, Pizza Hut will provide comprehensive training and marketing support, as well as support in opening your location. They don’t provide financing, but Pizza Hut is listed in the SBA registry, which means Pizza Hut franchisees can receive expedited financing through the SBA if their loan application is approved.</a:t>
            </a:r>
            <a:endParaRPr lang="en-US" sz="2000" dirty="0"/>
          </a:p>
        </p:txBody>
      </p:sp>
      <p:pic>
        <p:nvPicPr>
          <p:cNvPr id="7170" name="Picture 2" descr="Pizza Hut"/>
          <p:cNvPicPr>
            <a:picLocks noChangeAspect="1" noChangeArrowheads="1"/>
          </p:cNvPicPr>
          <p:nvPr/>
        </p:nvPicPr>
        <p:blipFill>
          <a:blip r:embed="rId2"/>
          <a:srcRect/>
          <a:stretch>
            <a:fillRect/>
          </a:stretch>
        </p:blipFill>
        <p:spPr bwMode="auto">
          <a:xfrm>
            <a:off x="7745095" y="859835"/>
            <a:ext cx="904875" cy="904876"/>
          </a:xfrm>
          <a:prstGeom prst="rect">
            <a:avLst/>
          </a:prstGeom>
          <a:noFill/>
        </p:spPr>
      </p:pic>
    </p:spTree>
    <p:extLst>
      <p:ext uri="{BB962C8B-B14F-4D97-AF65-F5344CB8AC3E}">
        <p14:creationId xmlns="" xmlns:p14="http://schemas.microsoft.com/office/powerpoint/2010/main" val="4163505534"/>
      </p:ext>
    </p:extLst>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Hut Overview</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80768" y="2232369"/>
            <a:ext cx="10135724" cy="3946362"/>
          </a:xfrm>
        </p:spPr>
        <p:txBody>
          <a:bodyPr>
            <a:normAutofit fontScale="85000" lnSpcReduction="10000"/>
          </a:bodyPr>
          <a:lstStyle/>
          <a:p>
            <a:pPr>
              <a:buFont typeface="Wingdings" pitchFamily="2" charset="2"/>
              <a:buChar char="q"/>
            </a:pPr>
            <a:r>
              <a:rPr lang="en-US" sz="1800" b="1" dirty="0" smtClean="0"/>
              <a:t>Company Overview:</a:t>
            </a:r>
          </a:p>
          <a:p>
            <a:pPr>
              <a:lnSpc>
                <a:spcPct val="120000"/>
              </a:lnSpc>
              <a:buNone/>
            </a:pPr>
            <a:r>
              <a:rPr lang="en-US" sz="1600" dirty="0" smtClean="0"/>
              <a:t>	</a:t>
            </a:r>
            <a:r>
              <a:rPr lang="en-US" sz="1800" dirty="0" smtClean="0"/>
              <a:t>Pizza Hut began with two brothers, Frank and Dan Carney, borrowing $600 from their mom to start a pizzeria in Wichita, Kansas. The first Pizza Hut opened its doors in 1958. The first franchised location opened in 1960 in Topeka, Kansas. Today, Pizza Hut has locations throughout the world serving pizza, pasta and wings. Pizza Hut is owned by Yum! Brands, parent company of KFC and Taco Bell.</a:t>
            </a:r>
            <a:endParaRPr lang="en-US" sz="1600" dirty="0" smtClean="0"/>
          </a:p>
          <a:p>
            <a:pPr>
              <a:buNone/>
            </a:pPr>
            <a:endParaRPr lang="en-US" sz="2000" dirty="0" smtClean="0"/>
          </a:p>
          <a:p>
            <a:pPr>
              <a:buFont typeface="Wingdings" pitchFamily="2" charset="2"/>
              <a:buChar char="q"/>
            </a:pPr>
            <a:r>
              <a:rPr lang="en-US" sz="2000" b="1" dirty="0" smtClean="0"/>
              <a:t>About Pizza Hut:</a:t>
            </a:r>
          </a:p>
          <a:p>
            <a:r>
              <a:rPr lang="en-US" sz="1500" dirty="0" smtClean="0"/>
              <a:t>Industry : Food</a:t>
            </a:r>
          </a:p>
          <a:p>
            <a:r>
              <a:rPr lang="en-US" sz="1500" dirty="0" smtClean="0"/>
              <a:t>Founded: </a:t>
            </a:r>
            <a:r>
              <a:rPr lang="en-US" sz="1400" dirty="0" smtClean="0"/>
              <a:t>1958</a:t>
            </a:r>
            <a:endParaRPr lang="en-US" sz="1500" dirty="0" smtClean="0"/>
          </a:p>
          <a:p>
            <a:r>
              <a:rPr lang="en-US" sz="1500" dirty="0" smtClean="0"/>
              <a:t>Parent Company: Yum! Brands Inc.</a:t>
            </a:r>
          </a:p>
          <a:p>
            <a:r>
              <a:rPr lang="en-US" sz="1500" dirty="0" smtClean="0"/>
              <a:t>Leadership: Kevin Hochman, President</a:t>
            </a:r>
          </a:p>
          <a:p>
            <a:r>
              <a:rPr lang="en-US" sz="1500" dirty="0" smtClean="0"/>
              <a:t>Franchising Since: </a:t>
            </a:r>
            <a:r>
              <a:rPr lang="en-US" sz="1400" dirty="0" smtClean="0"/>
              <a:t>1959 (62 years</a:t>
            </a:r>
            <a:r>
              <a:rPr lang="en-US" sz="1400" dirty="0" smtClean="0"/>
              <a:t>)</a:t>
            </a:r>
            <a:endParaRPr lang="en-US" sz="1500" dirty="0" smtClean="0"/>
          </a:p>
          <a:p>
            <a:r>
              <a:rPr lang="en-US" sz="1500" dirty="0" smtClean="0"/>
              <a:t>Employees at HQ: 400</a:t>
            </a:r>
          </a:p>
        </p:txBody>
      </p:sp>
      <p:pic>
        <p:nvPicPr>
          <p:cNvPr id="6146" name="Picture 2" descr="Pizza Hut"/>
          <p:cNvPicPr>
            <a:picLocks noChangeAspect="1" noChangeArrowheads="1"/>
          </p:cNvPicPr>
          <p:nvPr/>
        </p:nvPicPr>
        <p:blipFill>
          <a:blip r:embed="rId2"/>
          <a:srcRect/>
          <a:stretch>
            <a:fillRect/>
          </a:stretch>
        </p:blipFill>
        <p:spPr bwMode="auto">
          <a:xfrm>
            <a:off x="8800012" y="4138611"/>
            <a:ext cx="1704884" cy="1704886"/>
          </a:xfrm>
          <a:prstGeom prst="rect">
            <a:avLst/>
          </a:prstGeom>
          <a:noFill/>
        </p:spPr>
      </p:pic>
    </p:spTree>
    <p:extLst>
      <p:ext uri="{BB962C8B-B14F-4D97-AF65-F5344CB8AC3E}">
        <p14:creationId xmlns="" xmlns:p14="http://schemas.microsoft.com/office/powerpoint/2010/main" val="4163505534"/>
      </p:ext>
    </p:extLst>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1050</TotalTime>
  <Words>940</Words>
  <Application>Microsoft Office PowerPoint</Application>
  <PresentationFormat>Custom</PresentationFormat>
  <Paragraphs>91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Berlin</vt:lpstr>
      <vt:lpstr>Hey, Everyone!!!</vt:lpstr>
      <vt:lpstr>Introduction</vt:lpstr>
      <vt:lpstr>Today we discuss about</vt:lpstr>
      <vt:lpstr>McDonald’s</vt:lpstr>
      <vt:lpstr>McDonald's Overview</vt:lpstr>
      <vt:lpstr>KFC</vt:lpstr>
      <vt:lpstr>KFC Overview</vt:lpstr>
      <vt:lpstr>Pizza Hut</vt:lpstr>
      <vt:lpstr>Pizza Hut Overview</vt:lpstr>
      <vt:lpstr>Taco Bell</vt:lpstr>
      <vt:lpstr>Papa John’s</vt:lpstr>
      <vt:lpstr>Slide 12</vt:lpstr>
      <vt:lpstr>Question and Answer segment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dc:title>
  <dc:creator>Mahmudul Hasan</dc:creator>
  <cp:lastModifiedBy>Windows User</cp:lastModifiedBy>
  <cp:revision>295</cp:revision>
  <dcterms:created xsi:type="dcterms:W3CDTF">2019-02-04T16:54:00Z</dcterms:created>
  <dcterms:modified xsi:type="dcterms:W3CDTF">2021-12-08T05:50:09Z</dcterms:modified>
</cp:coreProperties>
</file>