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5" r:id="rId1"/>
  </p:sldMasterIdLst>
  <p:notesMasterIdLst>
    <p:notesMasterId r:id="rId14"/>
  </p:notesMasterIdLst>
  <p:sldIdLst>
    <p:sldId id="273" r:id="rId2"/>
    <p:sldId id="274" r:id="rId3"/>
    <p:sldId id="275" r:id="rId4"/>
    <p:sldId id="276" r:id="rId5"/>
    <p:sldId id="277" r:id="rId6"/>
    <p:sldId id="278" r:id="rId7"/>
    <p:sldId id="279" r:id="rId8"/>
    <p:sldId id="280" r:id="rId9"/>
    <p:sldId id="281" r:id="rId10"/>
    <p:sldId id="282" r:id="rId11"/>
    <p:sldId id="284" r:id="rId12"/>
    <p:sldId id="283" r:id="rId1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467FA5-0C7F-498B-B935-76A2F3A558B9}">
          <p14:sldIdLst>
            <p14:sldId id="273"/>
            <p14:sldId id="274"/>
            <p14:sldId id="275"/>
            <p14:sldId id="276"/>
            <p14:sldId id="277"/>
            <p14:sldId id="278"/>
            <p14:sldId id="279"/>
            <p14:sldId id="280"/>
            <p14:sldId id="281"/>
            <p14:sldId id="282"/>
            <p14:sldId id="284"/>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6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99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AF8DD645-B9B4-46EE-B031-35C24A448A04}" type="datetimeFigureOut">
              <a:rPr lang="en-US" smtClean="0"/>
              <a:t>12/7/2021</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r>
              <a:rPr lang="en-US"/>
              <a:t>
              </a:t>
            </a:r>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6377101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E61780-2E25-4081-A2D9-4C0805256F67}" type="datetimeFigureOut">
              <a:rPr lang="en-US" smtClean="0"/>
              <a:t>12/7/2021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47571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77578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51221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0598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7820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0746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580A0-ED6C-4884-9FFE-87471827F59A}" type="datetimeFigureOut">
              <a:rPr lang="en-US" smtClean="0"/>
              <a:t>12/7/2021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7678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smtClean="0"/>
              <a:t>12/7/2021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24123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616993E9-CEF0-47B7-AEA6-AFACC79966BA}" type="datetimeFigureOut">
              <a:rPr lang="en-US" smtClean="0"/>
              <a:t>12/7/2021</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r>
              <a:rPr lang="en-US"/>
              <a:t>
              </a:t>
            </a:r>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305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12/7/2021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5780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12/7/2021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7894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12/7/2021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575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smtClean="0"/>
              <a:t>12/7/2021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6049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9AD-49F4-478E-A013-BE606CDD1B41}" type="datetimeFigureOut">
              <a:rPr lang="en-US" smtClean="0"/>
              <a:t>12/7/2021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27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smtClean="0"/>
              <a:t>12/7/2021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3632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12/7/2021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5423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E61780-2E25-4081-A2D9-4C0805256F67}" type="datetimeFigureOut">
              <a:rPr lang="en-US" smtClean="0"/>
              <a:t>12/7/2021</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64989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462846-D911-4E57-8DD2-3D63942B74F4}"/>
              </a:ext>
            </a:extLst>
          </p:cNvPr>
          <p:cNvSpPr txBox="1"/>
          <p:nvPr/>
        </p:nvSpPr>
        <p:spPr>
          <a:xfrm>
            <a:off x="1734017" y="1618925"/>
            <a:ext cx="6624320" cy="523220"/>
          </a:xfrm>
          <a:prstGeom prst="rect">
            <a:avLst/>
          </a:prstGeom>
          <a:noFill/>
        </p:spPr>
        <p:txBody>
          <a:bodyPr wrap="square">
            <a:spAutoFit/>
          </a:bodyPr>
          <a:lstStyle/>
          <a:p>
            <a:r>
              <a:rPr lang="en-US" sz="2400" b="1" u="sng" dirty="0">
                <a:solidFill>
                  <a:srgbClr val="7030A0"/>
                </a:solidFill>
              </a:rPr>
              <a:t>Presentation :Top </a:t>
            </a:r>
            <a:r>
              <a:rPr lang="en-US" sz="2800" b="1" u="sng" dirty="0">
                <a:solidFill>
                  <a:srgbClr val="7030A0"/>
                </a:solidFill>
              </a:rPr>
              <a:t>10 </a:t>
            </a:r>
            <a:r>
              <a:rPr lang="en-US" sz="2400" b="1" u="sng" dirty="0">
                <a:solidFill>
                  <a:srgbClr val="7030A0"/>
                </a:solidFill>
              </a:rPr>
              <a:t>Banks of the World</a:t>
            </a:r>
          </a:p>
        </p:txBody>
      </p:sp>
      <p:sp>
        <p:nvSpPr>
          <p:cNvPr id="7" name="TextBox 6">
            <a:extLst>
              <a:ext uri="{FF2B5EF4-FFF2-40B4-BE49-F238E27FC236}">
                <a16:creationId xmlns:a16="http://schemas.microsoft.com/office/drawing/2014/main" id="{D18BED44-81E5-4115-A86D-B7CE900859E4}"/>
              </a:ext>
            </a:extLst>
          </p:cNvPr>
          <p:cNvSpPr txBox="1"/>
          <p:nvPr/>
        </p:nvSpPr>
        <p:spPr>
          <a:xfrm>
            <a:off x="1340477" y="2612535"/>
            <a:ext cx="1595120" cy="369332"/>
          </a:xfrm>
          <a:prstGeom prst="rect">
            <a:avLst/>
          </a:prstGeom>
          <a:noFill/>
        </p:spPr>
        <p:txBody>
          <a:bodyPr wrap="square">
            <a:spAutoFit/>
          </a:bodyPr>
          <a:lstStyle/>
          <a:p>
            <a:r>
              <a:rPr lang="en-US" b="1" dirty="0"/>
              <a:t>Submitted to</a:t>
            </a:r>
          </a:p>
        </p:txBody>
      </p:sp>
      <p:sp>
        <p:nvSpPr>
          <p:cNvPr id="9" name="TextBox 8">
            <a:extLst>
              <a:ext uri="{FF2B5EF4-FFF2-40B4-BE49-F238E27FC236}">
                <a16:creationId xmlns:a16="http://schemas.microsoft.com/office/drawing/2014/main" id="{37765623-E40A-45EB-9487-29C1B7D03C7F}"/>
              </a:ext>
            </a:extLst>
          </p:cNvPr>
          <p:cNvSpPr txBox="1"/>
          <p:nvPr/>
        </p:nvSpPr>
        <p:spPr>
          <a:xfrm>
            <a:off x="1340477" y="3134663"/>
            <a:ext cx="3572202" cy="1754326"/>
          </a:xfrm>
          <a:prstGeom prst="rect">
            <a:avLst/>
          </a:prstGeom>
          <a:noFill/>
        </p:spPr>
        <p:txBody>
          <a:bodyPr wrap="square">
            <a:spAutoFit/>
          </a:bodyPr>
          <a:lstStyle/>
          <a:p>
            <a:r>
              <a:rPr lang="en-US" dirty="0"/>
              <a:t>FATEMA NUSRAT CHOWDHURY</a:t>
            </a:r>
          </a:p>
          <a:p>
            <a:r>
              <a:rPr lang="en-US" dirty="0"/>
              <a:t>Assistant Professor</a:t>
            </a:r>
          </a:p>
          <a:p>
            <a:r>
              <a:rPr lang="en-US" dirty="0"/>
              <a:t>Department of Real Estate</a:t>
            </a:r>
          </a:p>
          <a:p>
            <a:r>
              <a:rPr lang="en-US" dirty="0"/>
              <a:t>Faculty of Business and Entrepreneurship</a:t>
            </a:r>
          </a:p>
          <a:p>
            <a:r>
              <a:rPr lang="en-US" dirty="0"/>
              <a:t>Daffodil International University</a:t>
            </a:r>
          </a:p>
        </p:txBody>
      </p:sp>
      <p:sp>
        <p:nvSpPr>
          <p:cNvPr id="11" name="TextBox 10">
            <a:extLst>
              <a:ext uri="{FF2B5EF4-FFF2-40B4-BE49-F238E27FC236}">
                <a16:creationId xmlns:a16="http://schemas.microsoft.com/office/drawing/2014/main" id="{CAD33C56-71F5-405B-B9C4-42B91A53C9F4}"/>
              </a:ext>
            </a:extLst>
          </p:cNvPr>
          <p:cNvSpPr txBox="1"/>
          <p:nvPr/>
        </p:nvSpPr>
        <p:spPr>
          <a:xfrm>
            <a:off x="5294005" y="2633706"/>
            <a:ext cx="3572203" cy="1200329"/>
          </a:xfrm>
          <a:prstGeom prst="rect">
            <a:avLst/>
          </a:prstGeom>
          <a:noFill/>
        </p:spPr>
        <p:txBody>
          <a:bodyPr wrap="square">
            <a:spAutoFit/>
          </a:bodyPr>
          <a:lstStyle/>
          <a:p>
            <a:r>
              <a:rPr lang="en-US" b="1" dirty="0"/>
              <a:t>Presented By </a:t>
            </a:r>
          </a:p>
          <a:p>
            <a:r>
              <a:rPr lang="en-US" dirty="0" err="1"/>
              <a:t>Amena</a:t>
            </a:r>
            <a:r>
              <a:rPr lang="en-US" dirty="0"/>
              <a:t> Begum</a:t>
            </a:r>
          </a:p>
          <a:p>
            <a:r>
              <a:rPr lang="en-US" dirty="0"/>
              <a:t>ID : 203-16-547</a:t>
            </a:r>
          </a:p>
          <a:p>
            <a:r>
              <a:rPr lang="en-US" dirty="0"/>
              <a:t>Email : Amena16-547@diu.edu.bd</a:t>
            </a:r>
          </a:p>
        </p:txBody>
      </p:sp>
    </p:spTree>
    <p:extLst>
      <p:ext uri="{BB962C8B-B14F-4D97-AF65-F5344CB8AC3E}">
        <p14:creationId xmlns:p14="http://schemas.microsoft.com/office/powerpoint/2010/main" val="411967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9A1DB-B6D8-439A-80CE-58672E28F783}"/>
              </a:ext>
            </a:extLst>
          </p:cNvPr>
          <p:cNvSpPr txBox="1"/>
          <p:nvPr/>
        </p:nvSpPr>
        <p:spPr>
          <a:xfrm>
            <a:off x="1584960" y="858520"/>
            <a:ext cx="4572000" cy="461665"/>
          </a:xfrm>
          <a:prstGeom prst="rect">
            <a:avLst/>
          </a:prstGeom>
          <a:noFill/>
        </p:spPr>
        <p:txBody>
          <a:bodyPr wrap="square">
            <a:spAutoFit/>
          </a:bodyPr>
          <a:lstStyle/>
          <a:p>
            <a:r>
              <a:rPr lang="en-US" sz="2400" b="1" dirty="0"/>
              <a:t>BNP Paribas</a:t>
            </a:r>
          </a:p>
        </p:txBody>
      </p:sp>
      <p:pic>
        <p:nvPicPr>
          <p:cNvPr id="4" name="Picture 3">
            <a:extLst>
              <a:ext uri="{FF2B5EF4-FFF2-40B4-BE49-F238E27FC236}">
                <a16:creationId xmlns:a16="http://schemas.microsoft.com/office/drawing/2014/main" id="{2794650B-C64E-4CB9-A6F2-DC9F26B83081}"/>
              </a:ext>
            </a:extLst>
          </p:cNvPr>
          <p:cNvPicPr>
            <a:picLocks noChangeAspect="1"/>
          </p:cNvPicPr>
          <p:nvPr/>
        </p:nvPicPr>
        <p:blipFill>
          <a:blip r:embed="rId2"/>
          <a:stretch>
            <a:fillRect/>
          </a:stretch>
        </p:blipFill>
        <p:spPr>
          <a:xfrm>
            <a:off x="3569970" y="858520"/>
            <a:ext cx="2708910" cy="461665"/>
          </a:xfrm>
          <a:prstGeom prst="rect">
            <a:avLst/>
          </a:prstGeom>
        </p:spPr>
      </p:pic>
      <p:sp>
        <p:nvSpPr>
          <p:cNvPr id="6" name="TextBox 5">
            <a:extLst>
              <a:ext uri="{FF2B5EF4-FFF2-40B4-BE49-F238E27FC236}">
                <a16:creationId xmlns:a16="http://schemas.microsoft.com/office/drawing/2014/main" id="{DD7ADD10-D8BF-4688-9A11-1ECC19ACBD5A}"/>
              </a:ext>
            </a:extLst>
          </p:cNvPr>
          <p:cNvSpPr txBox="1"/>
          <p:nvPr/>
        </p:nvSpPr>
        <p:spPr>
          <a:xfrm>
            <a:off x="1584960" y="1686116"/>
            <a:ext cx="6471920" cy="2677656"/>
          </a:xfrm>
          <a:prstGeom prst="rect">
            <a:avLst/>
          </a:prstGeom>
          <a:noFill/>
        </p:spPr>
        <p:txBody>
          <a:bodyPr wrap="square">
            <a:spAutoFit/>
          </a:bodyPr>
          <a:lstStyle/>
          <a:p>
            <a:r>
              <a:rPr lang="en-US" sz="2400" dirty="0"/>
              <a:t>BNP Paribas was founded all the way back in 1848. Its core profitability comes from retail banking. More than three quarters of its revenue comes from everyday client accounts.</a:t>
            </a:r>
          </a:p>
          <a:p>
            <a:endParaRPr lang="en-US" sz="2400" dirty="0"/>
          </a:p>
          <a:p>
            <a:pPr marL="342900" indent="-342900">
              <a:buFont typeface="Arial" panose="020B0604020202020204" pitchFamily="34" charset="0"/>
              <a:buChar char="•"/>
            </a:pPr>
            <a:r>
              <a:rPr lang="en-US" sz="2400" dirty="0"/>
              <a:t>Headquartered in Paris, France</a:t>
            </a:r>
          </a:p>
          <a:p>
            <a:pPr marL="342900" indent="-342900">
              <a:buFont typeface="Arial" panose="020B0604020202020204" pitchFamily="34" charset="0"/>
              <a:buChar char="•"/>
            </a:pPr>
            <a:r>
              <a:rPr lang="en-US" sz="2400" dirty="0"/>
              <a:t>Employs 190,000</a:t>
            </a:r>
          </a:p>
        </p:txBody>
      </p:sp>
    </p:spTree>
    <p:extLst>
      <p:ext uri="{BB962C8B-B14F-4D97-AF65-F5344CB8AC3E}">
        <p14:creationId xmlns:p14="http://schemas.microsoft.com/office/powerpoint/2010/main" val="209586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2303C-BDB9-46F7-84D4-52B40C4C55B9}"/>
              </a:ext>
            </a:extLst>
          </p:cNvPr>
          <p:cNvSpPr txBox="1"/>
          <p:nvPr/>
        </p:nvSpPr>
        <p:spPr>
          <a:xfrm>
            <a:off x="1381760" y="917694"/>
            <a:ext cx="4572000" cy="400110"/>
          </a:xfrm>
          <a:prstGeom prst="rect">
            <a:avLst/>
          </a:prstGeom>
          <a:noFill/>
        </p:spPr>
        <p:txBody>
          <a:bodyPr wrap="square">
            <a:spAutoFit/>
          </a:bodyPr>
          <a:lstStyle/>
          <a:p>
            <a:r>
              <a:rPr lang="en-US" sz="2000" b="1" dirty="0"/>
              <a:t>Wells Fargo</a:t>
            </a:r>
          </a:p>
        </p:txBody>
      </p:sp>
      <p:pic>
        <p:nvPicPr>
          <p:cNvPr id="4" name="Picture 3">
            <a:extLst>
              <a:ext uri="{FF2B5EF4-FFF2-40B4-BE49-F238E27FC236}">
                <a16:creationId xmlns:a16="http://schemas.microsoft.com/office/drawing/2014/main" id="{E8231E64-BBA6-4D17-A388-E975ADF34DF0}"/>
              </a:ext>
            </a:extLst>
          </p:cNvPr>
          <p:cNvPicPr>
            <a:picLocks noChangeAspect="1"/>
          </p:cNvPicPr>
          <p:nvPr/>
        </p:nvPicPr>
        <p:blipFill>
          <a:blip r:embed="rId2"/>
          <a:stretch>
            <a:fillRect/>
          </a:stretch>
        </p:blipFill>
        <p:spPr>
          <a:xfrm>
            <a:off x="2840354" y="1014184"/>
            <a:ext cx="1731646" cy="303620"/>
          </a:xfrm>
          <a:prstGeom prst="rect">
            <a:avLst/>
          </a:prstGeom>
        </p:spPr>
      </p:pic>
      <p:sp>
        <p:nvSpPr>
          <p:cNvPr id="6" name="TextBox 5">
            <a:extLst>
              <a:ext uri="{FF2B5EF4-FFF2-40B4-BE49-F238E27FC236}">
                <a16:creationId xmlns:a16="http://schemas.microsoft.com/office/drawing/2014/main" id="{AE94F7A7-979B-467C-A534-528EA40C8815}"/>
              </a:ext>
            </a:extLst>
          </p:cNvPr>
          <p:cNvSpPr txBox="1"/>
          <p:nvPr/>
        </p:nvSpPr>
        <p:spPr>
          <a:xfrm>
            <a:off x="1402080" y="1588642"/>
            <a:ext cx="6979920" cy="2677656"/>
          </a:xfrm>
          <a:prstGeom prst="rect">
            <a:avLst/>
          </a:prstGeom>
          <a:noFill/>
        </p:spPr>
        <p:txBody>
          <a:bodyPr wrap="square">
            <a:spAutoFit/>
          </a:bodyPr>
          <a:lstStyle/>
          <a:p>
            <a:r>
              <a:rPr lang="en-US" sz="2400" dirty="0"/>
              <a:t>Sneaking into the top 10, Wells Fargo has labored through the last few years with a few scandals they’d like to forget. Still, the bank currently holds $1.93 trillion in assets and is one of the United States’ largest retail banks. </a:t>
            </a:r>
          </a:p>
          <a:p>
            <a:pPr marL="342900" indent="-342900">
              <a:buFont typeface="Arial" panose="020B0604020202020204" pitchFamily="34" charset="0"/>
              <a:buChar char="•"/>
            </a:pPr>
            <a:r>
              <a:rPr lang="en-US" sz="2400" dirty="0"/>
              <a:t>Headquartered in San Francisco, California</a:t>
            </a:r>
          </a:p>
          <a:p>
            <a:pPr marL="342900" indent="-342900">
              <a:buFont typeface="Arial" panose="020B0604020202020204" pitchFamily="34" charset="0"/>
              <a:buChar char="•"/>
            </a:pPr>
            <a:r>
              <a:rPr lang="en-US" sz="2400" dirty="0"/>
              <a:t>Employs 270,000</a:t>
            </a:r>
          </a:p>
        </p:txBody>
      </p:sp>
    </p:spTree>
    <p:extLst>
      <p:ext uri="{BB962C8B-B14F-4D97-AF65-F5344CB8AC3E}">
        <p14:creationId xmlns:p14="http://schemas.microsoft.com/office/powerpoint/2010/main" val="397360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C7CAD-D764-44D9-A225-146FA1F40416}"/>
              </a:ext>
            </a:extLst>
          </p:cNvPr>
          <p:cNvSpPr txBox="1"/>
          <p:nvPr/>
        </p:nvSpPr>
        <p:spPr>
          <a:xfrm>
            <a:off x="1351280" y="694174"/>
            <a:ext cx="4572000" cy="400110"/>
          </a:xfrm>
          <a:prstGeom prst="rect">
            <a:avLst/>
          </a:prstGeom>
          <a:noFill/>
        </p:spPr>
        <p:txBody>
          <a:bodyPr wrap="square">
            <a:spAutoFit/>
          </a:bodyPr>
          <a:lstStyle/>
          <a:p>
            <a:r>
              <a:rPr lang="en-US" sz="2000" b="1" dirty="0"/>
              <a:t>Bank of America (BAC)</a:t>
            </a:r>
          </a:p>
        </p:txBody>
      </p:sp>
      <p:pic>
        <p:nvPicPr>
          <p:cNvPr id="4" name="Picture 3">
            <a:extLst>
              <a:ext uri="{FF2B5EF4-FFF2-40B4-BE49-F238E27FC236}">
                <a16:creationId xmlns:a16="http://schemas.microsoft.com/office/drawing/2014/main" id="{9EBD8190-0260-4958-808C-6DF0BC24DB27}"/>
              </a:ext>
            </a:extLst>
          </p:cNvPr>
          <p:cNvPicPr>
            <a:picLocks noChangeAspect="1"/>
          </p:cNvPicPr>
          <p:nvPr/>
        </p:nvPicPr>
        <p:blipFill>
          <a:blip r:embed="rId2"/>
          <a:stretch>
            <a:fillRect/>
          </a:stretch>
        </p:blipFill>
        <p:spPr>
          <a:xfrm>
            <a:off x="4037330" y="694174"/>
            <a:ext cx="2857500" cy="400110"/>
          </a:xfrm>
          <a:prstGeom prst="rect">
            <a:avLst/>
          </a:prstGeom>
        </p:spPr>
      </p:pic>
      <p:sp>
        <p:nvSpPr>
          <p:cNvPr id="6" name="TextBox 5">
            <a:extLst>
              <a:ext uri="{FF2B5EF4-FFF2-40B4-BE49-F238E27FC236}">
                <a16:creationId xmlns:a16="http://schemas.microsoft.com/office/drawing/2014/main" id="{5DFA3FED-5B87-4652-B488-7AB57295BC7E}"/>
              </a:ext>
            </a:extLst>
          </p:cNvPr>
          <p:cNvSpPr txBox="1"/>
          <p:nvPr/>
        </p:nvSpPr>
        <p:spPr>
          <a:xfrm>
            <a:off x="1046480" y="1612821"/>
            <a:ext cx="6644640" cy="3046988"/>
          </a:xfrm>
          <a:prstGeom prst="rect">
            <a:avLst/>
          </a:prstGeom>
          <a:noFill/>
        </p:spPr>
        <p:txBody>
          <a:bodyPr wrap="square">
            <a:spAutoFit/>
          </a:bodyPr>
          <a:lstStyle/>
          <a:p>
            <a:r>
              <a:rPr lang="en-US" sz="2400" dirty="0"/>
              <a:t>BAC is the largest bank holding company in the United States, by assets, with $2.19 trillion. The company serves clients all over the world and has a relationship with 99% of the U.S. Fortune 500 companies. </a:t>
            </a:r>
          </a:p>
          <a:p>
            <a:endParaRPr lang="en-US" sz="2400" dirty="0"/>
          </a:p>
          <a:p>
            <a:pPr marL="342900" indent="-342900">
              <a:buFont typeface="Arial" panose="020B0604020202020204" pitchFamily="34" charset="0"/>
              <a:buChar char="•"/>
            </a:pPr>
            <a:r>
              <a:rPr lang="en-US" sz="2400" dirty="0"/>
              <a:t>Headquartered in Charlotte, North Carolina</a:t>
            </a:r>
          </a:p>
          <a:p>
            <a:pPr marL="342900" indent="-342900">
              <a:buFont typeface="Arial" panose="020B0604020202020204" pitchFamily="34" charset="0"/>
              <a:buChar char="•"/>
            </a:pPr>
            <a:r>
              <a:rPr lang="en-US" sz="2400" dirty="0"/>
              <a:t>Employs 208,000</a:t>
            </a:r>
          </a:p>
        </p:txBody>
      </p:sp>
    </p:spTree>
    <p:extLst>
      <p:ext uri="{BB962C8B-B14F-4D97-AF65-F5344CB8AC3E}">
        <p14:creationId xmlns:p14="http://schemas.microsoft.com/office/powerpoint/2010/main" val="44000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9C262-233E-46C0-ACC2-CDA8DEE72E96}"/>
              </a:ext>
            </a:extLst>
          </p:cNvPr>
          <p:cNvSpPr txBox="1"/>
          <p:nvPr/>
        </p:nvSpPr>
        <p:spPr>
          <a:xfrm>
            <a:off x="1249680" y="257294"/>
            <a:ext cx="6644640" cy="461665"/>
          </a:xfrm>
          <a:prstGeom prst="rect">
            <a:avLst/>
          </a:prstGeom>
          <a:noFill/>
        </p:spPr>
        <p:txBody>
          <a:bodyPr wrap="square">
            <a:spAutoFit/>
          </a:bodyPr>
          <a:lstStyle/>
          <a:p>
            <a:r>
              <a:rPr lang="en-US" sz="2400" b="1" dirty="0"/>
              <a:t>The 10 Largest Banks in the World</a:t>
            </a:r>
          </a:p>
        </p:txBody>
      </p:sp>
      <p:sp>
        <p:nvSpPr>
          <p:cNvPr id="6" name="TextBox 5">
            <a:extLst>
              <a:ext uri="{FF2B5EF4-FFF2-40B4-BE49-F238E27FC236}">
                <a16:creationId xmlns:a16="http://schemas.microsoft.com/office/drawing/2014/main" id="{C655BCD3-3194-4A30-B469-1827EDC9EEBB}"/>
              </a:ext>
            </a:extLst>
          </p:cNvPr>
          <p:cNvSpPr txBox="1"/>
          <p:nvPr/>
        </p:nvSpPr>
        <p:spPr>
          <a:xfrm>
            <a:off x="1336040" y="899111"/>
            <a:ext cx="5796280" cy="400110"/>
          </a:xfrm>
          <a:prstGeom prst="rect">
            <a:avLst/>
          </a:prstGeom>
          <a:noFill/>
        </p:spPr>
        <p:txBody>
          <a:bodyPr wrap="square">
            <a:spAutoFit/>
          </a:bodyPr>
          <a:lstStyle/>
          <a:p>
            <a:r>
              <a:rPr lang="en-US" sz="2000" dirty="0"/>
              <a:t>1. Industrial and Commercial Bank of China</a:t>
            </a:r>
          </a:p>
        </p:txBody>
      </p:sp>
      <p:sp>
        <p:nvSpPr>
          <p:cNvPr id="8" name="TextBox 7">
            <a:extLst>
              <a:ext uri="{FF2B5EF4-FFF2-40B4-BE49-F238E27FC236}">
                <a16:creationId xmlns:a16="http://schemas.microsoft.com/office/drawing/2014/main" id="{2687E201-F31D-49A1-92D0-7AEB5E6DD738}"/>
              </a:ext>
            </a:extLst>
          </p:cNvPr>
          <p:cNvSpPr txBox="1"/>
          <p:nvPr/>
        </p:nvSpPr>
        <p:spPr>
          <a:xfrm>
            <a:off x="1336040" y="1254121"/>
            <a:ext cx="4572000" cy="369332"/>
          </a:xfrm>
          <a:prstGeom prst="rect">
            <a:avLst/>
          </a:prstGeom>
          <a:noFill/>
        </p:spPr>
        <p:txBody>
          <a:bodyPr wrap="square">
            <a:spAutoFit/>
          </a:bodyPr>
          <a:lstStyle/>
          <a:p>
            <a:r>
              <a:rPr lang="en-US" dirty="0"/>
              <a:t>2. China Construction Bank Corporation</a:t>
            </a:r>
          </a:p>
        </p:txBody>
      </p:sp>
      <p:sp>
        <p:nvSpPr>
          <p:cNvPr id="10" name="TextBox 9">
            <a:extLst>
              <a:ext uri="{FF2B5EF4-FFF2-40B4-BE49-F238E27FC236}">
                <a16:creationId xmlns:a16="http://schemas.microsoft.com/office/drawing/2014/main" id="{0780A189-236B-45AA-8DB9-37CAA351270E}"/>
              </a:ext>
            </a:extLst>
          </p:cNvPr>
          <p:cNvSpPr txBox="1"/>
          <p:nvPr/>
        </p:nvSpPr>
        <p:spPr>
          <a:xfrm>
            <a:off x="1336040" y="1757361"/>
            <a:ext cx="4572000" cy="369332"/>
          </a:xfrm>
          <a:prstGeom prst="rect">
            <a:avLst/>
          </a:prstGeom>
          <a:noFill/>
        </p:spPr>
        <p:txBody>
          <a:bodyPr wrap="square">
            <a:spAutoFit/>
          </a:bodyPr>
          <a:lstStyle/>
          <a:p>
            <a:r>
              <a:rPr lang="en-US" dirty="0"/>
              <a:t>3. Agricultural Bank of China</a:t>
            </a:r>
          </a:p>
        </p:txBody>
      </p:sp>
      <p:sp>
        <p:nvSpPr>
          <p:cNvPr id="12" name="TextBox 11">
            <a:extLst>
              <a:ext uri="{FF2B5EF4-FFF2-40B4-BE49-F238E27FC236}">
                <a16:creationId xmlns:a16="http://schemas.microsoft.com/office/drawing/2014/main" id="{F334B4FA-9F5A-40F3-A3D0-48597FA74F61}"/>
              </a:ext>
            </a:extLst>
          </p:cNvPr>
          <p:cNvSpPr txBox="1"/>
          <p:nvPr/>
        </p:nvSpPr>
        <p:spPr>
          <a:xfrm>
            <a:off x="1336040" y="2240289"/>
            <a:ext cx="4572000" cy="369332"/>
          </a:xfrm>
          <a:prstGeom prst="rect">
            <a:avLst/>
          </a:prstGeom>
          <a:noFill/>
        </p:spPr>
        <p:txBody>
          <a:bodyPr wrap="square">
            <a:spAutoFit/>
          </a:bodyPr>
          <a:lstStyle/>
          <a:p>
            <a:r>
              <a:rPr lang="en-US" dirty="0"/>
              <a:t>4. Mitsubishi UFJ Financial Group (Mitsubishi)</a:t>
            </a:r>
          </a:p>
        </p:txBody>
      </p:sp>
      <p:sp>
        <p:nvSpPr>
          <p:cNvPr id="14" name="TextBox 13">
            <a:extLst>
              <a:ext uri="{FF2B5EF4-FFF2-40B4-BE49-F238E27FC236}">
                <a16:creationId xmlns:a16="http://schemas.microsoft.com/office/drawing/2014/main" id="{00E3D9C7-892A-41FE-B1AD-3E3ED74DA727}"/>
              </a:ext>
            </a:extLst>
          </p:cNvPr>
          <p:cNvSpPr txBox="1"/>
          <p:nvPr/>
        </p:nvSpPr>
        <p:spPr>
          <a:xfrm>
            <a:off x="1336040" y="2665828"/>
            <a:ext cx="4572000" cy="369332"/>
          </a:xfrm>
          <a:prstGeom prst="rect">
            <a:avLst/>
          </a:prstGeom>
          <a:noFill/>
        </p:spPr>
        <p:txBody>
          <a:bodyPr wrap="square">
            <a:spAutoFit/>
          </a:bodyPr>
          <a:lstStyle/>
          <a:p>
            <a:r>
              <a:rPr lang="en-US" dirty="0"/>
              <a:t>5. Bank of China</a:t>
            </a:r>
          </a:p>
        </p:txBody>
      </p:sp>
      <p:sp>
        <p:nvSpPr>
          <p:cNvPr id="16" name="TextBox 15">
            <a:extLst>
              <a:ext uri="{FF2B5EF4-FFF2-40B4-BE49-F238E27FC236}">
                <a16:creationId xmlns:a16="http://schemas.microsoft.com/office/drawing/2014/main" id="{5B7EBC1B-5491-4989-BBB5-21D0F2BEA6F4}"/>
              </a:ext>
            </a:extLst>
          </p:cNvPr>
          <p:cNvSpPr txBox="1"/>
          <p:nvPr/>
        </p:nvSpPr>
        <p:spPr>
          <a:xfrm>
            <a:off x="1336040" y="3241614"/>
            <a:ext cx="4572000" cy="369332"/>
          </a:xfrm>
          <a:prstGeom prst="rect">
            <a:avLst/>
          </a:prstGeom>
          <a:noFill/>
        </p:spPr>
        <p:txBody>
          <a:bodyPr wrap="square">
            <a:spAutoFit/>
          </a:bodyPr>
          <a:lstStyle/>
          <a:p>
            <a:r>
              <a:rPr lang="en-US" dirty="0"/>
              <a:t>6. J.P. Morgan Chase</a:t>
            </a:r>
          </a:p>
        </p:txBody>
      </p:sp>
      <p:sp>
        <p:nvSpPr>
          <p:cNvPr id="18" name="TextBox 17">
            <a:extLst>
              <a:ext uri="{FF2B5EF4-FFF2-40B4-BE49-F238E27FC236}">
                <a16:creationId xmlns:a16="http://schemas.microsoft.com/office/drawing/2014/main" id="{40783172-9CC1-4822-B958-701250D7BBEF}"/>
              </a:ext>
            </a:extLst>
          </p:cNvPr>
          <p:cNvSpPr txBox="1"/>
          <p:nvPr/>
        </p:nvSpPr>
        <p:spPr>
          <a:xfrm>
            <a:off x="1336040" y="3822840"/>
            <a:ext cx="4572000" cy="369332"/>
          </a:xfrm>
          <a:prstGeom prst="rect">
            <a:avLst/>
          </a:prstGeom>
          <a:noFill/>
        </p:spPr>
        <p:txBody>
          <a:bodyPr wrap="square">
            <a:spAutoFit/>
          </a:bodyPr>
          <a:lstStyle/>
          <a:p>
            <a:r>
              <a:rPr lang="en-US" dirty="0"/>
              <a:t>7. HSBC Holdings PLC</a:t>
            </a:r>
          </a:p>
        </p:txBody>
      </p:sp>
      <p:sp>
        <p:nvSpPr>
          <p:cNvPr id="20" name="TextBox 19">
            <a:extLst>
              <a:ext uri="{FF2B5EF4-FFF2-40B4-BE49-F238E27FC236}">
                <a16:creationId xmlns:a16="http://schemas.microsoft.com/office/drawing/2014/main" id="{643CDD0F-B566-4B68-B8BA-6B82A5915889}"/>
              </a:ext>
            </a:extLst>
          </p:cNvPr>
          <p:cNvSpPr txBox="1"/>
          <p:nvPr/>
        </p:nvSpPr>
        <p:spPr>
          <a:xfrm>
            <a:off x="1336040" y="4329577"/>
            <a:ext cx="4572000" cy="369332"/>
          </a:xfrm>
          <a:prstGeom prst="rect">
            <a:avLst/>
          </a:prstGeom>
          <a:noFill/>
        </p:spPr>
        <p:txBody>
          <a:bodyPr wrap="square">
            <a:spAutoFit/>
          </a:bodyPr>
          <a:lstStyle/>
          <a:p>
            <a:r>
              <a:rPr lang="en-US" dirty="0"/>
              <a:t>8. BNP Paribas</a:t>
            </a:r>
          </a:p>
        </p:txBody>
      </p:sp>
      <p:sp>
        <p:nvSpPr>
          <p:cNvPr id="22" name="TextBox 21">
            <a:extLst>
              <a:ext uri="{FF2B5EF4-FFF2-40B4-BE49-F238E27FC236}">
                <a16:creationId xmlns:a16="http://schemas.microsoft.com/office/drawing/2014/main" id="{B4EB5484-B0EB-4170-B949-DA9D21D00136}"/>
              </a:ext>
            </a:extLst>
          </p:cNvPr>
          <p:cNvSpPr txBox="1"/>
          <p:nvPr/>
        </p:nvSpPr>
        <p:spPr>
          <a:xfrm>
            <a:off x="1336040" y="4748701"/>
            <a:ext cx="4572000" cy="369332"/>
          </a:xfrm>
          <a:prstGeom prst="rect">
            <a:avLst/>
          </a:prstGeom>
          <a:noFill/>
        </p:spPr>
        <p:txBody>
          <a:bodyPr wrap="square">
            <a:spAutoFit/>
          </a:bodyPr>
          <a:lstStyle/>
          <a:p>
            <a:r>
              <a:rPr lang="en-US" dirty="0"/>
              <a:t>9. Bank of America (BAC)</a:t>
            </a:r>
          </a:p>
        </p:txBody>
      </p:sp>
      <p:sp>
        <p:nvSpPr>
          <p:cNvPr id="24" name="TextBox 23">
            <a:extLst>
              <a:ext uri="{FF2B5EF4-FFF2-40B4-BE49-F238E27FC236}">
                <a16:creationId xmlns:a16="http://schemas.microsoft.com/office/drawing/2014/main" id="{6F8C7F25-26F9-4DDA-8409-3CB584C5FC19}"/>
              </a:ext>
            </a:extLst>
          </p:cNvPr>
          <p:cNvSpPr txBox="1"/>
          <p:nvPr/>
        </p:nvSpPr>
        <p:spPr>
          <a:xfrm>
            <a:off x="1336040" y="5167825"/>
            <a:ext cx="4572000" cy="369332"/>
          </a:xfrm>
          <a:prstGeom prst="rect">
            <a:avLst/>
          </a:prstGeom>
          <a:noFill/>
        </p:spPr>
        <p:txBody>
          <a:bodyPr wrap="square">
            <a:spAutoFit/>
          </a:bodyPr>
          <a:lstStyle/>
          <a:p>
            <a:r>
              <a:rPr lang="en-US" dirty="0"/>
              <a:t>10. Wells Fargo</a:t>
            </a:r>
          </a:p>
        </p:txBody>
      </p:sp>
    </p:spTree>
    <p:extLst>
      <p:ext uri="{BB962C8B-B14F-4D97-AF65-F5344CB8AC3E}">
        <p14:creationId xmlns:p14="http://schemas.microsoft.com/office/powerpoint/2010/main" val="293443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40A1-2C1A-48D0-9A16-C2A2AE958E2F}"/>
              </a:ext>
            </a:extLst>
          </p:cNvPr>
          <p:cNvSpPr>
            <a:spLocks noGrp="1"/>
          </p:cNvSpPr>
          <p:nvPr>
            <p:ph type="title"/>
          </p:nvPr>
        </p:nvSpPr>
        <p:spPr>
          <a:xfrm>
            <a:off x="1306563" y="690880"/>
            <a:ext cx="4149357" cy="619760"/>
          </a:xfrm>
        </p:spPr>
        <p:txBody>
          <a:bodyPr>
            <a:noAutofit/>
          </a:bodyPr>
          <a:lstStyle/>
          <a:p>
            <a:r>
              <a:rPr lang="en-US" sz="2400" b="1" u="sng" dirty="0"/>
              <a:t>Industrial and Commercial Bank of China</a:t>
            </a:r>
          </a:p>
        </p:txBody>
      </p:sp>
      <p:sp>
        <p:nvSpPr>
          <p:cNvPr id="5" name="Text Placeholder 4">
            <a:extLst>
              <a:ext uri="{FF2B5EF4-FFF2-40B4-BE49-F238E27FC236}">
                <a16:creationId xmlns:a16="http://schemas.microsoft.com/office/drawing/2014/main" id="{1EAA015D-B82E-4157-86FE-8470672757CE}"/>
              </a:ext>
            </a:extLst>
          </p:cNvPr>
          <p:cNvSpPr>
            <a:spLocks noGrp="1"/>
          </p:cNvSpPr>
          <p:nvPr>
            <p:ph type="body" idx="1"/>
          </p:nvPr>
        </p:nvSpPr>
        <p:spPr>
          <a:xfrm>
            <a:off x="1470962" y="1761490"/>
            <a:ext cx="7515992" cy="4572000"/>
          </a:xfrm>
        </p:spPr>
        <p:txBody>
          <a:bodyPr/>
          <a:lstStyle/>
          <a:p>
            <a:pPr algn="l"/>
            <a:r>
              <a:rPr lang="en-US" sz="2400" dirty="0"/>
              <a:t>Established in 1984, the Industrial and Commercial Bank of China has quickly grown to become the largest bank in the world based on assets. Its current asset tally is a whopping 3.47 trillion. </a:t>
            </a:r>
          </a:p>
          <a:p>
            <a:pPr marL="342900" indent="-342900" algn="l">
              <a:buFont typeface="Arial" panose="020B0604020202020204" pitchFamily="34" charset="0"/>
              <a:buChar char="•"/>
            </a:pPr>
            <a:r>
              <a:rPr lang="en-US" sz="2400" dirty="0"/>
              <a:t>Headquartered in Beijing, China</a:t>
            </a:r>
          </a:p>
          <a:p>
            <a:pPr marL="342900" indent="-342900" algn="l">
              <a:buFont typeface="Arial" panose="020B0604020202020204" pitchFamily="34" charset="0"/>
              <a:buChar char="•"/>
            </a:pPr>
            <a:r>
              <a:rPr lang="en-US" sz="2400" dirty="0"/>
              <a:t>Employs 460,000.</a:t>
            </a:r>
          </a:p>
          <a:p>
            <a:endParaRPr lang="en-US" dirty="0"/>
          </a:p>
        </p:txBody>
      </p:sp>
      <p:pic>
        <p:nvPicPr>
          <p:cNvPr id="6" name="Picture 5">
            <a:extLst>
              <a:ext uri="{FF2B5EF4-FFF2-40B4-BE49-F238E27FC236}">
                <a16:creationId xmlns:a16="http://schemas.microsoft.com/office/drawing/2014/main" id="{6BACE310-CFB7-4AE6-892C-BD735752D72E}"/>
              </a:ext>
            </a:extLst>
          </p:cNvPr>
          <p:cNvPicPr>
            <a:picLocks noChangeAspect="1"/>
          </p:cNvPicPr>
          <p:nvPr/>
        </p:nvPicPr>
        <p:blipFill>
          <a:blip r:embed="rId2"/>
          <a:stretch>
            <a:fillRect/>
          </a:stretch>
        </p:blipFill>
        <p:spPr>
          <a:xfrm>
            <a:off x="5455920" y="524510"/>
            <a:ext cx="2857500" cy="952500"/>
          </a:xfrm>
          <a:prstGeom prst="rect">
            <a:avLst/>
          </a:prstGeom>
        </p:spPr>
      </p:pic>
    </p:spTree>
    <p:extLst>
      <p:ext uri="{BB962C8B-B14F-4D97-AF65-F5344CB8AC3E}">
        <p14:creationId xmlns:p14="http://schemas.microsoft.com/office/powerpoint/2010/main" val="312787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F230-6501-409C-B415-AE774B24174F}"/>
              </a:ext>
            </a:extLst>
          </p:cNvPr>
          <p:cNvSpPr>
            <a:spLocks noGrp="1"/>
          </p:cNvSpPr>
          <p:nvPr>
            <p:ph type="title"/>
          </p:nvPr>
        </p:nvSpPr>
        <p:spPr>
          <a:xfrm>
            <a:off x="982133" y="457201"/>
            <a:ext cx="5215467" cy="1981200"/>
          </a:xfrm>
        </p:spPr>
        <p:txBody>
          <a:bodyPr/>
          <a:lstStyle/>
          <a:p>
            <a:r>
              <a:rPr lang="en-US" sz="2400" b="1" dirty="0"/>
              <a:t>China Construction Bank Corporation</a:t>
            </a:r>
          </a:p>
        </p:txBody>
      </p:sp>
      <p:pic>
        <p:nvPicPr>
          <p:cNvPr id="3" name="Picture 2">
            <a:extLst>
              <a:ext uri="{FF2B5EF4-FFF2-40B4-BE49-F238E27FC236}">
                <a16:creationId xmlns:a16="http://schemas.microsoft.com/office/drawing/2014/main" id="{75242915-7239-40DF-BEA5-A21C9F627EAC}"/>
              </a:ext>
            </a:extLst>
          </p:cNvPr>
          <p:cNvPicPr>
            <a:picLocks noChangeAspect="1"/>
          </p:cNvPicPr>
          <p:nvPr/>
        </p:nvPicPr>
        <p:blipFill>
          <a:blip r:embed="rId2"/>
          <a:stretch>
            <a:fillRect/>
          </a:stretch>
        </p:blipFill>
        <p:spPr>
          <a:xfrm>
            <a:off x="6333490" y="1012032"/>
            <a:ext cx="2458297" cy="871537"/>
          </a:xfrm>
          <a:prstGeom prst="rect">
            <a:avLst/>
          </a:prstGeom>
        </p:spPr>
      </p:pic>
      <p:sp>
        <p:nvSpPr>
          <p:cNvPr id="5" name="TextBox 4">
            <a:extLst>
              <a:ext uri="{FF2B5EF4-FFF2-40B4-BE49-F238E27FC236}">
                <a16:creationId xmlns:a16="http://schemas.microsoft.com/office/drawing/2014/main" id="{B5416DE9-DF74-4AA7-B40F-8E8D567930BB}"/>
              </a:ext>
            </a:extLst>
          </p:cNvPr>
          <p:cNvSpPr txBox="1"/>
          <p:nvPr/>
        </p:nvSpPr>
        <p:spPr>
          <a:xfrm>
            <a:off x="1087377" y="2615351"/>
            <a:ext cx="7406640" cy="3046988"/>
          </a:xfrm>
          <a:prstGeom prst="rect">
            <a:avLst/>
          </a:prstGeom>
          <a:noFill/>
        </p:spPr>
        <p:txBody>
          <a:bodyPr wrap="square">
            <a:spAutoFit/>
          </a:bodyPr>
          <a:lstStyle/>
          <a:p>
            <a:r>
              <a:rPr lang="en-US" sz="2400" dirty="0"/>
              <a:t>The second largest bank in China also happens to be the second largest in the world. The China Construction Bank Corporation currently holds $3.02 trillion in assets. One of the older banks in China, CCB was founded in 1954. In 2005, Bank of America wanted to expand its business into China</a:t>
            </a:r>
          </a:p>
          <a:p>
            <a:pPr marL="285750" indent="-285750">
              <a:buFont typeface="Arial" panose="020B0604020202020204" pitchFamily="34" charset="0"/>
              <a:buChar char="•"/>
            </a:pPr>
            <a:r>
              <a:rPr lang="en-US" sz="2400" dirty="0"/>
              <a:t>Headquartered in Beijing, China</a:t>
            </a:r>
          </a:p>
          <a:p>
            <a:pPr marL="285750" indent="-285750">
              <a:buFont typeface="Arial" panose="020B0604020202020204" pitchFamily="34" charset="0"/>
              <a:buChar char="•"/>
            </a:pPr>
            <a:r>
              <a:rPr lang="en-US" sz="2400" dirty="0"/>
              <a:t>Employs 330,000</a:t>
            </a:r>
          </a:p>
        </p:txBody>
      </p:sp>
    </p:spTree>
    <p:extLst>
      <p:ext uri="{BB962C8B-B14F-4D97-AF65-F5344CB8AC3E}">
        <p14:creationId xmlns:p14="http://schemas.microsoft.com/office/powerpoint/2010/main" val="264792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EF1902-ECE8-4791-84A9-CBAF3229C724}"/>
              </a:ext>
            </a:extLst>
          </p:cNvPr>
          <p:cNvSpPr txBox="1"/>
          <p:nvPr/>
        </p:nvSpPr>
        <p:spPr>
          <a:xfrm>
            <a:off x="1209040" y="785614"/>
            <a:ext cx="4572000" cy="461665"/>
          </a:xfrm>
          <a:prstGeom prst="rect">
            <a:avLst/>
          </a:prstGeom>
          <a:noFill/>
        </p:spPr>
        <p:txBody>
          <a:bodyPr wrap="square">
            <a:spAutoFit/>
          </a:bodyPr>
          <a:lstStyle/>
          <a:p>
            <a:r>
              <a:rPr lang="en-US" sz="2400" b="1" u="sng" dirty="0"/>
              <a:t>Agricultural Bank of China</a:t>
            </a:r>
          </a:p>
        </p:txBody>
      </p:sp>
      <p:pic>
        <p:nvPicPr>
          <p:cNvPr id="4" name="Picture 3">
            <a:extLst>
              <a:ext uri="{FF2B5EF4-FFF2-40B4-BE49-F238E27FC236}">
                <a16:creationId xmlns:a16="http://schemas.microsoft.com/office/drawing/2014/main" id="{917775FB-FFB0-47BA-BFF5-AC0431D055D7}"/>
              </a:ext>
            </a:extLst>
          </p:cNvPr>
          <p:cNvPicPr>
            <a:picLocks noChangeAspect="1"/>
          </p:cNvPicPr>
          <p:nvPr/>
        </p:nvPicPr>
        <p:blipFill>
          <a:blip r:embed="rId2"/>
          <a:stretch>
            <a:fillRect/>
          </a:stretch>
        </p:blipFill>
        <p:spPr>
          <a:xfrm>
            <a:off x="4799330" y="739894"/>
            <a:ext cx="2857500" cy="571500"/>
          </a:xfrm>
          <a:prstGeom prst="rect">
            <a:avLst/>
          </a:prstGeom>
        </p:spPr>
      </p:pic>
      <p:sp>
        <p:nvSpPr>
          <p:cNvPr id="6" name="TextBox 5">
            <a:extLst>
              <a:ext uri="{FF2B5EF4-FFF2-40B4-BE49-F238E27FC236}">
                <a16:creationId xmlns:a16="http://schemas.microsoft.com/office/drawing/2014/main" id="{F7B85FE2-2254-4114-B568-00688021CC18}"/>
              </a:ext>
            </a:extLst>
          </p:cNvPr>
          <p:cNvSpPr txBox="1"/>
          <p:nvPr/>
        </p:nvSpPr>
        <p:spPr>
          <a:xfrm>
            <a:off x="1209040" y="1778317"/>
            <a:ext cx="5852160" cy="3416320"/>
          </a:xfrm>
          <a:prstGeom prst="rect">
            <a:avLst/>
          </a:prstGeom>
          <a:noFill/>
        </p:spPr>
        <p:txBody>
          <a:bodyPr wrap="square">
            <a:spAutoFit/>
          </a:bodyPr>
          <a:lstStyle/>
          <a:p>
            <a:r>
              <a:rPr lang="en-US" sz="2400" dirty="0"/>
              <a:t>The Agricultural Bank of China has branch locations in Seoul, Singapore, Sydney, London, New York and many other of the world’s largest cities. Fun fact: In 2007, Ag Bank was victim of the largest Chinese bank robbery ever. Thieves stole $7.5 million.</a:t>
            </a:r>
          </a:p>
          <a:p>
            <a:endParaRPr lang="en-US" sz="2400" dirty="0"/>
          </a:p>
          <a:p>
            <a:pPr marL="285750" indent="-285750">
              <a:buFont typeface="Arial" panose="020B0604020202020204" pitchFamily="34" charset="0"/>
              <a:buChar char="•"/>
            </a:pPr>
            <a:r>
              <a:rPr lang="en-US" sz="2400" dirty="0"/>
              <a:t>Headquartered in Beijing, China</a:t>
            </a:r>
          </a:p>
          <a:p>
            <a:pPr marL="285750" indent="-285750">
              <a:buFont typeface="Arial" panose="020B0604020202020204" pitchFamily="34" charset="0"/>
              <a:buChar char="•"/>
            </a:pPr>
            <a:r>
              <a:rPr lang="en-US" sz="2400" dirty="0"/>
              <a:t>Employs 444,000</a:t>
            </a:r>
          </a:p>
        </p:txBody>
      </p:sp>
    </p:spTree>
    <p:extLst>
      <p:ext uri="{BB962C8B-B14F-4D97-AF65-F5344CB8AC3E}">
        <p14:creationId xmlns:p14="http://schemas.microsoft.com/office/powerpoint/2010/main" val="156824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3CB6B-369D-4B96-8662-7CA28A05DC1D}"/>
              </a:ext>
            </a:extLst>
          </p:cNvPr>
          <p:cNvSpPr txBox="1"/>
          <p:nvPr/>
        </p:nvSpPr>
        <p:spPr>
          <a:xfrm>
            <a:off x="1239520" y="470654"/>
            <a:ext cx="4937760" cy="400110"/>
          </a:xfrm>
          <a:prstGeom prst="rect">
            <a:avLst/>
          </a:prstGeom>
          <a:noFill/>
        </p:spPr>
        <p:txBody>
          <a:bodyPr wrap="square">
            <a:spAutoFit/>
          </a:bodyPr>
          <a:lstStyle/>
          <a:p>
            <a:r>
              <a:rPr lang="en-US" sz="2000" b="1" dirty="0"/>
              <a:t>Mitsubishi UFJ Financial Group (Mitsubishi)</a:t>
            </a:r>
          </a:p>
        </p:txBody>
      </p:sp>
      <p:pic>
        <p:nvPicPr>
          <p:cNvPr id="4" name="Picture 3">
            <a:extLst>
              <a:ext uri="{FF2B5EF4-FFF2-40B4-BE49-F238E27FC236}">
                <a16:creationId xmlns:a16="http://schemas.microsoft.com/office/drawing/2014/main" id="{395BFC34-7F47-4478-BC81-E8C1CBC191AB}"/>
              </a:ext>
            </a:extLst>
          </p:cNvPr>
          <p:cNvPicPr>
            <a:picLocks noChangeAspect="1"/>
          </p:cNvPicPr>
          <p:nvPr/>
        </p:nvPicPr>
        <p:blipFill>
          <a:blip r:embed="rId2"/>
          <a:stretch>
            <a:fillRect/>
          </a:stretch>
        </p:blipFill>
        <p:spPr>
          <a:xfrm>
            <a:off x="6177280" y="538778"/>
            <a:ext cx="2170430" cy="400110"/>
          </a:xfrm>
          <a:prstGeom prst="rect">
            <a:avLst/>
          </a:prstGeom>
        </p:spPr>
      </p:pic>
      <p:sp>
        <p:nvSpPr>
          <p:cNvPr id="6" name="TextBox 5">
            <a:extLst>
              <a:ext uri="{FF2B5EF4-FFF2-40B4-BE49-F238E27FC236}">
                <a16:creationId xmlns:a16="http://schemas.microsoft.com/office/drawing/2014/main" id="{83E6424C-694B-4C76-A564-40E721101D98}"/>
              </a:ext>
            </a:extLst>
          </p:cNvPr>
          <p:cNvSpPr txBox="1"/>
          <p:nvPr/>
        </p:nvSpPr>
        <p:spPr>
          <a:xfrm>
            <a:off x="1381760" y="1666240"/>
            <a:ext cx="6965950" cy="2677656"/>
          </a:xfrm>
          <a:prstGeom prst="rect">
            <a:avLst/>
          </a:prstGeom>
          <a:noFill/>
        </p:spPr>
        <p:txBody>
          <a:bodyPr wrap="square">
            <a:spAutoFit/>
          </a:bodyPr>
          <a:lstStyle/>
          <a:p>
            <a:r>
              <a:rPr lang="en-US" sz="2400" dirty="0"/>
              <a:t>With $2.63 trillion in assets, Mitsubishi is Japan’s largest bank holding/financial services group.  With all of the accolades MUFG has garnered, it’s surprising to learn they were only founded in 2005.</a:t>
            </a:r>
          </a:p>
          <a:p>
            <a:endParaRPr lang="en-US" sz="2400" dirty="0"/>
          </a:p>
          <a:p>
            <a:pPr marL="342900" indent="-342900">
              <a:buFont typeface="Arial" panose="020B0604020202020204" pitchFamily="34" charset="0"/>
              <a:buChar char="•"/>
            </a:pPr>
            <a:r>
              <a:rPr lang="en-US" sz="2400" dirty="0"/>
              <a:t>Headquartered in Tokyo, Japan</a:t>
            </a:r>
          </a:p>
          <a:p>
            <a:pPr marL="342900" indent="-342900">
              <a:buFont typeface="Arial" panose="020B0604020202020204" pitchFamily="34" charset="0"/>
              <a:buChar char="•"/>
            </a:pPr>
            <a:r>
              <a:rPr lang="en-US" sz="2400" dirty="0"/>
              <a:t>Employs 106,000</a:t>
            </a:r>
          </a:p>
        </p:txBody>
      </p:sp>
    </p:spTree>
    <p:extLst>
      <p:ext uri="{BB962C8B-B14F-4D97-AF65-F5344CB8AC3E}">
        <p14:creationId xmlns:p14="http://schemas.microsoft.com/office/powerpoint/2010/main" val="195383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8D3EDF-3CB0-44FB-B9F3-47AC1F9AF8E5}"/>
              </a:ext>
            </a:extLst>
          </p:cNvPr>
          <p:cNvSpPr txBox="1"/>
          <p:nvPr/>
        </p:nvSpPr>
        <p:spPr>
          <a:xfrm>
            <a:off x="1107758" y="1161355"/>
            <a:ext cx="4572000" cy="461665"/>
          </a:xfrm>
          <a:prstGeom prst="rect">
            <a:avLst/>
          </a:prstGeom>
          <a:noFill/>
        </p:spPr>
        <p:txBody>
          <a:bodyPr wrap="square">
            <a:spAutoFit/>
          </a:bodyPr>
          <a:lstStyle/>
          <a:p>
            <a:r>
              <a:rPr lang="en-US" sz="2400" b="1" dirty="0"/>
              <a:t>Bank of China</a:t>
            </a:r>
          </a:p>
        </p:txBody>
      </p:sp>
      <p:pic>
        <p:nvPicPr>
          <p:cNvPr id="4" name="Picture 3">
            <a:extLst>
              <a:ext uri="{FF2B5EF4-FFF2-40B4-BE49-F238E27FC236}">
                <a16:creationId xmlns:a16="http://schemas.microsoft.com/office/drawing/2014/main" id="{9F070CB9-7679-476B-AF17-C99C31CBD72C}"/>
              </a:ext>
            </a:extLst>
          </p:cNvPr>
          <p:cNvPicPr>
            <a:picLocks noChangeAspect="1"/>
          </p:cNvPicPr>
          <p:nvPr/>
        </p:nvPicPr>
        <p:blipFill>
          <a:blip r:embed="rId2"/>
          <a:stretch>
            <a:fillRect/>
          </a:stretch>
        </p:blipFill>
        <p:spPr>
          <a:xfrm>
            <a:off x="3526155" y="1211718"/>
            <a:ext cx="2823846" cy="423863"/>
          </a:xfrm>
          <a:prstGeom prst="rect">
            <a:avLst/>
          </a:prstGeom>
        </p:spPr>
      </p:pic>
      <p:sp>
        <p:nvSpPr>
          <p:cNvPr id="6" name="TextBox 5">
            <a:extLst>
              <a:ext uri="{FF2B5EF4-FFF2-40B4-BE49-F238E27FC236}">
                <a16:creationId xmlns:a16="http://schemas.microsoft.com/office/drawing/2014/main" id="{D13D538C-B0D1-4A8C-95EE-1331C343FB27}"/>
              </a:ext>
            </a:extLst>
          </p:cNvPr>
          <p:cNvSpPr txBox="1"/>
          <p:nvPr/>
        </p:nvSpPr>
        <p:spPr>
          <a:xfrm>
            <a:off x="1107758" y="2052320"/>
            <a:ext cx="7193280" cy="2677656"/>
          </a:xfrm>
          <a:prstGeom prst="rect">
            <a:avLst/>
          </a:prstGeom>
          <a:noFill/>
        </p:spPr>
        <p:txBody>
          <a:bodyPr wrap="square">
            <a:spAutoFit/>
          </a:bodyPr>
          <a:lstStyle/>
          <a:p>
            <a:r>
              <a:rPr lang="en-US" sz="2400" dirty="0"/>
              <a:t>Bank of China is still the investment arm of the People’s Republic of China. The Bank of China is the second largest lender in the country. It currently has two locations in the state of New York.</a:t>
            </a:r>
          </a:p>
          <a:p>
            <a:endParaRPr lang="en-US" sz="2400" dirty="0"/>
          </a:p>
          <a:p>
            <a:pPr marL="342900" indent="-342900">
              <a:buFont typeface="Arial" panose="020B0604020202020204" pitchFamily="34" charset="0"/>
              <a:buChar char="•"/>
            </a:pPr>
            <a:r>
              <a:rPr lang="en-US" sz="2400" dirty="0"/>
              <a:t>Headquartered in Beijing China</a:t>
            </a:r>
          </a:p>
          <a:p>
            <a:pPr marL="342900" indent="-342900">
              <a:buFont typeface="Arial" panose="020B0604020202020204" pitchFamily="34" charset="0"/>
              <a:buChar char="•"/>
            </a:pPr>
            <a:r>
              <a:rPr lang="en-US" sz="2400" dirty="0"/>
              <a:t>Employs 310,000</a:t>
            </a:r>
          </a:p>
        </p:txBody>
      </p:sp>
    </p:spTree>
    <p:extLst>
      <p:ext uri="{BB962C8B-B14F-4D97-AF65-F5344CB8AC3E}">
        <p14:creationId xmlns:p14="http://schemas.microsoft.com/office/powerpoint/2010/main" val="161787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919441-C5A8-420B-AA30-BF4F529ADD53}"/>
              </a:ext>
            </a:extLst>
          </p:cNvPr>
          <p:cNvSpPr txBox="1"/>
          <p:nvPr/>
        </p:nvSpPr>
        <p:spPr>
          <a:xfrm>
            <a:off x="1524000" y="1212334"/>
            <a:ext cx="4572000" cy="400110"/>
          </a:xfrm>
          <a:prstGeom prst="rect">
            <a:avLst/>
          </a:prstGeom>
          <a:noFill/>
        </p:spPr>
        <p:txBody>
          <a:bodyPr wrap="square">
            <a:spAutoFit/>
          </a:bodyPr>
          <a:lstStyle/>
          <a:p>
            <a:r>
              <a:rPr lang="en-US" sz="2000" b="1" dirty="0"/>
              <a:t>J.P. Morgan Chase</a:t>
            </a:r>
          </a:p>
        </p:txBody>
      </p:sp>
      <p:pic>
        <p:nvPicPr>
          <p:cNvPr id="4" name="Picture 3">
            <a:extLst>
              <a:ext uri="{FF2B5EF4-FFF2-40B4-BE49-F238E27FC236}">
                <a16:creationId xmlns:a16="http://schemas.microsoft.com/office/drawing/2014/main" id="{B5B50FB8-BC96-4592-8A4A-413B37B977D8}"/>
              </a:ext>
            </a:extLst>
          </p:cNvPr>
          <p:cNvPicPr>
            <a:picLocks noChangeAspect="1"/>
          </p:cNvPicPr>
          <p:nvPr/>
        </p:nvPicPr>
        <p:blipFill>
          <a:blip r:embed="rId2"/>
          <a:stretch>
            <a:fillRect/>
          </a:stretch>
        </p:blipFill>
        <p:spPr>
          <a:xfrm>
            <a:off x="3810000" y="1326694"/>
            <a:ext cx="1896110" cy="285750"/>
          </a:xfrm>
          <a:prstGeom prst="rect">
            <a:avLst/>
          </a:prstGeom>
        </p:spPr>
      </p:pic>
      <p:sp>
        <p:nvSpPr>
          <p:cNvPr id="6" name="TextBox 5">
            <a:extLst>
              <a:ext uri="{FF2B5EF4-FFF2-40B4-BE49-F238E27FC236}">
                <a16:creationId xmlns:a16="http://schemas.microsoft.com/office/drawing/2014/main" id="{8348F58D-F51C-42A9-8C91-4A97667BF5D2}"/>
              </a:ext>
            </a:extLst>
          </p:cNvPr>
          <p:cNvSpPr txBox="1"/>
          <p:nvPr/>
        </p:nvSpPr>
        <p:spPr>
          <a:xfrm>
            <a:off x="1442720" y="2091403"/>
            <a:ext cx="7020560" cy="2308324"/>
          </a:xfrm>
          <a:prstGeom prst="rect">
            <a:avLst/>
          </a:prstGeom>
          <a:noFill/>
        </p:spPr>
        <p:txBody>
          <a:bodyPr wrap="square">
            <a:spAutoFit/>
          </a:bodyPr>
          <a:lstStyle/>
          <a:p>
            <a:r>
              <a:rPr lang="en-US" sz="2400" dirty="0"/>
              <a:t>J.P. Morgan Chase is traded on the NYSE under ticker symbol JPM. Of all the banks on our list, Chase is the second newest, having only been founded in 2000.</a:t>
            </a:r>
          </a:p>
          <a:p>
            <a:endParaRPr lang="en-US" sz="2400" dirty="0"/>
          </a:p>
          <a:p>
            <a:pPr marL="342900" indent="-342900">
              <a:buFont typeface="Arial" panose="020B0604020202020204" pitchFamily="34" charset="0"/>
              <a:buChar char="•"/>
            </a:pPr>
            <a:r>
              <a:rPr lang="en-US" sz="2400" dirty="0"/>
              <a:t>Headquartered in New York City, New York</a:t>
            </a:r>
          </a:p>
          <a:p>
            <a:pPr marL="342900" indent="-342900">
              <a:buFont typeface="Arial" panose="020B0604020202020204" pitchFamily="34" charset="0"/>
              <a:buChar char="•"/>
            </a:pPr>
            <a:r>
              <a:rPr lang="en-US" sz="2400" dirty="0"/>
              <a:t>Employs 245,000</a:t>
            </a:r>
          </a:p>
        </p:txBody>
      </p:sp>
    </p:spTree>
    <p:extLst>
      <p:ext uri="{BB962C8B-B14F-4D97-AF65-F5344CB8AC3E}">
        <p14:creationId xmlns:p14="http://schemas.microsoft.com/office/powerpoint/2010/main" val="410608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5D10A-5548-447B-9A2D-DA9A3EC96A36}"/>
              </a:ext>
            </a:extLst>
          </p:cNvPr>
          <p:cNvSpPr txBox="1"/>
          <p:nvPr/>
        </p:nvSpPr>
        <p:spPr>
          <a:xfrm>
            <a:off x="1463040" y="1242814"/>
            <a:ext cx="4572000" cy="369332"/>
          </a:xfrm>
          <a:prstGeom prst="rect">
            <a:avLst/>
          </a:prstGeom>
          <a:noFill/>
        </p:spPr>
        <p:txBody>
          <a:bodyPr wrap="square">
            <a:spAutoFit/>
          </a:bodyPr>
          <a:lstStyle/>
          <a:p>
            <a:r>
              <a:rPr lang="en-US" b="1" dirty="0"/>
              <a:t>HSBC Holdings PLC</a:t>
            </a:r>
          </a:p>
        </p:txBody>
      </p:sp>
      <p:sp>
        <p:nvSpPr>
          <p:cNvPr id="5" name="TextBox 4">
            <a:extLst>
              <a:ext uri="{FF2B5EF4-FFF2-40B4-BE49-F238E27FC236}">
                <a16:creationId xmlns:a16="http://schemas.microsoft.com/office/drawing/2014/main" id="{6ED3B6E1-63B7-48EE-A251-00B1B66FA27D}"/>
              </a:ext>
            </a:extLst>
          </p:cNvPr>
          <p:cNvSpPr txBox="1"/>
          <p:nvPr/>
        </p:nvSpPr>
        <p:spPr>
          <a:xfrm>
            <a:off x="1463040" y="1901041"/>
            <a:ext cx="6918960" cy="2677656"/>
          </a:xfrm>
          <a:prstGeom prst="rect">
            <a:avLst/>
          </a:prstGeom>
          <a:noFill/>
        </p:spPr>
        <p:txBody>
          <a:bodyPr wrap="square">
            <a:spAutoFit/>
          </a:bodyPr>
          <a:lstStyle/>
          <a:p>
            <a:r>
              <a:rPr lang="en-US" sz="2400" dirty="0"/>
              <a:t>HSBC Bank has more than 460 bank branches throughout the United States, with the majority (380) in New York State. HSBC was initially founded in British Hong Kong in 1865.</a:t>
            </a:r>
          </a:p>
          <a:p>
            <a:endParaRPr lang="en-US" sz="2400" dirty="0"/>
          </a:p>
          <a:p>
            <a:pPr marL="342900" indent="-342900">
              <a:buFont typeface="Arial" panose="020B0604020202020204" pitchFamily="34" charset="0"/>
              <a:buChar char="•"/>
            </a:pPr>
            <a:r>
              <a:rPr lang="en-US" sz="2400" dirty="0"/>
              <a:t>Headquartered in London, UK</a:t>
            </a:r>
          </a:p>
          <a:p>
            <a:pPr marL="342900" indent="-342900">
              <a:buFont typeface="Arial" panose="020B0604020202020204" pitchFamily="34" charset="0"/>
              <a:buChar char="•"/>
            </a:pPr>
            <a:r>
              <a:rPr lang="en-US" sz="2400" dirty="0"/>
              <a:t>Employs 235,000</a:t>
            </a:r>
          </a:p>
        </p:txBody>
      </p:sp>
      <p:pic>
        <p:nvPicPr>
          <p:cNvPr id="6" name="Picture 5">
            <a:extLst>
              <a:ext uri="{FF2B5EF4-FFF2-40B4-BE49-F238E27FC236}">
                <a16:creationId xmlns:a16="http://schemas.microsoft.com/office/drawing/2014/main" id="{7944A177-9537-43C2-98EE-F9A9B44B5848}"/>
              </a:ext>
            </a:extLst>
          </p:cNvPr>
          <p:cNvPicPr>
            <a:picLocks noChangeAspect="1"/>
          </p:cNvPicPr>
          <p:nvPr/>
        </p:nvPicPr>
        <p:blipFill>
          <a:blip r:embed="rId2"/>
          <a:stretch>
            <a:fillRect/>
          </a:stretch>
        </p:blipFill>
        <p:spPr>
          <a:xfrm>
            <a:off x="3613785" y="1315489"/>
            <a:ext cx="2421255" cy="243734"/>
          </a:xfrm>
          <a:prstGeom prst="rect">
            <a:avLst/>
          </a:prstGeom>
        </p:spPr>
      </p:pic>
    </p:spTree>
    <p:extLst>
      <p:ext uri="{BB962C8B-B14F-4D97-AF65-F5344CB8AC3E}">
        <p14:creationId xmlns:p14="http://schemas.microsoft.com/office/powerpoint/2010/main" val="2450410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11</TotalTime>
  <Words>650</Words>
  <Application>Microsoft Office PowerPoint</Application>
  <PresentationFormat>On-screen Show (4:3)</PresentationFormat>
  <Paragraphs>69</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PowerPoint Presentation</vt:lpstr>
      <vt:lpstr>PowerPoint Presentation</vt:lpstr>
      <vt:lpstr>Industrial and Commercial Bank of China</vt:lpstr>
      <vt:lpstr>China Construction Bank Corporation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DCL</dc:creator>
  <cp:lastModifiedBy>Ahamed Barkat E Khuda</cp:lastModifiedBy>
  <cp:revision>2</cp:revision>
  <dcterms:modified xsi:type="dcterms:W3CDTF">2021-12-07T16:24:50Z</dcterms:modified>
</cp:coreProperties>
</file>