
<file path=[Content_Types].xml><?xml version="1.0" encoding="utf-8"?>
<Types xmlns="http://schemas.openxmlformats.org/package/2006/content-types">
  <Default ContentType="image/jpeg" Extension="JPG"/>
  <Default ContentType="image/vnd.ms-photo" Extension="wdp"/>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themeOverride+xml" PartName="/ppt/theme/themeOverride1.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DD1881-8944-4EDE-AC0B-2967936AC599}" type="datetimeFigureOut">
              <a:rPr lang="en-US" smtClean="0"/>
              <a:pPr/>
              <a:t>6/14/2023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AFCDF0-B0B1-43C0-B12F-01ECE1C233B0}" type="slidenum">
              <a:rPr lang="en-US" smtClean="0"/>
              <a:pPr/>
              <a:t>‹#›</a:t>
            </a:fld>
            <a:endParaRPr lang="en-US"/>
          </a:p>
        </p:txBody>
      </p:sp>
    </p:spTree>
    <p:extLst>
      <p:ext uri="{BB962C8B-B14F-4D97-AF65-F5344CB8AC3E}">
        <p14:creationId xmlns:p14="http://schemas.microsoft.com/office/powerpoint/2010/main" val="349948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76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AFCDF0-B0B1-43C0-B12F-01ECE1C233B0}" type="slidenum">
              <a:rPr lang="en-US" smtClean="0"/>
              <a:pPr/>
              <a:t>2</a:t>
            </a:fld>
            <a:endParaRPr lang="en-US"/>
          </a:p>
        </p:txBody>
      </p:sp>
    </p:spTree>
    <p:extLst>
      <p:ext uri="{BB962C8B-B14F-4D97-AF65-F5344CB8AC3E}">
        <p14:creationId xmlns:p14="http://schemas.microsoft.com/office/powerpoint/2010/main" val="164570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AFCDF0-B0B1-43C0-B12F-01ECE1C233B0}" type="slidenum">
              <a:rPr lang="en-US" smtClean="0"/>
              <a:pPr/>
              <a:t>3</a:t>
            </a:fld>
            <a:endParaRPr lang="en-US"/>
          </a:p>
        </p:txBody>
      </p:sp>
    </p:spTree>
    <p:extLst>
      <p:ext uri="{BB962C8B-B14F-4D97-AF65-F5344CB8AC3E}">
        <p14:creationId xmlns:p14="http://schemas.microsoft.com/office/powerpoint/2010/main" val="76712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AFCDF0-B0B1-43C0-B12F-01ECE1C233B0}" type="slidenum">
              <a:rPr lang="en-US" smtClean="0"/>
              <a:pPr/>
              <a:t>9</a:t>
            </a:fld>
            <a:endParaRPr lang="en-US"/>
          </a:p>
        </p:txBody>
      </p:sp>
    </p:spTree>
    <p:extLst>
      <p:ext uri="{BB962C8B-B14F-4D97-AF65-F5344CB8AC3E}">
        <p14:creationId xmlns:p14="http://schemas.microsoft.com/office/powerpoint/2010/main" val="399706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AFCDF0-B0B1-43C0-B12F-01ECE1C233B0}" type="slidenum">
              <a:rPr lang="en-US" smtClean="0"/>
              <a:pPr/>
              <a:t>13</a:t>
            </a:fld>
            <a:endParaRPr lang="en-US"/>
          </a:p>
        </p:txBody>
      </p:sp>
    </p:spTree>
    <p:extLst>
      <p:ext uri="{BB962C8B-B14F-4D97-AF65-F5344CB8AC3E}">
        <p14:creationId xmlns:p14="http://schemas.microsoft.com/office/powerpoint/2010/main" val="114980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AFCDF0-B0B1-43C0-B12F-01ECE1C233B0}" type="slidenum">
              <a:rPr lang="en-US" smtClean="0"/>
              <a:pPr/>
              <a:t>26</a:t>
            </a:fld>
            <a:endParaRPr lang="en-US"/>
          </a:p>
        </p:txBody>
      </p:sp>
    </p:spTree>
    <p:extLst>
      <p:ext uri="{BB962C8B-B14F-4D97-AF65-F5344CB8AC3E}">
        <p14:creationId xmlns:p14="http://schemas.microsoft.com/office/powerpoint/2010/main" val="2970310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smtClean="0"/>
              <a:t>6/17/2023</a:t>
            </a:r>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166310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6/17/2023</a:t>
            </a:r>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22576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6/17/2023</a:t>
            </a:r>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A160BE5-2DA4-4589-89C6-F1E67E728FD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112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smtClean="0"/>
              <a:t>6/17/2023</a:t>
            </a:r>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1545322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smtClean="0"/>
              <a:t>6/17/2023</a:t>
            </a:r>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A160BE5-2DA4-4589-89C6-F1E67E728FD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3371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smtClean="0"/>
              <a:t>6/17/2023</a:t>
            </a:r>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897798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6/17/2023</a:t>
            </a:r>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1502956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6/17/2023</a:t>
            </a:r>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2168595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685800" y="2655767"/>
            <a:ext cx="4539000" cy="15464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extLst>
      <p:ext uri="{BB962C8B-B14F-4D97-AF65-F5344CB8AC3E}">
        <p14:creationId xmlns:p14="http://schemas.microsoft.com/office/powerpoint/2010/main" val="1936044734"/>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6/17/2023</a:t>
            </a:r>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356786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6/17/2023</a:t>
            </a:r>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267336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mtClean="0"/>
              <a:t>6/17/2023</a:t>
            </a:r>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369026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mtClean="0"/>
              <a:t>6/17/2023</a:t>
            </a:r>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301788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smtClean="0"/>
              <a:t>6/17/2023</a:t>
            </a:r>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152782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6/17/2023</a:t>
            </a:r>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406652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6/17/2023</a:t>
            </a:r>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253154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6/17/2023</a:t>
            </a:r>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A160BE5-2DA4-4589-89C6-F1E67E728FDA}" type="slidenum">
              <a:rPr lang="en-US" smtClean="0"/>
              <a:pPr/>
              <a:t>‹#›</a:t>
            </a:fld>
            <a:endParaRPr lang="en-US"/>
          </a:p>
        </p:txBody>
      </p:sp>
    </p:spTree>
    <p:extLst>
      <p:ext uri="{BB962C8B-B14F-4D97-AF65-F5344CB8AC3E}">
        <p14:creationId xmlns:p14="http://schemas.microsoft.com/office/powerpoint/2010/main" val="179217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6/17/2023</a:t>
            </a:r>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A160BE5-2DA4-4589-89C6-F1E67E728FDA}" type="slidenum">
              <a:rPr lang="en-US" smtClean="0"/>
              <a:pPr/>
              <a:t>‹#›</a:t>
            </a:fld>
            <a:endParaRPr lang="en-US"/>
          </a:p>
        </p:txBody>
      </p:sp>
    </p:spTree>
    <p:extLst>
      <p:ext uri="{BB962C8B-B14F-4D97-AF65-F5344CB8AC3E}">
        <p14:creationId xmlns:p14="http://schemas.microsoft.com/office/powerpoint/2010/main" val="3679954995"/>
      </p:ext>
    </p:extLst>
  </p:cSld>
  <p:clrMap bg1="lt1" tx1="dk1" bg2="lt2" tx2="dk2" accent1="accent1" accent2="accent2" accent3="accent3" accent4="accent4" accent5="accent5" accent6="accent6" hlink="hlink" folHlink="folHlink"/>
  <p:sldLayoutIdLst>
    <p:sldLayoutId id="2147484666" r:id="rId1"/>
    <p:sldLayoutId id="2147484667" r:id="rId2"/>
    <p:sldLayoutId id="2147484668" r:id="rId3"/>
    <p:sldLayoutId id="2147484669" r:id="rId4"/>
    <p:sldLayoutId id="2147484670" r:id="rId5"/>
    <p:sldLayoutId id="2147484671" r:id="rId6"/>
    <p:sldLayoutId id="2147484672" r:id="rId7"/>
    <p:sldLayoutId id="2147484673" r:id="rId8"/>
    <p:sldLayoutId id="2147484674" r:id="rId9"/>
    <p:sldLayoutId id="2147484675" r:id="rId10"/>
    <p:sldLayoutId id="2147484676" r:id="rId11"/>
    <p:sldLayoutId id="2147484677" r:id="rId12"/>
    <p:sldLayoutId id="2147484678" r:id="rId13"/>
    <p:sldLayoutId id="2147484679" r:id="rId14"/>
    <p:sldLayoutId id="2147484680" r:id="rId15"/>
    <p:sldLayoutId id="2147484681" r:id="rId16"/>
    <p:sldLayoutId id="2147484682" r:id="rId17"/>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extreme.com.bd/" TargetMode="External"/><Relationship Id="rId2" Type="http://schemas.openxmlformats.org/officeDocument/2006/relationships/hyperlink" Target="http://www.bidyaan.com/"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www.myclasscampus.com/" TargetMode="Externa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7534061" y="1295400"/>
            <a:ext cx="1457539" cy="1498060"/>
          </a:xfrm>
          <a:prstGeom prst="rect">
            <a:avLst/>
          </a:prstGeom>
          <a:noFill/>
          <a:ln>
            <a:noFill/>
          </a:ln>
        </p:spPr>
      </p:pic>
      <p:pic>
        <p:nvPicPr>
          <p:cNvPr id="63" name="Google Shape;63;p13"/>
          <p:cNvPicPr preferRelativeResize="0"/>
          <p:nvPr/>
        </p:nvPicPr>
        <p:blipFill>
          <a:blip r:embed="rId4">
            <a:alphaModFix/>
          </a:blip>
          <a:stretch>
            <a:fillRect/>
          </a:stretch>
        </p:blipFill>
        <p:spPr>
          <a:xfrm>
            <a:off x="900947" y="2389488"/>
            <a:ext cx="561539" cy="525200"/>
          </a:xfrm>
          <a:prstGeom prst="rect">
            <a:avLst/>
          </a:prstGeom>
          <a:noFill/>
          <a:ln>
            <a:noFill/>
          </a:ln>
        </p:spPr>
      </p:pic>
      <p:pic>
        <p:nvPicPr>
          <p:cNvPr id="65" name="Google Shape;65;p13"/>
          <p:cNvPicPr preferRelativeResize="0"/>
          <p:nvPr/>
        </p:nvPicPr>
        <p:blipFill>
          <a:blip r:embed="rId5">
            <a:alphaModFix/>
          </a:blip>
          <a:stretch>
            <a:fillRect/>
          </a:stretch>
        </p:blipFill>
        <p:spPr>
          <a:xfrm>
            <a:off x="8441150" y="4578086"/>
            <a:ext cx="321850" cy="448425"/>
          </a:xfrm>
          <a:prstGeom prst="rect">
            <a:avLst/>
          </a:prstGeom>
          <a:noFill/>
          <a:ln>
            <a:noFill/>
          </a:ln>
        </p:spPr>
      </p:pic>
      <p:pic>
        <p:nvPicPr>
          <p:cNvPr id="66" name="Google Shape;66;p13"/>
          <p:cNvPicPr preferRelativeResize="0"/>
          <p:nvPr/>
        </p:nvPicPr>
        <p:blipFill>
          <a:blip r:embed="rId5">
            <a:alphaModFix/>
          </a:blip>
          <a:stretch>
            <a:fillRect/>
          </a:stretch>
        </p:blipFill>
        <p:spPr>
          <a:xfrm>
            <a:off x="8060150" y="4799306"/>
            <a:ext cx="321850" cy="448425"/>
          </a:xfrm>
          <a:prstGeom prst="rect">
            <a:avLst/>
          </a:prstGeom>
          <a:noFill/>
          <a:ln>
            <a:noFill/>
          </a:ln>
        </p:spPr>
      </p:pic>
      <p:sp>
        <p:nvSpPr>
          <p:cNvPr id="2" name="Rectangle 1"/>
          <p:cNvSpPr/>
          <p:nvPr/>
        </p:nvSpPr>
        <p:spPr>
          <a:xfrm>
            <a:off x="525586" y="1676400"/>
            <a:ext cx="1312258" cy="1107996"/>
          </a:xfrm>
          <a:prstGeom prst="rect">
            <a:avLst/>
          </a:prstGeom>
        </p:spPr>
        <p:txBody>
          <a:bodyPr wrap="square">
            <a:spAutoFit/>
          </a:bodyPr>
          <a:lstStyle/>
          <a:p>
            <a:r>
              <a:rPr lang="en" sz="6600" dirty="0">
                <a:solidFill>
                  <a:schemeClr val="tx2">
                    <a:lumMod val="50000"/>
                  </a:schemeClr>
                </a:solidFill>
                <a:latin typeface="Muli"/>
                <a:ea typeface="Muli"/>
                <a:cs typeface="Muli"/>
                <a:sym typeface="Muli"/>
              </a:rPr>
              <a:t>📖</a:t>
            </a:r>
            <a:endParaRPr lang="en-US" sz="6600" dirty="0">
              <a:solidFill>
                <a:schemeClr val="tx2">
                  <a:lumMod val="50000"/>
                </a:schemeClr>
              </a:solidFill>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8780" y="457200"/>
            <a:ext cx="862223" cy="7577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ounded Rectangle 4"/>
          <p:cNvSpPr/>
          <p:nvPr/>
        </p:nvSpPr>
        <p:spPr>
          <a:xfrm>
            <a:off x="1623410" y="1371600"/>
            <a:ext cx="5577490" cy="149806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chemeClr val="bg1"/>
                </a:solidFill>
                <a:latin typeface="Times New Roman" panose="02020603050405020304" pitchFamily="18" charset="0"/>
                <a:cs typeface="Times New Roman" panose="02020603050405020304" pitchFamily="18" charset="0"/>
              </a:rPr>
              <a:t>   Primary </a:t>
            </a:r>
            <a:r>
              <a:rPr lang="en-US" sz="2000" b="1" dirty="0">
                <a:solidFill>
                  <a:schemeClr val="bg1"/>
                </a:solidFill>
                <a:latin typeface="Times New Roman" panose="02020603050405020304" pitchFamily="18" charset="0"/>
                <a:cs typeface="Times New Roman" panose="02020603050405020304" pitchFamily="18" charset="0"/>
              </a:rPr>
              <a:t>School Management System (PSMS)</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558636" y="457200"/>
            <a:ext cx="5642264" cy="757717"/>
          </a:xfrm>
          <a:prstGeom prst="rect">
            <a:avLst/>
          </a:prstGeom>
          <a:solidFill>
            <a:schemeClr val="bg2"/>
          </a:solidFill>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srgbClr val="00B050"/>
                </a:solidFill>
                <a:latin typeface="Imprint MT Shadow" panose="04020605060303030202" pitchFamily="82" charset="0"/>
              </a:rPr>
              <a:t>Green University of Bangladesh</a:t>
            </a:r>
          </a:p>
        </p:txBody>
      </p:sp>
      <p:sp>
        <p:nvSpPr>
          <p:cNvPr id="10" name="Google Shape;350;p35">
            <a:extLst>
              <a:ext uri="{FF2B5EF4-FFF2-40B4-BE49-F238E27FC236}">
                <a16:creationId xmlns:a16="http://schemas.microsoft.com/office/drawing/2014/main" xmlns="" id="{CB841E5D-9EE5-0C63-D132-3989FD22D9A8}"/>
              </a:ext>
            </a:extLst>
          </p:cNvPr>
          <p:cNvSpPr txBox="1">
            <a:spLocks/>
          </p:cNvSpPr>
          <p:nvPr/>
        </p:nvSpPr>
        <p:spPr>
          <a:xfrm>
            <a:off x="7748728" y="6404472"/>
            <a:ext cx="1090472" cy="301128"/>
          </a:xfrm>
          <a:prstGeom prst="rect">
            <a:avLst/>
          </a:prstGeom>
        </p:spPr>
        <p:txBody>
          <a:bodyPr spcFirstLastPara="1" vert="horz" wrap="square" lIns="0" tIns="0" rIns="0" bIns="0" rtlCol="0" anchor="ctr" anchorCtr="0">
            <a:noAutofit/>
          </a:bodyPr>
          <a:lstStyle>
            <a:defPPr>
              <a:defRPr lang="en-US"/>
            </a:defPPr>
            <a:lvl1pPr marL="0" algn="r" defTabSz="457200" rtl="0" eaLnBrk="1" latinLnBrk="0" hangingPunct="1">
              <a:defRPr sz="675"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sz="1400" dirty="0" smtClean="0">
                <a:solidFill>
                  <a:schemeClr val="tx1"/>
                </a:solidFill>
              </a:rPr>
              <a:t>06/17/2023</a:t>
            </a:r>
            <a:endParaRPr lang="en" sz="1400" dirty="0">
              <a:solidFill>
                <a:schemeClr val="tx1"/>
              </a:solidFill>
            </a:endParaRPr>
          </a:p>
        </p:txBody>
      </p:sp>
      <p:graphicFrame>
        <p:nvGraphicFramePr>
          <p:cNvPr id="12" name="Table 11">
            <a:extLst>
              <a:ext uri="{FF2B5EF4-FFF2-40B4-BE49-F238E27FC236}">
                <a16:creationId xmlns:a16="http://schemas.microsoft.com/office/drawing/2014/main" xmlns="" id="{EA811495-B916-A51C-1910-EBE39D510899}"/>
              </a:ext>
            </a:extLst>
          </p:cNvPr>
          <p:cNvGraphicFramePr>
            <a:graphicFrameLocks noGrp="1"/>
          </p:cNvGraphicFramePr>
          <p:nvPr>
            <p:extLst>
              <p:ext uri="{D42A27DB-BD31-4B8C-83A1-F6EECF244321}">
                <p14:modId xmlns:p14="http://schemas.microsoft.com/office/powerpoint/2010/main" val="2305206384"/>
              </p:ext>
            </p:extLst>
          </p:nvPr>
        </p:nvGraphicFramePr>
        <p:xfrm>
          <a:off x="1726951" y="3048000"/>
          <a:ext cx="6121649" cy="3078480"/>
        </p:xfrm>
        <a:graphic>
          <a:graphicData uri="http://schemas.openxmlformats.org/drawingml/2006/table">
            <a:tbl>
              <a:tblPr firstRow="1" bandRow="1">
                <a:tableStyleId>{10A1B5D5-9B99-4C35-A422-299274C87663}</a:tableStyleId>
              </a:tblPr>
              <a:tblGrid>
                <a:gridCol w="3044162">
                  <a:extLst>
                    <a:ext uri="{9D8B030D-6E8A-4147-A177-3AD203B41FA5}">
                      <a16:colId xmlns:a16="http://schemas.microsoft.com/office/drawing/2014/main" xmlns="" val="2253250175"/>
                    </a:ext>
                  </a:extLst>
                </a:gridCol>
                <a:gridCol w="3077487">
                  <a:extLst>
                    <a:ext uri="{9D8B030D-6E8A-4147-A177-3AD203B41FA5}">
                      <a16:colId xmlns:a16="http://schemas.microsoft.com/office/drawing/2014/main" xmlns="" val="2781556576"/>
                    </a:ext>
                  </a:extLst>
                </a:gridCol>
              </a:tblGrid>
              <a:tr h="762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u="none" dirty="0"/>
                        <a:t>Presented </a:t>
                      </a:r>
                      <a:r>
                        <a:rPr lang="en-US" u="none" dirty="0" smtClean="0"/>
                        <a:t>By: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b="1" u="none" dirty="0">
                        <a:solidFill>
                          <a:srgbClr val="002060"/>
                        </a:solidFill>
                        <a:latin typeface="Segoe UI Black" panose="020B0A02040204020203" pitchFamily="34" charset="0"/>
                        <a:ea typeface="Segoe UI Black" panose="020B0A020402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u="none" dirty="0"/>
                        <a:t>     Supervisor</a:t>
                      </a:r>
                      <a:r>
                        <a:rPr lang="en-US" u="none" dirty="0" smtClean="0"/>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b="1" u="none" dirty="0">
                        <a:solidFill>
                          <a:srgbClr val="002060"/>
                        </a:solidFill>
                        <a:latin typeface="Segoe UI Black" panose="020B0A02040204020203" pitchFamily="34" charset="0"/>
                        <a:ea typeface="Segoe UI Black" panose="020B0A02040204020203" pitchFamily="34" charset="0"/>
                      </a:endParaRPr>
                    </a:p>
                  </a:txBody>
                  <a:tcPr/>
                </a:tc>
                <a:extLst>
                  <a:ext uri="{0D108BD9-81ED-4DB2-BD59-A6C34878D82A}">
                    <a16:rowId xmlns:a16="http://schemas.microsoft.com/office/drawing/2014/main" xmlns="" val="2994402391"/>
                  </a:ext>
                </a:extLst>
              </a:tr>
              <a:tr h="2240696">
                <a:tc>
                  <a:txBody>
                    <a:bodyPr/>
                    <a:lstStyle/>
                    <a:p>
                      <a:pPr marL="0" marR="0" lvl="0" indent="0" algn="ctr"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err="1" smtClean="0"/>
                        <a:t>Md</a:t>
                      </a:r>
                      <a:r>
                        <a:rPr lang="en-US" sz="1600" dirty="0" smtClean="0"/>
                        <a:t> </a:t>
                      </a:r>
                      <a:r>
                        <a:rPr lang="en-US" sz="1600" dirty="0" err="1" smtClean="0"/>
                        <a:t>Mahmudul</a:t>
                      </a:r>
                      <a:r>
                        <a:rPr lang="en-US" sz="1600" dirty="0" smtClean="0"/>
                        <a:t> </a:t>
                      </a:r>
                      <a:r>
                        <a:rPr lang="en-US" sz="1600" dirty="0" err="1" smtClean="0"/>
                        <a:t>Hasan</a:t>
                      </a:r>
                      <a:endParaRPr lang="en-US" sz="1600" dirty="0" smtClean="0"/>
                    </a:p>
                    <a:p>
                      <a:pPr marL="0" lvl="0" indent="0" algn="ctr">
                        <a:buFont typeface="Wingdings" panose="05000000000000000000" pitchFamily="2" charset="2"/>
                        <a:buNone/>
                      </a:pPr>
                      <a:r>
                        <a:rPr lang="en-US" sz="1600" dirty="0" smtClean="0"/>
                        <a:t>          Id</a:t>
                      </a:r>
                      <a:r>
                        <a:rPr lang="en-US" sz="1600" dirty="0"/>
                        <a:t>: </a:t>
                      </a:r>
                      <a:r>
                        <a:rPr lang="en-US" sz="1600" dirty="0" smtClean="0"/>
                        <a:t>201015083</a:t>
                      </a:r>
                    </a:p>
                    <a:p>
                      <a:pPr marL="0" lvl="0" indent="0" algn="ctr">
                        <a:buFont typeface="Wingdings" panose="05000000000000000000" pitchFamily="2" charset="2"/>
                        <a:buNone/>
                      </a:pPr>
                      <a:endParaRPr lang="en-US" sz="1600" dirty="0" smtClean="0"/>
                    </a:p>
                    <a:p>
                      <a:pPr marL="0" marR="0" lvl="0" indent="0" algn="ctr"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t>MD </a:t>
                      </a:r>
                      <a:r>
                        <a:rPr lang="en-US" sz="1600" dirty="0" err="1" smtClean="0"/>
                        <a:t>Mamun</a:t>
                      </a:r>
                      <a:r>
                        <a:rPr lang="en-US" sz="1600" dirty="0" smtClean="0"/>
                        <a:t> Ur </a:t>
                      </a:r>
                      <a:r>
                        <a:rPr lang="en-US" sz="1600" dirty="0" err="1" smtClean="0"/>
                        <a:t>Roshid</a:t>
                      </a:r>
                      <a:endParaRPr lang="en-US" sz="1600" dirty="0" smtClean="0"/>
                    </a:p>
                    <a:p>
                      <a:pPr marL="0" lvl="0" indent="-342900" algn="ctr">
                        <a:buNone/>
                      </a:pPr>
                      <a:r>
                        <a:rPr lang="en-US" sz="1600" dirty="0" smtClean="0"/>
                        <a:t>      Id: 201015066</a:t>
                      </a:r>
                    </a:p>
                    <a:p>
                      <a:pPr marL="0" lvl="0" indent="-342900" algn="ctr">
                        <a:buNone/>
                      </a:pPr>
                      <a:endParaRPr lang="en-US" sz="1600" dirty="0" smtClean="0"/>
                    </a:p>
                    <a:p>
                      <a:pPr lvl="0" algn="ctr">
                        <a:buFont typeface="Wingdings" panose="05000000000000000000" pitchFamily="2" charset="2"/>
                        <a:buNone/>
                      </a:pPr>
                      <a:r>
                        <a:rPr lang="en-US" sz="1600" dirty="0" err="1" smtClean="0"/>
                        <a:t>Ananto</a:t>
                      </a:r>
                      <a:r>
                        <a:rPr lang="en-US" sz="1600" baseline="0" dirty="0" smtClean="0"/>
                        <a:t> Chandra </a:t>
                      </a:r>
                      <a:r>
                        <a:rPr lang="en-US" sz="1600" baseline="0" dirty="0" err="1" smtClean="0"/>
                        <a:t>Dey</a:t>
                      </a:r>
                      <a:endParaRPr lang="en-US" sz="1600" dirty="0"/>
                    </a:p>
                    <a:p>
                      <a:pPr marL="0" lvl="0" indent="-342900" algn="ctr">
                        <a:buNone/>
                      </a:pPr>
                      <a:r>
                        <a:rPr lang="en-US" sz="1600" dirty="0"/>
                        <a:t>      Id: </a:t>
                      </a:r>
                      <a:r>
                        <a:rPr lang="en-US" sz="1600" dirty="0" smtClean="0"/>
                        <a:t>201015137</a:t>
                      </a:r>
                      <a:endParaRPr lang="en-US" sz="1600" dirty="0"/>
                    </a:p>
                    <a:p>
                      <a:endParaRPr lang="en-US"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a:t>Name: Ms. Babe Sultana</a:t>
                      </a:r>
                    </a:p>
                    <a:p>
                      <a:pPr marL="0" marR="0" lvl="0" indent="0" algn="ctr" defTabSz="3429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a:t>      </a:t>
                      </a:r>
                      <a:r>
                        <a:rPr lang="en-US" sz="1600" dirty="0" smtClean="0"/>
                        <a:t>Lecturer</a:t>
                      </a:r>
                      <a:endParaRPr lang="en-US" sz="1600" dirty="0"/>
                    </a:p>
                    <a:p>
                      <a:pPr marL="342900" lvl="1" indent="0" algn="ctr">
                        <a:buFont typeface="Wingdings" panose="05000000000000000000" pitchFamily="2" charset="2"/>
                        <a:buNone/>
                      </a:pPr>
                      <a:r>
                        <a:rPr lang="en-US" sz="1600" dirty="0"/>
                        <a:t>Department of </a:t>
                      </a:r>
                      <a:r>
                        <a:rPr lang="en-US" sz="1600" dirty="0" smtClean="0"/>
                        <a:t>CSE</a:t>
                      </a:r>
                      <a:endParaRPr lang="en-US" sz="1600" baseline="0" dirty="0"/>
                    </a:p>
                    <a:p>
                      <a:pPr marL="342900" lvl="1" indent="0" algn="ctr">
                        <a:buFont typeface="Wingdings" panose="05000000000000000000" pitchFamily="2" charset="2"/>
                        <a:buNone/>
                      </a:pPr>
                      <a:r>
                        <a:rPr lang="en-US" sz="1600" dirty="0"/>
                        <a:t>Green University Of     </a:t>
                      </a:r>
                      <a:r>
                        <a:rPr lang="en-US" sz="1600" dirty="0" smtClean="0"/>
                        <a:t>Bangladesh</a:t>
                      </a:r>
                      <a:endParaRPr lang="en-US" dirty="0"/>
                    </a:p>
                  </a:txBody>
                  <a:tcPr/>
                </a:tc>
                <a:extLst>
                  <a:ext uri="{0D108BD9-81ED-4DB2-BD59-A6C34878D82A}">
                    <a16:rowId xmlns:a16="http://schemas.microsoft.com/office/drawing/2014/main" xmlns="" val="3205733682"/>
                  </a:ext>
                </a:extLst>
              </a:tr>
            </a:tbl>
          </a:graphicData>
        </a:graphic>
      </p:graphicFrame>
      <p:pic>
        <p:nvPicPr>
          <p:cNvPr id="16" name="Picture 15">
            <a:extLst>
              <a:ext uri="{FF2B5EF4-FFF2-40B4-BE49-F238E27FC236}">
                <a16:creationId xmlns:a16="http://schemas.microsoft.com/office/drawing/2014/main" xmlns="" id="{0F166861-AC9F-543D-0EC4-F73A8B93CB4B}"/>
              </a:ext>
            </a:extLst>
          </p:cNvPr>
          <p:cNvPicPr>
            <a:picLocks noChangeAspect="1"/>
          </p:cNvPicPr>
          <p:nvPr/>
        </p:nvPicPr>
        <p:blipFill>
          <a:blip r:embed="rId7"/>
          <a:srcRect t="10219" b="10219"/>
          <a:stretch/>
        </p:blipFill>
        <p:spPr>
          <a:xfrm>
            <a:off x="333305" y="457200"/>
            <a:ext cx="862223" cy="7577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xmlns="" id="{B535C99F-C7DB-45B0-AB84-671132B6A32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37844" y="3200400"/>
            <a:ext cx="2867115" cy="673060"/>
          </a:xfrm>
          <a:prstGeom prst="rect">
            <a:avLst/>
          </a:prstGeom>
        </p:spPr>
      </p:pic>
      <p:pic>
        <p:nvPicPr>
          <p:cNvPr id="15" name="Picture 14">
            <a:extLst>
              <a:ext uri="{FF2B5EF4-FFF2-40B4-BE49-F238E27FC236}">
                <a16:creationId xmlns:a16="http://schemas.microsoft.com/office/drawing/2014/main" xmlns="" id="{B535C99F-C7DB-45B0-AB84-671132B6A32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29200" y="3212910"/>
            <a:ext cx="2867115" cy="673060"/>
          </a:xfrm>
          <a:prstGeom prst="rect">
            <a:avLst/>
          </a:prstGeom>
        </p:spPr>
      </p:pic>
      <p:pic>
        <p:nvPicPr>
          <p:cNvPr id="17" name="Google Shape;65;p13"/>
          <p:cNvPicPr preferRelativeResize="0"/>
          <p:nvPr/>
        </p:nvPicPr>
        <p:blipFill>
          <a:blip r:embed="rId5">
            <a:alphaModFix/>
          </a:blip>
          <a:stretch>
            <a:fillRect/>
          </a:stretch>
        </p:blipFill>
        <p:spPr>
          <a:xfrm>
            <a:off x="873678" y="4574935"/>
            <a:ext cx="321850" cy="448425"/>
          </a:xfrm>
          <a:prstGeom prst="rect">
            <a:avLst/>
          </a:prstGeom>
          <a:noFill/>
          <a:ln>
            <a:noFill/>
          </a:ln>
        </p:spPr>
      </p:pic>
      <p:pic>
        <p:nvPicPr>
          <p:cNvPr id="18" name="Google Shape;65;p13"/>
          <p:cNvPicPr preferRelativeResize="0"/>
          <p:nvPr/>
        </p:nvPicPr>
        <p:blipFill>
          <a:blip r:embed="rId5">
            <a:alphaModFix/>
          </a:blip>
          <a:stretch>
            <a:fillRect/>
          </a:stretch>
        </p:blipFill>
        <p:spPr>
          <a:xfrm>
            <a:off x="1301561" y="4799147"/>
            <a:ext cx="321850" cy="448425"/>
          </a:xfrm>
          <a:prstGeom prst="rect">
            <a:avLst/>
          </a:prstGeom>
          <a:noFill/>
          <a:ln>
            <a:noFill/>
          </a:ln>
        </p:spPr>
      </p:pic>
    </p:spTree>
    <p:extLst>
      <p:ext uri="{BB962C8B-B14F-4D97-AF65-F5344CB8AC3E}">
        <p14:creationId xmlns:p14="http://schemas.microsoft.com/office/powerpoint/2010/main" val="2702398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3604FE6-1E2B-4428-9EF6-77DC1BCE1E54}"/>
              </a:ext>
            </a:extLst>
          </p:cNvPr>
          <p:cNvSpPr txBox="1"/>
          <p:nvPr/>
        </p:nvSpPr>
        <p:spPr>
          <a:xfrm>
            <a:off x="1981200" y="642349"/>
            <a:ext cx="4572000" cy="678327"/>
          </a:xfrm>
          <a:prstGeom prst="rect">
            <a:avLst/>
          </a:prstGeom>
          <a:noFill/>
        </p:spPr>
        <p:txBody>
          <a:bodyPr wrap="square">
            <a:spAutoFit/>
          </a:bodyPr>
          <a:lstStyle/>
          <a:p>
            <a:pPr marR="0" lvl="0" algn="ctr">
              <a:lnSpc>
                <a:spcPct val="115000"/>
              </a:lnSpc>
              <a:spcBef>
                <a:spcPts val="0"/>
              </a:spcBef>
              <a:spcAft>
                <a:spcPts val="1000"/>
              </a:spcAft>
              <a:tabLst>
                <a:tab pos="457200" algn="l"/>
              </a:tabLst>
            </a:pPr>
            <a:r>
              <a:rPr lang="en-US" sz="3600" b="1" dirty="0">
                <a:latin typeface="Times New Roman" pitchFamily="18" charset="0"/>
                <a:ea typeface="Calibri" panose="020F0502020204030204" pitchFamily="34" charset="0"/>
                <a:cs typeface="Times New Roman" pitchFamily="18" charset="0"/>
              </a:rPr>
              <a:t>Tools &amp; Techniques</a:t>
            </a:r>
          </a:p>
        </p:txBody>
      </p:sp>
      <p:sp>
        <p:nvSpPr>
          <p:cNvPr id="12" name="Content Placeholder 2"/>
          <p:cNvSpPr txBox="1">
            <a:spLocks/>
          </p:cNvSpPr>
          <p:nvPr/>
        </p:nvSpPr>
        <p:spPr>
          <a:xfrm>
            <a:off x="1219200" y="1219199"/>
            <a:ext cx="6858000" cy="504002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000" b="1" dirty="0">
              <a:latin typeface="Arial" pitchFamily="34" charset="0"/>
              <a:cs typeface="Arial" pitchFamily="34" charset="0"/>
            </a:endParaRPr>
          </a:p>
          <a:p>
            <a:pPr marL="0" indent="-457200" defTabSz="457200">
              <a:lnSpc>
                <a:spcPct val="115000"/>
              </a:lnSpc>
              <a:spcBef>
                <a:spcPts val="0"/>
              </a:spcBef>
              <a:spcAft>
                <a:spcPts val="1000"/>
              </a:spcAft>
              <a:buFont typeface="Wingdings" panose="05000000000000000000" pitchFamily="2" charset="2"/>
              <a:buChar char="v"/>
              <a:tabLst>
                <a:tab pos="457200" algn="l"/>
              </a:tabLst>
            </a:pPr>
            <a:r>
              <a:rPr lang="en-US" sz="2400" b="1" dirty="0">
                <a:latin typeface="Times New Roman" pitchFamily="18" charset="0"/>
                <a:ea typeface="Calibri" panose="020F0502020204030204" pitchFamily="34" charset="0"/>
                <a:cs typeface="Times New Roman" pitchFamily="18" charset="0"/>
              </a:rPr>
              <a:t>Frontend</a:t>
            </a:r>
          </a:p>
          <a:p>
            <a:pPr marL="0" indent="0">
              <a:buNone/>
            </a:pPr>
            <a:r>
              <a:rPr lang="en-US" sz="2000" dirty="0" smtClean="0">
                <a:effectLst>
                  <a:outerShdw blurRad="38100" dist="38100" dir="2700000" algn="tl">
                    <a:srgbClr val="000000">
                      <a:alpha val="43137"/>
                    </a:srgbClr>
                  </a:outerShdw>
                </a:effectLst>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js</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Next </a:t>
            </a:r>
            <a:r>
              <a:rPr lang="en-US" sz="2000"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Tailwind CSS</a:t>
            </a:r>
          </a:p>
          <a:p>
            <a:pPr marL="0" indent="-457200" defTabSz="457200">
              <a:lnSpc>
                <a:spcPct val="115000"/>
              </a:lnSpc>
              <a:spcBef>
                <a:spcPts val="0"/>
              </a:spcBef>
              <a:spcAft>
                <a:spcPts val="1000"/>
              </a:spcAft>
              <a:buFont typeface="Wingdings" panose="05000000000000000000" pitchFamily="2" charset="2"/>
              <a:buChar char="v"/>
              <a:tabLst>
                <a:tab pos="457200" algn="l"/>
              </a:tabLst>
            </a:pPr>
            <a:r>
              <a:rPr lang="en-US" sz="2400" b="1" dirty="0">
                <a:latin typeface="Times New Roman" pitchFamily="18" charset="0"/>
                <a:ea typeface="Calibri" panose="020F0502020204030204" pitchFamily="34" charset="0"/>
                <a:cs typeface="Times New Roman" pitchFamily="18" charset="0"/>
              </a:rPr>
              <a:t>Backend</a:t>
            </a:r>
          </a:p>
          <a:p>
            <a:pPr marL="0" indent="0">
              <a:buNone/>
            </a:pPr>
            <a:r>
              <a:rPr lang="en-US" sz="2800" dirty="0">
                <a:effectLst>
                  <a:outerShdw blurRad="38100" dist="38100" dir="2700000" algn="tl">
                    <a:srgbClr val="000000">
                      <a:alpha val="43137"/>
                    </a:srgbClr>
                  </a:outerShdw>
                </a:effectLst>
              </a:rPr>
              <a:t>	</a:t>
            </a:r>
            <a:r>
              <a:rPr lang="en-US" sz="2000" dirty="0">
                <a:latin typeface="Times New Roman" panose="02020603050405020304" pitchFamily="18" charset="0"/>
                <a:cs typeface="Times New Roman" panose="02020603050405020304" pitchFamily="18" charset="0"/>
              </a:rPr>
              <a:t>Node </a:t>
            </a:r>
            <a:r>
              <a:rPr lang="en-US" sz="2000" dirty="0" err="1">
                <a:latin typeface="Times New Roman" panose="02020603050405020304" pitchFamily="18" charset="0"/>
                <a:cs typeface="Times New Roman" panose="02020603050405020304" pitchFamily="18" charset="0"/>
              </a:rPr>
              <a:t>js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GraphQL</a:t>
            </a:r>
            <a:endParaRPr lang="en-US" sz="2000" dirty="0">
              <a:latin typeface="Times New Roman" panose="02020603050405020304" pitchFamily="18" charset="0"/>
              <a:cs typeface="Times New Roman" panose="02020603050405020304" pitchFamily="18" charset="0"/>
            </a:endParaRPr>
          </a:p>
          <a:p>
            <a:pPr marL="0" indent="-457200" defTabSz="457200">
              <a:spcBef>
                <a:spcPts val="0"/>
              </a:spcBef>
              <a:spcAft>
                <a:spcPts val="1000"/>
              </a:spcAft>
              <a:buFont typeface="Wingdings" panose="05000000000000000000" pitchFamily="2" charset="2"/>
              <a:buChar char="v"/>
              <a:tabLst>
                <a:tab pos="457200" algn="l"/>
              </a:tabLst>
            </a:pPr>
            <a:r>
              <a:rPr lang="en-US" sz="2400" b="1" dirty="0">
                <a:latin typeface="Times New Roman" pitchFamily="18" charset="0"/>
                <a:ea typeface="Calibri" panose="020F0502020204030204" pitchFamily="34" charset="0"/>
                <a:cs typeface="Times New Roman" pitchFamily="18" charset="0"/>
              </a:rPr>
              <a:t>Database</a:t>
            </a:r>
          </a:p>
          <a:p>
            <a:pPr marL="0" indent="0">
              <a:buNone/>
            </a:pPr>
            <a:r>
              <a:rPr lang="en-US" sz="2000" dirty="0">
                <a:effectLst>
                  <a:outerShdw blurRad="38100" dist="38100" dir="2700000" algn="tl">
                    <a:srgbClr val="000000">
                      <a:alpha val="43137"/>
                    </a:srgbClr>
                  </a:outerShdw>
                </a:effectLst>
              </a:rPr>
              <a:t>	 </a:t>
            </a:r>
            <a:r>
              <a:rPr lang="en-US" sz="2000" dirty="0" err="1">
                <a:latin typeface="Times New Roman" panose="02020603050405020304" pitchFamily="18" charset="0"/>
                <a:cs typeface="Times New Roman" panose="02020603050405020304" pitchFamily="18" charset="0"/>
              </a:rPr>
              <a:t>PostgresQL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PrismaORM</a:t>
            </a: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7946" y="762000"/>
            <a:ext cx="441146" cy="369332"/>
          </a:xfrm>
          <a:prstGeom prst="rect">
            <a:avLst/>
          </a:prstGeom>
          <a:noFill/>
        </p:spPr>
        <p:txBody>
          <a:bodyPr wrap="none" rtlCol="0">
            <a:spAutoFit/>
          </a:bodyPr>
          <a:lstStyle/>
          <a:p>
            <a:r>
              <a:rPr lang="en-US" dirty="0" smtClean="0">
                <a:solidFill>
                  <a:schemeClr val="bg1"/>
                </a:solidFill>
              </a:rPr>
              <a:t>10</a:t>
            </a:r>
            <a:endParaRPr lang="en-US" dirty="0">
              <a:solidFill>
                <a:schemeClr val="bg1"/>
              </a:solidFill>
            </a:endParaRPr>
          </a:p>
        </p:txBody>
      </p:sp>
      <p:sp>
        <p:nvSpPr>
          <p:cNvPr id="2" name="Date Placeholder 1"/>
          <p:cNvSpPr>
            <a:spLocks noGrp="1"/>
          </p:cNvSpPr>
          <p:nvPr>
            <p:ph type="dt" sz="half" idx="10"/>
          </p:nvPr>
        </p:nvSpPr>
        <p:spPr>
          <a:xfrm>
            <a:off x="7010400" y="6411629"/>
            <a:ext cx="1147380" cy="370171"/>
          </a:xfrm>
        </p:spPr>
        <p:txBody>
          <a:bodyPr/>
          <a:lstStyle/>
          <a:p>
            <a:r>
              <a:rPr lang="en-US" sz="1400" dirty="0" smtClean="0"/>
              <a:t>6/17/2023</a:t>
            </a:r>
            <a:endParaRPr lang="en-US" sz="1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Tree>
    <p:extLst>
      <p:ext uri="{BB962C8B-B14F-4D97-AF65-F5344CB8AC3E}">
        <p14:creationId xmlns:p14="http://schemas.microsoft.com/office/powerpoint/2010/main" val="4221152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Oval 95"/>
          <p:cNvSpPr/>
          <p:nvPr/>
        </p:nvSpPr>
        <p:spPr>
          <a:xfrm>
            <a:off x="4614358" y="640256"/>
            <a:ext cx="947460" cy="4776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Start</a:t>
            </a:r>
          </a:p>
        </p:txBody>
      </p:sp>
      <p:sp>
        <p:nvSpPr>
          <p:cNvPr id="97" name="Rounded Rectangle 96"/>
          <p:cNvSpPr/>
          <p:nvPr/>
        </p:nvSpPr>
        <p:spPr>
          <a:xfrm>
            <a:off x="4037211" y="1332237"/>
            <a:ext cx="2101755" cy="5732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Student Registration form</a:t>
            </a:r>
          </a:p>
        </p:txBody>
      </p:sp>
      <p:sp>
        <p:nvSpPr>
          <p:cNvPr id="98" name="Diamond 97"/>
          <p:cNvSpPr/>
          <p:nvPr/>
        </p:nvSpPr>
        <p:spPr>
          <a:xfrm>
            <a:off x="3836793" y="2125675"/>
            <a:ext cx="2502592" cy="67309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Registration Successful</a:t>
            </a:r>
          </a:p>
        </p:txBody>
      </p:sp>
      <p:sp>
        <p:nvSpPr>
          <p:cNvPr id="99" name="Rounded Rectangle 98"/>
          <p:cNvSpPr/>
          <p:nvPr/>
        </p:nvSpPr>
        <p:spPr>
          <a:xfrm>
            <a:off x="4501416" y="2912493"/>
            <a:ext cx="1064676" cy="4296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Login</a:t>
            </a:r>
          </a:p>
        </p:txBody>
      </p:sp>
      <p:sp>
        <p:nvSpPr>
          <p:cNvPr id="100" name="Diamond 99"/>
          <p:cNvSpPr/>
          <p:nvPr/>
        </p:nvSpPr>
        <p:spPr>
          <a:xfrm>
            <a:off x="3727079" y="3546474"/>
            <a:ext cx="2670664" cy="114819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If Login is Successful</a:t>
            </a:r>
          </a:p>
        </p:txBody>
      </p:sp>
      <p:sp>
        <p:nvSpPr>
          <p:cNvPr id="101" name="Rounded Rectangle 100"/>
          <p:cNvSpPr/>
          <p:nvPr/>
        </p:nvSpPr>
        <p:spPr>
          <a:xfrm>
            <a:off x="1415466" y="3974267"/>
            <a:ext cx="1528550" cy="7182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Student Search for Record</a:t>
            </a:r>
          </a:p>
        </p:txBody>
      </p:sp>
      <p:sp>
        <p:nvSpPr>
          <p:cNvPr id="102" name="Rounded Rectangle 101"/>
          <p:cNvSpPr/>
          <p:nvPr/>
        </p:nvSpPr>
        <p:spPr>
          <a:xfrm>
            <a:off x="1415466" y="5251943"/>
            <a:ext cx="1589398" cy="8039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Student Select for Report</a:t>
            </a:r>
          </a:p>
        </p:txBody>
      </p:sp>
      <p:sp>
        <p:nvSpPr>
          <p:cNvPr id="103" name="Rounded Rectangle 102"/>
          <p:cNvSpPr/>
          <p:nvPr/>
        </p:nvSpPr>
        <p:spPr>
          <a:xfrm>
            <a:off x="7062644" y="3973986"/>
            <a:ext cx="1624156" cy="718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Student Records</a:t>
            </a:r>
          </a:p>
        </p:txBody>
      </p:sp>
      <p:sp>
        <p:nvSpPr>
          <p:cNvPr id="104" name="Rounded Rectangle 103"/>
          <p:cNvSpPr/>
          <p:nvPr/>
        </p:nvSpPr>
        <p:spPr>
          <a:xfrm>
            <a:off x="7062644" y="5251942"/>
            <a:ext cx="1566816" cy="6848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Student File Upload</a:t>
            </a:r>
          </a:p>
        </p:txBody>
      </p:sp>
      <p:sp>
        <p:nvSpPr>
          <p:cNvPr id="105" name="Diamond 104"/>
          <p:cNvSpPr/>
          <p:nvPr/>
        </p:nvSpPr>
        <p:spPr>
          <a:xfrm>
            <a:off x="3598214" y="4908981"/>
            <a:ext cx="2871080" cy="114689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Performed Successful</a:t>
            </a:r>
          </a:p>
        </p:txBody>
      </p:sp>
      <p:sp>
        <p:nvSpPr>
          <p:cNvPr id="106" name="Oval 105"/>
          <p:cNvSpPr/>
          <p:nvPr/>
        </p:nvSpPr>
        <p:spPr>
          <a:xfrm>
            <a:off x="4575497" y="6423299"/>
            <a:ext cx="916514" cy="3480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End</a:t>
            </a:r>
          </a:p>
        </p:txBody>
      </p:sp>
      <p:cxnSp>
        <p:nvCxnSpPr>
          <p:cNvPr id="107" name="Straight Arrow Connector 106"/>
          <p:cNvCxnSpPr/>
          <p:nvPr/>
        </p:nvCxnSpPr>
        <p:spPr>
          <a:xfrm flipH="1">
            <a:off x="5083791" y="1117928"/>
            <a:ext cx="4297" cy="202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5088089" y="1905443"/>
            <a:ext cx="0" cy="220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5083791" y="2798771"/>
            <a:ext cx="4298" cy="110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5033754" y="3342106"/>
            <a:ext cx="0" cy="202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p:cNvCxnSpPr/>
          <p:nvPr/>
        </p:nvCxnSpPr>
        <p:spPr>
          <a:xfrm>
            <a:off x="6369086" y="4118382"/>
            <a:ext cx="693558" cy="2148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846052" y="4692481"/>
            <a:ext cx="0" cy="559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5400000" flipH="1">
            <a:off x="6930500" y="5021224"/>
            <a:ext cx="454345" cy="1376758"/>
          </a:xfrm>
          <a:prstGeom prst="bentConnector4">
            <a:avLst>
              <a:gd name="adj1" fmla="val -50314"/>
              <a:gd name="adj2" fmla="val 784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033754" y="6055879"/>
            <a:ext cx="0" cy="39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p:nvPr/>
        </p:nvCxnSpPr>
        <p:spPr>
          <a:xfrm rot="5400000" flipH="1">
            <a:off x="3792357" y="3387076"/>
            <a:ext cx="359107" cy="2089738"/>
          </a:xfrm>
          <a:prstGeom prst="bentConnector4">
            <a:avLst>
              <a:gd name="adj1" fmla="val -63658"/>
              <a:gd name="adj2" fmla="val 819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004864" y="5653911"/>
            <a:ext cx="458257" cy="15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3463121" y="4972211"/>
            <a:ext cx="0" cy="69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3463121" y="4908981"/>
            <a:ext cx="1570633" cy="63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a:off x="2149698" y="4692481"/>
            <a:ext cx="30043" cy="559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580030" y="6591869"/>
            <a:ext cx="3995467" cy="5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46267" y="2015559"/>
            <a:ext cx="28452" cy="457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546267" y="1975434"/>
            <a:ext cx="4537524" cy="17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3598213" y="5482430"/>
            <a:ext cx="1" cy="940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866633" y="6429853"/>
            <a:ext cx="2731579" cy="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836276" y="3388539"/>
            <a:ext cx="59108" cy="3027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888502" y="3388539"/>
            <a:ext cx="4173909" cy="9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6630645" y="3969314"/>
            <a:ext cx="731912" cy="364060"/>
          </a:xfrm>
          <a:prstGeom prst="rect">
            <a:avLst/>
          </a:prstGeom>
          <a:noFill/>
        </p:spPr>
        <p:txBody>
          <a:bodyPr wrap="square" rtlCol="0">
            <a:spAutoFit/>
          </a:bodyPr>
          <a:lstStyle/>
          <a:p>
            <a:r>
              <a:rPr lang="en-US"/>
              <a:t>Yes</a:t>
            </a:r>
          </a:p>
        </p:txBody>
      </p:sp>
      <p:sp>
        <p:nvSpPr>
          <p:cNvPr id="128" name="TextBox 127"/>
          <p:cNvSpPr txBox="1"/>
          <p:nvPr/>
        </p:nvSpPr>
        <p:spPr>
          <a:xfrm>
            <a:off x="3231471" y="4538127"/>
            <a:ext cx="733485" cy="364060"/>
          </a:xfrm>
          <a:prstGeom prst="rect">
            <a:avLst/>
          </a:prstGeom>
          <a:noFill/>
        </p:spPr>
        <p:txBody>
          <a:bodyPr wrap="square" rtlCol="0">
            <a:spAutoFit/>
          </a:bodyPr>
          <a:lstStyle/>
          <a:p>
            <a:r>
              <a:rPr lang="en-US"/>
              <a:t>Yes</a:t>
            </a:r>
          </a:p>
        </p:txBody>
      </p:sp>
      <p:sp>
        <p:nvSpPr>
          <p:cNvPr id="129" name="TextBox 128"/>
          <p:cNvSpPr txBox="1"/>
          <p:nvPr/>
        </p:nvSpPr>
        <p:spPr>
          <a:xfrm>
            <a:off x="5085940" y="6055879"/>
            <a:ext cx="916514" cy="364060"/>
          </a:xfrm>
          <a:prstGeom prst="rect">
            <a:avLst/>
          </a:prstGeom>
          <a:noFill/>
        </p:spPr>
        <p:txBody>
          <a:bodyPr wrap="square" rtlCol="0">
            <a:spAutoFit/>
          </a:bodyPr>
          <a:lstStyle/>
          <a:p>
            <a:r>
              <a:rPr lang="en-US"/>
              <a:t>Yes</a:t>
            </a:r>
          </a:p>
        </p:txBody>
      </p:sp>
      <p:sp>
        <p:nvSpPr>
          <p:cNvPr id="130" name="TextBox 129"/>
          <p:cNvSpPr txBox="1"/>
          <p:nvPr/>
        </p:nvSpPr>
        <p:spPr>
          <a:xfrm>
            <a:off x="3004864" y="6117928"/>
            <a:ext cx="593350" cy="364060"/>
          </a:xfrm>
          <a:prstGeom prst="rect">
            <a:avLst/>
          </a:prstGeom>
          <a:noFill/>
        </p:spPr>
        <p:txBody>
          <a:bodyPr wrap="square" rtlCol="0">
            <a:spAutoFit/>
          </a:bodyPr>
          <a:lstStyle/>
          <a:p>
            <a:r>
              <a:rPr lang="en-US"/>
              <a:t>No</a:t>
            </a:r>
          </a:p>
        </p:txBody>
      </p:sp>
      <p:cxnSp>
        <p:nvCxnSpPr>
          <p:cNvPr id="131" name="Bent Connector 3 128"/>
          <p:cNvCxnSpPr/>
          <p:nvPr/>
        </p:nvCxnSpPr>
        <p:spPr>
          <a:xfrm flipH="1" flipV="1">
            <a:off x="3654139" y="3393470"/>
            <a:ext cx="72940" cy="724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3231471" y="3564680"/>
            <a:ext cx="605322" cy="364060"/>
          </a:xfrm>
          <a:prstGeom prst="rect">
            <a:avLst/>
          </a:prstGeom>
          <a:noFill/>
        </p:spPr>
        <p:txBody>
          <a:bodyPr wrap="square" rtlCol="0">
            <a:spAutoFit/>
          </a:bodyPr>
          <a:lstStyle/>
          <a:p>
            <a:r>
              <a:rPr lang="en-US" dirty="0"/>
              <a:t>No</a:t>
            </a:r>
          </a:p>
        </p:txBody>
      </p:sp>
      <p:sp>
        <p:nvSpPr>
          <p:cNvPr id="133" name="TextBox 132"/>
          <p:cNvSpPr txBox="1"/>
          <p:nvPr/>
        </p:nvSpPr>
        <p:spPr>
          <a:xfrm>
            <a:off x="5751182" y="6211669"/>
            <a:ext cx="2935618" cy="646331"/>
          </a:xfrm>
          <a:prstGeom prst="rect">
            <a:avLst/>
          </a:prstGeom>
          <a:noFill/>
        </p:spPr>
        <p:txBody>
          <a:bodyPr wrap="square" rtlCol="0">
            <a:spAutoFit/>
          </a:bodyPr>
          <a:lstStyle/>
          <a:p>
            <a:r>
              <a:rPr lang="en-US" dirty="0"/>
              <a:t>Figure: Work Flow Diagram </a:t>
            </a:r>
          </a:p>
        </p:txBody>
      </p:sp>
      <p:sp>
        <p:nvSpPr>
          <p:cNvPr id="2" name="Rectangle 1"/>
          <p:cNvSpPr/>
          <p:nvPr/>
        </p:nvSpPr>
        <p:spPr>
          <a:xfrm>
            <a:off x="990600" y="0"/>
            <a:ext cx="7162800" cy="1200329"/>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a:t>
            </a:r>
            <a:r>
              <a:rPr lang="en-US" sz="3600" b="1" dirty="0">
                <a:latin typeface="Times New Roman" pitchFamily="18" charset="0"/>
                <a:ea typeface="Calibri" panose="020F0502020204030204" pitchFamily="34" charset="0"/>
                <a:cs typeface="Times New Roman" pitchFamily="18" charset="0"/>
              </a:rPr>
              <a:t>Work Flow Diagram</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sz="3600" dirty="0"/>
          </a:p>
        </p:txBody>
      </p:sp>
      <p:sp>
        <p:nvSpPr>
          <p:cNvPr id="3" name="TextBox 2"/>
          <p:cNvSpPr txBox="1"/>
          <p:nvPr/>
        </p:nvSpPr>
        <p:spPr>
          <a:xfrm>
            <a:off x="768433" y="812619"/>
            <a:ext cx="444333" cy="369332"/>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4" name="Date Placeholder 3"/>
          <p:cNvSpPr>
            <a:spLocks noGrp="1"/>
          </p:cNvSpPr>
          <p:nvPr>
            <p:ph type="dt" sz="half" idx="10"/>
          </p:nvPr>
        </p:nvSpPr>
        <p:spPr>
          <a:xfrm>
            <a:off x="8001000" y="6393162"/>
            <a:ext cx="1068990" cy="370171"/>
          </a:xfrm>
        </p:spPr>
        <p:txBody>
          <a:bodyPr/>
          <a:lstStyle/>
          <a:p>
            <a:r>
              <a:rPr lang="en-US" sz="1400" dirty="0" smtClean="0"/>
              <a:t>6/17/2023</a:t>
            </a:r>
            <a:endParaRPr lang="en-US" sz="1400" dirty="0"/>
          </a:p>
        </p:txBody>
      </p:sp>
    </p:spTree>
    <p:extLst>
      <p:ext uri="{BB962C8B-B14F-4D97-AF65-F5344CB8AC3E}">
        <p14:creationId xmlns:p14="http://schemas.microsoft.com/office/powerpoint/2010/main" val="560249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496669"/>
            <a:ext cx="4367662" cy="646331"/>
          </a:xfrm>
          <a:prstGeom prst="rect">
            <a:avLst/>
          </a:prstGeom>
        </p:spPr>
        <p:txBody>
          <a:bodyPr wrap="square">
            <a:spAutoFit/>
          </a:bodyPr>
          <a:lstStyle/>
          <a:p>
            <a:pPr algn="ctr"/>
            <a:r>
              <a:rPr lang="en-US" sz="3600" b="1" dirty="0">
                <a:latin typeface="Times New Roman" pitchFamily="18" charset="0"/>
                <a:ea typeface="Calibri" panose="020F0502020204030204" pitchFamily="34" charset="0"/>
                <a:cs typeface="Times New Roman" pitchFamily="18" charset="0"/>
              </a:rPr>
              <a:t>Use Case Diagram</a:t>
            </a:r>
            <a:endParaRPr lang="en-US" sz="4400" dirty="0">
              <a:latin typeface="+mj-lt"/>
            </a:endParaRPr>
          </a:p>
        </p:txBody>
      </p:sp>
      <p:sp>
        <p:nvSpPr>
          <p:cNvPr id="6" name="Rectangle 5"/>
          <p:cNvSpPr/>
          <p:nvPr/>
        </p:nvSpPr>
        <p:spPr>
          <a:xfrm>
            <a:off x="2971800" y="6107668"/>
            <a:ext cx="36576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Fig: Use Case Diagram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4" name="Date Placeholder 3"/>
          <p:cNvSpPr>
            <a:spLocks noGrp="1"/>
          </p:cNvSpPr>
          <p:nvPr>
            <p:ph type="dt" sz="half" idx="10"/>
          </p:nvPr>
        </p:nvSpPr>
        <p:spPr>
          <a:xfrm>
            <a:off x="7086600" y="6411629"/>
            <a:ext cx="1223580" cy="370171"/>
          </a:xfrm>
        </p:spPr>
        <p:txBody>
          <a:bodyPr/>
          <a:lstStyle/>
          <a:p>
            <a:r>
              <a:rPr lang="en-US" sz="1400" dirty="0" smtClean="0"/>
              <a:t>6/17/2023</a:t>
            </a:r>
            <a:endParaRPr lang="en-US" sz="1400" dirty="0"/>
          </a:p>
        </p:txBody>
      </p:sp>
      <p:sp>
        <p:nvSpPr>
          <p:cNvPr id="8" name="TextBox 7"/>
          <p:cNvSpPr txBox="1"/>
          <p:nvPr/>
        </p:nvSpPr>
        <p:spPr>
          <a:xfrm>
            <a:off x="762000" y="762000"/>
            <a:ext cx="441146" cy="369332"/>
          </a:xfrm>
          <a:prstGeom prst="rect">
            <a:avLst/>
          </a:prstGeom>
          <a:noFill/>
        </p:spPr>
        <p:txBody>
          <a:bodyPr wrap="none" rtlCol="0">
            <a:spAutoFit/>
          </a:bodyPr>
          <a:lstStyle/>
          <a:p>
            <a:r>
              <a:rPr lang="en-US" dirty="0" smtClean="0">
                <a:solidFill>
                  <a:schemeClr val="bg1"/>
                </a:solidFill>
              </a:rPr>
              <a:t>12</a:t>
            </a:r>
            <a:endParaRPr lang="en-US" dirty="0">
              <a:solidFill>
                <a:schemeClr val="bg1"/>
              </a:solidFill>
            </a:endParaRPr>
          </a:p>
        </p:txBody>
      </p:sp>
      <p:pic>
        <p:nvPicPr>
          <p:cNvPr id="9" name="Picture 8"/>
          <p:cNvPicPr>
            <a:picLocks noChangeAspect="1"/>
          </p:cNvPicPr>
          <p:nvPr/>
        </p:nvPicPr>
        <p:blipFill>
          <a:blip r:embed="rId3"/>
          <a:stretch>
            <a:fillRect/>
          </a:stretch>
        </p:blipFill>
        <p:spPr>
          <a:xfrm>
            <a:off x="990600" y="1590675"/>
            <a:ext cx="7467600" cy="4345882"/>
          </a:xfrm>
          <a:prstGeom prst="rect">
            <a:avLst/>
          </a:prstGeom>
        </p:spPr>
      </p:pic>
    </p:spTree>
    <p:extLst>
      <p:ext uri="{BB962C8B-B14F-4D97-AF65-F5344CB8AC3E}">
        <p14:creationId xmlns:p14="http://schemas.microsoft.com/office/powerpoint/2010/main" val="3748148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Rectangle 2"/>
          <p:cNvSpPr/>
          <p:nvPr/>
        </p:nvSpPr>
        <p:spPr>
          <a:xfrm>
            <a:off x="2209800" y="609600"/>
            <a:ext cx="6219708" cy="646331"/>
          </a:xfrm>
          <a:prstGeom prst="rect">
            <a:avLst/>
          </a:prstGeom>
        </p:spPr>
        <p:txBody>
          <a:bodyPr wrap="square">
            <a:spAutoFit/>
          </a:bodyPr>
          <a:lstStyle/>
          <a:p>
            <a:pPr algn="ctr"/>
            <a:r>
              <a:rPr lang="en-US" sz="3600" b="1" dirty="0">
                <a:latin typeface="Times New Roman" pitchFamily="18" charset="0"/>
                <a:ea typeface="Calibri" panose="020F0502020204030204" pitchFamily="34" charset="0"/>
                <a:cs typeface="Times New Roman" pitchFamily="18" charset="0"/>
              </a:rPr>
              <a:t>Data Flow Diagram Level 0</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6781800" y="6411629"/>
            <a:ext cx="14521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13</a:t>
            </a:r>
            <a:endParaRPr lang="en-US" b="1" dirty="0">
              <a:solidFill>
                <a:schemeClr val="bg1"/>
              </a:solidFill>
            </a:endParaRPr>
          </a:p>
        </p:txBody>
      </p:sp>
      <p:pic>
        <p:nvPicPr>
          <p:cNvPr id="8" name="Picture 7"/>
          <p:cNvPicPr>
            <a:picLocks noChangeAspect="1"/>
          </p:cNvPicPr>
          <p:nvPr/>
        </p:nvPicPr>
        <p:blipFill>
          <a:blip r:embed="rId5"/>
          <a:stretch>
            <a:fillRect/>
          </a:stretch>
        </p:blipFill>
        <p:spPr>
          <a:xfrm>
            <a:off x="1066800" y="1773072"/>
            <a:ext cx="7620000" cy="4121475"/>
          </a:xfrm>
          <a:prstGeom prst="rect">
            <a:avLst/>
          </a:prstGeom>
        </p:spPr>
      </p:pic>
    </p:spTree>
    <p:extLst>
      <p:ext uri="{BB962C8B-B14F-4D97-AF65-F5344CB8AC3E}">
        <p14:creationId xmlns:p14="http://schemas.microsoft.com/office/powerpoint/2010/main" val="19987987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649069"/>
            <a:ext cx="5737468" cy="646331"/>
          </a:xfrm>
          <a:prstGeom prst="rect">
            <a:avLst/>
          </a:prstGeom>
        </p:spPr>
        <p:txBody>
          <a:bodyPr wrap="none">
            <a:spAutoFit/>
          </a:bodyPr>
          <a:lstStyle/>
          <a:p>
            <a:r>
              <a:rPr lang="en-US" sz="3600" b="1" dirty="0">
                <a:latin typeface="Times New Roman" panose="02020603050405020304" pitchFamily="18" charset="0"/>
                <a:ea typeface="Calibri" panose="020F0502020204030204" pitchFamily="34" charset="0"/>
                <a:cs typeface="Times New Roman" pitchFamily="18" charset="0"/>
              </a:rPr>
              <a:t>Data Flow Diagram Level 1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4" name="Date Placeholder 3"/>
          <p:cNvSpPr>
            <a:spLocks noGrp="1"/>
          </p:cNvSpPr>
          <p:nvPr>
            <p:ph type="dt" sz="half" idx="10"/>
          </p:nvPr>
        </p:nvSpPr>
        <p:spPr>
          <a:xfrm>
            <a:off x="6921520" y="6411629"/>
            <a:ext cx="1312460" cy="370171"/>
          </a:xfrm>
        </p:spPr>
        <p:txBody>
          <a:bodyPr/>
          <a:lstStyle/>
          <a:p>
            <a:r>
              <a:rPr lang="en-US" sz="1400" dirty="0" smtClean="0"/>
              <a:t>6/17/2023</a:t>
            </a:r>
            <a:endParaRPr lang="en-US" sz="1400" dirty="0"/>
          </a:p>
        </p:txBody>
      </p:sp>
      <p:sp>
        <p:nvSpPr>
          <p:cNvPr id="8" name="TextBox 7"/>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14</a:t>
            </a:r>
            <a:endParaRPr lang="en-US" b="1" dirty="0">
              <a:solidFill>
                <a:schemeClr val="bg1"/>
              </a:solidFill>
            </a:endParaRPr>
          </a:p>
        </p:txBody>
      </p:sp>
      <p:pic>
        <p:nvPicPr>
          <p:cNvPr id="6" name="Picture 5"/>
          <p:cNvPicPr>
            <a:picLocks noChangeAspect="1"/>
          </p:cNvPicPr>
          <p:nvPr/>
        </p:nvPicPr>
        <p:blipFill>
          <a:blip r:embed="rId3"/>
          <a:stretch>
            <a:fillRect/>
          </a:stretch>
        </p:blipFill>
        <p:spPr>
          <a:xfrm>
            <a:off x="1425281" y="1905296"/>
            <a:ext cx="6849305" cy="3962400"/>
          </a:xfrm>
          <a:prstGeom prst="rect">
            <a:avLst/>
          </a:prstGeom>
        </p:spPr>
      </p:pic>
    </p:spTree>
    <p:extLst>
      <p:ext uri="{BB962C8B-B14F-4D97-AF65-F5344CB8AC3E}">
        <p14:creationId xmlns:p14="http://schemas.microsoft.com/office/powerpoint/2010/main" val="807327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1E1B3A-2AF0-411A-AFF2-E18CB707E421}"/>
              </a:ext>
            </a:extLst>
          </p:cNvPr>
          <p:cNvSpPr txBox="1"/>
          <p:nvPr/>
        </p:nvSpPr>
        <p:spPr>
          <a:xfrm>
            <a:off x="1752600" y="685800"/>
            <a:ext cx="6096000" cy="646331"/>
          </a:xfrm>
          <a:prstGeom prst="rect">
            <a:avLst/>
          </a:prstGeom>
          <a:noFill/>
        </p:spPr>
        <p:txBody>
          <a:bodyPr wrap="square" rtlCol="0">
            <a:spAutoFit/>
          </a:bodyPr>
          <a:lstStyle/>
          <a:p>
            <a:pPr marL="457200" indent="-457200" algn="ctr"/>
            <a:r>
              <a:rPr lang="en-US" sz="3600" b="1" dirty="0">
                <a:latin typeface="Times New Roman" panose="02020603050405020304" pitchFamily="18" charset="0"/>
                <a:cs typeface="Times New Roman" panose="02020603050405020304" pitchFamily="18" charset="0"/>
              </a:rPr>
              <a:t>Features</a:t>
            </a:r>
          </a:p>
        </p:txBody>
      </p:sp>
      <p:sp>
        <p:nvSpPr>
          <p:cNvPr id="4" name="TextBox 3">
            <a:extLst>
              <a:ext uri="{FF2B5EF4-FFF2-40B4-BE49-F238E27FC236}">
                <a16:creationId xmlns:a16="http://schemas.microsoft.com/office/drawing/2014/main" xmlns="" id="{42BB5B82-A71D-4D40-898D-C75C21095509}"/>
              </a:ext>
            </a:extLst>
          </p:cNvPr>
          <p:cNvSpPr txBox="1"/>
          <p:nvPr/>
        </p:nvSpPr>
        <p:spPr>
          <a:xfrm>
            <a:off x="1515306" y="1759327"/>
            <a:ext cx="6781800" cy="4585871"/>
          </a:xfrm>
          <a:prstGeom prst="rect">
            <a:avLst/>
          </a:prstGeom>
          <a:noFill/>
        </p:spPr>
        <p:txBody>
          <a:bodyPr wrap="square">
            <a:spAutoFit/>
          </a:bodyPr>
          <a:lstStyle/>
          <a:p>
            <a:pPr algn="just"/>
            <a:r>
              <a:rPr lang="en-US" b="0" i="0" u="none" strike="noStrike" baseline="0" dirty="0">
                <a:solidFill>
                  <a:srgbClr val="000000"/>
                </a:solidFill>
                <a:latin typeface="Times New Roman" panose="02020603050405020304" pitchFamily="18" charset="0"/>
                <a:cs typeface="Times New Roman" panose="02020603050405020304" pitchFamily="18" charset="0"/>
              </a:rPr>
              <a:t>In the proposed system we have several feature. These are: </a:t>
            </a:r>
            <a:endParaRPr lang="en-US" b="0" i="0" u="none" strike="noStrike" baseline="0" dirty="0" smtClean="0">
              <a:solidFill>
                <a:srgbClr val="000000"/>
              </a:solidFill>
              <a:latin typeface="Times New Roman" panose="02020603050405020304" pitchFamily="18" charset="0"/>
              <a:cs typeface="Times New Roman" panose="02020603050405020304" pitchFamily="18" charset="0"/>
            </a:endParaRPr>
          </a:p>
          <a:p>
            <a:pPr algn="just"/>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b="0" i="0" u="none" strike="noStrike" baseline="0" dirty="0" smtClean="0">
                <a:solidFill>
                  <a:srgbClr val="000000"/>
                </a:solidFill>
                <a:latin typeface="Times New Roman" panose="02020603050405020304" pitchFamily="18" charset="0"/>
                <a:cs typeface="Times New Roman" panose="02020603050405020304" pitchFamily="18" charset="0"/>
              </a:rPr>
              <a:t>Search</a:t>
            </a: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Manage Students, Teachers, Staff, Parents and Users</a:t>
            </a: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Manage Academic Year, Sections, Classes, Class Rooms,   </a:t>
            </a:r>
          </a:p>
          <a:p>
            <a:pPr algn="just"/>
            <a:r>
              <a:rPr lang="en-US" dirty="0">
                <a:latin typeface="Times New Roman" panose="02020603050405020304" pitchFamily="18" charset="0"/>
                <a:cs typeface="Times New Roman" panose="02020603050405020304" pitchFamily="18" charset="0"/>
              </a:rPr>
              <a:t>     Subjects, Incomes, Expenses, HR</a:t>
            </a: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Reports – Students,  Teachers, Parents, Staff, Users,   </a:t>
            </a:r>
          </a:p>
          <a:p>
            <a:pPr algn="just"/>
            <a:r>
              <a:rPr lang="en-US" dirty="0">
                <a:latin typeface="Times New Roman" panose="02020603050405020304" pitchFamily="18" charset="0"/>
                <a:cs typeface="Times New Roman" panose="02020603050405020304" pitchFamily="18" charset="0"/>
              </a:rPr>
              <a:t>     Products, Incomes &amp; Expenses, Students &amp; Staff Attendance, </a:t>
            </a:r>
          </a:p>
          <a:p>
            <a:pPr algn="just"/>
            <a:r>
              <a:rPr lang="en-US" dirty="0">
                <a:latin typeface="Times New Roman" panose="02020603050405020304" pitchFamily="18" charset="0"/>
                <a:cs typeface="Times New Roman" panose="02020603050405020304" pitchFamily="18" charset="0"/>
              </a:rPr>
              <a:t>      Visitors Log, Student Records, Class Lists, Events </a:t>
            </a: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User Access Role</a:t>
            </a:r>
          </a:p>
          <a:p>
            <a:pPr algn="just"/>
            <a:endParaRPr lang="en-US" sz="2000" dirty="0"/>
          </a:p>
          <a:p>
            <a:pPr algn="just"/>
            <a:endParaRPr lang="en-US" sz="2000" b="0" i="0" u="none" strike="noStrike" baseline="0" dirty="0">
              <a:solidFill>
                <a:srgbClr val="000000"/>
              </a:solidFill>
              <a:latin typeface="Century Gothic (Body)"/>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7" name="TextBox 6"/>
          <p:cNvSpPr txBox="1"/>
          <p:nvPr/>
        </p:nvSpPr>
        <p:spPr>
          <a:xfrm>
            <a:off x="685800" y="762000"/>
            <a:ext cx="685800" cy="369332"/>
          </a:xfrm>
          <a:prstGeom prst="rect">
            <a:avLst/>
          </a:prstGeom>
          <a:noFill/>
        </p:spPr>
        <p:txBody>
          <a:bodyPr wrap="square" rtlCol="0">
            <a:spAutoFit/>
          </a:bodyPr>
          <a:lstStyle/>
          <a:p>
            <a:r>
              <a:rPr lang="en-US" b="1" dirty="0" smtClean="0">
                <a:solidFill>
                  <a:schemeClr val="bg1"/>
                </a:solidFill>
              </a:rPr>
              <a:t>15</a:t>
            </a:r>
            <a:endParaRPr lang="en-US" b="1" dirty="0">
              <a:solidFill>
                <a:schemeClr val="bg1"/>
              </a:solidFill>
            </a:endParaRPr>
          </a:p>
        </p:txBody>
      </p:sp>
      <p:sp>
        <p:nvSpPr>
          <p:cNvPr id="5" name="Date Placeholder 4"/>
          <p:cNvSpPr>
            <a:spLocks noGrp="1"/>
          </p:cNvSpPr>
          <p:nvPr>
            <p:ph type="dt" sz="half" idx="10"/>
          </p:nvPr>
        </p:nvSpPr>
        <p:spPr>
          <a:xfrm>
            <a:off x="7086600" y="6400800"/>
            <a:ext cx="1147380" cy="370171"/>
          </a:xfrm>
        </p:spPr>
        <p:txBody>
          <a:bodyPr/>
          <a:lstStyle/>
          <a:p>
            <a:r>
              <a:rPr lang="en-US" sz="1400" dirty="0" smtClean="0"/>
              <a:t>6/17/2023</a:t>
            </a:r>
            <a:endParaRPr lang="en-US" sz="1400" dirty="0"/>
          </a:p>
        </p:txBody>
      </p:sp>
    </p:spTree>
    <p:extLst>
      <p:ext uri="{BB962C8B-B14F-4D97-AF65-F5344CB8AC3E}">
        <p14:creationId xmlns:p14="http://schemas.microsoft.com/office/powerpoint/2010/main" val="795551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CE6D0A8-38EF-4869-B0D7-8E37DC3052EA}"/>
              </a:ext>
            </a:extLst>
          </p:cNvPr>
          <p:cNvSpPr txBox="1"/>
          <p:nvPr/>
        </p:nvSpPr>
        <p:spPr>
          <a:xfrm>
            <a:off x="2286000" y="654278"/>
            <a:ext cx="5562600"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Gantt Chart</a:t>
            </a:r>
            <a:endParaRPr lang="en-US" sz="36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xmlns="" id="{7F9695B0-334D-4071-93A2-1F3A244F5853}"/>
              </a:ext>
            </a:extLst>
          </p:cNvPr>
          <p:cNvGraphicFramePr>
            <a:graphicFrameLocks noGrp="1"/>
          </p:cNvGraphicFramePr>
          <p:nvPr>
            <p:extLst>
              <p:ext uri="{D42A27DB-BD31-4B8C-83A1-F6EECF244321}">
                <p14:modId xmlns:p14="http://schemas.microsoft.com/office/powerpoint/2010/main" val="1505360159"/>
              </p:ext>
            </p:extLst>
          </p:nvPr>
        </p:nvGraphicFramePr>
        <p:xfrm>
          <a:off x="838200" y="1472800"/>
          <a:ext cx="7696203" cy="4530555"/>
        </p:xfrm>
        <a:graphic>
          <a:graphicData uri="http://schemas.openxmlformats.org/drawingml/2006/table">
            <a:tbl>
              <a:tblPr firstRow="1" firstCol="1" bandRow="1">
                <a:tableStyleId>{5C22544A-7EE6-4342-B048-85BDC9FD1C3A}</a:tableStyleId>
              </a:tblPr>
              <a:tblGrid>
                <a:gridCol w="1811182">
                  <a:extLst>
                    <a:ext uri="{9D8B030D-6E8A-4147-A177-3AD203B41FA5}">
                      <a16:colId xmlns:a16="http://schemas.microsoft.com/office/drawing/2014/main" xmlns="" val="3403500192"/>
                    </a:ext>
                  </a:extLst>
                </a:gridCol>
                <a:gridCol w="672422">
                  <a:extLst>
                    <a:ext uri="{9D8B030D-6E8A-4147-A177-3AD203B41FA5}">
                      <a16:colId xmlns:a16="http://schemas.microsoft.com/office/drawing/2014/main" xmlns="" val="3521941020"/>
                    </a:ext>
                  </a:extLst>
                </a:gridCol>
                <a:gridCol w="697080">
                  <a:extLst>
                    <a:ext uri="{9D8B030D-6E8A-4147-A177-3AD203B41FA5}">
                      <a16:colId xmlns:a16="http://schemas.microsoft.com/office/drawing/2014/main" xmlns="" val="3101050318"/>
                    </a:ext>
                  </a:extLst>
                </a:gridCol>
                <a:gridCol w="795172">
                  <a:extLst>
                    <a:ext uri="{9D8B030D-6E8A-4147-A177-3AD203B41FA5}">
                      <a16:colId xmlns:a16="http://schemas.microsoft.com/office/drawing/2014/main" xmlns="" val="2510078076"/>
                    </a:ext>
                  </a:extLst>
                </a:gridCol>
                <a:gridCol w="741718">
                  <a:extLst>
                    <a:ext uri="{9D8B030D-6E8A-4147-A177-3AD203B41FA5}">
                      <a16:colId xmlns:a16="http://schemas.microsoft.com/office/drawing/2014/main" xmlns="" val="1812918027"/>
                    </a:ext>
                  </a:extLst>
                </a:gridCol>
                <a:gridCol w="744658">
                  <a:extLst>
                    <a:ext uri="{9D8B030D-6E8A-4147-A177-3AD203B41FA5}">
                      <a16:colId xmlns:a16="http://schemas.microsoft.com/office/drawing/2014/main" xmlns="" val="2299285949"/>
                    </a:ext>
                  </a:extLst>
                </a:gridCol>
                <a:gridCol w="709969">
                  <a:extLst>
                    <a:ext uri="{9D8B030D-6E8A-4147-A177-3AD203B41FA5}">
                      <a16:colId xmlns:a16="http://schemas.microsoft.com/office/drawing/2014/main" xmlns="" val="1075255756"/>
                    </a:ext>
                  </a:extLst>
                </a:gridCol>
                <a:gridCol w="757150">
                  <a:extLst>
                    <a:ext uri="{9D8B030D-6E8A-4147-A177-3AD203B41FA5}">
                      <a16:colId xmlns:a16="http://schemas.microsoft.com/office/drawing/2014/main" xmlns="" val="1564255093"/>
                    </a:ext>
                  </a:extLst>
                </a:gridCol>
                <a:gridCol w="766852">
                  <a:extLst>
                    <a:ext uri="{9D8B030D-6E8A-4147-A177-3AD203B41FA5}">
                      <a16:colId xmlns:a16="http://schemas.microsoft.com/office/drawing/2014/main" xmlns="" val="947167488"/>
                    </a:ext>
                  </a:extLst>
                </a:gridCol>
              </a:tblGrid>
              <a:tr h="314484">
                <a:tc>
                  <a:txBody>
                    <a:bodyPr/>
                    <a:lstStyle/>
                    <a:p>
                      <a:pPr marL="0" marR="0" algn="just">
                        <a:lnSpc>
                          <a:spcPct val="115000"/>
                        </a:lnSpc>
                        <a:spcBef>
                          <a:spcPts val="0"/>
                        </a:spcBef>
                        <a:spcAft>
                          <a:spcPts val="0"/>
                        </a:spcAft>
                      </a:pPr>
                      <a:r>
                        <a:rPr lang="en-US" dirty="0"/>
                        <a:t>Months</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1</a:t>
                      </a:r>
                      <a:endParaRPr lang="en-US" sz="1100" dirty="0">
                        <a:effectLst/>
                        <a:latin typeface="Arial" panose="020B0604020202020204" pitchFamily="34" charset="0"/>
                        <a:ea typeface="Arial" panose="020B0604020202020204" pitchFamily="34" charset="0"/>
                      </a:endParaRP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2</a:t>
                      </a:r>
                      <a:endParaRPr lang="en-US" sz="1100" dirty="0">
                        <a:effectLst/>
                        <a:latin typeface="Arial" panose="020B0604020202020204" pitchFamily="34" charset="0"/>
                        <a:ea typeface="Arial" panose="020B0604020202020204" pitchFamily="34" charset="0"/>
                      </a:endParaRP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3</a:t>
                      </a:r>
                      <a:endParaRPr lang="en-US" sz="1100" dirty="0">
                        <a:effectLst/>
                        <a:latin typeface="Arial" panose="020B0604020202020204" pitchFamily="34" charset="0"/>
                        <a:ea typeface="Arial" panose="020B0604020202020204" pitchFamily="34" charset="0"/>
                      </a:endParaRP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4</a:t>
                      </a:r>
                      <a:endParaRPr lang="en-US" sz="1100" dirty="0">
                        <a:effectLst/>
                        <a:latin typeface="Arial" panose="020B0604020202020204" pitchFamily="34" charset="0"/>
                        <a:ea typeface="Arial" panose="020B0604020202020204" pitchFamily="34" charset="0"/>
                      </a:endParaRP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5</a:t>
                      </a:r>
                      <a:endParaRPr lang="en-US" sz="1100" dirty="0">
                        <a:effectLst/>
                        <a:latin typeface="Arial" panose="020B0604020202020204" pitchFamily="34" charset="0"/>
                        <a:ea typeface="Arial" panose="020B0604020202020204" pitchFamily="34" charset="0"/>
                      </a:endParaRP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6</a:t>
                      </a:r>
                      <a:endParaRPr lang="en-US" sz="1100" dirty="0">
                        <a:effectLst/>
                        <a:latin typeface="Arial" panose="020B0604020202020204" pitchFamily="34" charset="0"/>
                        <a:ea typeface="Arial" panose="020B0604020202020204" pitchFamily="34" charset="0"/>
                      </a:endParaRP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7</a:t>
                      </a:r>
                      <a:endParaRPr lang="en-US" sz="1100" dirty="0">
                        <a:effectLst/>
                        <a:latin typeface="Arial" panose="020B0604020202020204" pitchFamily="34" charset="0"/>
                        <a:ea typeface="Arial" panose="020B0604020202020204" pitchFamily="34" charset="0"/>
                      </a:endParaRP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8</a:t>
                      </a:r>
                      <a:endParaRPr lang="en-US" sz="1100" dirty="0">
                        <a:effectLst/>
                        <a:latin typeface="Arial" panose="020B0604020202020204" pitchFamily="34" charset="0"/>
                        <a:ea typeface="Arial" panose="020B0604020202020204" pitchFamily="34" charset="0"/>
                      </a:endParaRPr>
                    </a:p>
                  </a:txBody>
                  <a:tcPr marL="68580" marR="68580" marT="0" marB="0">
                    <a:solidFill>
                      <a:srgbClr val="92D050"/>
                    </a:solidFill>
                  </a:tcPr>
                </a:tc>
                <a:extLst>
                  <a:ext uri="{0D108BD9-81ED-4DB2-BD59-A6C34878D82A}">
                    <a16:rowId xmlns:a16="http://schemas.microsoft.com/office/drawing/2014/main" xmlns="" val="3011483106"/>
                  </a:ext>
                </a:extLst>
              </a:tr>
              <a:tr h="567166">
                <a:tc>
                  <a:txBody>
                    <a:bodyPr/>
                    <a:lstStyle/>
                    <a:p>
                      <a:pPr marL="0" marR="0" algn="just">
                        <a:lnSpc>
                          <a:spcPct val="115000"/>
                        </a:lnSpc>
                        <a:spcBef>
                          <a:spcPts val="0"/>
                        </a:spcBef>
                        <a:spcAft>
                          <a:spcPts val="0"/>
                        </a:spcAft>
                      </a:pPr>
                      <a:r>
                        <a:rPr lang="en-US" dirty="0"/>
                        <a:t>Project Activities</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1072846030"/>
                  </a:ext>
                </a:extLst>
              </a:tr>
              <a:tr h="329967">
                <a:tc>
                  <a:txBody>
                    <a:bodyPr/>
                    <a:lstStyle/>
                    <a:p>
                      <a:pPr marL="0" marR="0" algn="just">
                        <a:lnSpc>
                          <a:spcPct val="115000"/>
                        </a:lnSpc>
                        <a:spcBef>
                          <a:spcPts val="0"/>
                        </a:spcBef>
                        <a:spcAft>
                          <a:spcPts val="0"/>
                        </a:spcAft>
                      </a:pPr>
                      <a:r>
                        <a:rPr lang="en-US" dirty="0"/>
                        <a:t> </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389789579"/>
                  </a:ext>
                </a:extLst>
              </a:tr>
              <a:tr h="329967">
                <a:tc>
                  <a:txBody>
                    <a:bodyPr/>
                    <a:lstStyle/>
                    <a:p>
                      <a:pPr marL="0" marR="0" algn="just">
                        <a:lnSpc>
                          <a:spcPct val="115000"/>
                        </a:lnSpc>
                        <a:spcBef>
                          <a:spcPts val="0"/>
                        </a:spcBef>
                        <a:spcAft>
                          <a:spcPts val="0"/>
                        </a:spcAft>
                      </a:pPr>
                      <a:r>
                        <a:rPr lang="en-US" dirty="0"/>
                        <a:t>Planning</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dirty="0">
                          <a:solidFill>
                            <a:srgbClr val="FF0000"/>
                          </a:solidFill>
                          <a:effectLst/>
                        </a:rPr>
                        <a:t> </a:t>
                      </a:r>
                      <a:endParaRPr lang="en-US" sz="1100" dirty="0">
                        <a:solidFill>
                          <a:srgbClr val="FF0000"/>
                        </a:solidFill>
                        <a:effectLst/>
                        <a:latin typeface="Arial" panose="020B0604020202020204" pitchFamily="34" charset="0"/>
                        <a:ea typeface="Arial" panose="020B0604020202020204" pitchFamily="34" charset="0"/>
                      </a:endParaRPr>
                    </a:p>
                  </a:txBody>
                  <a:tcPr marL="68580" marR="68580" marT="0" marB="0">
                    <a:solidFill>
                      <a:schemeClr val="accent6"/>
                    </a:solidFill>
                  </a:tcPr>
                </a:tc>
                <a:tc>
                  <a:txBody>
                    <a:bodyPr/>
                    <a:lstStyle/>
                    <a:p>
                      <a:pPr marL="0" marR="0" algn="just">
                        <a:lnSpc>
                          <a:spcPct val="115000"/>
                        </a:lnSpc>
                        <a:spcBef>
                          <a:spcPts val="0"/>
                        </a:spcBef>
                        <a:spcAft>
                          <a:spcPts val="0"/>
                        </a:spcAft>
                      </a:pPr>
                      <a:r>
                        <a:rPr lang="en-US" sz="1600" dirty="0">
                          <a:solidFill>
                            <a:srgbClr val="FF0000"/>
                          </a:solidFill>
                          <a:effectLst/>
                        </a:rPr>
                        <a:t> </a:t>
                      </a:r>
                      <a:endParaRPr lang="en-US" sz="1100" dirty="0">
                        <a:solidFill>
                          <a:srgbClr val="FF0000"/>
                        </a:solidFill>
                        <a:effectLst/>
                        <a:latin typeface="Arial" panose="020B0604020202020204" pitchFamily="34" charset="0"/>
                        <a:ea typeface="Arial" panose="020B0604020202020204" pitchFamily="34" charset="0"/>
                      </a:endParaRPr>
                    </a:p>
                  </a:txBody>
                  <a:tcPr marL="68580" marR="68580" marT="0" marB="0">
                    <a:solidFill>
                      <a:schemeClr val="accent6"/>
                    </a:solidFill>
                  </a:tcPr>
                </a:tc>
                <a:tc>
                  <a:txBody>
                    <a:bodyPr/>
                    <a:lstStyle/>
                    <a:p>
                      <a:pPr marL="0" marR="0" algn="just">
                        <a:lnSpc>
                          <a:spcPct val="115000"/>
                        </a:lnSpc>
                        <a:spcBef>
                          <a:spcPts val="0"/>
                        </a:spcBef>
                        <a:spcAft>
                          <a:spcPts val="0"/>
                        </a:spcAft>
                      </a:pPr>
                      <a:r>
                        <a:rPr lang="en-US" sz="1600" dirty="0">
                          <a:solidFill>
                            <a:srgbClr val="FF0000"/>
                          </a:solidFill>
                          <a:effectLst/>
                        </a:rPr>
                        <a:t> </a:t>
                      </a:r>
                      <a:endParaRPr lang="en-US" sz="1100" dirty="0">
                        <a:solidFill>
                          <a:srgbClr val="FF0000"/>
                        </a:solidFill>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3185169511"/>
                  </a:ext>
                </a:extLst>
              </a:tr>
              <a:tr h="329967">
                <a:tc>
                  <a:txBody>
                    <a:bodyPr/>
                    <a:lstStyle/>
                    <a:p>
                      <a:pPr marL="0" marR="0" algn="just">
                        <a:lnSpc>
                          <a:spcPct val="115000"/>
                        </a:lnSpc>
                        <a:spcBef>
                          <a:spcPts val="0"/>
                        </a:spcBef>
                        <a:spcAft>
                          <a:spcPts val="0"/>
                        </a:spcAft>
                      </a:pPr>
                      <a:r>
                        <a:rPr lang="en-US" dirty="0"/>
                        <a:t> </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3833579447"/>
                  </a:ext>
                </a:extLst>
              </a:tr>
              <a:tr h="329967">
                <a:tc>
                  <a:txBody>
                    <a:bodyPr/>
                    <a:lstStyle/>
                    <a:p>
                      <a:pPr marL="0" marR="0" algn="just">
                        <a:lnSpc>
                          <a:spcPct val="115000"/>
                        </a:lnSpc>
                        <a:spcBef>
                          <a:spcPts val="0"/>
                        </a:spcBef>
                        <a:spcAft>
                          <a:spcPts val="0"/>
                        </a:spcAft>
                      </a:pPr>
                      <a:r>
                        <a:rPr lang="en-US" dirty="0"/>
                        <a:t>Design</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solidFill>
                            <a:srgbClr val="FF0000"/>
                          </a:solidFill>
                          <a:effectLst/>
                        </a:rPr>
                        <a:t> </a:t>
                      </a:r>
                      <a:endParaRPr lang="en-US" sz="1100" dirty="0">
                        <a:solidFill>
                          <a:srgbClr val="FF0000"/>
                        </a:solidFill>
                        <a:effectLst/>
                        <a:latin typeface="Arial" panose="020B0604020202020204" pitchFamily="34" charset="0"/>
                        <a:ea typeface="Arial" panose="020B0604020202020204" pitchFamily="34" charset="0"/>
                      </a:endParaRPr>
                    </a:p>
                  </a:txBody>
                  <a:tcPr marL="68580" marR="68580" marT="0" marB="0">
                    <a:solidFill>
                      <a:srgbClr val="0070C0"/>
                    </a:solidFill>
                  </a:tcPr>
                </a:tc>
                <a:tc>
                  <a:txBody>
                    <a:bodyPr/>
                    <a:lstStyle/>
                    <a:p>
                      <a:pPr marL="0" marR="0" algn="just">
                        <a:lnSpc>
                          <a:spcPct val="115000"/>
                        </a:lnSpc>
                        <a:spcBef>
                          <a:spcPts val="0"/>
                        </a:spcBef>
                        <a:spcAft>
                          <a:spcPts val="0"/>
                        </a:spcAft>
                      </a:pPr>
                      <a:r>
                        <a:rPr lang="en-US" sz="1600" dirty="0">
                          <a:solidFill>
                            <a:srgbClr val="FF0000"/>
                          </a:solidFill>
                          <a:effectLst/>
                        </a:rPr>
                        <a:t> </a:t>
                      </a:r>
                      <a:endParaRPr lang="en-US" sz="1100" dirty="0">
                        <a:solidFill>
                          <a:srgbClr val="FF0000"/>
                        </a:solidFill>
                        <a:effectLst/>
                        <a:latin typeface="Arial" panose="020B0604020202020204" pitchFamily="34" charset="0"/>
                        <a:ea typeface="Arial" panose="020B0604020202020204" pitchFamily="34" charset="0"/>
                      </a:endParaRPr>
                    </a:p>
                  </a:txBody>
                  <a:tcPr marL="68580" marR="68580" marT="0" marB="0">
                    <a:solidFill>
                      <a:srgbClr val="0070C0"/>
                    </a:solidFill>
                  </a:tcPr>
                </a:tc>
                <a:tc>
                  <a:txBody>
                    <a:bodyPr/>
                    <a:lstStyle/>
                    <a:p>
                      <a:pPr marL="0" marR="0" algn="just">
                        <a:lnSpc>
                          <a:spcPct val="115000"/>
                        </a:lnSpc>
                        <a:spcBef>
                          <a:spcPts val="0"/>
                        </a:spcBef>
                        <a:spcAft>
                          <a:spcPts val="0"/>
                        </a:spcAft>
                      </a:pPr>
                      <a:r>
                        <a:rPr lang="en-US" sz="1600" dirty="0">
                          <a:solidFill>
                            <a:srgbClr val="FF0000"/>
                          </a:solidFill>
                          <a:effectLst/>
                        </a:rPr>
                        <a:t> </a:t>
                      </a:r>
                      <a:endParaRPr lang="en-US" sz="1100" dirty="0">
                        <a:solidFill>
                          <a:srgbClr val="FF0000"/>
                        </a:solidFill>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just">
                        <a:lnSpc>
                          <a:spcPct val="115000"/>
                        </a:lnSpc>
                        <a:spcBef>
                          <a:spcPts val="0"/>
                        </a:spcBef>
                        <a:spcAft>
                          <a:spcPts val="0"/>
                        </a:spcAft>
                      </a:pPr>
                      <a:r>
                        <a:rPr lang="en-US" sz="1600" dirty="0">
                          <a:solidFill>
                            <a:srgbClr val="FF0000"/>
                          </a:solidFill>
                          <a:effectLst/>
                        </a:rPr>
                        <a:t> </a:t>
                      </a:r>
                      <a:endParaRPr lang="en-US" sz="1100" dirty="0">
                        <a:solidFill>
                          <a:srgbClr val="FF0000"/>
                        </a:solidFill>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just">
                        <a:lnSpc>
                          <a:spcPct val="115000"/>
                        </a:lnSpc>
                        <a:spcBef>
                          <a:spcPts val="0"/>
                        </a:spcBef>
                        <a:spcAft>
                          <a:spcPts val="0"/>
                        </a:spcAft>
                      </a:pPr>
                      <a:r>
                        <a:rPr lang="en-US" sz="1600" dirty="0">
                          <a:solidFill>
                            <a:srgbClr val="FF0000"/>
                          </a:solidFill>
                          <a:effectLst/>
                        </a:rPr>
                        <a:t> </a:t>
                      </a:r>
                      <a:endParaRPr lang="en-US" sz="1100" dirty="0">
                        <a:solidFill>
                          <a:srgbClr val="FF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1492515552"/>
                  </a:ext>
                </a:extLst>
              </a:tr>
              <a:tr h="329967">
                <a:tc>
                  <a:txBody>
                    <a:bodyPr/>
                    <a:lstStyle/>
                    <a:p>
                      <a:pPr marL="0" marR="0" algn="just">
                        <a:lnSpc>
                          <a:spcPct val="115000"/>
                        </a:lnSpc>
                        <a:spcBef>
                          <a:spcPts val="0"/>
                        </a:spcBef>
                        <a:spcAft>
                          <a:spcPts val="0"/>
                        </a:spcAft>
                      </a:pPr>
                      <a:r>
                        <a:rPr lang="en-US" dirty="0"/>
                        <a:t> </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2332706800"/>
                  </a:ext>
                </a:extLst>
              </a:tr>
              <a:tr h="314484">
                <a:tc>
                  <a:txBody>
                    <a:bodyPr/>
                    <a:lstStyle/>
                    <a:p>
                      <a:pPr marL="0" marR="0" algn="just">
                        <a:lnSpc>
                          <a:spcPct val="115000"/>
                        </a:lnSpc>
                        <a:spcBef>
                          <a:spcPts val="0"/>
                        </a:spcBef>
                        <a:spcAft>
                          <a:spcPts val="0"/>
                        </a:spcAft>
                      </a:pPr>
                      <a:r>
                        <a:rPr lang="en-US" dirty="0"/>
                        <a:t>Coding</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solidFill>
                      <a:schemeClr val="accent1">
                        <a:lumMod val="75000"/>
                      </a:schemeClr>
                    </a:solidFill>
                  </a:tcPr>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solidFill>
                      <a:schemeClr val="accent1">
                        <a:lumMod val="75000"/>
                      </a:schemeClr>
                    </a:solidFill>
                  </a:tcPr>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solidFill>
                      <a:schemeClr val="accent1">
                        <a:lumMod val="75000"/>
                      </a:schemeClr>
                    </a:solidFill>
                  </a:tcPr>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solidFill>
                      <a:schemeClr val="accent1">
                        <a:lumMod val="75000"/>
                      </a:schemeClr>
                    </a:solidFill>
                  </a:tcPr>
                </a:tc>
                <a:tc>
                  <a:txBody>
                    <a:bodyPr/>
                    <a:lstStyle/>
                    <a:p>
                      <a:endParaRPr lang="en-US" dirty="0"/>
                    </a:p>
                  </a:txBody>
                  <a:tcPr marL="68580" marR="68580" marT="0" marB="0">
                    <a:solidFill>
                      <a:schemeClr val="bg2"/>
                    </a:solidFill>
                  </a:tcPr>
                </a:tc>
                <a:extLst>
                  <a:ext uri="{0D108BD9-81ED-4DB2-BD59-A6C34878D82A}">
                    <a16:rowId xmlns:a16="http://schemas.microsoft.com/office/drawing/2014/main" xmlns="" val="175792708"/>
                  </a:ext>
                </a:extLst>
              </a:tr>
              <a:tr h="329967">
                <a:tc>
                  <a:txBody>
                    <a:bodyPr/>
                    <a:lstStyle/>
                    <a:p>
                      <a:pPr marL="0" marR="0" algn="just">
                        <a:lnSpc>
                          <a:spcPct val="115000"/>
                        </a:lnSpc>
                        <a:spcBef>
                          <a:spcPts val="0"/>
                        </a:spcBef>
                        <a:spcAft>
                          <a:spcPts val="0"/>
                        </a:spcAft>
                      </a:pPr>
                      <a:r>
                        <a:rPr lang="en-US" dirty="0"/>
                        <a:t> </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1940945846"/>
                  </a:ext>
                </a:extLst>
              </a:tr>
              <a:tr h="329967">
                <a:tc>
                  <a:txBody>
                    <a:bodyPr/>
                    <a:lstStyle/>
                    <a:p>
                      <a:pPr marL="0" marR="0" algn="just">
                        <a:lnSpc>
                          <a:spcPct val="115000"/>
                        </a:lnSpc>
                        <a:spcBef>
                          <a:spcPts val="0"/>
                        </a:spcBef>
                        <a:spcAft>
                          <a:spcPts val="0"/>
                        </a:spcAft>
                      </a:pPr>
                      <a:r>
                        <a:rPr lang="en-US" dirty="0"/>
                        <a:t>Testing</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solidFill>
                      <a:srgbClr val="00B0F0"/>
                    </a:solidFill>
                  </a:tcPr>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solidFill>
                      <a:srgbClr val="00B0F0"/>
                    </a:solidFill>
                  </a:tcPr>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3295043736"/>
                  </a:ext>
                </a:extLst>
              </a:tr>
              <a:tr h="329967">
                <a:tc>
                  <a:txBody>
                    <a:bodyPr/>
                    <a:lstStyle/>
                    <a:p>
                      <a:pPr marL="0" marR="0" algn="just">
                        <a:lnSpc>
                          <a:spcPct val="115000"/>
                        </a:lnSpc>
                        <a:spcBef>
                          <a:spcPts val="0"/>
                        </a:spcBef>
                        <a:spcAft>
                          <a:spcPts val="0"/>
                        </a:spcAft>
                      </a:pPr>
                      <a:r>
                        <a:rPr lang="en-US" dirty="0"/>
                        <a:t> </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2220700910"/>
                  </a:ext>
                </a:extLst>
              </a:tr>
              <a:tr h="329967">
                <a:tc>
                  <a:txBody>
                    <a:bodyPr/>
                    <a:lstStyle/>
                    <a:p>
                      <a:pPr marL="0" marR="0" algn="just">
                        <a:lnSpc>
                          <a:spcPct val="115000"/>
                        </a:lnSpc>
                        <a:spcBef>
                          <a:spcPts val="0"/>
                        </a:spcBef>
                        <a:spcAft>
                          <a:spcPts val="0"/>
                        </a:spcAft>
                      </a:pPr>
                      <a:r>
                        <a:rPr lang="en-US" dirty="0"/>
                        <a:t>Delivery</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solidFill>
                      <a:srgbClr val="92D050"/>
                    </a:solidFill>
                  </a:tcPr>
                </a:tc>
                <a:extLst>
                  <a:ext uri="{0D108BD9-81ED-4DB2-BD59-A6C34878D82A}">
                    <a16:rowId xmlns:a16="http://schemas.microsoft.com/office/drawing/2014/main" xmlns="" val="3160099056"/>
                  </a:ext>
                </a:extLst>
              </a:tr>
              <a:tr h="329967">
                <a:tc>
                  <a:txBody>
                    <a:bodyPr/>
                    <a:lstStyle/>
                    <a:p>
                      <a:pPr marL="0" marR="0" algn="just">
                        <a:lnSpc>
                          <a:spcPct val="115000"/>
                        </a:lnSpc>
                        <a:spcBef>
                          <a:spcPts val="0"/>
                        </a:spcBef>
                        <a:spcAft>
                          <a:spcPts val="0"/>
                        </a:spcAft>
                      </a:pPr>
                      <a:r>
                        <a:rPr lang="en-US" dirty="0"/>
                        <a:t> </a:t>
                      </a:r>
                    </a:p>
                  </a:txBody>
                  <a:tcPr marL="68580" marR="68580" marT="0" marB="0">
                    <a:solidFill>
                      <a:srgbClr val="92D050"/>
                    </a:solidFill>
                  </a:tcPr>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a:effectLst/>
                        </a:rPr>
                        <a:t> </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6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xmlns="" val="3420233439"/>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5" name="Date Placeholder 4"/>
          <p:cNvSpPr>
            <a:spLocks noGrp="1"/>
          </p:cNvSpPr>
          <p:nvPr>
            <p:ph type="dt" sz="half" idx="10"/>
          </p:nvPr>
        </p:nvSpPr>
        <p:spPr>
          <a:xfrm>
            <a:off x="7162800" y="6411629"/>
            <a:ext cx="10711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16</a:t>
            </a:r>
            <a:endParaRPr lang="en-US" b="1" dirty="0">
              <a:solidFill>
                <a:schemeClr val="bg1"/>
              </a:solidFill>
            </a:endParaRPr>
          </a:p>
        </p:txBody>
      </p:sp>
    </p:spTree>
    <p:extLst>
      <p:ext uri="{BB962C8B-B14F-4D97-AF65-F5344CB8AC3E}">
        <p14:creationId xmlns:p14="http://schemas.microsoft.com/office/powerpoint/2010/main" val="2339416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9F16A25-C813-4394-896A-E50A03E4C2E4}"/>
              </a:ext>
            </a:extLst>
          </p:cNvPr>
          <p:cNvSpPr txBox="1"/>
          <p:nvPr/>
        </p:nvSpPr>
        <p:spPr>
          <a:xfrm>
            <a:off x="2133600" y="609600"/>
            <a:ext cx="5181600"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Budget</a:t>
            </a:r>
            <a:endParaRPr lang="en-US" sz="3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0C1C940D-A872-4E41-A26A-6B632EB822F4}"/>
              </a:ext>
            </a:extLst>
          </p:cNvPr>
          <p:cNvGraphicFramePr>
            <a:graphicFrameLocks noGrp="1"/>
          </p:cNvGraphicFramePr>
          <p:nvPr>
            <p:extLst>
              <p:ext uri="{D42A27DB-BD31-4B8C-83A1-F6EECF244321}">
                <p14:modId xmlns:p14="http://schemas.microsoft.com/office/powerpoint/2010/main" val="1034896648"/>
              </p:ext>
            </p:extLst>
          </p:nvPr>
        </p:nvGraphicFramePr>
        <p:xfrm>
          <a:off x="1069472" y="1722213"/>
          <a:ext cx="7609202" cy="3935224"/>
        </p:xfrm>
        <a:graphic>
          <a:graphicData uri="http://schemas.openxmlformats.org/drawingml/2006/table">
            <a:tbl>
              <a:tblPr firstRow="1" firstCol="1" bandRow="1" bandCol="1">
                <a:tableStyleId>{5C22544A-7EE6-4342-B048-85BDC9FD1C3A}</a:tableStyleId>
              </a:tblPr>
              <a:tblGrid>
                <a:gridCol w="609600">
                  <a:extLst>
                    <a:ext uri="{9D8B030D-6E8A-4147-A177-3AD203B41FA5}">
                      <a16:colId xmlns:a16="http://schemas.microsoft.com/office/drawing/2014/main" xmlns="" val="3892261228"/>
                    </a:ext>
                  </a:extLst>
                </a:gridCol>
                <a:gridCol w="3908745">
                  <a:extLst>
                    <a:ext uri="{9D8B030D-6E8A-4147-A177-3AD203B41FA5}">
                      <a16:colId xmlns:a16="http://schemas.microsoft.com/office/drawing/2014/main" xmlns="" val="1301456866"/>
                    </a:ext>
                  </a:extLst>
                </a:gridCol>
                <a:gridCol w="1425965">
                  <a:extLst>
                    <a:ext uri="{9D8B030D-6E8A-4147-A177-3AD203B41FA5}">
                      <a16:colId xmlns:a16="http://schemas.microsoft.com/office/drawing/2014/main" xmlns="" val="1080376525"/>
                    </a:ext>
                  </a:extLst>
                </a:gridCol>
                <a:gridCol w="1664892">
                  <a:extLst>
                    <a:ext uri="{9D8B030D-6E8A-4147-A177-3AD203B41FA5}">
                      <a16:colId xmlns:a16="http://schemas.microsoft.com/office/drawing/2014/main" xmlns="" val="3851818804"/>
                    </a:ext>
                  </a:extLst>
                </a:gridCol>
              </a:tblGrid>
              <a:tr h="546988">
                <a:tc>
                  <a:txBody>
                    <a:bodyPr/>
                    <a:lstStyle/>
                    <a:p>
                      <a:pPr marL="0" marR="0" algn="ctr">
                        <a:lnSpc>
                          <a:spcPct val="115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gn="ctr">
                        <a:lnSpc>
                          <a:spcPct val="115000"/>
                        </a:lnSpc>
                        <a:spcBef>
                          <a:spcPts val="0"/>
                        </a:spcBef>
                        <a:spcAft>
                          <a:spcPts val="0"/>
                        </a:spcAft>
                      </a:pPr>
                      <a:r>
                        <a:rPr lang="en-US" sz="1200" dirty="0">
                          <a:effectLst/>
                        </a:rPr>
                        <a:t>Requirements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gn="ctr">
                        <a:lnSpc>
                          <a:spcPct val="115000"/>
                        </a:lnSpc>
                        <a:spcBef>
                          <a:spcPts val="0"/>
                        </a:spcBef>
                        <a:spcAft>
                          <a:spcPts val="0"/>
                        </a:spcAft>
                      </a:pPr>
                      <a:r>
                        <a:rPr lang="en-US" sz="1200" dirty="0">
                          <a:effectLst/>
                        </a:rPr>
                        <a:t>Unit Cost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gn="ctr">
                        <a:lnSpc>
                          <a:spcPct val="115000"/>
                        </a:lnSpc>
                        <a:spcBef>
                          <a:spcPts val="0"/>
                        </a:spcBef>
                        <a:spcAft>
                          <a:spcPts val="0"/>
                        </a:spcAft>
                      </a:pPr>
                      <a:r>
                        <a:rPr lang="en-US" sz="1200" dirty="0">
                          <a:effectLst/>
                        </a:rPr>
                        <a:t>Estimated cost (Tk.)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extLst>
                  <a:ext uri="{0D108BD9-81ED-4DB2-BD59-A6C34878D82A}">
                    <a16:rowId xmlns:a16="http://schemas.microsoft.com/office/drawing/2014/main" xmlns="" val="990819954"/>
                  </a:ext>
                </a:extLst>
              </a:tr>
              <a:tr h="582424">
                <a:tc>
                  <a:txBody>
                    <a:bodyPr/>
                    <a:lstStyle/>
                    <a:p>
                      <a:pPr marL="0" marR="0" algn="ctr">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nSpc>
                          <a:spcPct val="115000"/>
                        </a:lnSpc>
                        <a:spcBef>
                          <a:spcPts val="0"/>
                        </a:spcBef>
                        <a:spcAft>
                          <a:spcPts val="0"/>
                        </a:spcAft>
                      </a:pPr>
                      <a:r>
                        <a:rPr lang="en-US" sz="1200" dirty="0">
                          <a:effectLst/>
                        </a:rPr>
                        <a:t>Jr. Web </a:t>
                      </a:r>
                      <a:r>
                        <a:rPr lang="en-US" sz="1200">
                          <a:effectLst/>
                        </a:rPr>
                        <a:t>Developer (3</a:t>
                      </a:r>
                      <a:r>
                        <a:rPr lang="en-US" sz="1200" baseline="0">
                          <a:effectLst/>
                        </a:rPr>
                        <a:t> </a:t>
                      </a:r>
                      <a:r>
                        <a:rPr lang="en-US" sz="1200">
                          <a:effectLst/>
                        </a:rPr>
                        <a:t>persons</a:t>
                      </a:r>
                      <a:r>
                        <a:rPr lang="en-US" sz="1200" dirty="0">
                          <a:effectLst/>
                        </a:rPr>
                        <a:t>) (4 Months)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5,000/month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60,000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20271592"/>
                  </a:ext>
                </a:extLst>
              </a:tr>
              <a:tr h="582424">
                <a:tc>
                  <a:txBody>
                    <a:bodyPr/>
                    <a:lstStyle/>
                    <a:p>
                      <a:pPr marL="0" marR="0" algn="ctr">
                        <a:lnSpc>
                          <a:spcPct val="115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nSpc>
                          <a:spcPct val="115000"/>
                        </a:lnSpc>
                        <a:spcBef>
                          <a:spcPts val="0"/>
                        </a:spcBef>
                        <a:spcAft>
                          <a:spcPts val="0"/>
                        </a:spcAft>
                      </a:pPr>
                      <a:r>
                        <a:rPr lang="en-US" sz="1200" dirty="0">
                          <a:effectLst/>
                        </a:rPr>
                        <a:t>Sr. Web Developer (1 Month)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20,000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507522880"/>
                  </a:ext>
                </a:extLst>
              </a:tr>
              <a:tr h="582424">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solidFill>
                      <a:srgbClr val="92D050"/>
                    </a:solidFill>
                  </a:tcPr>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Domain Cost</a:t>
                      </a:r>
                    </a:p>
                  </a:txBody>
                  <a:tcPr marL="68580" marR="68580" marT="0" marB="0" anchor="ctr"/>
                </a:tc>
                <a:tc>
                  <a:txBody>
                    <a:bodyPr/>
                    <a:lstStyle/>
                    <a:p>
                      <a:pPr marL="0" marR="0" algn="ctr">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tc>
                  <a:txBody>
                    <a:bodyPr/>
                    <a:lstStyle/>
                    <a:p>
                      <a:pPr marL="0" marR="0" algn="ctr">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5,000</a:t>
                      </a:r>
                    </a:p>
                  </a:txBody>
                  <a:tcPr marL="68580" marR="68580" marT="0" marB="0" anchor="ctr"/>
                </a:tc>
                <a:extLst>
                  <a:ext uri="{0D108BD9-81ED-4DB2-BD59-A6C34878D82A}">
                    <a16:rowId xmlns:a16="http://schemas.microsoft.com/office/drawing/2014/main" xmlns="" val="845736307"/>
                  </a:ext>
                </a:extLst>
              </a:tr>
              <a:tr h="546988">
                <a:tc>
                  <a:txBody>
                    <a:bodyPr/>
                    <a:lstStyle/>
                    <a:p>
                      <a:pPr marL="0" marR="0" algn="ctr">
                        <a:lnSpc>
                          <a:spcPct val="115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nSpc>
                          <a:spcPct val="115000"/>
                        </a:lnSpc>
                        <a:spcBef>
                          <a:spcPts val="0"/>
                        </a:spcBef>
                        <a:spcAft>
                          <a:spcPts val="0"/>
                        </a:spcAft>
                      </a:pPr>
                      <a:r>
                        <a:rPr lang="en-US" sz="1200" dirty="0">
                          <a:effectLst/>
                        </a:rPr>
                        <a:t>Deployment Cost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20,000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79215951"/>
                  </a:ext>
                </a:extLst>
              </a:tr>
              <a:tr h="546988">
                <a:tc>
                  <a:txBody>
                    <a:bodyPr/>
                    <a:lstStyle/>
                    <a:p>
                      <a:pPr marL="0" marR="0" algn="ctr">
                        <a:lnSpc>
                          <a:spcPct val="115000"/>
                        </a:lnSpc>
                        <a:spcBef>
                          <a:spcPts val="0"/>
                        </a:spcBef>
                        <a:spcAft>
                          <a:spcPts val="0"/>
                        </a:spcAft>
                      </a:pPr>
                      <a:r>
                        <a:rPr lang="en-US" sz="12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nSpc>
                          <a:spcPct val="115000"/>
                        </a:lnSpc>
                        <a:spcBef>
                          <a:spcPts val="0"/>
                        </a:spcBef>
                        <a:spcAft>
                          <a:spcPts val="0"/>
                        </a:spcAft>
                      </a:pPr>
                      <a:r>
                        <a:rPr lang="en-US" sz="1200" dirty="0">
                          <a:effectLst/>
                        </a:rPr>
                        <a:t>Miscellaneous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9,000</a:t>
                      </a:r>
                    </a:p>
                  </a:txBody>
                  <a:tcPr marL="68580" marR="68580" marT="0" marB="0" anchor="ctr"/>
                </a:tc>
                <a:extLst>
                  <a:ext uri="{0D108BD9-81ED-4DB2-BD59-A6C34878D82A}">
                    <a16:rowId xmlns:a16="http://schemas.microsoft.com/office/drawing/2014/main" xmlns="" val="1117744891"/>
                  </a:ext>
                </a:extLst>
              </a:tr>
              <a:tr h="546988">
                <a:tc>
                  <a:txBody>
                    <a:bodyPr/>
                    <a:lstStyle/>
                    <a:p>
                      <a:pPr marL="0" marR="0" algn="ctr">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gridSpan="2">
                  <a:txBody>
                    <a:bodyPr/>
                    <a:lstStyle/>
                    <a:p>
                      <a:pPr marL="0" marR="0">
                        <a:lnSpc>
                          <a:spcPct val="115000"/>
                        </a:lnSpc>
                        <a:spcBef>
                          <a:spcPts val="0"/>
                        </a:spcBef>
                        <a:spcAft>
                          <a:spcPts val="0"/>
                        </a:spcAft>
                      </a:pPr>
                      <a:r>
                        <a:rPr lang="en-US" sz="1200" dirty="0">
                          <a:effectLst/>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1200" dirty="0">
                          <a:effectLst/>
                          <a:latin typeface="+mn-lt"/>
                          <a:ea typeface="+mn-ea"/>
                          <a:cs typeface="+mn-cs"/>
                        </a:rPr>
                        <a:t>114,000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664094392"/>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5" name="Date Placeholder 4"/>
          <p:cNvSpPr>
            <a:spLocks noGrp="1"/>
          </p:cNvSpPr>
          <p:nvPr>
            <p:ph type="dt" sz="half" idx="10"/>
          </p:nvPr>
        </p:nvSpPr>
        <p:spPr>
          <a:xfrm>
            <a:off x="6858000" y="6335429"/>
            <a:ext cx="13759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17</a:t>
            </a:r>
            <a:endParaRPr lang="en-US" b="1" dirty="0">
              <a:solidFill>
                <a:schemeClr val="bg1"/>
              </a:solidFill>
            </a:endParaRPr>
          </a:p>
        </p:txBody>
      </p:sp>
    </p:spTree>
    <p:extLst>
      <p:ext uri="{BB962C8B-B14F-4D97-AF65-F5344CB8AC3E}">
        <p14:creationId xmlns:p14="http://schemas.microsoft.com/office/powerpoint/2010/main" val="1174176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38984"/>
            <a:ext cx="8028709" cy="4659690"/>
          </a:xfrm>
          <a:prstGeom prst="rect">
            <a:avLst/>
          </a:prstGeom>
        </p:spPr>
      </p:pic>
      <p:sp>
        <p:nvSpPr>
          <p:cNvPr id="4" name="Rectangle 3"/>
          <p:cNvSpPr/>
          <p:nvPr/>
        </p:nvSpPr>
        <p:spPr>
          <a:xfrm>
            <a:off x="2362200" y="533400"/>
            <a:ext cx="5832353"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7010400" y="6398810"/>
            <a:ext cx="1184153"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18</a:t>
            </a:r>
            <a:endParaRPr lang="en-US" b="1" dirty="0">
              <a:solidFill>
                <a:schemeClr val="bg1"/>
              </a:solidFill>
            </a:endParaRPr>
          </a:p>
        </p:txBody>
      </p:sp>
    </p:spTree>
    <p:extLst>
      <p:ext uri="{BB962C8B-B14F-4D97-AF65-F5344CB8AC3E}">
        <p14:creationId xmlns:p14="http://schemas.microsoft.com/office/powerpoint/2010/main" val="594862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05" y="1292827"/>
            <a:ext cx="7620000" cy="4705847"/>
          </a:xfrm>
          <a:prstGeom prst="rect">
            <a:avLst/>
          </a:prstGeom>
        </p:spPr>
      </p:pic>
      <p:sp>
        <p:nvSpPr>
          <p:cNvPr id="4" name="Rectangle 3"/>
          <p:cNvSpPr/>
          <p:nvPr/>
        </p:nvSpPr>
        <p:spPr>
          <a:xfrm>
            <a:off x="1752600" y="563130"/>
            <a:ext cx="6781800" cy="646331"/>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Implementation </a:t>
            </a:r>
            <a:r>
              <a:rPr lang="en-US" sz="3600" b="1" dirty="0">
                <a:latin typeface="Times New Roman" panose="02020603050405020304" pitchFamily="18" charset="0"/>
                <a:cs typeface="Times New Roman" panose="02020603050405020304" pitchFamily="18" charset="0"/>
              </a:rPr>
              <a:t>(Cont.)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7086600" y="6411629"/>
            <a:ext cx="11473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19</a:t>
            </a:r>
            <a:endParaRPr lang="en-US" b="1" dirty="0">
              <a:solidFill>
                <a:schemeClr val="bg1"/>
              </a:solidFill>
            </a:endParaRPr>
          </a:p>
        </p:txBody>
      </p:sp>
    </p:spTree>
    <p:extLst>
      <p:ext uri="{BB962C8B-B14F-4D97-AF65-F5344CB8AC3E}">
        <p14:creationId xmlns:p14="http://schemas.microsoft.com/office/powerpoint/2010/main" val="1732088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17614-1CCD-4B1C-8956-E95B858F97DE}"/>
              </a:ext>
            </a:extLst>
          </p:cNvPr>
          <p:cNvSpPr>
            <a:spLocks noGrp="1"/>
          </p:cNvSpPr>
          <p:nvPr>
            <p:ph type="title"/>
          </p:nvPr>
        </p:nvSpPr>
        <p:spPr>
          <a:xfrm>
            <a:off x="1524000" y="503238"/>
            <a:ext cx="6773106" cy="944562"/>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xmlns="" id="{323D8E1F-3704-494C-8535-A074B2505514}"/>
              </a:ext>
            </a:extLst>
          </p:cNvPr>
          <p:cNvSpPr>
            <a:spLocks noGrp="1"/>
          </p:cNvSpPr>
          <p:nvPr>
            <p:ph idx="1"/>
          </p:nvPr>
        </p:nvSpPr>
        <p:spPr>
          <a:xfrm>
            <a:off x="1521725" y="1716518"/>
            <a:ext cx="5638800" cy="4227082"/>
          </a:xfrm>
        </p:spPr>
        <p:txBody>
          <a:bodyPr>
            <a:noAutofit/>
          </a:bodyPr>
          <a:lstStyle/>
          <a:p>
            <a:pPr marR="0" lvl="0">
              <a:lnSpc>
                <a:spcPct val="115000"/>
              </a:lnSpc>
              <a:spcBef>
                <a:spcPts val="0"/>
              </a:spcBef>
              <a:spcAft>
                <a:spcPts val="1000"/>
              </a:spcAft>
              <a:buFont typeface="Wingdings" panose="05000000000000000000" pitchFamily="2" charset="2"/>
              <a:buChar char="v"/>
              <a:tabLst>
                <a:tab pos="457200" algn="l"/>
              </a:tabLst>
            </a:pPr>
            <a:r>
              <a:rPr lang="en-US" dirty="0" smtClean="0">
                <a:latin typeface="Times New Roman" pitchFamily="18" charset="0"/>
                <a:ea typeface="Calibri" panose="020F0502020204030204" pitchFamily="34" charset="0"/>
                <a:cs typeface="Times New Roman" pitchFamily="18" charset="0"/>
              </a:rPr>
              <a:t>Introduction</a:t>
            </a:r>
            <a:endParaRPr lang="en-US" sz="1800" dirty="0" smtClean="0">
              <a:effectLst/>
              <a:latin typeface="Times New Roman" pitchFamily="18" charset="0"/>
              <a:ea typeface="Calibri" panose="020F0502020204030204" pitchFamily="34" charset="0"/>
              <a:cs typeface="Times New Roman" pitchFamily="18" charset="0"/>
            </a:endParaRPr>
          </a:p>
          <a:p>
            <a:pPr marR="0" lvl="0">
              <a:lnSpc>
                <a:spcPct val="115000"/>
              </a:lnSpc>
              <a:spcBef>
                <a:spcPts val="0"/>
              </a:spcBef>
              <a:spcAft>
                <a:spcPts val="1000"/>
              </a:spcAft>
              <a:buFont typeface="Wingdings" panose="05000000000000000000" pitchFamily="2" charset="2"/>
              <a:buChar char="v"/>
              <a:tabLst>
                <a:tab pos="457200" algn="l"/>
              </a:tabLst>
            </a:pPr>
            <a:r>
              <a:rPr lang="en-US" dirty="0" smtClean="0">
                <a:latin typeface="Times New Roman" pitchFamily="18" charset="0"/>
                <a:ea typeface="Calibri" panose="020F0502020204030204" pitchFamily="34" charset="0"/>
                <a:cs typeface="Times New Roman" pitchFamily="18" charset="0"/>
              </a:rPr>
              <a:t>Objectives</a:t>
            </a:r>
            <a:endParaRPr lang="en-US" sz="1800" dirty="0">
              <a:effectLst/>
              <a:latin typeface="Times New Roman" pitchFamily="18" charset="0"/>
              <a:ea typeface="Calibri" panose="020F0502020204030204" pitchFamily="34" charset="0"/>
              <a:cs typeface="Times New Roman" pitchFamily="18" charset="0"/>
            </a:endParaRPr>
          </a:p>
          <a:p>
            <a:pPr marR="0" lvl="0">
              <a:lnSpc>
                <a:spcPct val="115000"/>
              </a:lnSpc>
              <a:spcBef>
                <a:spcPts val="0"/>
              </a:spcBef>
              <a:spcAft>
                <a:spcPts val="1000"/>
              </a:spcAft>
              <a:buFont typeface="Wingdings" panose="05000000000000000000" pitchFamily="2" charset="2"/>
              <a:buChar char="v"/>
              <a:tabLst>
                <a:tab pos="457200" algn="l"/>
              </a:tabLst>
            </a:pPr>
            <a:r>
              <a:rPr lang="en-US" sz="1800" dirty="0">
                <a:effectLst/>
                <a:latin typeface="Times New Roman" pitchFamily="18" charset="0"/>
                <a:ea typeface="Calibri" panose="020F0502020204030204" pitchFamily="34" charset="0"/>
                <a:cs typeface="Times New Roman" pitchFamily="18" charset="0"/>
              </a:rPr>
              <a:t> Motivation</a:t>
            </a:r>
          </a:p>
          <a:p>
            <a:pPr marR="0" lvl="0">
              <a:lnSpc>
                <a:spcPct val="115000"/>
              </a:lnSpc>
              <a:spcBef>
                <a:spcPts val="0"/>
              </a:spcBef>
              <a:spcAft>
                <a:spcPts val="1000"/>
              </a:spcAft>
              <a:buFont typeface="Wingdings" panose="05000000000000000000" pitchFamily="2" charset="2"/>
              <a:buChar char="v"/>
              <a:tabLst>
                <a:tab pos="457200" algn="l"/>
              </a:tabLst>
            </a:pPr>
            <a:r>
              <a:rPr lang="en-US" sz="1800" dirty="0">
                <a:effectLst/>
                <a:latin typeface="Times New Roman" pitchFamily="18" charset="0"/>
                <a:ea typeface="Calibri" panose="020F0502020204030204" pitchFamily="34" charset="0"/>
                <a:cs typeface="Times New Roman" pitchFamily="18" charset="0"/>
              </a:rPr>
              <a:t> </a:t>
            </a:r>
            <a:r>
              <a:rPr lang="en-US" sz="1800" dirty="0">
                <a:latin typeface="Times New Roman" pitchFamily="18" charset="0"/>
                <a:ea typeface="Calibri" panose="020F0502020204030204" pitchFamily="34" charset="0"/>
                <a:cs typeface="Times New Roman" pitchFamily="18" charset="0"/>
              </a:rPr>
              <a:t>Background Study</a:t>
            </a:r>
            <a:endParaRPr lang="en-US" sz="1800" dirty="0">
              <a:effectLst/>
              <a:latin typeface="Times New Roman" pitchFamily="18" charset="0"/>
              <a:ea typeface="Calibri" panose="020F0502020204030204" pitchFamily="34" charset="0"/>
              <a:cs typeface="Times New Roman" pitchFamily="18" charset="0"/>
            </a:endParaRPr>
          </a:p>
          <a:p>
            <a:pPr marR="0" lvl="0">
              <a:lnSpc>
                <a:spcPct val="115000"/>
              </a:lnSpc>
              <a:spcBef>
                <a:spcPts val="0"/>
              </a:spcBef>
              <a:spcAft>
                <a:spcPts val="1000"/>
              </a:spcAft>
              <a:buFont typeface="Wingdings" panose="05000000000000000000" pitchFamily="2" charset="2"/>
              <a:buChar char="v"/>
              <a:tabLst>
                <a:tab pos="457200" algn="l"/>
              </a:tabLst>
            </a:pPr>
            <a:r>
              <a:rPr lang="en-US" sz="1800" dirty="0">
                <a:latin typeface="Times New Roman" pitchFamily="18" charset="0"/>
                <a:ea typeface="Calibri" panose="020F0502020204030204" pitchFamily="34" charset="0"/>
                <a:cs typeface="Times New Roman" pitchFamily="18" charset="0"/>
              </a:rPr>
              <a:t>Tools &amp; Techniques</a:t>
            </a:r>
          </a:p>
          <a:p>
            <a:pPr marR="0" lvl="0">
              <a:lnSpc>
                <a:spcPct val="115000"/>
              </a:lnSpc>
              <a:spcBef>
                <a:spcPts val="0"/>
              </a:spcBef>
              <a:spcAft>
                <a:spcPts val="1000"/>
              </a:spcAft>
              <a:buFont typeface="Wingdings" panose="05000000000000000000" pitchFamily="2" charset="2"/>
              <a:buChar char="v"/>
              <a:tabLst>
                <a:tab pos="457200" algn="l"/>
              </a:tabLst>
            </a:pPr>
            <a:r>
              <a:rPr lang="en-US" sz="1800" dirty="0">
                <a:effectLst/>
                <a:latin typeface="Times New Roman" pitchFamily="18" charset="0"/>
                <a:ea typeface="Calibri" panose="020F0502020204030204" pitchFamily="34" charset="0"/>
                <a:cs typeface="Times New Roman" pitchFamily="18" charset="0"/>
              </a:rPr>
              <a:t>Work Flow Diagram</a:t>
            </a:r>
          </a:p>
          <a:p>
            <a:pPr>
              <a:lnSpc>
                <a:spcPct val="115000"/>
              </a:lnSpc>
              <a:spcBef>
                <a:spcPts val="0"/>
              </a:spcBef>
              <a:spcAft>
                <a:spcPts val="1000"/>
              </a:spcAft>
              <a:buFont typeface="Wingdings" panose="05000000000000000000" pitchFamily="2" charset="2"/>
              <a:buChar char="v"/>
              <a:tabLst>
                <a:tab pos="457200" algn="l"/>
              </a:tabLst>
            </a:pPr>
            <a:r>
              <a:rPr lang="en-US" dirty="0">
                <a:latin typeface="Times New Roman" pitchFamily="18" charset="0"/>
                <a:ea typeface="Calibri" panose="020F0502020204030204" pitchFamily="34" charset="0"/>
                <a:cs typeface="Times New Roman" pitchFamily="18" charset="0"/>
              </a:rPr>
              <a:t>Use Case Diagram</a:t>
            </a:r>
          </a:p>
          <a:p>
            <a:pPr>
              <a:lnSpc>
                <a:spcPct val="115000"/>
              </a:lnSpc>
              <a:spcBef>
                <a:spcPts val="0"/>
              </a:spcBef>
              <a:spcAft>
                <a:spcPts val="1000"/>
              </a:spcAft>
              <a:buFont typeface="Wingdings" panose="05000000000000000000" pitchFamily="2" charset="2"/>
              <a:buChar char="v"/>
              <a:tabLst>
                <a:tab pos="457200" algn="l"/>
              </a:tabLst>
            </a:pPr>
            <a:r>
              <a:rPr lang="en-US" dirty="0">
                <a:latin typeface="Times New Roman" pitchFamily="18" charset="0"/>
                <a:ea typeface="Calibri" panose="020F0502020204030204" pitchFamily="34" charset="0"/>
                <a:cs typeface="Times New Roman" pitchFamily="18" charset="0"/>
              </a:rPr>
              <a:t>Data Flow Diagram </a:t>
            </a:r>
          </a:p>
          <a:p>
            <a:pPr marR="0" lvl="0">
              <a:lnSpc>
                <a:spcPct val="115000"/>
              </a:lnSpc>
              <a:spcBef>
                <a:spcPts val="0"/>
              </a:spcBef>
              <a:spcAft>
                <a:spcPts val="1000"/>
              </a:spcAft>
              <a:buFont typeface="Wingdings" panose="05000000000000000000" pitchFamily="2" charset="2"/>
              <a:buChar char="v"/>
              <a:tabLst>
                <a:tab pos="457200" algn="l"/>
              </a:tabLst>
            </a:pPr>
            <a:r>
              <a:rPr lang="en-US" sz="1800" dirty="0">
                <a:effectLst/>
                <a:latin typeface="Times New Roman" pitchFamily="18" charset="0"/>
                <a:ea typeface="Calibri" panose="020F0502020204030204" pitchFamily="34" charset="0"/>
                <a:cs typeface="Times New Roman" pitchFamily="18" charset="0"/>
              </a:rPr>
              <a:t> Features</a:t>
            </a:r>
          </a:p>
          <a:p>
            <a:pPr marL="0" indent="0">
              <a:buNone/>
            </a:pPr>
            <a:endParaRPr lang="en-US" sz="1800" dirty="0">
              <a:latin typeface="Times New Roman" pitchFamily="18" charset="0"/>
              <a:cs typeface="Times New Roman" pitchFamily="18" charset="0"/>
            </a:endParaRPr>
          </a:p>
        </p:txBody>
      </p:sp>
      <p:sp>
        <p:nvSpPr>
          <p:cNvPr id="6" name="TextBox 5"/>
          <p:cNvSpPr txBox="1"/>
          <p:nvPr/>
        </p:nvSpPr>
        <p:spPr>
          <a:xfrm>
            <a:off x="762000" y="762000"/>
            <a:ext cx="312906" cy="369332"/>
          </a:xfrm>
          <a:prstGeom prst="rect">
            <a:avLst/>
          </a:prstGeom>
          <a:noFill/>
        </p:spPr>
        <p:txBody>
          <a:bodyPr wrap="none" rtlCol="0">
            <a:spAutoFit/>
          </a:bodyPr>
          <a:lstStyle/>
          <a:p>
            <a:r>
              <a:rPr lang="en-US" b="1" dirty="0">
                <a:solidFill>
                  <a:schemeClr val="bg1"/>
                </a:solidFill>
              </a:rPr>
              <a:t>2</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4" name="Date Placeholder 3"/>
          <p:cNvSpPr>
            <a:spLocks noGrp="1"/>
          </p:cNvSpPr>
          <p:nvPr>
            <p:ph type="dt" sz="half" idx="10"/>
          </p:nvPr>
        </p:nvSpPr>
        <p:spPr>
          <a:xfrm>
            <a:off x="7010400" y="6411629"/>
            <a:ext cx="1071180" cy="370171"/>
          </a:xfrm>
        </p:spPr>
        <p:txBody>
          <a:bodyPr/>
          <a:lstStyle/>
          <a:p>
            <a:r>
              <a:rPr lang="en-US" sz="1400" dirty="0" smtClean="0"/>
              <a:t>6/17/2023</a:t>
            </a:r>
            <a:endParaRPr lang="en-US" sz="1400" dirty="0"/>
          </a:p>
        </p:txBody>
      </p:sp>
    </p:spTree>
    <p:extLst>
      <p:ext uri="{BB962C8B-B14F-4D97-AF65-F5344CB8AC3E}">
        <p14:creationId xmlns:p14="http://schemas.microsoft.com/office/powerpoint/2010/main" val="755002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447800"/>
            <a:ext cx="8013700" cy="4495800"/>
          </a:xfrm>
          <a:prstGeom prst="rect">
            <a:avLst/>
          </a:prstGeom>
        </p:spPr>
      </p:pic>
      <p:sp>
        <p:nvSpPr>
          <p:cNvPr id="4" name="Rectangle 3"/>
          <p:cNvSpPr/>
          <p:nvPr/>
        </p:nvSpPr>
        <p:spPr>
          <a:xfrm>
            <a:off x="2362200" y="533400"/>
            <a:ext cx="6705600" cy="646331"/>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Implementation (Cont</a:t>
            </a:r>
            <a:r>
              <a:rPr lang="en-US" sz="3600" b="1"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7239000" y="6411629"/>
            <a:ext cx="1071180" cy="370171"/>
          </a:xfrm>
        </p:spPr>
        <p:txBody>
          <a:bodyPr/>
          <a:lstStyle/>
          <a:p>
            <a:r>
              <a:rPr lang="en-US" sz="1400" dirty="0" smtClean="0"/>
              <a:t>6/17/2023</a:t>
            </a:r>
            <a:endParaRPr lang="en-US" sz="1400" dirty="0"/>
          </a:p>
        </p:txBody>
      </p:sp>
      <p:sp>
        <p:nvSpPr>
          <p:cNvPr id="8" name="TextBox 7"/>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20</a:t>
            </a:r>
            <a:endParaRPr lang="en-US" b="1" dirty="0">
              <a:solidFill>
                <a:schemeClr val="bg1"/>
              </a:solidFill>
            </a:endParaRPr>
          </a:p>
        </p:txBody>
      </p:sp>
    </p:spTree>
    <p:extLst>
      <p:ext uri="{BB962C8B-B14F-4D97-AF65-F5344CB8AC3E}">
        <p14:creationId xmlns:p14="http://schemas.microsoft.com/office/powerpoint/2010/main" val="845174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84085"/>
            <a:ext cx="8229600" cy="4429760"/>
          </a:xfrm>
          <a:prstGeom prst="rect">
            <a:avLst/>
          </a:prstGeom>
        </p:spPr>
      </p:pic>
      <p:sp>
        <p:nvSpPr>
          <p:cNvPr id="4" name="Rectangle 3"/>
          <p:cNvSpPr/>
          <p:nvPr/>
        </p:nvSpPr>
        <p:spPr>
          <a:xfrm>
            <a:off x="1905000" y="496669"/>
            <a:ext cx="6705600" cy="646331"/>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Implementation </a:t>
            </a:r>
            <a:r>
              <a:rPr lang="en-US" sz="3600" b="1" dirty="0">
                <a:latin typeface="Times New Roman" panose="02020603050405020304" pitchFamily="18" charset="0"/>
                <a:cs typeface="Times New Roman" panose="02020603050405020304" pitchFamily="18" charset="0"/>
              </a:rPr>
              <a:t>(Cont.)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6705600" y="6346715"/>
            <a:ext cx="1452180" cy="370171"/>
          </a:xfrm>
        </p:spPr>
        <p:txBody>
          <a:bodyPr/>
          <a:lstStyle/>
          <a:p>
            <a:r>
              <a:rPr lang="en-US" sz="1400" dirty="0" smtClean="0"/>
              <a:t>6/17/2023</a:t>
            </a:r>
            <a:endParaRPr lang="en-US" sz="1400" dirty="0"/>
          </a:p>
        </p:txBody>
      </p:sp>
      <p:sp>
        <p:nvSpPr>
          <p:cNvPr id="8" name="TextBox 7"/>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21</a:t>
            </a:r>
            <a:endParaRPr lang="en-US" b="1" dirty="0">
              <a:solidFill>
                <a:schemeClr val="bg1"/>
              </a:solidFill>
            </a:endParaRPr>
          </a:p>
        </p:txBody>
      </p:sp>
    </p:spTree>
    <p:extLst>
      <p:ext uri="{BB962C8B-B14F-4D97-AF65-F5344CB8AC3E}">
        <p14:creationId xmlns:p14="http://schemas.microsoft.com/office/powerpoint/2010/main" val="2597345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13065"/>
            <a:ext cx="8229600" cy="4506735"/>
          </a:xfrm>
          <a:prstGeom prst="rect">
            <a:avLst/>
          </a:prstGeom>
        </p:spPr>
      </p:pic>
      <p:sp>
        <p:nvSpPr>
          <p:cNvPr id="4" name="Rectangle 3"/>
          <p:cNvSpPr/>
          <p:nvPr/>
        </p:nvSpPr>
        <p:spPr>
          <a:xfrm>
            <a:off x="1981200" y="533400"/>
            <a:ext cx="6781800" cy="646331"/>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Implementation (Cont</a:t>
            </a:r>
            <a:r>
              <a:rPr lang="en-US" sz="3600" b="1"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6705600" y="6411629"/>
            <a:ext cx="14521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22</a:t>
            </a:r>
            <a:endParaRPr lang="en-US" b="1" dirty="0">
              <a:solidFill>
                <a:schemeClr val="bg1"/>
              </a:solidFill>
            </a:endParaRPr>
          </a:p>
        </p:txBody>
      </p:sp>
    </p:spTree>
    <p:extLst>
      <p:ext uri="{BB962C8B-B14F-4D97-AF65-F5344CB8AC3E}">
        <p14:creationId xmlns:p14="http://schemas.microsoft.com/office/powerpoint/2010/main" val="704387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28" y="1436132"/>
            <a:ext cx="7848600" cy="4509670"/>
          </a:xfrm>
          <a:prstGeom prst="rect">
            <a:avLst/>
          </a:prstGeom>
        </p:spPr>
      </p:pic>
      <p:sp>
        <p:nvSpPr>
          <p:cNvPr id="4" name="Rectangle 3"/>
          <p:cNvSpPr/>
          <p:nvPr/>
        </p:nvSpPr>
        <p:spPr>
          <a:xfrm>
            <a:off x="2057400" y="537873"/>
            <a:ext cx="6239706" cy="646331"/>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Implementation </a:t>
            </a:r>
            <a:r>
              <a:rPr lang="en-US" sz="3600" b="1" dirty="0">
                <a:latin typeface="Times New Roman" panose="02020603050405020304" pitchFamily="18" charset="0"/>
                <a:cs typeface="Times New Roman" panose="02020603050405020304" pitchFamily="18" charset="0"/>
              </a:rPr>
              <a:t>(Cont.)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7239000" y="6324600"/>
            <a:ext cx="10711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23</a:t>
            </a:r>
            <a:endParaRPr lang="en-US" b="1" dirty="0">
              <a:solidFill>
                <a:schemeClr val="bg1"/>
              </a:solidFill>
            </a:endParaRPr>
          </a:p>
        </p:txBody>
      </p:sp>
    </p:spTree>
    <p:extLst>
      <p:ext uri="{BB962C8B-B14F-4D97-AF65-F5344CB8AC3E}">
        <p14:creationId xmlns:p14="http://schemas.microsoft.com/office/powerpoint/2010/main" val="2180345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345" y="1399879"/>
            <a:ext cx="7819194" cy="4598795"/>
          </a:xfrm>
          <a:prstGeom prst="rect">
            <a:avLst/>
          </a:prstGeom>
        </p:spPr>
      </p:pic>
      <p:sp>
        <p:nvSpPr>
          <p:cNvPr id="4" name="Rectangle 3"/>
          <p:cNvSpPr/>
          <p:nvPr/>
        </p:nvSpPr>
        <p:spPr>
          <a:xfrm>
            <a:off x="2057400" y="533400"/>
            <a:ext cx="5715000" cy="646331"/>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Implementation </a:t>
            </a:r>
            <a:r>
              <a:rPr lang="en-US" sz="3600" b="1" dirty="0">
                <a:latin typeface="Times New Roman" panose="02020603050405020304" pitchFamily="18" charset="0"/>
                <a:cs typeface="Times New Roman" panose="02020603050405020304" pitchFamily="18" charset="0"/>
              </a:rPr>
              <a:t>(Cont.)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7010400" y="6411629"/>
            <a:ext cx="12235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24</a:t>
            </a:r>
            <a:endParaRPr lang="en-US" b="1" dirty="0">
              <a:solidFill>
                <a:schemeClr val="bg1"/>
              </a:solidFill>
            </a:endParaRPr>
          </a:p>
        </p:txBody>
      </p:sp>
    </p:spTree>
    <p:extLst>
      <p:ext uri="{BB962C8B-B14F-4D97-AF65-F5344CB8AC3E}">
        <p14:creationId xmlns:p14="http://schemas.microsoft.com/office/powerpoint/2010/main" val="3183733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27272"/>
            <a:ext cx="7679494" cy="4358892"/>
          </a:xfrm>
          <a:prstGeom prst="rect">
            <a:avLst/>
          </a:prstGeom>
        </p:spPr>
      </p:pic>
      <p:sp>
        <p:nvSpPr>
          <p:cNvPr id="4" name="Rectangle 3"/>
          <p:cNvSpPr/>
          <p:nvPr/>
        </p:nvSpPr>
        <p:spPr>
          <a:xfrm>
            <a:off x="2057400" y="533400"/>
            <a:ext cx="5943600" cy="646331"/>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Implementation </a:t>
            </a:r>
            <a:r>
              <a:rPr lang="en-US" sz="3600" b="1" dirty="0">
                <a:latin typeface="Times New Roman" panose="02020603050405020304" pitchFamily="18" charset="0"/>
                <a:cs typeface="Times New Roman" panose="02020603050405020304" pitchFamily="18" charset="0"/>
              </a:rPr>
              <a:t>(Cont.)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5" name="Date Placeholder 4"/>
          <p:cNvSpPr>
            <a:spLocks noGrp="1"/>
          </p:cNvSpPr>
          <p:nvPr>
            <p:ph type="dt" sz="half" idx="10"/>
          </p:nvPr>
        </p:nvSpPr>
        <p:spPr>
          <a:xfrm>
            <a:off x="7467600" y="6411629"/>
            <a:ext cx="7663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25</a:t>
            </a:r>
            <a:endParaRPr lang="en-US" b="1" dirty="0">
              <a:solidFill>
                <a:schemeClr val="bg1"/>
              </a:solidFill>
            </a:endParaRPr>
          </a:p>
        </p:txBody>
      </p:sp>
    </p:spTree>
    <p:extLst>
      <p:ext uri="{BB962C8B-B14F-4D97-AF65-F5344CB8AC3E}">
        <p14:creationId xmlns:p14="http://schemas.microsoft.com/office/powerpoint/2010/main" val="1585924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11788"/>
            <a:ext cx="8444345" cy="4412944"/>
          </a:xfrm>
          <a:prstGeom prst="rect">
            <a:avLst/>
          </a:prstGeom>
        </p:spPr>
      </p:pic>
      <p:sp>
        <p:nvSpPr>
          <p:cNvPr id="4" name="Rectangle 3"/>
          <p:cNvSpPr/>
          <p:nvPr/>
        </p:nvSpPr>
        <p:spPr>
          <a:xfrm>
            <a:off x="2057400" y="533400"/>
            <a:ext cx="6096000" cy="646331"/>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Implementation (Cont</a:t>
            </a:r>
            <a:r>
              <a:rPr lang="en-US" sz="3600" b="1"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106" y="6019800"/>
            <a:ext cx="838199" cy="845243"/>
          </a:xfrm>
          <a:prstGeom prst="rect">
            <a:avLst/>
          </a:prstGeom>
        </p:spPr>
      </p:pic>
      <p:sp>
        <p:nvSpPr>
          <p:cNvPr id="6" name="Date Placeholder 5"/>
          <p:cNvSpPr>
            <a:spLocks noGrp="1"/>
          </p:cNvSpPr>
          <p:nvPr>
            <p:ph type="dt" sz="half" idx="10"/>
          </p:nvPr>
        </p:nvSpPr>
        <p:spPr>
          <a:xfrm>
            <a:off x="6934200" y="6411629"/>
            <a:ext cx="13759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26</a:t>
            </a:r>
            <a:endParaRPr lang="en-US" b="1" dirty="0">
              <a:solidFill>
                <a:schemeClr val="bg1"/>
              </a:solidFill>
            </a:endParaRPr>
          </a:p>
        </p:txBody>
      </p:sp>
    </p:spTree>
    <p:extLst>
      <p:ext uri="{BB962C8B-B14F-4D97-AF65-F5344CB8AC3E}">
        <p14:creationId xmlns:p14="http://schemas.microsoft.com/office/powerpoint/2010/main" val="2743076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63008"/>
            <a:ext cx="8458200" cy="4410159"/>
          </a:xfrm>
          <a:prstGeom prst="rect">
            <a:avLst/>
          </a:prstGeom>
        </p:spPr>
      </p:pic>
      <p:sp>
        <p:nvSpPr>
          <p:cNvPr id="4" name="Rectangle 3"/>
          <p:cNvSpPr/>
          <p:nvPr/>
        </p:nvSpPr>
        <p:spPr>
          <a:xfrm>
            <a:off x="2057400" y="533400"/>
            <a:ext cx="6629400" cy="646331"/>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Implementation (Cont</a:t>
            </a:r>
            <a:r>
              <a:rPr lang="en-US" sz="3600" b="1"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6705600" y="6324600"/>
            <a:ext cx="15283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27</a:t>
            </a:r>
            <a:endParaRPr lang="en-US" b="1" dirty="0">
              <a:solidFill>
                <a:schemeClr val="bg1"/>
              </a:solidFill>
            </a:endParaRPr>
          </a:p>
        </p:txBody>
      </p:sp>
    </p:spTree>
    <p:extLst>
      <p:ext uri="{BB962C8B-B14F-4D97-AF65-F5344CB8AC3E}">
        <p14:creationId xmlns:p14="http://schemas.microsoft.com/office/powerpoint/2010/main" val="26576737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5032"/>
            <a:ext cx="8577287" cy="4473642"/>
          </a:xfrm>
          <a:prstGeom prst="rect">
            <a:avLst/>
          </a:prstGeom>
        </p:spPr>
      </p:pic>
      <p:sp>
        <p:nvSpPr>
          <p:cNvPr id="4" name="Rectangle 3"/>
          <p:cNvSpPr/>
          <p:nvPr/>
        </p:nvSpPr>
        <p:spPr>
          <a:xfrm>
            <a:off x="2244847" y="619780"/>
            <a:ext cx="6594353"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 </a:t>
            </a:r>
            <a:r>
              <a:rPr lang="en-US" sz="3600" b="1" dirty="0" smtClean="0">
                <a:latin typeface="Times New Roman" panose="02020603050405020304" pitchFamily="18" charset="0"/>
                <a:cs typeface="Times New Roman" panose="02020603050405020304" pitchFamily="18" charset="0"/>
              </a:rPr>
              <a:t>(Cont</a:t>
            </a:r>
            <a:r>
              <a:rPr lang="en-US" sz="3600" b="1"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6" name="Date Placeholder 5"/>
          <p:cNvSpPr>
            <a:spLocks noGrp="1"/>
          </p:cNvSpPr>
          <p:nvPr>
            <p:ph type="dt" sz="half" idx="10"/>
          </p:nvPr>
        </p:nvSpPr>
        <p:spPr>
          <a:xfrm>
            <a:off x="7162800" y="6411629"/>
            <a:ext cx="1071180"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28</a:t>
            </a:r>
            <a:endParaRPr lang="en-US" b="1" dirty="0">
              <a:solidFill>
                <a:schemeClr val="bg1"/>
              </a:solidFill>
            </a:endParaRPr>
          </a:p>
        </p:txBody>
      </p:sp>
    </p:spTree>
    <p:extLst>
      <p:ext uri="{BB962C8B-B14F-4D97-AF65-F5344CB8AC3E}">
        <p14:creationId xmlns:p14="http://schemas.microsoft.com/office/powerpoint/2010/main" val="4202325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C7CCA78-9615-4274-8B70-A571B6000A1F}"/>
              </a:ext>
            </a:extLst>
          </p:cNvPr>
          <p:cNvSpPr txBox="1"/>
          <p:nvPr/>
        </p:nvSpPr>
        <p:spPr>
          <a:xfrm>
            <a:off x="1600200" y="609600"/>
            <a:ext cx="7239001" cy="646331"/>
          </a:xfrm>
          <a:prstGeom prst="rect">
            <a:avLst/>
          </a:prstGeom>
          <a:noFill/>
        </p:spPr>
        <p:txBody>
          <a:bodyPr wrap="square">
            <a:spAutoFit/>
          </a:bodyPr>
          <a:lstStyle/>
          <a:p>
            <a:pPr marL="457200" indent="-457200" algn="ctr"/>
            <a:r>
              <a:rPr lang="en-US" sz="3600" b="1" dirty="0" smtClean="0">
                <a:latin typeface="Times New Roman" panose="02020603050405020304" pitchFamily="18" charset="0"/>
                <a:cs typeface="Times New Roman" panose="02020603050405020304" pitchFamily="18" charset="0"/>
              </a:rPr>
              <a:t>Future Work</a:t>
            </a: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258C6DE-D9E6-4FD7-B130-2EC908202BAE}"/>
              </a:ext>
            </a:extLst>
          </p:cNvPr>
          <p:cNvSpPr txBox="1"/>
          <p:nvPr/>
        </p:nvSpPr>
        <p:spPr>
          <a:xfrm>
            <a:off x="1219200" y="2196141"/>
            <a:ext cx="7287905" cy="2862322"/>
          </a:xfrm>
          <a:prstGeom prst="rect">
            <a:avLst/>
          </a:prstGeom>
          <a:noFill/>
        </p:spPr>
        <p:txBody>
          <a:bodyPr wrap="square">
            <a:spAutoFit/>
          </a:bodyPr>
          <a:lstStyle/>
          <a:p>
            <a:pPr algn="just">
              <a:buClr>
                <a:schemeClr val="tx1"/>
              </a:buClr>
              <a:buFont typeface="Wingdings" pitchFamily="2" charset="2"/>
              <a:buChar char="v"/>
            </a:pPr>
            <a:r>
              <a:rPr lang="en-GB" dirty="0" smtClean="0">
                <a:latin typeface="Times New Roman" panose="02020603050405020304" pitchFamily="18" charset="0"/>
                <a:cs typeface="Times New Roman" panose="02020603050405020304" pitchFamily="18" charset="0"/>
              </a:rPr>
              <a:t> Question </a:t>
            </a:r>
            <a:r>
              <a:rPr lang="en-GB" dirty="0">
                <a:latin typeface="Times New Roman" panose="02020603050405020304" pitchFamily="18" charset="0"/>
                <a:cs typeface="Times New Roman" panose="02020603050405020304" pitchFamily="18" charset="0"/>
              </a:rPr>
              <a:t>bank per subject. </a:t>
            </a:r>
            <a:endParaRPr lang="en-GB" dirty="0" smtClean="0">
              <a:latin typeface="Times New Roman" panose="02020603050405020304" pitchFamily="18" charset="0"/>
              <a:cs typeface="Times New Roman" panose="02020603050405020304" pitchFamily="18" charset="0"/>
            </a:endParaRPr>
          </a:p>
          <a:p>
            <a:pPr algn="just">
              <a:buClr>
                <a:schemeClr val="tx1"/>
              </a:buClr>
            </a:pPr>
            <a:endParaRPr lang="en-GB" dirty="0" smtClean="0">
              <a:latin typeface="Times New Roman" panose="02020603050405020304" pitchFamily="18" charset="0"/>
              <a:cs typeface="Times New Roman" panose="02020603050405020304" pitchFamily="18" charset="0"/>
            </a:endParaRPr>
          </a:p>
          <a:p>
            <a:pPr algn="just">
              <a:buClr>
                <a:schemeClr val="tx1"/>
              </a:buClr>
              <a:buFont typeface="Wingdings" pitchFamily="2" charset="2"/>
              <a:buChar char="v"/>
            </a:pPr>
            <a:r>
              <a:rPr lang="en-GB" dirty="0" smtClean="0">
                <a:latin typeface="Times New Roman" panose="02020603050405020304" pitchFamily="18" charset="0"/>
                <a:cs typeface="Times New Roman" panose="02020603050405020304" pitchFamily="18" charset="0"/>
              </a:rPr>
              <a:t> Let </a:t>
            </a:r>
            <a:r>
              <a:rPr lang="en-GB" dirty="0">
                <a:latin typeface="Times New Roman" panose="02020603050405020304" pitchFamily="18" charset="0"/>
                <a:cs typeface="Times New Roman" panose="02020603050405020304" pitchFamily="18" charset="0"/>
              </a:rPr>
              <a:t>the student take the exam online</a:t>
            </a:r>
            <a:r>
              <a:rPr lang="en-GB" dirty="0" smtClean="0">
                <a:latin typeface="Times New Roman" panose="02020603050405020304" pitchFamily="18" charset="0"/>
                <a:cs typeface="Times New Roman" panose="02020603050405020304" pitchFamily="18" charset="0"/>
              </a:rPr>
              <a:t>.</a:t>
            </a:r>
          </a:p>
          <a:p>
            <a:pPr algn="just">
              <a:buClr>
                <a:schemeClr val="tx1"/>
              </a:buClr>
            </a:pPr>
            <a:endParaRPr lang="en-GB" dirty="0" smtClean="0">
              <a:latin typeface="Times New Roman" panose="02020603050405020304" pitchFamily="18" charset="0"/>
              <a:cs typeface="Times New Roman" panose="02020603050405020304" pitchFamily="18" charset="0"/>
            </a:endParaRPr>
          </a:p>
          <a:p>
            <a:pPr algn="just">
              <a:buClr>
                <a:schemeClr val="tx1"/>
              </a:buClr>
              <a:buFont typeface="Wingdings" pitchFamily="2" charset="2"/>
              <a:buChar char="v"/>
            </a:pPr>
            <a:r>
              <a:rPr lang="en-GB" dirty="0" smtClean="0">
                <a:latin typeface="Times New Roman" panose="02020603050405020304" pitchFamily="18" charset="0"/>
                <a:cs typeface="Times New Roman" panose="02020603050405020304" pitchFamily="18" charset="0"/>
              </a:rPr>
              <a:t> Let </a:t>
            </a:r>
            <a:r>
              <a:rPr lang="en-GB" dirty="0">
                <a:latin typeface="Times New Roman" panose="02020603050405020304" pitchFamily="18" charset="0"/>
                <a:cs typeface="Times New Roman" panose="02020603050405020304" pitchFamily="18" charset="0"/>
              </a:rPr>
              <a:t>the teacher add questions to the question bank. </a:t>
            </a:r>
          </a:p>
          <a:p>
            <a:pPr algn="just">
              <a:buClr>
                <a:schemeClr val="tx1"/>
              </a:buClr>
              <a:buFont typeface="Wingdings" pitchFamily="2" charset="2"/>
              <a:buChar char="v"/>
            </a:pPr>
            <a:endParaRPr lang="en-GB" dirty="0" smtClean="0">
              <a:latin typeface="Times New Roman" panose="02020603050405020304" pitchFamily="18" charset="0"/>
              <a:cs typeface="Times New Roman" panose="02020603050405020304" pitchFamily="18" charset="0"/>
            </a:endParaRPr>
          </a:p>
          <a:p>
            <a:pPr algn="just">
              <a:buClr>
                <a:schemeClr val="tx1"/>
              </a:buClr>
              <a:buFont typeface="Wingdings" pitchFamily="2" charset="2"/>
              <a:buChar char="v"/>
            </a:pPr>
            <a:r>
              <a:rPr lang="en-GB" dirty="0" smtClean="0">
                <a:latin typeface="Times New Roman" panose="02020603050405020304" pitchFamily="18" charset="0"/>
                <a:cs typeface="Times New Roman" panose="02020603050405020304" pitchFamily="18" charset="0"/>
              </a:rPr>
              <a:t> Allow </a:t>
            </a:r>
            <a:r>
              <a:rPr lang="en-GB" dirty="0">
                <a:latin typeface="Times New Roman" panose="02020603050405020304" pitchFamily="18" charset="0"/>
                <a:cs typeface="Times New Roman" panose="02020603050405020304" pitchFamily="18" charset="0"/>
              </a:rPr>
              <a:t>admin to add new classes. </a:t>
            </a:r>
            <a:endParaRPr lang="en-GB" dirty="0" smtClean="0">
              <a:latin typeface="Times New Roman" panose="02020603050405020304" pitchFamily="18" charset="0"/>
              <a:cs typeface="Times New Roman" panose="02020603050405020304" pitchFamily="18" charset="0"/>
            </a:endParaRPr>
          </a:p>
          <a:p>
            <a:pPr algn="just">
              <a:buClr>
                <a:schemeClr val="tx1"/>
              </a:buClr>
            </a:pPr>
            <a:endParaRPr lang="en-GB" dirty="0">
              <a:latin typeface="Times New Roman" panose="02020603050405020304" pitchFamily="18" charset="0"/>
              <a:cs typeface="Times New Roman" panose="02020603050405020304" pitchFamily="18" charset="0"/>
            </a:endParaRPr>
          </a:p>
          <a:p>
            <a:pPr algn="just">
              <a:buClr>
                <a:schemeClr val="tx1"/>
              </a:buClr>
              <a:buFont typeface="Wingdings" pitchFamily="2" charset="2"/>
              <a:buChar char="v"/>
            </a:pPr>
            <a:r>
              <a:rPr lang="en-GB" dirty="0" smtClean="0">
                <a:latin typeface="Times New Roman" panose="02020603050405020304" pitchFamily="18" charset="0"/>
                <a:cs typeface="Times New Roman" panose="02020603050405020304" pitchFamily="18" charset="0"/>
              </a:rPr>
              <a:t> Add </a:t>
            </a:r>
            <a:r>
              <a:rPr lang="en-GB" dirty="0">
                <a:latin typeface="Times New Roman" panose="02020603050405020304" pitchFamily="18" charset="0"/>
                <a:cs typeface="Times New Roman" panose="02020603050405020304" pitchFamily="18" charset="0"/>
              </a:rPr>
              <a:t>a medical examination section to the system with a medical supervisor as a new one the </a:t>
            </a:r>
            <a:r>
              <a:rPr lang="en-GB" dirty="0" smtClean="0">
                <a:latin typeface="Times New Roman" panose="02020603050405020304" pitchFamily="18" charset="0"/>
                <a:cs typeface="Times New Roman" panose="02020603050405020304" pitchFamily="18" charset="0"/>
              </a:rPr>
              <a:t>user.</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5799" y="762000"/>
            <a:ext cx="444352" cy="369332"/>
          </a:xfrm>
          <a:prstGeom prst="rect">
            <a:avLst/>
          </a:prstGeom>
          <a:noFill/>
        </p:spPr>
        <p:txBody>
          <a:bodyPr wrap="none" rtlCol="0">
            <a:spAutoFit/>
          </a:bodyPr>
          <a:lstStyle/>
          <a:p>
            <a:r>
              <a:rPr lang="en-US" b="1" dirty="0" smtClean="0">
                <a:solidFill>
                  <a:schemeClr val="bg1"/>
                </a:solidFill>
              </a:rPr>
              <a:t>29</a:t>
            </a:r>
            <a:endParaRPr lang="en-US" b="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2" name="Date Placeholder 1"/>
          <p:cNvSpPr>
            <a:spLocks noGrp="1"/>
          </p:cNvSpPr>
          <p:nvPr>
            <p:ph type="dt" sz="half" idx="10"/>
          </p:nvPr>
        </p:nvSpPr>
        <p:spPr>
          <a:xfrm>
            <a:off x="7010400" y="6411629"/>
            <a:ext cx="1223580" cy="370171"/>
          </a:xfrm>
        </p:spPr>
        <p:txBody>
          <a:bodyPr/>
          <a:lstStyle/>
          <a:p>
            <a:r>
              <a:rPr lang="en-US" sz="1400" dirty="0" smtClean="0"/>
              <a:t>6/17/2023</a:t>
            </a:r>
            <a:endParaRPr lang="en-US" sz="1400" dirty="0"/>
          </a:p>
        </p:txBody>
      </p:sp>
    </p:spTree>
    <p:extLst>
      <p:ext uri="{BB962C8B-B14F-4D97-AF65-F5344CB8AC3E}">
        <p14:creationId xmlns:p14="http://schemas.microsoft.com/office/powerpoint/2010/main" val="39987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17614-1CCD-4B1C-8956-E95B858F97DE}"/>
              </a:ext>
            </a:extLst>
          </p:cNvPr>
          <p:cNvSpPr>
            <a:spLocks noGrp="1"/>
          </p:cNvSpPr>
          <p:nvPr>
            <p:ph type="title"/>
          </p:nvPr>
        </p:nvSpPr>
        <p:spPr>
          <a:xfrm>
            <a:off x="1524000" y="533400"/>
            <a:ext cx="6773106" cy="944562"/>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xmlns="" id="{323D8E1F-3704-494C-8535-A074B2505514}"/>
              </a:ext>
            </a:extLst>
          </p:cNvPr>
          <p:cNvSpPr>
            <a:spLocks noGrp="1"/>
          </p:cNvSpPr>
          <p:nvPr>
            <p:ph idx="1"/>
          </p:nvPr>
        </p:nvSpPr>
        <p:spPr>
          <a:xfrm>
            <a:off x="1600200" y="1752600"/>
            <a:ext cx="5638800" cy="3810000"/>
          </a:xfrm>
        </p:spPr>
        <p:txBody>
          <a:bodyPr>
            <a:noAutofit/>
          </a:bodyPr>
          <a:lstStyle/>
          <a:p>
            <a:pPr marR="0" lvl="0">
              <a:lnSpc>
                <a:spcPct val="115000"/>
              </a:lnSpc>
              <a:spcBef>
                <a:spcPts val="0"/>
              </a:spcBef>
              <a:spcAft>
                <a:spcPts val="1000"/>
              </a:spcAft>
              <a:buFont typeface="Wingdings" panose="05000000000000000000" pitchFamily="2" charset="2"/>
              <a:buChar char="v"/>
              <a:tabLst>
                <a:tab pos="457200" algn="l"/>
              </a:tabLst>
            </a:pPr>
            <a:r>
              <a:rPr lang="en-US" sz="1800" dirty="0" smtClean="0">
                <a:effectLst/>
                <a:latin typeface="Times New Roman" pitchFamily="18" charset="0"/>
                <a:ea typeface="Calibri" panose="020F0502020204030204" pitchFamily="34" charset="0"/>
                <a:cs typeface="Times New Roman" pitchFamily="18" charset="0"/>
              </a:rPr>
              <a:t>Gantt Chart</a:t>
            </a:r>
          </a:p>
          <a:p>
            <a:pPr marR="0" lvl="0">
              <a:lnSpc>
                <a:spcPct val="115000"/>
              </a:lnSpc>
              <a:spcBef>
                <a:spcPts val="0"/>
              </a:spcBef>
              <a:spcAft>
                <a:spcPts val="1000"/>
              </a:spcAft>
              <a:buFont typeface="Wingdings" panose="05000000000000000000" pitchFamily="2" charset="2"/>
              <a:buChar char="v"/>
              <a:tabLst>
                <a:tab pos="457200" algn="l"/>
              </a:tabLst>
            </a:pPr>
            <a:r>
              <a:rPr lang="en-US" sz="1800" dirty="0" smtClean="0">
                <a:effectLst/>
                <a:latin typeface="Times New Roman" pitchFamily="18" charset="0"/>
                <a:ea typeface="Calibri" panose="020F0502020204030204" pitchFamily="34" charset="0"/>
                <a:cs typeface="Times New Roman" pitchFamily="18" charset="0"/>
              </a:rPr>
              <a:t>Budget</a:t>
            </a:r>
          </a:p>
          <a:p>
            <a:pPr marR="0" lvl="0">
              <a:lnSpc>
                <a:spcPct val="115000"/>
              </a:lnSpc>
              <a:spcBef>
                <a:spcPts val="0"/>
              </a:spcBef>
              <a:spcAft>
                <a:spcPts val="1000"/>
              </a:spcAft>
              <a:buFont typeface="Wingdings" panose="05000000000000000000" pitchFamily="2" charset="2"/>
              <a:buChar char="v"/>
              <a:tabLst>
                <a:tab pos="457200" algn="l"/>
              </a:tabLst>
            </a:pPr>
            <a:r>
              <a:rPr lang="en-US" dirty="0" smtClean="0">
                <a:latin typeface="Times New Roman" pitchFamily="18" charset="0"/>
                <a:ea typeface="Calibri" panose="020F0502020204030204" pitchFamily="34" charset="0"/>
                <a:cs typeface="Times New Roman" pitchFamily="18" charset="0"/>
              </a:rPr>
              <a:t>Implementation</a:t>
            </a:r>
          </a:p>
          <a:p>
            <a:pPr marR="0" lvl="0">
              <a:lnSpc>
                <a:spcPct val="115000"/>
              </a:lnSpc>
              <a:spcBef>
                <a:spcPts val="0"/>
              </a:spcBef>
              <a:spcAft>
                <a:spcPts val="1000"/>
              </a:spcAft>
              <a:buFont typeface="Wingdings" panose="05000000000000000000" pitchFamily="2" charset="2"/>
              <a:buChar char="v"/>
              <a:tabLst>
                <a:tab pos="457200" algn="l"/>
              </a:tabLst>
            </a:pPr>
            <a:r>
              <a:rPr lang="en-US" sz="1800" dirty="0" smtClean="0">
                <a:effectLst/>
                <a:latin typeface="Times New Roman" pitchFamily="18" charset="0"/>
                <a:ea typeface="Calibri" panose="020F0502020204030204" pitchFamily="34" charset="0"/>
                <a:cs typeface="Times New Roman" pitchFamily="18" charset="0"/>
              </a:rPr>
              <a:t>Future Work</a:t>
            </a:r>
          </a:p>
          <a:p>
            <a:pPr marR="0" lvl="0">
              <a:lnSpc>
                <a:spcPct val="115000"/>
              </a:lnSpc>
              <a:spcBef>
                <a:spcPts val="0"/>
              </a:spcBef>
              <a:spcAft>
                <a:spcPts val="1000"/>
              </a:spcAft>
              <a:buFont typeface="Wingdings" panose="05000000000000000000" pitchFamily="2" charset="2"/>
              <a:buChar char="v"/>
              <a:tabLst>
                <a:tab pos="457200" algn="l"/>
              </a:tabLst>
            </a:pPr>
            <a:r>
              <a:rPr lang="en-US" sz="1800" dirty="0" smtClean="0">
                <a:effectLst/>
                <a:latin typeface="Times New Roman" pitchFamily="18" charset="0"/>
                <a:ea typeface="Calibri" panose="020F0502020204030204" pitchFamily="34" charset="0"/>
                <a:cs typeface="Times New Roman" pitchFamily="18" charset="0"/>
              </a:rPr>
              <a:t>Conclusion</a:t>
            </a:r>
          </a:p>
          <a:p>
            <a:pPr marR="0" lvl="0">
              <a:lnSpc>
                <a:spcPct val="115000"/>
              </a:lnSpc>
              <a:spcBef>
                <a:spcPts val="0"/>
              </a:spcBef>
              <a:spcAft>
                <a:spcPts val="1000"/>
              </a:spcAft>
              <a:buFont typeface="Wingdings" panose="05000000000000000000" pitchFamily="2" charset="2"/>
              <a:buChar char="v"/>
              <a:tabLst>
                <a:tab pos="457200" algn="l"/>
              </a:tabLst>
            </a:pPr>
            <a:r>
              <a:rPr lang="en-US" sz="1800" dirty="0" smtClean="0">
                <a:effectLst/>
                <a:latin typeface="Times New Roman" pitchFamily="18" charset="0"/>
                <a:ea typeface="Calibri" panose="020F0502020204030204" pitchFamily="34" charset="0"/>
                <a:cs typeface="Times New Roman" pitchFamily="18" charset="0"/>
              </a:rPr>
              <a:t>References</a:t>
            </a:r>
          </a:p>
          <a:p>
            <a:pPr marL="0" indent="0">
              <a:buNone/>
            </a:pPr>
            <a:endParaRPr lang="en-US" sz="1800" dirty="0">
              <a:latin typeface="Times New Roman" pitchFamily="18" charset="0"/>
              <a:cs typeface="Times New Roman" pitchFamily="18" charset="0"/>
            </a:endParaRPr>
          </a:p>
        </p:txBody>
      </p:sp>
      <p:sp>
        <p:nvSpPr>
          <p:cNvPr id="6" name="TextBox 5"/>
          <p:cNvSpPr txBox="1"/>
          <p:nvPr/>
        </p:nvSpPr>
        <p:spPr>
          <a:xfrm>
            <a:off x="762000" y="762000"/>
            <a:ext cx="314510" cy="369332"/>
          </a:xfrm>
          <a:prstGeom prst="rect">
            <a:avLst/>
          </a:prstGeom>
          <a:noFill/>
        </p:spPr>
        <p:txBody>
          <a:bodyPr wrap="none" rtlCol="0">
            <a:spAutoFit/>
          </a:bodyPr>
          <a:lstStyle/>
          <a:p>
            <a:r>
              <a:rPr lang="en-US" b="1" dirty="0">
                <a:solidFill>
                  <a:schemeClr val="bg1"/>
                </a:solidFill>
              </a:rPr>
              <a:t>3</a:t>
            </a:r>
            <a:endParaRPr lang="en-US" b="1"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4" name="Date Placeholder 3"/>
          <p:cNvSpPr>
            <a:spLocks noGrp="1"/>
          </p:cNvSpPr>
          <p:nvPr>
            <p:ph type="dt" sz="half" idx="10"/>
          </p:nvPr>
        </p:nvSpPr>
        <p:spPr>
          <a:xfrm>
            <a:off x="7010400" y="6411629"/>
            <a:ext cx="1071180" cy="370171"/>
          </a:xfrm>
        </p:spPr>
        <p:txBody>
          <a:bodyPr/>
          <a:lstStyle/>
          <a:p>
            <a:r>
              <a:rPr lang="en-US" sz="1400" dirty="0" smtClean="0"/>
              <a:t>6/17/2023</a:t>
            </a:r>
            <a:endParaRPr lang="en-US" sz="1400" dirty="0"/>
          </a:p>
        </p:txBody>
      </p:sp>
    </p:spTree>
    <p:extLst>
      <p:ext uri="{BB962C8B-B14F-4D97-AF65-F5344CB8AC3E}">
        <p14:creationId xmlns:p14="http://schemas.microsoft.com/office/powerpoint/2010/main" val="3327490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623C216-D692-4B5C-A1C6-EB08F9D89FD3}"/>
              </a:ext>
            </a:extLst>
          </p:cNvPr>
          <p:cNvSpPr txBox="1"/>
          <p:nvPr/>
        </p:nvSpPr>
        <p:spPr>
          <a:xfrm>
            <a:off x="1981200" y="533400"/>
            <a:ext cx="6252780" cy="646331"/>
          </a:xfrm>
          <a:prstGeom prst="rect">
            <a:avLst/>
          </a:prstGeom>
          <a:noFill/>
        </p:spPr>
        <p:txBody>
          <a:bodyPr wrap="square" rtlCol="0">
            <a:spAutoFit/>
          </a:bodyPr>
          <a:lstStyle/>
          <a:p>
            <a:pPr marL="571500" indent="-571500" algn="ctr"/>
            <a:r>
              <a:rPr lang="en-US" sz="36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xmlns="" id="{AB4CB388-533B-493E-B593-850249A3D972}"/>
              </a:ext>
            </a:extLst>
          </p:cNvPr>
          <p:cNvSpPr txBox="1"/>
          <p:nvPr/>
        </p:nvSpPr>
        <p:spPr>
          <a:xfrm>
            <a:off x="1461198" y="2024897"/>
            <a:ext cx="7162800" cy="3139321"/>
          </a:xfrm>
          <a:prstGeom prst="rect">
            <a:avLst/>
          </a:prstGeom>
          <a:noFill/>
        </p:spPr>
        <p:txBody>
          <a:bodyPr wrap="square" rtlCol="0">
            <a:spAutoFit/>
          </a:bodyPr>
          <a:lstStyle/>
          <a:p>
            <a:pPr marL="342900" indent="-342900" algn="just">
              <a:buFont typeface="Wingdings" pitchFamily="2" charset="2"/>
              <a:buChar char="v"/>
            </a:pPr>
            <a:r>
              <a:rPr lang="en-US" dirty="0">
                <a:latin typeface="Times New Roman" pitchFamily="18" charset="0"/>
                <a:cs typeface="Times New Roman" pitchFamily="18" charset="0"/>
              </a:rPr>
              <a:t>Primary Student management systems can be used by educational institutions to easily maintain their student records.</a:t>
            </a:r>
          </a:p>
          <a:p>
            <a:pPr marL="342900" indent="-342900" algn="just">
              <a:buFont typeface="Wingdings" pitchFamily="2" charset="2"/>
              <a:buChar char="v"/>
            </a:pPr>
            <a:endParaRPr lang="en-US" dirty="0">
              <a:latin typeface="Times New Roman" pitchFamily="18" charset="0"/>
              <a:cs typeface="Times New Roman" pitchFamily="18" charset="0"/>
            </a:endParaRPr>
          </a:p>
          <a:p>
            <a:pPr marL="342900" indent="-342900" algn="just">
              <a:buFont typeface="Wingdings" pitchFamily="2" charset="2"/>
              <a:buChar char="v"/>
            </a:pPr>
            <a:r>
              <a:rPr lang="en-US" dirty="0">
                <a:latin typeface="Times New Roman" pitchFamily="18" charset="0"/>
                <a:cs typeface="Times New Roman" pitchFamily="18" charset="0"/>
              </a:rPr>
              <a:t>Achieving this objective using manual systems is difficult because information is scattered, may be redundant, and collecting relevant information can be very time consuming.</a:t>
            </a:r>
          </a:p>
          <a:p>
            <a:pPr marL="342900" indent="-342900" algn="just">
              <a:buFont typeface="Wingdings" pitchFamily="2" charset="2"/>
              <a:buChar char="v"/>
            </a:pPr>
            <a:endParaRPr lang="en-US" dirty="0">
              <a:latin typeface="Times New Roman" pitchFamily="18" charset="0"/>
              <a:cs typeface="Times New Roman" pitchFamily="18" charset="0"/>
            </a:endParaRPr>
          </a:p>
          <a:p>
            <a:pPr marL="342900" indent="-342900" algn="just">
              <a:buFont typeface="Wingdings" pitchFamily="2" charset="2"/>
              <a:buChar char="v"/>
            </a:pPr>
            <a:r>
              <a:rPr lang="en-US" dirty="0">
                <a:latin typeface="Times New Roman" pitchFamily="18" charset="0"/>
                <a:cs typeface="Times New Roman" pitchFamily="18" charset="0"/>
              </a:rPr>
              <a:t>This arrangement helps the students of the institution to maintain information. It can be easily accessed by the manager and kept safe for a long time without any changes.</a:t>
            </a:r>
          </a:p>
          <a:p>
            <a:pPr marL="342900" indent="-342900" algn="just">
              <a:buFont typeface="Wingdings" pitchFamily="2" charset="2"/>
              <a:buChar char="v"/>
            </a:pP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6012757"/>
            <a:ext cx="838199" cy="845243"/>
          </a:xfrm>
          <a:prstGeom prst="rect">
            <a:avLst/>
          </a:prstGeom>
        </p:spPr>
      </p:pic>
      <p:sp>
        <p:nvSpPr>
          <p:cNvPr id="7" name="Date Placeholder 6"/>
          <p:cNvSpPr>
            <a:spLocks noGrp="1"/>
          </p:cNvSpPr>
          <p:nvPr>
            <p:ph type="dt" sz="half" idx="10"/>
          </p:nvPr>
        </p:nvSpPr>
        <p:spPr>
          <a:xfrm>
            <a:off x="7086600" y="6411629"/>
            <a:ext cx="1147380" cy="370171"/>
          </a:xfrm>
        </p:spPr>
        <p:txBody>
          <a:bodyPr/>
          <a:lstStyle/>
          <a:p>
            <a:r>
              <a:rPr lang="en-US" sz="1400" dirty="0" smtClean="0"/>
              <a:t>6/17/2023</a:t>
            </a:r>
            <a:endParaRPr lang="en-US" sz="1400" dirty="0"/>
          </a:p>
        </p:txBody>
      </p:sp>
      <p:sp>
        <p:nvSpPr>
          <p:cNvPr id="8" name="TextBox 7"/>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30</a:t>
            </a:r>
            <a:endParaRPr lang="en-US" b="1" dirty="0">
              <a:solidFill>
                <a:schemeClr val="bg1"/>
              </a:solidFill>
            </a:endParaRPr>
          </a:p>
        </p:txBody>
      </p:sp>
    </p:spTree>
    <p:extLst>
      <p:ext uri="{BB962C8B-B14F-4D97-AF65-F5344CB8AC3E}">
        <p14:creationId xmlns:p14="http://schemas.microsoft.com/office/powerpoint/2010/main" val="1774051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BA3F99D-F932-4FE9-AF0D-8423DB21462C}"/>
              </a:ext>
            </a:extLst>
          </p:cNvPr>
          <p:cNvSpPr txBox="1"/>
          <p:nvPr/>
        </p:nvSpPr>
        <p:spPr>
          <a:xfrm>
            <a:off x="3124200" y="641004"/>
            <a:ext cx="3581400"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95282D53-0326-4BBA-B410-FFF700FC6041}"/>
              </a:ext>
            </a:extLst>
          </p:cNvPr>
          <p:cNvSpPr txBox="1"/>
          <p:nvPr/>
        </p:nvSpPr>
        <p:spPr>
          <a:xfrm>
            <a:off x="1905000" y="1981200"/>
            <a:ext cx="6705600" cy="2677656"/>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[1</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hlinkClick r:id="rId2"/>
              </a:rPr>
              <a:t>www.bidyaan.com</a:t>
            </a:r>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2</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hlinkClick r:id="rId3"/>
              </a:rPr>
              <a:t>www.extreme.com.bd</a:t>
            </a:r>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[3]  </a:t>
            </a:r>
            <a:r>
              <a:rPr lang="en-US" sz="2400" b="1" dirty="0" smtClean="0">
                <a:latin typeface="Times New Roman" pitchFamily="18" charset="0"/>
                <a:cs typeface="Times New Roman" pitchFamily="18" charset="0"/>
                <a:hlinkClick r:id="rId4"/>
              </a:rPr>
              <a:t>www.myclasscampus.com</a:t>
            </a:r>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0" i="0" dirty="0">
              <a:effectLst/>
              <a:latin typeface="Times New Roman" pitchFamily="18" charset="0"/>
              <a:cs typeface="Times New Roman" pitchFamily="18"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7" name="Date Placeholder 6"/>
          <p:cNvSpPr>
            <a:spLocks noGrp="1"/>
          </p:cNvSpPr>
          <p:nvPr>
            <p:ph type="dt" sz="half" idx="10"/>
          </p:nvPr>
        </p:nvSpPr>
        <p:spPr>
          <a:xfrm>
            <a:off x="6934200" y="6411629"/>
            <a:ext cx="1299780" cy="370171"/>
          </a:xfrm>
        </p:spPr>
        <p:txBody>
          <a:bodyPr/>
          <a:lstStyle/>
          <a:p>
            <a:r>
              <a:rPr lang="en-US" sz="1400" dirty="0" smtClean="0"/>
              <a:t>6/17/2023</a:t>
            </a:r>
            <a:endParaRPr lang="en-US" sz="1400" dirty="0"/>
          </a:p>
        </p:txBody>
      </p:sp>
      <p:sp>
        <p:nvSpPr>
          <p:cNvPr id="8" name="TextBox 7"/>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31</a:t>
            </a:r>
            <a:endParaRPr lang="en-US" b="1" dirty="0">
              <a:solidFill>
                <a:schemeClr val="bg1"/>
              </a:solidFill>
            </a:endParaRPr>
          </a:p>
        </p:txBody>
      </p:sp>
    </p:spTree>
    <p:extLst>
      <p:ext uri="{BB962C8B-B14F-4D97-AF65-F5344CB8AC3E}">
        <p14:creationId xmlns:p14="http://schemas.microsoft.com/office/powerpoint/2010/main" val="3302201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209800" y="1905000"/>
            <a:ext cx="5486400" cy="3581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3" name="Date Placeholder 2"/>
          <p:cNvSpPr>
            <a:spLocks noGrp="1"/>
          </p:cNvSpPr>
          <p:nvPr>
            <p:ph type="dt" sz="half" idx="10"/>
          </p:nvPr>
        </p:nvSpPr>
        <p:spPr>
          <a:xfrm>
            <a:off x="6934200" y="6411629"/>
            <a:ext cx="1362906" cy="370171"/>
          </a:xfrm>
        </p:spPr>
        <p:txBody>
          <a:bodyPr/>
          <a:lstStyle/>
          <a:p>
            <a:r>
              <a:rPr lang="en-US" sz="1400" dirty="0" smtClean="0"/>
              <a:t>6/17/2023</a:t>
            </a:r>
            <a:endParaRPr lang="en-US" sz="1400" dirty="0"/>
          </a:p>
        </p:txBody>
      </p:sp>
      <p:sp>
        <p:nvSpPr>
          <p:cNvPr id="7" name="TextBox 6"/>
          <p:cNvSpPr txBox="1"/>
          <p:nvPr/>
        </p:nvSpPr>
        <p:spPr>
          <a:xfrm>
            <a:off x="762000" y="762000"/>
            <a:ext cx="444352" cy="369332"/>
          </a:xfrm>
          <a:prstGeom prst="rect">
            <a:avLst/>
          </a:prstGeom>
          <a:noFill/>
        </p:spPr>
        <p:txBody>
          <a:bodyPr wrap="none" rtlCol="0">
            <a:spAutoFit/>
          </a:bodyPr>
          <a:lstStyle/>
          <a:p>
            <a:r>
              <a:rPr lang="en-US" b="1" dirty="0" smtClean="0">
                <a:solidFill>
                  <a:schemeClr val="bg1"/>
                </a:solidFill>
              </a:rPr>
              <a:t>32</a:t>
            </a:r>
            <a:endParaRPr lang="en-US" b="1" dirty="0">
              <a:solidFill>
                <a:schemeClr val="bg1"/>
              </a:solidFill>
            </a:endParaRPr>
          </a:p>
        </p:txBody>
      </p:sp>
    </p:spTree>
    <p:extLst>
      <p:ext uri="{BB962C8B-B14F-4D97-AF65-F5344CB8AC3E}">
        <p14:creationId xmlns:p14="http://schemas.microsoft.com/office/powerpoint/2010/main" val="3800084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C7CCA78-9615-4274-8B70-A571B6000A1F}"/>
              </a:ext>
            </a:extLst>
          </p:cNvPr>
          <p:cNvSpPr txBox="1"/>
          <p:nvPr/>
        </p:nvSpPr>
        <p:spPr>
          <a:xfrm>
            <a:off x="1170295" y="623500"/>
            <a:ext cx="7239001" cy="646331"/>
          </a:xfrm>
          <a:prstGeom prst="rect">
            <a:avLst/>
          </a:prstGeom>
          <a:noFill/>
        </p:spPr>
        <p:txBody>
          <a:bodyPr wrap="square">
            <a:spAutoFit/>
          </a:bodyPr>
          <a:lstStyle/>
          <a:p>
            <a:pPr marL="457200" indent="-457200" algn="ct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258C6DE-D9E6-4FD7-B130-2EC908202BAE}"/>
              </a:ext>
            </a:extLst>
          </p:cNvPr>
          <p:cNvSpPr txBox="1"/>
          <p:nvPr/>
        </p:nvSpPr>
        <p:spPr>
          <a:xfrm>
            <a:off x="1272085" y="2362200"/>
            <a:ext cx="7458905" cy="1754326"/>
          </a:xfrm>
          <a:prstGeom prst="rect">
            <a:avLst/>
          </a:prstGeom>
          <a:noFill/>
        </p:spPr>
        <p:txBody>
          <a:bodyPr wrap="square">
            <a:spAutoFit/>
          </a:bodyPr>
          <a:lstStyle/>
          <a:p>
            <a:pPr algn="just">
              <a:buClr>
                <a:schemeClr val="tx1"/>
              </a:buClr>
              <a:buFont typeface="Wingdings" pitchFamily="2" charset="2"/>
              <a:buChar char="v"/>
            </a:pPr>
            <a:r>
              <a:rPr lang="en-GB" dirty="0" smtClean="0">
                <a:latin typeface="Times New Roman" panose="02020603050405020304" pitchFamily="18" charset="0"/>
                <a:cs typeface="Times New Roman" panose="02020603050405020304" pitchFamily="18" charset="0"/>
              </a:rPr>
              <a:t> The </a:t>
            </a:r>
            <a:r>
              <a:rPr lang="en-GB" dirty="0">
                <a:latin typeface="Times New Roman" panose="02020603050405020304" pitchFamily="18" charset="0"/>
                <a:cs typeface="Times New Roman" panose="02020603050405020304" pitchFamily="18" charset="0"/>
              </a:rPr>
              <a:t>Primary School Management System is a comprehensive software project aimed at streamlining and enhancing the administrative and academic processes of a primary school</a:t>
            </a:r>
            <a:r>
              <a:rPr lang="en-GB" dirty="0" smtClean="0">
                <a:latin typeface="Times New Roman" panose="02020603050405020304" pitchFamily="18" charset="0"/>
                <a:cs typeface="Times New Roman" panose="02020603050405020304" pitchFamily="18" charset="0"/>
              </a:rPr>
              <a:t>.</a:t>
            </a:r>
          </a:p>
          <a:p>
            <a:pPr algn="just">
              <a:buClr>
                <a:schemeClr val="tx1"/>
              </a:buClr>
            </a:pPr>
            <a:endParaRPr lang="en-GB" dirty="0" smtClean="0">
              <a:latin typeface="Times New Roman" panose="02020603050405020304" pitchFamily="18" charset="0"/>
              <a:cs typeface="Times New Roman" panose="02020603050405020304" pitchFamily="18" charset="0"/>
            </a:endParaRPr>
          </a:p>
          <a:p>
            <a:pPr algn="just">
              <a:buClr>
                <a:schemeClr val="tx1"/>
              </a:buClr>
              <a:buFont typeface="Wingdings" pitchFamily="2" charset="2"/>
              <a:buChar char="v"/>
            </a:pPr>
            <a:r>
              <a:rPr lang="en-GB" dirty="0" smtClean="0">
                <a:latin typeface="Times New Roman" panose="02020603050405020304" pitchFamily="18" charset="0"/>
                <a:cs typeface="Times New Roman" panose="02020603050405020304" pitchFamily="18" charset="0"/>
              </a:rPr>
              <a:t> This </a:t>
            </a:r>
            <a:r>
              <a:rPr lang="en-GB" dirty="0">
                <a:latin typeface="Times New Roman" panose="02020603050405020304" pitchFamily="18" charset="0"/>
                <a:cs typeface="Times New Roman" panose="02020603050405020304" pitchFamily="18" charset="0"/>
              </a:rPr>
              <a:t>system offers so many features for all the primary schools to make them digital and modern.</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5799" y="762000"/>
            <a:ext cx="314510" cy="369332"/>
          </a:xfrm>
          <a:prstGeom prst="rect">
            <a:avLst/>
          </a:prstGeom>
          <a:noFill/>
        </p:spPr>
        <p:txBody>
          <a:bodyPr wrap="none" rtlCol="0">
            <a:spAutoFit/>
          </a:bodyPr>
          <a:lstStyle/>
          <a:p>
            <a:r>
              <a:rPr lang="en-US" b="1" dirty="0">
                <a:solidFill>
                  <a:schemeClr val="bg1"/>
                </a:solidFill>
              </a:rPr>
              <a:t>4</a:t>
            </a:r>
            <a:endParaRPr lang="en-US" b="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2" name="Date Placeholder 1"/>
          <p:cNvSpPr>
            <a:spLocks noGrp="1"/>
          </p:cNvSpPr>
          <p:nvPr>
            <p:ph type="dt" sz="half" idx="10"/>
          </p:nvPr>
        </p:nvSpPr>
        <p:spPr>
          <a:xfrm>
            <a:off x="7010400" y="6411629"/>
            <a:ext cx="1223580" cy="370171"/>
          </a:xfrm>
        </p:spPr>
        <p:txBody>
          <a:bodyPr/>
          <a:lstStyle/>
          <a:p>
            <a:r>
              <a:rPr lang="en-US" sz="1400" dirty="0" smtClean="0"/>
              <a:t>6/17/2023</a:t>
            </a:r>
            <a:endParaRPr lang="en-US" sz="1400" dirty="0"/>
          </a:p>
        </p:txBody>
      </p:sp>
    </p:spTree>
    <p:extLst>
      <p:ext uri="{BB962C8B-B14F-4D97-AF65-F5344CB8AC3E}">
        <p14:creationId xmlns:p14="http://schemas.microsoft.com/office/powerpoint/2010/main" val="4003083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C7CCA78-9615-4274-8B70-A571B6000A1F}"/>
              </a:ext>
            </a:extLst>
          </p:cNvPr>
          <p:cNvSpPr txBox="1"/>
          <p:nvPr/>
        </p:nvSpPr>
        <p:spPr>
          <a:xfrm>
            <a:off x="1600200" y="609600"/>
            <a:ext cx="7239001" cy="646331"/>
          </a:xfrm>
          <a:prstGeom prst="rect">
            <a:avLst/>
          </a:prstGeom>
          <a:noFill/>
        </p:spPr>
        <p:txBody>
          <a:bodyPr wrap="square">
            <a:spAutoFit/>
          </a:bodyPr>
          <a:lstStyle/>
          <a:p>
            <a:pPr marL="457200" indent="-457200" algn="ctr"/>
            <a:r>
              <a:rPr lang="en-US" sz="3600" b="1" dirty="0">
                <a:latin typeface="Times New Roman" panose="02020603050405020304" pitchFamily="18" charset="0"/>
                <a:cs typeface="Times New Roman" panose="02020603050405020304" pitchFamily="18" charset="0"/>
              </a:rPr>
              <a:t>Objectives</a:t>
            </a:r>
          </a:p>
        </p:txBody>
      </p:sp>
      <p:sp>
        <p:nvSpPr>
          <p:cNvPr id="5" name="TextBox 4">
            <a:extLst>
              <a:ext uri="{FF2B5EF4-FFF2-40B4-BE49-F238E27FC236}">
                <a16:creationId xmlns:a16="http://schemas.microsoft.com/office/drawing/2014/main" xmlns="" id="{7258C6DE-D9E6-4FD7-B130-2EC908202BAE}"/>
              </a:ext>
            </a:extLst>
          </p:cNvPr>
          <p:cNvSpPr txBox="1"/>
          <p:nvPr/>
        </p:nvSpPr>
        <p:spPr>
          <a:xfrm>
            <a:off x="990598" y="2316668"/>
            <a:ext cx="7848603" cy="2308324"/>
          </a:xfrm>
          <a:prstGeom prst="rect">
            <a:avLst/>
          </a:prstGeom>
          <a:noFill/>
        </p:spPr>
        <p:txBody>
          <a:bodyPr wrap="square">
            <a:spAutoFit/>
          </a:bodyPr>
          <a:lstStyle/>
          <a:p>
            <a:pPr algn="just">
              <a:buClr>
                <a:schemeClr val="tx1"/>
              </a:buClr>
              <a:buFont typeface="Wingdings"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purpose of school management system is to automate the existing      </a:t>
            </a:r>
          </a:p>
          <a:p>
            <a:pPr algn="just">
              <a:buClr>
                <a:schemeClr val="tx1"/>
              </a:buClr>
            </a:pPr>
            <a:r>
              <a:rPr lang="en-US" dirty="0">
                <a:latin typeface="Times New Roman" panose="02020603050405020304" pitchFamily="18" charset="0"/>
                <a:cs typeface="Times New Roman" panose="02020603050405020304" pitchFamily="18" charset="0"/>
              </a:rPr>
              <a:t>         manual system by the help of computerized equipment and full-fledged  </a:t>
            </a:r>
          </a:p>
          <a:p>
            <a:pPr algn="just">
              <a:buClr>
                <a:schemeClr val="tx1"/>
              </a:buClr>
            </a:pPr>
            <a:r>
              <a:rPr lang="en-US" dirty="0">
                <a:latin typeface="Times New Roman" panose="02020603050405020304" pitchFamily="18" charset="0"/>
                <a:cs typeface="Times New Roman" panose="02020603050405020304" pitchFamily="18" charset="0"/>
              </a:rPr>
              <a:t>         computer software. </a:t>
            </a:r>
          </a:p>
          <a:p>
            <a:pPr algn="just">
              <a:buClr>
                <a:schemeClr val="tx1"/>
              </a:buClr>
            </a:pPr>
            <a:endParaRPr lang="en-US" dirty="0">
              <a:latin typeface="Times New Roman" panose="02020603050405020304" pitchFamily="18" charset="0"/>
              <a:cs typeface="Times New Roman" panose="02020603050405020304" pitchFamily="18" charset="0"/>
            </a:endParaRPr>
          </a:p>
          <a:p>
            <a:pPr marL="342900" indent="-342900" algn="just">
              <a:buClr>
                <a:schemeClr val="tx1"/>
              </a:buCl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So </a:t>
            </a:r>
            <a:r>
              <a:rPr lang="en-US" dirty="0">
                <a:latin typeface="Times New Roman" panose="02020603050405020304" pitchFamily="18" charset="0"/>
                <a:cs typeface="Times New Roman" panose="02020603050405020304" pitchFamily="18" charset="0"/>
              </a:rPr>
              <a:t>that their valuable information can be stored for a longer period with     </a:t>
            </a:r>
          </a:p>
          <a:p>
            <a:pPr algn="just">
              <a:buClr>
                <a:schemeClr val="tx1"/>
              </a:buClr>
            </a:pPr>
            <a:r>
              <a:rPr lang="en-US" dirty="0">
                <a:latin typeface="Times New Roman" panose="02020603050405020304" pitchFamily="18" charset="0"/>
                <a:cs typeface="Times New Roman" panose="02020603050405020304" pitchFamily="18" charset="0"/>
              </a:rPr>
              <a:t>       easy </a:t>
            </a:r>
            <a:r>
              <a:rPr lang="en-US" dirty="0" smtClean="0">
                <a:latin typeface="Times New Roman" panose="02020603050405020304" pitchFamily="18" charset="0"/>
                <a:cs typeface="Times New Roman" panose="02020603050405020304" pitchFamily="18" charset="0"/>
              </a:rPr>
              <a:t>access.    </a:t>
            </a:r>
            <a:endParaRPr lang="en-US"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v"/>
            </a:pPr>
            <a:endParaRPr lang="en-US" dirty="0">
              <a:latin typeface="Times New Roman" panose="02020603050405020304" pitchFamily="18" charset="0"/>
              <a:cs typeface="Times New Roman" panose="02020603050405020304" pitchFamily="18" charset="0"/>
            </a:endParaRPr>
          </a:p>
          <a:p>
            <a:pPr>
              <a:buClr>
                <a:schemeClr val="tx1"/>
              </a:buClr>
            </a:pP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5799" y="762000"/>
            <a:ext cx="314510" cy="369332"/>
          </a:xfrm>
          <a:prstGeom prst="rect">
            <a:avLst/>
          </a:prstGeom>
          <a:noFill/>
        </p:spPr>
        <p:txBody>
          <a:bodyPr wrap="none" rtlCol="0">
            <a:spAutoFit/>
          </a:bodyPr>
          <a:lstStyle/>
          <a:p>
            <a:r>
              <a:rPr lang="en-US" b="1" dirty="0">
                <a:solidFill>
                  <a:schemeClr val="bg1"/>
                </a:solidFill>
              </a:rPr>
              <a:t>5</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2" name="Date Placeholder 1"/>
          <p:cNvSpPr>
            <a:spLocks noGrp="1"/>
          </p:cNvSpPr>
          <p:nvPr>
            <p:ph type="dt" sz="half" idx="10"/>
          </p:nvPr>
        </p:nvSpPr>
        <p:spPr>
          <a:xfrm>
            <a:off x="7010400" y="6411629"/>
            <a:ext cx="1223580" cy="370171"/>
          </a:xfrm>
        </p:spPr>
        <p:txBody>
          <a:bodyPr/>
          <a:lstStyle/>
          <a:p>
            <a:r>
              <a:rPr lang="en-US" sz="1400" dirty="0" smtClean="0"/>
              <a:t>6/17/2023</a:t>
            </a:r>
            <a:endParaRPr lang="en-US" sz="1400" dirty="0"/>
          </a:p>
        </p:txBody>
      </p:sp>
    </p:spTree>
    <p:extLst>
      <p:ext uri="{BB962C8B-B14F-4D97-AF65-F5344CB8AC3E}">
        <p14:creationId xmlns:p14="http://schemas.microsoft.com/office/powerpoint/2010/main" val="360325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1713"/>
            <a:ext cx="8839200" cy="838200"/>
          </a:xfrm>
        </p:spPr>
        <p:txBody>
          <a:bodyPr>
            <a:normAutofit/>
          </a:bodyPr>
          <a:lstStyle/>
          <a:p>
            <a:pPr marL="0" marR="0" lvl="0" indent="0" algn="ctr">
              <a:lnSpc>
                <a:spcPct val="115000"/>
              </a:lnSpc>
              <a:spcBef>
                <a:spcPts val="0"/>
              </a:spcBef>
              <a:spcAft>
                <a:spcPts val="1000"/>
              </a:spcAft>
              <a:buNone/>
              <a:tabLst>
                <a:tab pos="457200" algn="l"/>
              </a:tabLs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Motivation</a:t>
            </a:r>
          </a:p>
        </p:txBody>
      </p:sp>
      <p:sp>
        <p:nvSpPr>
          <p:cNvPr id="2" name="TextBox 1">
            <a:extLst>
              <a:ext uri="{FF2B5EF4-FFF2-40B4-BE49-F238E27FC236}">
                <a16:creationId xmlns:a16="http://schemas.microsoft.com/office/drawing/2014/main" xmlns="" id="{F1818B08-44FE-4255-9906-2BDEC35006AF}"/>
              </a:ext>
            </a:extLst>
          </p:cNvPr>
          <p:cNvSpPr txBox="1"/>
          <p:nvPr/>
        </p:nvSpPr>
        <p:spPr>
          <a:xfrm>
            <a:off x="753894" y="2058664"/>
            <a:ext cx="8253080" cy="3416320"/>
          </a:xfrm>
          <a:prstGeom prst="rect">
            <a:avLst/>
          </a:prstGeom>
          <a:noFill/>
        </p:spPr>
        <p:txBody>
          <a:bodyPr wrap="square" rtlCol="0">
            <a:spAutoFit/>
          </a:bodyPr>
          <a:lstStyle/>
          <a:p>
            <a:pPr marL="342900" indent="-342900" algn="just">
              <a:buFont typeface="Wingdings" pitchFamily="2" charset="2"/>
              <a:buChar char="v"/>
            </a:pPr>
            <a:r>
              <a:rPr lang="en-US" dirty="0">
                <a:latin typeface="Times New Roman" panose="02020603050405020304" pitchFamily="18" charset="0"/>
                <a:cs typeface="Times New Roman" panose="02020603050405020304" pitchFamily="18" charset="0"/>
              </a:rPr>
              <a:t>At present, primary school management systems are fairly analogue systems.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en-US" dirty="0">
                <a:latin typeface="Times New Roman" panose="02020603050405020304" pitchFamily="18" charset="0"/>
                <a:cs typeface="Times New Roman" panose="02020603050405020304" pitchFamily="18" charset="0"/>
              </a:rPr>
              <a:t>Due to running on an analogue system, it is seen that there are many duplicate  documents.  Every document should be kept in a ledger so that resources are no longer available if lost or destroyed.</a:t>
            </a:r>
          </a:p>
          <a:p>
            <a:pPr marL="342900" indent="-342900"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en-US" dirty="0">
                <a:latin typeface="Times New Roman" panose="02020603050405020304" pitchFamily="18" charset="0"/>
                <a:cs typeface="Times New Roman" panose="02020603050405020304" pitchFamily="18" charset="0"/>
              </a:rPr>
              <a:t>So, if a software system can be developed through which these documents can be stored on an online server, duplicate data will not be generated, and data redundancy will be reduced.</a:t>
            </a:r>
          </a:p>
          <a:p>
            <a:pPr marL="342900" indent="-342900"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en-US" dirty="0">
                <a:latin typeface="Times New Roman" panose="02020603050405020304" pitchFamily="18" charset="0"/>
                <a:cs typeface="Times New Roman" panose="02020603050405020304" pitchFamily="18" charset="0"/>
              </a:rPr>
              <a:t>For this reason, we want to make software through which the functionality required according to the primary school category will be here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
        <p:nvSpPr>
          <p:cNvPr id="7" name="TextBox 6"/>
          <p:cNvSpPr txBox="1"/>
          <p:nvPr/>
        </p:nvSpPr>
        <p:spPr>
          <a:xfrm>
            <a:off x="753894" y="762000"/>
            <a:ext cx="314510" cy="369332"/>
          </a:xfrm>
          <a:prstGeom prst="rect">
            <a:avLst/>
          </a:prstGeom>
          <a:noFill/>
        </p:spPr>
        <p:txBody>
          <a:bodyPr wrap="none" rtlCol="0">
            <a:spAutoFit/>
          </a:bodyPr>
          <a:lstStyle/>
          <a:p>
            <a:r>
              <a:rPr lang="en-US" b="1" dirty="0">
                <a:solidFill>
                  <a:schemeClr val="bg1"/>
                </a:solidFill>
              </a:rPr>
              <a:t>6</a:t>
            </a:r>
            <a:endParaRPr lang="en-US" b="1" dirty="0">
              <a:solidFill>
                <a:schemeClr val="bg1"/>
              </a:solidFill>
            </a:endParaRPr>
          </a:p>
        </p:txBody>
      </p:sp>
      <p:sp>
        <p:nvSpPr>
          <p:cNvPr id="4" name="Date Placeholder 3"/>
          <p:cNvSpPr>
            <a:spLocks noGrp="1"/>
          </p:cNvSpPr>
          <p:nvPr>
            <p:ph type="dt" sz="half" idx="10"/>
          </p:nvPr>
        </p:nvSpPr>
        <p:spPr>
          <a:xfrm>
            <a:off x="7010400" y="6411629"/>
            <a:ext cx="1223580" cy="370171"/>
          </a:xfrm>
        </p:spPr>
        <p:txBody>
          <a:bodyPr/>
          <a:lstStyle/>
          <a:p>
            <a:r>
              <a:rPr lang="en-US" sz="1400" dirty="0" smtClean="0"/>
              <a:t>6/17/2023</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B03D0A-ABE4-4BEE-B395-FD1FF9EEFD8B}"/>
              </a:ext>
            </a:extLst>
          </p:cNvPr>
          <p:cNvSpPr txBox="1"/>
          <p:nvPr/>
        </p:nvSpPr>
        <p:spPr>
          <a:xfrm>
            <a:off x="1600200" y="685800"/>
            <a:ext cx="6324600" cy="646331"/>
          </a:xfrm>
          <a:prstGeom prst="rect">
            <a:avLst/>
          </a:prstGeom>
          <a:noFill/>
        </p:spPr>
        <p:txBody>
          <a:bodyPr wrap="square" rtlCol="0">
            <a:sp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latin typeface="Times New Roman" panose="02020603050405020304" pitchFamily="18" charset="0"/>
                <a:ea typeface="Calibri" panose="020F0502020204030204" pitchFamily="34" charset="0"/>
                <a:cs typeface="Times New Roman" panose="02020603050405020304" pitchFamily="18" charset="0"/>
              </a:rPr>
              <a:t>Background Study </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6BB77A8A-4C25-4047-B9ED-C87CB50AA25F}"/>
              </a:ext>
            </a:extLst>
          </p:cNvPr>
          <p:cNvSpPr txBox="1"/>
          <p:nvPr/>
        </p:nvSpPr>
        <p:spPr>
          <a:xfrm>
            <a:off x="838200" y="2087465"/>
            <a:ext cx="7010400" cy="461665"/>
          </a:xfrm>
          <a:prstGeom prst="rect">
            <a:avLst/>
          </a:prstGeom>
          <a:noFill/>
        </p:spPr>
        <p:txBody>
          <a:bodyPr wrap="square">
            <a:spAutoFit/>
          </a:bodyPr>
          <a:lstStyle/>
          <a:p>
            <a:pPr marL="342900" indent="-342900" algn="ctr">
              <a:buFont typeface="Wingdings" panose="05000000000000000000" pitchFamily="2" charset="2"/>
              <a:buChar char="v"/>
            </a:pPr>
            <a:r>
              <a:rPr lang="en-US" sz="2400" dirty="0" err="1">
                <a:latin typeface="Times New Roman" pitchFamily="18" charset="0"/>
                <a:cs typeface="Times New Roman" pitchFamily="18" charset="0"/>
              </a:rPr>
              <a:t>Bidyaan</a:t>
            </a:r>
            <a:endParaRPr lang="en-US" sz="24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xmlns="" id="{7BFA7A11-929A-40C1-9001-093FE532B9D7}"/>
              </a:ext>
            </a:extLst>
          </p:cNvPr>
          <p:cNvSpPr txBox="1"/>
          <p:nvPr/>
        </p:nvSpPr>
        <p:spPr>
          <a:xfrm>
            <a:off x="860305" y="3992865"/>
            <a:ext cx="8073683"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0000"/>
                </a:solidFill>
                <a:latin typeface="Times New Roman" pitchFamily="18" charset="0"/>
                <a:cs typeface="Times New Roman" pitchFamily="18" charset="0"/>
              </a:rPr>
              <a:t>This website does not have hostel services and transportation services</a:t>
            </a:r>
          </a:p>
          <a:p>
            <a:pPr marL="285750" indent="-285750">
              <a:buFont typeface="Arial" panose="020B0604020202020204" pitchFamily="34" charset="0"/>
              <a:buChar char="•"/>
            </a:pPr>
            <a:endParaRPr lang="en-US" dirty="0">
              <a:solidFill>
                <a:srgbClr val="FF0000"/>
              </a:solidFill>
              <a:latin typeface="Times New Roman" pitchFamily="18" charset="0"/>
              <a:cs typeface="Times New Roman" pitchFamily="18" charset="0"/>
            </a:endParaRPr>
          </a:p>
          <a:p>
            <a:pPr marL="285750" indent="-285750">
              <a:buFont typeface="Arial" panose="020B0604020202020204" pitchFamily="34" charset="0"/>
              <a:buChar char="•"/>
            </a:pPr>
            <a:r>
              <a:rPr lang="en-US" dirty="0">
                <a:solidFill>
                  <a:srgbClr val="FF0000"/>
                </a:solidFill>
                <a:latin typeface="Times New Roman" pitchFamily="18" charset="0"/>
                <a:cs typeface="Times New Roman" pitchFamily="18" charset="0"/>
              </a:rPr>
              <a:t>Students cannot apply through this website</a:t>
            </a:r>
          </a:p>
        </p:txBody>
      </p:sp>
      <p:sp>
        <p:nvSpPr>
          <p:cNvPr id="10" name="Rectangle 9">
            <a:extLst>
              <a:ext uri="{FF2B5EF4-FFF2-40B4-BE49-F238E27FC236}">
                <a16:creationId xmlns:a16="http://schemas.microsoft.com/office/drawing/2014/main" xmlns="" id="{A4201ECB-C132-4F59-AC54-C96BDCE42FE5}"/>
              </a:ext>
            </a:extLst>
          </p:cNvPr>
          <p:cNvSpPr/>
          <p:nvPr/>
        </p:nvSpPr>
        <p:spPr>
          <a:xfrm>
            <a:off x="1676400" y="5410200"/>
            <a:ext cx="5552162" cy="6096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2060"/>
                </a:solidFill>
              </a:rPr>
              <a:t>https://www.bidyaan.com/</a:t>
            </a:r>
          </a:p>
        </p:txBody>
      </p:sp>
      <p:sp>
        <p:nvSpPr>
          <p:cNvPr id="9" name="TextBox 8"/>
          <p:cNvSpPr txBox="1"/>
          <p:nvPr/>
        </p:nvSpPr>
        <p:spPr>
          <a:xfrm>
            <a:off x="838200" y="2810470"/>
            <a:ext cx="8382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Bidyaan</a:t>
            </a:r>
            <a:r>
              <a:rPr lang="en-US" dirty="0">
                <a:latin typeface="Times New Roman" panose="02020603050405020304" pitchFamily="18" charset="0"/>
                <a:cs typeface="Times New Roman" panose="02020603050405020304" pitchFamily="18" charset="0"/>
              </a:rPr>
              <a:t> is an advanced Education Management System in Bangladesh. It simplifies   </a:t>
            </a:r>
          </a:p>
          <a:p>
            <a:r>
              <a:rPr lang="en-US" dirty="0">
                <a:latin typeface="Times New Roman" panose="02020603050405020304" pitchFamily="18" charset="0"/>
                <a:cs typeface="Times New Roman" panose="02020603050405020304" pitchFamily="18" charset="0"/>
              </a:rPr>
              <a:t> the interaction among Administrator, HRM, Exam control, Teacher, Students,  </a:t>
            </a:r>
          </a:p>
          <a:p>
            <a:r>
              <a:rPr lang="en-US" dirty="0">
                <a:latin typeface="Times New Roman" panose="02020603050405020304" pitchFamily="18" charset="0"/>
                <a:cs typeface="Times New Roman" panose="02020603050405020304" pitchFamily="18" charset="0"/>
              </a:rPr>
              <a:t> Parents,.. </a:t>
            </a:r>
          </a:p>
        </p:txBody>
      </p:sp>
      <p:sp>
        <p:nvSpPr>
          <p:cNvPr id="5" name="TextBox 4"/>
          <p:cNvSpPr txBox="1"/>
          <p:nvPr/>
        </p:nvSpPr>
        <p:spPr>
          <a:xfrm>
            <a:off x="677694" y="762000"/>
            <a:ext cx="314510" cy="369332"/>
          </a:xfrm>
          <a:prstGeom prst="rect">
            <a:avLst/>
          </a:prstGeom>
          <a:noFill/>
        </p:spPr>
        <p:txBody>
          <a:bodyPr wrap="none" rtlCol="0">
            <a:spAutoFit/>
          </a:bodyPr>
          <a:lstStyle/>
          <a:p>
            <a:r>
              <a:rPr lang="en-US" b="1" dirty="0">
                <a:solidFill>
                  <a:schemeClr val="bg1"/>
                </a:solidFill>
              </a:rPr>
              <a:t>7</a:t>
            </a:r>
            <a:endParaRPr lang="en-US" b="1" dirty="0">
              <a:solidFill>
                <a:schemeClr val="bg1"/>
              </a:solidFill>
            </a:endParaRPr>
          </a:p>
        </p:txBody>
      </p:sp>
      <p:sp>
        <p:nvSpPr>
          <p:cNvPr id="3" name="Date Placeholder 2"/>
          <p:cNvSpPr>
            <a:spLocks noGrp="1"/>
          </p:cNvSpPr>
          <p:nvPr>
            <p:ph type="dt" sz="half" idx="10"/>
          </p:nvPr>
        </p:nvSpPr>
        <p:spPr>
          <a:xfrm>
            <a:off x="7010401" y="6400800"/>
            <a:ext cx="1295399" cy="370171"/>
          </a:xfrm>
        </p:spPr>
        <p:txBody>
          <a:bodyPr/>
          <a:lstStyle/>
          <a:p>
            <a:r>
              <a:rPr lang="en-US" sz="1400" dirty="0" smtClean="0"/>
              <a:t>6/17/2023</a:t>
            </a:r>
            <a:endParaRPr lang="en-US" sz="14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Tree>
    <p:extLst>
      <p:ext uri="{BB962C8B-B14F-4D97-AF65-F5344CB8AC3E}">
        <p14:creationId xmlns:p14="http://schemas.microsoft.com/office/powerpoint/2010/main" val="1400319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6A0D76F-824C-4CC2-8F9D-F7D5523E421C}"/>
              </a:ext>
            </a:extLst>
          </p:cNvPr>
          <p:cNvSpPr txBox="1"/>
          <p:nvPr/>
        </p:nvSpPr>
        <p:spPr>
          <a:xfrm>
            <a:off x="1828800" y="623768"/>
            <a:ext cx="6553200" cy="646331"/>
          </a:xfrm>
          <a:prstGeom prst="rect">
            <a:avLst/>
          </a:prstGeom>
          <a:noFill/>
        </p:spPr>
        <p:txBody>
          <a:bodyPr wrap="square" rtlCol="0">
            <a:sp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latin typeface="Times New Roman" panose="02020603050405020304" pitchFamily="18" charset="0"/>
                <a:ea typeface="Calibri" panose="020F0502020204030204" pitchFamily="34" charset="0"/>
                <a:cs typeface="Times New Roman" panose="02020603050405020304" pitchFamily="18" charset="0"/>
              </a:rPr>
              <a:t>Background Study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(Cont.)</a:t>
            </a:r>
            <a:endParaRPr lang="en-US" sz="36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4265DD36-C9DB-4BEC-9CD5-B99CAE307561}"/>
              </a:ext>
            </a:extLst>
          </p:cNvPr>
          <p:cNvSpPr/>
          <p:nvPr/>
        </p:nvSpPr>
        <p:spPr>
          <a:xfrm>
            <a:off x="1524000" y="5486400"/>
            <a:ext cx="6324600"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2060"/>
                </a:solidFill>
                <a:latin typeface="Segoe UI Historic" panose="020B0502040204020203" pitchFamily="34" charset="0"/>
              </a:rPr>
              <a:t>http://extreme.com.bd/Software/school-student-software-chittagong</a:t>
            </a:r>
            <a:endParaRPr lang="en-US" sz="1200" dirty="0">
              <a:solidFill>
                <a:srgbClr val="002060"/>
              </a:solidFill>
            </a:endParaRPr>
          </a:p>
        </p:txBody>
      </p:sp>
      <p:sp>
        <p:nvSpPr>
          <p:cNvPr id="10" name="TextBox 9">
            <a:extLst>
              <a:ext uri="{FF2B5EF4-FFF2-40B4-BE49-F238E27FC236}">
                <a16:creationId xmlns:a16="http://schemas.microsoft.com/office/drawing/2014/main" xmlns="" id="{CBB23459-96FA-D9DF-3AA0-75024F9CFB3E}"/>
              </a:ext>
            </a:extLst>
          </p:cNvPr>
          <p:cNvSpPr txBox="1"/>
          <p:nvPr/>
        </p:nvSpPr>
        <p:spPr>
          <a:xfrm>
            <a:off x="914400" y="4267200"/>
            <a:ext cx="7010400" cy="67710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0000"/>
                </a:solidFill>
                <a:latin typeface="Times New Roman" pitchFamily="18" charset="0"/>
                <a:cs typeface="Times New Roman" pitchFamily="18" charset="0"/>
              </a:rPr>
              <a:t>This website does not have a map, event calendar and transportation service schedule</a:t>
            </a:r>
            <a:r>
              <a:rPr lang="en-US" sz="2000" dirty="0">
                <a:solidFill>
                  <a:srgbClr val="FF0000"/>
                </a:solidFill>
                <a:latin typeface="Times New Roman" pitchFamily="18" charset="0"/>
                <a:cs typeface="Times New Roman" pitchFamily="18" charset="0"/>
              </a:rPr>
              <a:t>.</a:t>
            </a:r>
          </a:p>
        </p:txBody>
      </p:sp>
      <p:sp>
        <p:nvSpPr>
          <p:cNvPr id="7" name="Rectangle 6"/>
          <p:cNvSpPr/>
          <p:nvPr/>
        </p:nvSpPr>
        <p:spPr>
          <a:xfrm>
            <a:off x="849180" y="2054383"/>
            <a:ext cx="7994650" cy="2339102"/>
          </a:xfrm>
          <a:prstGeom prst="rect">
            <a:avLst/>
          </a:prstGeom>
        </p:spPr>
        <p:txBody>
          <a:bodyPr wrap="square">
            <a:spAutoFit/>
          </a:bodyPr>
          <a:lstStyle/>
          <a:p>
            <a:pPr marL="342900" indent="-342900" algn="ctr">
              <a:buFont typeface="Wingdings" panose="05000000000000000000" pitchFamily="2" charset="2"/>
              <a:buChar char="v"/>
            </a:pPr>
            <a:r>
              <a:rPr lang="en-US" sz="2000" dirty="0">
                <a:latin typeface="Times New Roman" pitchFamily="18" charset="0"/>
                <a:cs typeface="Times New Roman" pitchFamily="18" charset="0"/>
              </a:rPr>
              <a:t>Digital </a:t>
            </a:r>
            <a:r>
              <a:rPr lang="en-US" sz="2000" dirty="0" err="1">
                <a:latin typeface="Times New Roman" pitchFamily="18" charset="0"/>
                <a:cs typeface="Times New Roman" pitchFamily="18" charset="0"/>
              </a:rPr>
              <a:t>Pathshala</a:t>
            </a:r>
            <a:endParaRPr lang="en-US" sz="2000" dirty="0">
              <a:latin typeface="Times New Roman" pitchFamily="18" charset="0"/>
              <a:cs typeface="Times New Roman" pitchFamily="18" charset="0"/>
            </a:endParaRPr>
          </a:p>
          <a:p>
            <a:pPr marL="342900" indent="-342900"/>
            <a:endParaRPr lang="en-US" b="1" dirty="0">
              <a:solidFill>
                <a:srgbClr val="050505"/>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itchFamily="18" charset="0"/>
                <a:cs typeface="Times New Roman" pitchFamily="18" charset="0"/>
              </a:rPr>
              <a:t>The software provides the facility to carry out students, academic, and accounting activities and makes them fast, easy, efficient, and accurate, student subscription, examination, certification, reports generation, result generation, fee counter, library, payroll system and many </a:t>
            </a:r>
            <a:r>
              <a:rPr lang="en-US" dirty="0" smtClean="0">
                <a:latin typeface="Times New Roman" pitchFamily="18" charset="0"/>
                <a:cs typeface="Times New Roman" pitchFamily="18" charset="0"/>
              </a:rPr>
              <a:t>more.</a:t>
            </a:r>
            <a:endParaRPr lang="en-US" dirty="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pPr marL="342900" indent="-342900" algn="just">
              <a:buFont typeface="Arial" panose="020B0604020202020204" pitchFamily="34" charset="0"/>
              <a:buChar char="•"/>
            </a:pPr>
            <a:endParaRPr lang="en-US" b="1" dirty="0">
              <a:solidFill>
                <a:srgbClr val="050505"/>
              </a:solidFill>
              <a:latin typeface="Segoe UI Historic" panose="020B0502040204020203" pitchFamily="34" charset="0"/>
            </a:endParaRPr>
          </a:p>
        </p:txBody>
      </p:sp>
      <p:sp>
        <p:nvSpPr>
          <p:cNvPr id="8" name="TextBox 7"/>
          <p:cNvSpPr txBox="1"/>
          <p:nvPr/>
        </p:nvSpPr>
        <p:spPr>
          <a:xfrm>
            <a:off x="692727" y="762000"/>
            <a:ext cx="314510" cy="369332"/>
          </a:xfrm>
          <a:prstGeom prst="rect">
            <a:avLst/>
          </a:prstGeom>
          <a:noFill/>
        </p:spPr>
        <p:txBody>
          <a:bodyPr wrap="none" rtlCol="0">
            <a:spAutoFit/>
          </a:bodyPr>
          <a:lstStyle/>
          <a:p>
            <a:r>
              <a:rPr lang="en-US" b="1" dirty="0">
                <a:solidFill>
                  <a:schemeClr val="bg1"/>
                </a:solidFill>
                <a:effectLst>
                  <a:outerShdw blurRad="38100" dist="38100" dir="2700000" algn="tl">
                    <a:srgbClr val="000000">
                      <a:alpha val="43137"/>
                    </a:srgbClr>
                  </a:outerShdw>
                </a:effectLst>
              </a:rPr>
              <a:t>8</a:t>
            </a:r>
            <a:endParaRPr lang="en-US" b="1" dirty="0">
              <a:solidFill>
                <a:schemeClr val="bg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a:xfrm>
            <a:off x="7162800" y="6411629"/>
            <a:ext cx="1071180" cy="370171"/>
          </a:xfrm>
        </p:spPr>
        <p:txBody>
          <a:bodyPr/>
          <a:lstStyle/>
          <a:p>
            <a:r>
              <a:rPr lang="en-US" sz="1400" dirty="0" smtClean="0"/>
              <a:t>6/17/2023</a:t>
            </a:r>
            <a:endParaRPr lang="en-US" sz="1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Tree>
    <p:extLst>
      <p:ext uri="{BB962C8B-B14F-4D97-AF65-F5344CB8AC3E}">
        <p14:creationId xmlns:p14="http://schemas.microsoft.com/office/powerpoint/2010/main" val="1954163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5E58E3-B7CA-46D9-8844-687A2C8EE324}"/>
              </a:ext>
            </a:extLst>
          </p:cNvPr>
          <p:cNvSpPr txBox="1"/>
          <p:nvPr/>
        </p:nvSpPr>
        <p:spPr>
          <a:xfrm>
            <a:off x="1695089" y="736822"/>
            <a:ext cx="6436702" cy="584775"/>
          </a:xfrm>
          <a:prstGeom prst="rect">
            <a:avLst/>
          </a:prstGeom>
          <a:noFill/>
        </p:spPr>
        <p:txBody>
          <a:bodyPr wrap="square" rtlCol="0">
            <a:spAutoFit/>
          </a:bodyPr>
          <a:lstStyle/>
          <a:p>
            <a:pPr algn="ctr"/>
            <a:r>
              <a:rPr lang="en-US" b="1" dirty="0">
                <a:latin typeface="Times New Roman" pitchFamily="18" charset="0"/>
                <a:ea typeface="Calibri" panose="020F0502020204030204" pitchFamily="34" charset="0"/>
                <a:cs typeface="Times New Roman" pitchFamily="18" charset="0"/>
              </a:rPr>
              <a:t> </a:t>
            </a:r>
            <a:r>
              <a:rPr lang="en-US" sz="3200" b="1" dirty="0">
                <a:latin typeface="Times New Roman" pitchFamily="18" charset="0"/>
                <a:ea typeface="Calibri" panose="020F0502020204030204" pitchFamily="34" charset="0"/>
                <a:cs typeface="Times New Roman" pitchFamily="18" charset="0"/>
              </a:rPr>
              <a:t>Background Study (Cont.)</a:t>
            </a:r>
            <a:endParaRPr lang="en-US" sz="32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C6DF28D2-8E4B-466C-B8AD-48E973D7A30C}"/>
              </a:ext>
            </a:extLst>
          </p:cNvPr>
          <p:cNvSpPr txBox="1"/>
          <p:nvPr/>
        </p:nvSpPr>
        <p:spPr>
          <a:xfrm>
            <a:off x="533400" y="1905000"/>
            <a:ext cx="8458200" cy="2800767"/>
          </a:xfrm>
          <a:prstGeom prst="rect">
            <a:avLst/>
          </a:prstGeom>
          <a:noFill/>
        </p:spPr>
        <p:txBody>
          <a:bodyPr wrap="square" rtlCol="0">
            <a:spAutoFit/>
          </a:bodyPr>
          <a:lstStyle/>
          <a:p>
            <a:pPr marL="342900" indent="-342900" algn="ct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My Class Campus</a:t>
            </a:r>
          </a:p>
          <a:p>
            <a:pPr marL="342900" indent="-342900">
              <a:buFont typeface="Wingdings" panose="05000000000000000000" pitchFamily="2" charset="2"/>
              <a:buChar char="v"/>
            </a:pPr>
            <a:endParaRPr lang="en-US" b="1" dirty="0"/>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 Class Campus is designed to make school management digital and more advanced. The platform allows parents to view the profiles of their children, anytime, from anywhere. </a:t>
            </a:r>
          </a:p>
          <a:p>
            <a:pPr marL="342900" indent="-342900">
              <a:buFont typeface="Wingdings" panose="05000000000000000000" pitchFamily="2" charset="2"/>
              <a:buChar char="v"/>
            </a:pPr>
            <a:endParaRPr lang="en-US" sz="2000" dirty="0"/>
          </a:p>
          <a:p>
            <a:endParaRPr lang="en-US"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  This  platform not  allows to generate notice board and transportation service </a:t>
            </a:r>
          </a:p>
          <a:p>
            <a:r>
              <a:rPr lang="en-US" dirty="0">
                <a:solidFill>
                  <a:srgbClr val="FF0000"/>
                </a:solidFill>
                <a:latin typeface="Times New Roman" panose="02020603050405020304" pitchFamily="18" charset="0"/>
                <a:cs typeface="Times New Roman" panose="02020603050405020304" pitchFamily="18" charset="0"/>
              </a:rPr>
              <a:t>      schedule.</a:t>
            </a:r>
          </a:p>
        </p:txBody>
      </p:sp>
      <p:sp>
        <p:nvSpPr>
          <p:cNvPr id="9" name="Rectangle 8"/>
          <p:cNvSpPr/>
          <p:nvPr/>
        </p:nvSpPr>
        <p:spPr>
          <a:xfrm>
            <a:off x="1334022" y="5638800"/>
            <a:ext cx="6819378" cy="307777"/>
          </a:xfrm>
          <a:prstGeom prst="rect">
            <a:avLst/>
          </a:prstGeom>
          <a:ln>
            <a:solidFill>
              <a:schemeClr val="bg2">
                <a:lumMod val="50000"/>
              </a:schemeClr>
            </a:solidFill>
          </a:ln>
        </p:spPr>
        <p:txBody>
          <a:bodyPr wrap="square">
            <a:spAutoFit/>
          </a:bodyPr>
          <a:lstStyle/>
          <a:p>
            <a:r>
              <a:rPr lang="en-US" sz="1400" dirty="0">
                <a:latin typeface="Times New Roman" panose="02020603050405020304" pitchFamily="18" charset="0"/>
                <a:cs typeface="Times New Roman" panose="02020603050405020304" pitchFamily="18" charset="0"/>
              </a:rPr>
              <a:t>https://myclasscampus.com/home</a:t>
            </a:r>
          </a:p>
        </p:txBody>
      </p:sp>
      <p:sp>
        <p:nvSpPr>
          <p:cNvPr id="3" name="Date Placeholder 2"/>
          <p:cNvSpPr>
            <a:spLocks noGrp="1"/>
          </p:cNvSpPr>
          <p:nvPr>
            <p:ph type="dt" sz="half" idx="10"/>
          </p:nvPr>
        </p:nvSpPr>
        <p:spPr>
          <a:xfrm>
            <a:off x="7010400" y="6411629"/>
            <a:ext cx="1223580" cy="370171"/>
          </a:xfrm>
        </p:spPr>
        <p:txBody>
          <a:bodyPr/>
          <a:lstStyle/>
          <a:p>
            <a:r>
              <a:rPr lang="en-US" sz="1400" dirty="0" smtClean="0"/>
              <a:t>6/17/2023</a:t>
            </a:r>
            <a:endParaRPr lang="en-US" sz="1400" dirty="0"/>
          </a:p>
        </p:txBody>
      </p:sp>
      <p:sp>
        <p:nvSpPr>
          <p:cNvPr id="8" name="TextBox 7"/>
          <p:cNvSpPr txBox="1"/>
          <p:nvPr/>
        </p:nvSpPr>
        <p:spPr>
          <a:xfrm>
            <a:off x="685800" y="787301"/>
            <a:ext cx="312906" cy="369332"/>
          </a:xfrm>
          <a:prstGeom prst="rect">
            <a:avLst/>
          </a:prstGeom>
          <a:noFill/>
        </p:spPr>
        <p:txBody>
          <a:bodyPr wrap="none" rtlCol="0">
            <a:spAutoFit/>
          </a:bodyPr>
          <a:lstStyle/>
          <a:p>
            <a:r>
              <a:rPr lang="en-US" dirty="0">
                <a:solidFill>
                  <a:schemeClr val="bg1"/>
                </a:solidFill>
              </a:rPr>
              <a:t>9</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106" y="5998674"/>
            <a:ext cx="838199" cy="845243"/>
          </a:xfrm>
          <a:prstGeom prst="rect">
            <a:avLst/>
          </a:prstGeom>
        </p:spPr>
      </p:pic>
    </p:spTree>
    <p:extLst>
      <p:ext uri="{BB962C8B-B14F-4D97-AF65-F5344CB8AC3E}">
        <p14:creationId xmlns:p14="http://schemas.microsoft.com/office/powerpoint/2010/main" val="160776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