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mp4" ContentType="video/mp4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4" r:id="rId2"/>
    <p:sldMasterId id="2147483716" r:id="rId3"/>
  </p:sldMasterIdLst>
  <p:notesMasterIdLst>
    <p:notesMasterId r:id="rId27"/>
  </p:notesMasterIdLst>
  <p:sldIdLst>
    <p:sldId id="278" r:id="rId4"/>
    <p:sldId id="261" r:id="rId5"/>
    <p:sldId id="279" r:id="rId6"/>
    <p:sldId id="280" r:id="rId7"/>
    <p:sldId id="268" r:id="rId8"/>
    <p:sldId id="289" r:id="rId9"/>
    <p:sldId id="291" r:id="rId10"/>
    <p:sldId id="292" r:id="rId11"/>
    <p:sldId id="296" r:id="rId12"/>
    <p:sldId id="297" r:id="rId13"/>
    <p:sldId id="290" r:id="rId14"/>
    <p:sldId id="295" r:id="rId15"/>
    <p:sldId id="293" r:id="rId16"/>
    <p:sldId id="294" r:id="rId17"/>
    <p:sldId id="264" r:id="rId18"/>
    <p:sldId id="265" r:id="rId19"/>
    <p:sldId id="281" r:id="rId20"/>
    <p:sldId id="283" r:id="rId21"/>
    <p:sldId id="285" r:id="rId22"/>
    <p:sldId id="286" r:id="rId23"/>
    <p:sldId id="287" r:id="rId24"/>
    <p:sldId id="288" r:id="rId25"/>
    <p:sldId id="277" r:id="rId26"/>
  </p:sldIdLst>
  <p:sldSz cx="12192000" cy="6858000"/>
  <p:notesSz cx="6858000" cy="9144000"/>
  <p:custShowLst>
    <p:custShow name="Custom Show 1" id="0">
      <p:sldLst>
        <p:sld r:id="rId2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mudul hasan" initials="mh" lastIdx="2" clrIdx="0">
    <p:extLst>
      <p:ext uri="{19B8F6BF-5375-455C-9EA6-DF929625EA0E}">
        <p15:presenceInfo xmlns="" xmlns:p15="http://schemas.microsoft.com/office/powerpoint/2012/main" userId="76fec0dd4a3e4e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A64A3"/>
    <a:srgbClr val="66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3871" autoAdjust="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F127F-5891-4323-A1F4-240AA6B1A7F4}" type="datetimeFigureOut">
              <a:rPr lang="en-MY" smtClean="0"/>
              <a:pPr/>
              <a:t>3/3/2020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2B71-2E57-40BE-9DB6-CDFCAEA895C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="" xmlns:p14="http://schemas.microsoft.com/office/powerpoint/2010/main" val="230984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2B71-2E57-40BE-9DB6-CDFCAEA895CE}" type="slidenum">
              <a:rPr lang="en-MY" smtClean="0"/>
              <a:pPr/>
              <a:t>20</a:t>
            </a:fld>
            <a:endParaRPr lang="en-MY"/>
          </a:p>
        </p:txBody>
      </p:sp>
    </p:spTree>
    <p:extLst>
      <p:ext uri="{BB962C8B-B14F-4D97-AF65-F5344CB8AC3E}">
        <p14:creationId xmlns="" xmlns:p14="http://schemas.microsoft.com/office/powerpoint/2010/main" val="203680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8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031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707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62A-2E0A-4CEA-8685-242CE2BA2779}" type="datetime1">
              <a:rPr lang="en-MY" smtClean="0"/>
              <a:pPr/>
              <a:t>3/3/2020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D0B-BDE6-46DC-89BD-A62CEB22A25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="" xmlns:p14="http://schemas.microsoft.com/office/powerpoint/2010/main" val="99116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2135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345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610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000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0803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1005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269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5165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2189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0091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0059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2089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02702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5028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936970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1741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7540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821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64681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0849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37731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0202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2419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364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622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12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779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4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90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54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551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335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94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igoodview.com/node/16065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ngladesh_University_of_Business_and_Technology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11" Type="http://schemas.openxmlformats.org/officeDocument/2006/relationships/image" Target="../media/image17.png"/><Relationship Id="rId5" Type="http://schemas.openxmlformats.org/officeDocument/2006/relationships/image" Target="../media/image11.gif"/><Relationship Id="rId10" Type="http://schemas.openxmlformats.org/officeDocument/2006/relationships/image" Target="../media/image16.gif"/><Relationship Id="rId4" Type="http://schemas.openxmlformats.org/officeDocument/2006/relationships/image" Target="../media/image10.gif"/><Relationship Id="rId9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064" y="3852798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900" b="1" kern="1200" dirty="0"/>
              <a:t/>
            </a:r>
            <a:br>
              <a:rPr lang="en-US" sz="1900" b="1" kern="1200" dirty="0"/>
            </a:br>
            <a:r>
              <a:rPr lang="en-US" sz="2800" b="1" kern="1200" dirty="0">
                <a:latin typeface="+mj-lt"/>
                <a:ea typeface="+mj-ea"/>
                <a:cs typeface="+mj-cs"/>
              </a:rPr>
              <a:t>to </a:t>
            </a:r>
            <a:r>
              <a:rPr lang="en-US" sz="2800" b="1" kern="1200" dirty="0"/>
              <a:t/>
            </a:r>
            <a:br>
              <a:rPr lang="en-US" sz="2800" b="1" kern="1200" dirty="0"/>
            </a:br>
            <a:r>
              <a:rPr lang="en-US" sz="2800" b="1" kern="1200" dirty="0">
                <a:latin typeface="+mj-lt"/>
                <a:ea typeface="+mj-ea"/>
                <a:cs typeface="+mj-cs"/>
              </a:rPr>
              <a:t>Our 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A1D0B-BDE6-46DC-89BD-A62CEB22A25F}" type="slidenum">
              <a:rPr lang="en-US" b="1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b="1"/>
          </a:p>
        </p:txBody>
      </p:sp>
      <p:pic>
        <p:nvPicPr>
          <p:cNvPr id="4" name="Picture 14" descr="A picture containing drawing, room&#10;&#10;Description generated with very high confidence">
            <a:extLst>
              <a:ext uri="{FF2B5EF4-FFF2-40B4-BE49-F238E27FC236}">
                <a16:creationId xmlns="" xmlns:a16="http://schemas.microsoft.com/office/drawing/2014/main" id="{D65FF305-FB7C-4061-AB47-863FAA931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3917" y="713027"/>
            <a:ext cx="5142596" cy="31397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94369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D9FA3E-F62B-48E7-8A29-1E76DD5D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95" y="3850170"/>
            <a:ext cx="7429500" cy="145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A49AB0-4B53-47A8-9D37-5A001D9E80C7}"/>
              </a:ext>
            </a:extLst>
          </p:cNvPr>
          <p:cNvSpPr/>
          <p:nvPr/>
        </p:nvSpPr>
        <p:spPr>
          <a:xfrm>
            <a:off x="1003603" y="1689534"/>
            <a:ext cx="10804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Source Sans Pro" panose="020B0604020202020204" pitchFamily="34" charset="0"/>
              </a:rPr>
              <a:t>gotoxy()</a:t>
            </a:r>
            <a:r>
              <a:rPr lang="en-US" dirty="0">
                <a:solidFill>
                  <a:srgbClr val="666666"/>
                </a:solidFill>
                <a:latin typeface="Source Sans Pro" panose="020B0604020202020204" pitchFamily="34" charset="0"/>
              </a:rPr>
              <a:t> is build in function. You need not have to write its function definition. All you have to do is call the function with arguments as x and y coordinate. But in modern C compilers like </a:t>
            </a:r>
            <a:r>
              <a:rPr lang="en-US" b="1" dirty="0">
                <a:solidFill>
                  <a:srgbClr val="666666"/>
                </a:solidFill>
                <a:latin typeface="Source Sans Pro" panose="020B0604020202020204" pitchFamily="34" charset="0"/>
              </a:rPr>
              <a:t>gcc and IDE Code::Blocks</a:t>
            </a:r>
            <a:r>
              <a:rPr lang="en-US" dirty="0">
                <a:solidFill>
                  <a:srgbClr val="666666"/>
                </a:solidFill>
                <a:latin typeface="Source Sans Pro" panose="020B0604020202020204" pitchFamily="34" charset="0"/>
              </a:rPr>
              <a:t>, </a:t>
            </a:r>
            <a:r>
              <a:rPr lang="en-US" b="1" dirty="0">
                <a:solidFill>
                  <a:srgbClr val="666666"/>
                </a:solidFill>
                <a:latin typeface="Source Sans Pro" panose="020B0604020202020204" pitchFamily="34" charset="0"/>
              </a:rPr>
              <a:t>gotoxy()</a:t>
            </a:r>
            <a:r>
              <a:rPr lang="en-US" dirty="0">
                <a:solidFill>
                  <a:srgbClr val="666666"/>
                </a:solidFill>
                <a:latin typeface="Source Sans Pro" panose="020B0604020202020204" pitchFamily="34" charset="0"/>
              </a:rPr>
              <a:t> is not build-in function, you have to define it before use them. The following code is the function definition for gotoxy(). Remember: This function only works on windows, because the function definition includes functions of header file “windows.h”. So to use gotoxy() you must include “windows.h”.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DD59495-2848-4E15-B4F5-01AE34AFC592}"/>
              </a:ext>
            </a:extLst>
          </p:cNvPr>
          <p:cNvSpPr/>
          <p:nvPr/>
        </p:nvSpPr>
        <p:spPr>
          <a:xfrm>
            <a:off x="4947369" y="532940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000" b="1" u="sng" dirty="0">
                <a:solidFill>
                  <a:srgbClr val="FF0000"/>
                </a:solidFill>
                <a:latin typeface="Source Sans Pro" panose="020B0503030403020204" pitchFamily="34" charset="0"/>
              </a:rPr>
              <a:t>gotoxy() function</a:t>
            </a:r>
            <a:endParaRPr lang="en-US" sz="2000" b="1" i="0" u="sng" dirty="0">
              <a:solidFill>
                <a:srgbClr val="FF0000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58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3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BC1C37-46EE-4221-A402-BA7C3BE237F0}"/>
              </a:ext>
            </a:extLst>
          </p:cNvPr>
          <p:cNvSpPr txBox="1"/>
          <p:nvPr/>
        </p:nvSpPr>
        <p:spPr>
          <a:xfrm>
            <a:off x="4153555" y="1048543"/>
            <a:ext cx="2519389" cy="4930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COLOR INT VALUES ------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 BLACK 0 BLUE          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GREEN                       2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CYAN                          3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RED                            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MAGENTA                 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BROWN                     6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LIGHTGRAY               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 DARKGRAY              8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LIGHTBLUE               9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LIGHTGREEN           10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 LIGHTCYAN             11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LIGHTRED                12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LIGHTMAGENTA     13</a:t>
            </a:r>
            <a:endParaRPr lang="en-US" sz="150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 YELLOW                  14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WHITE                      15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="" xmlns:a16="http://schemas.microsoft.com/office/drawing/2014/main" id="{A82A983E-0DF3-4C5B-9C4C-89AE9BBC7204}"/>
              </a:ext>
            </a:extLst>
          </p:cNvPr>
          <p:cNvSpPr/>
          <p:nvPr/>
        </p:nvSpPr>
        <p:spPr>
          <a:xfrm>
            <a:off x="2979862" y="3002986"/>
            <a:ext cx="774095" cy="45961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83A491-8383-4D25-A420-AD88F3597E8C}"/>
              </a:ext>
            </a:extLst>
          </p:cNvPr>
          <p:cNvSpPr txBox="1"/>
          <p:nvPr/>
        </p:nvSpPr>
        <p:spPr>
          <a:xfrm>
            <a:off x="503163" y="303106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latin typeface="Roboto"/>
              </a:rPr>
              <a:t>Setcolor function</a:t>
            </a:r>
            <a:endParaRPr lang="en-US" sz="2000" b="1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4DB9EC3-BCE6-4C7E-95F2-38F2C94304F3}"/>
              </a:ext>
            </a:extLst>
          </p:cNvPr>
          <p:cNvCxnSpPr/>
          <p:nvPr/>
        </p:nvCxnSpPr>
        <p:spPr>
          <a:xfrm>
            <a:off x="3968145" y="1893812"/>
            <a:ext cx="0" cy="324152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0EA3BCA-4E79-4EBF-9FD3-34F6DD6F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95" y="2515133"/>
            <a:ext cx="4678438" cy="228735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2B78165C-79C7-41D5-A5E0-85101312BAA5}"/>
              </a:ext>
            </a:extLst>
          </p:cNvPr>
          <p:cNvCxnSpPr/>
          <p:nvPr/>
        </p:nvCxnSpPr>
        <p:spPr>
          <a:xfrm flipV="1">
            <a:off x="6283628" y="2922361"/>
            <a:ext cx="1192590" cy="241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037CD516-0691-4E0B-B291-870767BEE673}"/>
              </a:ext>
            </a:extLst>
          </p:cNvPr>
          <p:cNvCxnSpPr/>
          <p:nvPr/>
        </p:nvCxnSpPr>
        <p:spPr>
          <a:xfrm>
            <a:off x="6208789" y="3650646"/>
            <a:ext cx="1289352" cy="47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29A97947-8E70-4544-9C9D-B0BC3AD080CF}"/>
              </a:ext>
            </a:extLst>
          </p:cNvPr>
          <p:cNvCxnSpPr/>
          <p:nvPr/>
        </p:nvCxnSpPr>
        <p:spPr>
          <a:xfrm>
            <a:off x="6230711" y="3370186"/>
            <a:ext cx="1253067" cy="112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18393127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21A742-343D-41C0-817E-56CBC6B3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30" y="1046205"/>
            <a:ext cx="7725213" cy="5241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20F86C0-3F43-4E47-A335-14D7B5AB1881}"/>
              </a:ext>
            </a:extLst>
          </p:cNvPr>
          <p:cNvSpPr/>
          <p:nvPr/>
        </p:nvSpPr>
        <p:spPr>
          <a:xfrm>
            <a:off x="704605" y="113955"/>
            <a:ext cx="10003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Array size can be extended to increase snake length !</a:t>
            </a:r>
          </a:p>
        </p:txBody>
      </p:sp>
    </p:spTree>
    <p:extLst>
      <p:ext uri="{BB962C8B-B14F-4D97-AF65-F5344CB8AC3E}">
        <p14:creationId xmlns="" xmlns:p14="http://schemas.microsoft.com/office/powerpoint/2010/main" val="2775339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34F400-93EE-4876-9122-539B3C0C43F8}"/>
              </a:ext>
            </a:extLst>
          </p:cNvPr>
          <p:cNvSpPr/>
          <p:nvPr/>
        </p:nvSpPr>
        <p:spPr>
          <a:xfrm>
            <a:off x="765224" y="1598189"/>
            <a:ext cx="3454909" cy="22481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Spx</a:t>
            </a:r>
            <a:r>
              <a:rPr lang="en-US" sz="2000" dirty="0"/>
              <a:t> = 0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Spy = 1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="" xmlns:a16="http://schemas.microsoft.com/office/drawing/2014/main" id="{48292090-17A0-4E31-A63C-018D5C32D3C9}"/>
              </a:ext>
            </a:extLst>
          </p:cNvPr>
          <p:cNvSpPr/>
          <p:nvPr/>
        </p:nvSpPr>
        <p:spPr>
          <a:xfrm>
            <a:off x="3253751" y="455075"/>
            <a:ext cx="2144967" cy="1810219"/>
          </a:xfrm>
          <a:prstGeom prst="wedgeEllipseCallout">
            <a:avLst>
              <a:gd name="adj1" fmla="val -62010"/>
              <a:gd name="adj2" fmla="val 5565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Spx</a:t>
            </a:r>
            <a:r>
              <a:rPr lang="en-US" dirty="0"/>
              <a:t> is Zero because there is  no change to the x  </a:t>
            </a:r>
            <a:r>
              <a:rPr lang="en-US" dirty="0" err="1"/>
              <a:t>coorodinate</a:t>
            </a:r>
            <a:r>
              <a:rPr lang="en-US" dirty="0"/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91D7052-30F4-4DB8-A51F-67B8CB66883E}"/>
              </a:ext>
            </a:extLst>
          </p:cNvPr>
          <p:cNvCxnSpPr>
            <a:cxnSpLocks/>
          </p:cNvCxnSpPr>
          <p:nvPr/>
        </p:nvCxnSpPr>
        <p:spPr>
          <a:xfrm>
            <a:off x="1590023" y="1817136"/>
            <a:ext cx="0" cy="181021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D029052-327D-40FB-87DF-038D1131C6C5}"/>
              </a:ext>
            </a:extLst>
          </p:cNvPr>
          <p:cNvCxnSpPr>
            <a:cxnSpLocks/>
          </p:cNvCxnSpPr>
          <p:nvPr/>
        </p:nvCxnSpPr>
        <p:spPr>
          <a:xfrm>
            <a:off x="1212937" y="2337225"/>
            <a:ext cx="0" cy="618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peech Bubble: Rectangle 9">
            <a:extLst>
              <a:ext uri="{FF2B5EF4-FFF2-40B4-BE49-F238E27FC236}">
                <a16:creationId xmlns="" xmlns:a16="http://schemas.microsoft.com/office/drawing/2014/main" id="{2A3794DF-B5B8-4FE0-8400-1E768A330DCD}"/>
              </a:ext>
            </a:extLst>
          </p:cNvPr>
          <p:cNvSpPr/>
          <p:nvPr/>
        </p:nvSpPr>
        <p:spPr>
          <a:xfrm>
            <a:off x="2122492" y="3655615"/>
            <a:ext cx="2391843" cy="1509509"/>
          </a:xfrm>
          <a:prstGeom prst="wedgeRectCallout">
            <a:avLst>
              <a:gd name="adj1" fmla="val -21592"/>
              <a:gd name="adj2" fmla="val -802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Spy is one because with each repetition of the loop the Y coordinate must increase y one pixel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F4A95E0-AD3D-4D12-B706-46CF93D4F07A}"/>
              </a:ext>
            </a:extLst>
          </p:cNvPr>
          <p:cNvSpPr/>
          <p:nvPr/>
        </p:nvSpPr>
        <p:spPr>
          <a:xfrm>
            <a:off x="446555" y="266021"/>
            <a:ext cx="2046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dirty="0"/>
              <a:t>Example: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98A219C-FF05-476C-BD9F-AFB11AEA6FE2}"/>
              </a:ext>
            </a:extLst>
          </p:cNvPr>
          <p:cNvSpPr/>
          <p:nvPr/>
        </p:nvSpPr>
        <p:spPr>
          <a:xfrm>
            <a:off x="6688899" y="1598189"/>
            <a:ext cx="3682652" cy="22481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dirty="0" err="1"/>
              <a:t>Spx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         Spy = 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ACF06D4-59A2-44A9-997E-B9D04698AEA9}"/>
              </a:ext>
            </a:extLst>
          </p:cNvPr>
          <p:cNvCxnSpPr/>
          <p:nvPr/>
        </p:nvCxnSpPr>
        <p:spPr>
          <a:xfrm>
            <a:off x="7127310" y="2116899"/>
            <a:ext cx="0" cy="8392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1274495E-68C4-4DD3-A04E-F5DFEFF9CB0D}"/>
              </a:ext>
            </a:extLst>
          </p:cNvPr>
          <p:cNvCxnSpPr/>
          <p:nvPr/>
        </p:nvCxnSpPr>
        <p:spPr>
          <a:xfrm>
            <a:off x="7152362" y="2956142"/>
            <a:ext cx="83924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98942833-F10E-4BE8-9A44-583274143D31}"/>
              </a:ext>
            </a:extLst>
          </p:cNvPr>
          <p:cNvCxnSpPr/>
          <p:nvPr/>
        </p:nvCxnSpPr>
        <p:spPr>
          <a:xfrm>
            <a:off x="7277622" y="3144033"/>
            <a:ext cx="526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peech Bubble: Oval 22">
            <a:extLst>
              <a:ext uri="{FF2B5EF4-FFF2-40B4-BE49-F238E27FC236}">
                <a16:creationId xmlns="" xmlns:a16="http://schemas.microsoft.com/office/drawing/2014/main" id="{080828CA-781C-41D1-9023-11883C01A6DB}"/>
              </a:ext>
            </a:extLst>
          </p:cNvPr>
          <p:cNvSpPr/>
          <p:nvPr/>
        </p:nvSpPr>
        <p:spPr>
          <a:xfrm>
            <a:off x="8756822" y="3429000"/>
            <a:ext cx="3243112" cy="2461054"/>
          </a:xfrm>
          <a:prstGeom prst="wedgeEllipseCallout">
            <a:avLst>
              <a:gd name="adj1" fmla="val -37635"/>
              <a:gd name="adj2" fmla="val -821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Spx</a:t>
            </a:r>
            <a:r>
              <a:rPr lang="en-US" dirty="0">
                <a:solidFill>
                  <a:schemeClr val="tx1"/>
                </a:solidFill>
              </a:rPr>
              <a:t> is on e because the X coordinate must increase by one pixel with each repetition of the </a:t>
            </a:r>
            <a:r>
              <a:rPr lang="en-US" dirty="0" err="1">
                <a:solidFill>
                  <a:schemeClr val="tx1"/>
                </a:solidFill>
              </a:rPr>
              <a:t>loop.the</a:t>
            </a:r>
            <a:r>
              <a:rPr lang="en-US" dirty="0">
                <a:solidFill>
                  <a:schemeClr val="tx1"/>
                </a:solidFill>
              </a:rPr>
              <a:t> Y dose not change because it is horizontal!!</a:t>
            </a:r>
          </a:p>
        </p:txBody>
      </p:sp>
    </p:spTree>
    <p:extLst>
      <p:ext uri="{BB962C8B-B14F-4D97-AF65-F5344CB8AC3E}">
        <p14:creationId xmlns="" xmlns:p14="http://schemas.microsoft.com/office/powerpoint/2010/main" val="21620656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C17D905-5C8C-43E0-AA21-70F89086169F}"/>
              </a:ext>
            </a:extLst>
          </p:cNvPr>
          <p:cNvSpPr/>
          <p:nvPr/>
        </p:nvSpPr>
        <p:spPr>
          <a:xfrm>
            <a:off x="814192" y="1565754"/>
            <a:ext cx="4359057" cy="28058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Spx</a:t>
            </a:r>
            <a:r>
              <a:rPr lang="en-US" dirty="0"/>
              <a:t> = 0</a:t>
            </a:r>
          </a:p>
          <a:p>
            <a:pPr algn="ctr"/>
            <a:r>
              <a:rPr lang="en-US" dirty="0"/>
              <a:t>Spy = 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4E575C-012E-42D6-B64C-5451A0F29468}"/>
              </a:ext>
            </a:extLst>
          </p:cNvPr>
          <p:cNvSpPr/>
          <p:nvPr/>
        </p:nvSpPr>
        <p:spPr>
          <a:xfrm>
            <a:off x="6780756" y="1565754"/>
            <a:ext cx="4546948" cy="28058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spX</a:t>
            </a:r>
            <a:r>
              <a:rPr lang="en-US" dirty="0"/>
              <a:t> = -1</a:t>
            </a:r>
          </a:p>
          <a:p>
            <a:pPr algn="ctr"/>
            <a:r>
              <a:rPr lang="en-US" dirty="0" err="1"/>
              <a:t>spY</a:t>
            </a:r>
            <a:r>
              <a:rPr lang="en-US" dirty="0"/>
              <a:t> = 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113567B-E0F5-4A7F-81DA-DAFBD31A2FD0}"/>
              </a:ext>
            </a:extLst>
          </p:cNvPr>
          <p:cNvCxnSpPr/>
          <p:nvPr/>
        </p:nvCxnSpPr>
        <p:spPr>
          <a:xfrm>
            <a:off x="1365337" y="2217107"/>
            <a:ext cx="0" cy="10647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35C8085-40C2-48AF-93B7-6C6F1C1C9AFA}"/>
              </a:ext>
            </a:extLst>
          </p:cNvPr>
          <p:cNvCxnSpPr/>
          <p:nvPr/>
        </p:nvCxnSpPr>
        <p:spPr>
          <a:xfrm>
            <a:off x="1352811" y="3269293"/>
            <a:ext cx="130270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2829887-A28B-4D78-9476-73092E916417}"/>
              </a:ext>
            </a:extLst>
          </p:cNvPr>
          <p:cNvCxnSpPr>
            <a:cxnSpLocks/>
          </p:cNvCxnSpPr>
          <p:nvPr/>
        </p:nvCxnSpPr>
        <p:spPr>
          <a:xfrm flipV="1">
            <a:off x="2630466" y="2580362"/>
            <a:ext cx="0" cy="7014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E8F9D92F-50CE-4537-900D-6010D043CB97}"/>
              </a:ext>
            </a:extLst>
          </p:cNvPr>
          <p:cNvCxnSpPr>
            <a:cxnSpLocks/>
          </p:cNvCxnSpPr>
          <p:nvPr/>
        </p:nvCxnSpPr>
        <p:spPr>
          <a:xfrm flipV="1">
            <a:off x="2993721" y="2480153"/>
            <a:ext cx="0" cy="789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peech Bubble: Oval 17">
            <a:extLst>
              <a:ext uri="{FF2B5EF4-FFF2-40B4-BE49-F238E27FC236}">
                <a16:creationId xmlns="" xmlns:a16="http://schemas.microsoft.com/office/drawing/2014/main" id="{5D4B7A09-78F8-4842-9FCB-8FEB5C44A29A}"/>
              </a:ext>
            </a:extLst>
          </p:cNvPr>
          <p:cNvSpPr/>
          <p:nvPr/>
        </p:nvSpPr>
        <p:spPr>
          <a:xfrm>
            <a:off x="3394553" y="400833"/>
            <a:ext cx="2701445" cy="2473890"/>
          </a:xfrm>
          <a:prstGeom prst="wedgeEllipseCallout">
            <a:avLst>
              <a:gd name="adj1" fmla="val -49544"/>
              <a:gd name="adj2" fmla="val 821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the snake Up and left </a:t>
            </a:r>
            <a:r>
              <a:rPr lang="en-US" dirty="0" err="1"/>
              <a:t>Requies</a:t>
            </a:r>
            <a:r>
              <a:rPr lang="en-US" dirty="0"/>
              <a:t> a negative number because it is moving to the top or left…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3C679F8-5FC7-4030-A5B9-00F59D5E3F5E}"/>
              </a:ext>
            </a:extLst>
          </p:cNvPr>
          <p:cNvCxnSpPr/>
          <p:nvPr/>
        </p:nvCxnSpPr>
        <p:spPr>
          <a:xfrm>
            <a:off x="7327726" y="2217107"/>
            <a:ext cx="0" cy="12118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21A2F5A7-8D55-470D-AC6C-5E400D52EBAD}"/>
              </a:ext>
            </a:extLst>
          </p:cNvPr>
          <p:cNvCxnSpPr/>
          <p:nvPr/>
        </p:nvCxnSpPr>
        <p:spPr>
          <a:xfrm>
            <a:off x="7327726" y="3429000"/>
            <a:ext cx="140291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DD33BA6-85C9-41D1-8C93-757EF5AD8405}"/>
              </a:ext>
            </a:extLst>
          </p:cNvPr>
          <p:cNvCxnSpPr/>
          <p:nvPr/>
        </p:nvCxnSpPr>
        <p:spPr>
          <a:xfrm flipV="1">
            <a:off x="8730641" y="2823053"/>
            <a:ext cx="0" cy="605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4D6A0FD3-2A53-449A-B1A1-DDA6F0C0A3F9}"/>
              </a:ext>
            </a:extLst>
          </p:cNvPr>
          <p:cNvCxnSpPr/>
          <p:nvPr/>
        </p:nvCxnSpPr>
        <p:spPr>
          <a:xfrm flipH="1">
            <a:off x="8029183" y="2823053"/>
            <a:ext cx="7014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3D1970B-4910-46DA-8FE8-A034F2CF5F7D}"/>
              </a:ext>
            </a:extLst>
          </p:cNvPr>
          <p:cNvCxnSpPr/>
          <p:nvPr/>
        </p:nvCxnSpPr>
        <p:spPr>
          <a:xfrm flipH="1">
            <a:off x="7791189" y="2392471"/>
            <a:ext cx="1352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Speech Bubble: Oval 28">
            <a:extLst>
              <a:ext uri="{FF2B5EF4-FFF2-40B4-BE49-F238E27FC236}">
                <a16:creationId xmlns="" xmlns:a16="http://schemas.microsoft.com/office/drawing/2014/main" id="{D9B0A863-D2C1-4919-997F-365B8080957E}"/>
              </a:ext>
            </a:extLst>
          </p:cNvPr>
          <p:cNvSpPr/>
          <p:nvPr/>
        </p:nvSpPr>
        <p:spPr>
          <a:xfrm>
            <a:off x="9607463" y="889357"/>
            <a:ext cx="2780746" cy="2279720"/>
          </a:xfrm>
          <a:prstGeom prst="wedgeEllipseCallout">
            <a:avLst>
              <a:gd name="adj1" fmla="val -55739"/>
              <a:gd name="adj2" fmla="val 807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the snake to the left the </a:t>
            </a:r>
            <a:r>
              <a:rPr lang="en-US" dirty="0" err="1">
                <a:solidFill>
                  <a:schemeClr val="tx1"/>
                </a:solidFill>
              </a:rPr>
              <a:t>spX</a:t>
            </a:r>
            <a:r>
              <a:rPr lang="en-US" dirty="0">
                <a:solidFill>
                  <a:schemeClr val="tx1"/>
                </a:solidFill>
              </a:rPr>
              <a:t> must be a negative number..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will move the snake to the left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4429F01-5C38-436C-83C8-28FB65690503}"/>
              </a:ext>
            </a:extLst>
          </p:cNvPr>
          <p:cNvSpPr/>
          <p:nvPr/>
        </p:nvSpPr>
        <p:spPr>
          <a:xfrm>
            <a:off x="4745275" y="5114323"/>
            <a:ext cx="2057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/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1916029448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70475"/>
            <a:ext cx="8689976" cy="875745"/>
          </a:xfrm>
        </p:spPr>
        <p:txBody>
          <a:bodyPr>
            <a:normAutofit/>
          </a:bodyPr>
          <a:lstStyle/>
          <a:p>
            <a:r>
              <a:rPr lang="en-US" sz="28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MY" sz="28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1" y="0"/>
            <a:ext cx="8952157" cy="6857999"/>
          </a:xfrm>
        </p:spPr>
        <p:txBody>
          <a:bodyPr>
            <a:normAutofit/>
          </a:bodyPr>
          <a:lstStyle/>
          <a:p>
            <a:pPr algn="l"/>
            <a:r>
              <a:rPr lang="en-MY" sz="3200" b="1" u="sng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40988" y="270475"/>
            <a:ext cx="764215" cy="365125"/>
          </a:xfrm>
        </p:spPr>
        <p:txBody>
          <a:bodyPr/>
          <a:lstStyle/>
          <a:p>
            <a:fld id="{321A1D0B-BDE6-46DC-89BD-A62CEB22A25F}" type="slidenum">
              <a:rPr lang="en-MY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MY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9B2E902-2857-4C66-8933-4C85700FE405}"/>
              </a:ext>
            </a:extLst>
          </p:cNvPr>
          <p:cNvSpPr/>
          <p:nvPr/>
        </p:nvSpPr>
        <p:spPr>
          <a:xfrm>
            <a:off x="5297487" y="379338"/>
            <a:ext cx="2127739" cy="7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5F8D2F-D535-4BCA-956A-3E3BEDD01B37}"/>
              </a:ext>
            </a:extLst>
          </p:cNvPr>
          <p:cNvSpPr/>
          <p:nvPr/>
        </p:nvSpPr>
        <p:spPr>
          <a:xfrm>
            <a:off x="4508316" y="1341242"/>
            <a:ext cx="3704491" cy="55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main menu of snake game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="" xmlns:a16="http://schemas.microsoft.com/office/drawing/2014/main" id="{260536B2-C031-422F-B394-116A4E58BBC2}"/>
              </a:ext>
            </a:extLst>
          </p:cNvPr>
          <p:cNvSpPr/>
          <p:nvPr/>
        </p:nvSpPr>
        <p:spPr>
          <a:xfrm>
            <a:off x="4947142" y="2087250"/>
            <a:ext cx="2828433" cy="1161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any key to 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92A40F2-C51A-4AA8-813C-9D590F37B371}"/>
              </a:ext>
            </a:extLst>
          </p:cNvPr>
          <p:cNvSpPr/>
          <p:nvPr/>
        </p:nvSpPr>
        <p:spPr>
          <a:xfrm>
            <a:off x="4375876" y="3819223"/>
            <a:ext cx="1403594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CF388B3-266A-474F-B7D5-71EEE1CA4754}"/>
              </a:ext>
            </a:extLst>
          </p:cNvPr>
          <p:cNvSpPr/>
          <p:nvPr/>
        </p:nvSpPr>
        <p:spPr>
          <a:xfrm>
            <a:off x="5956337" y="3806381"/>
            <a:ext cx="1559169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AFFEE0B-4C5F-4917-A707-6E514C09E218}"/>
              </a:ext>
            </a:extLst>
          </p:cNvPr>
          <p:cNvSpPr/>
          <p:nvPr/>
        </p:nvSpPr>
        <p:spPr>
          <a:xfrm>
            <a:off x="7885270" y="3819223"/>
            <a:ext cx="1559169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B1A940C-9C29-4E1C-B964-1B2BA89316C4}"/>
              </a:ext>
            </a:extLst>
          </p:cNvPr>
          <p:cNvSpPr/>
          <p:nvPr/>
        </p:nvSpPr>
        <p:spPr>
          <a:xfrm>
            <a:off x="5323858" y="6170361"/>
            <a:ext cx="2060089" cy="61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3221ADF7-ED44-4036-B189-4C4A6F772FE1}"/>
              </a:ext>
            </a:extLst>
          </p:cNvPr>
          <p:cNvCxnSpPr>
            <a:cxnSpLocks/>
          </p:cNvCxnSpPr>
          <p:nvPr/>
        </p:nvCxnSpPr>
        <p:spPr>
          <a:xfrm>
            <a:off x="6361357" y="1066989"/>
            <a:ext cx="0" cy="25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5776D988-131B-4134-A504-FDF073783CA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60562" y="1892227"/>
            <a:ext cx="1590" cy="19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A80603BE-B0A4-4D81-A4F6-C6A288FA2377}"/>
              </a:ext>
            </a:extLst>
          </p:cNvPr>
          <p:cNvCxnSpPr>
            <a:cxnSpLocks/>
          </p:cNvCxnSpPr>
          <p:nvPr/>
        </p:nvCxnSpPr>
        <p:spPr>
          <a:xfrm>
            <a:off x="4460629" y="3459999"/>
            <a:ext cx="4170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2938A3B-E419-4FF7-8419-33A1614E9AE5}"/>
              </a:ext>
            </a:extLst>
          </p:cNvPr>
          <p:cNvCxnSpPr/>
          <p:nvPr/>
        </p:nvCxnSpPr>
        <p:spPr>
          <a:xfrm>
            <a:off x="8555160" y="44235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6659CE49-46C4-4623-AF72-96508E1C4498}"/>
              </a:ext>
            </a:extLst>
          </p:cNvPr>
          <p:cNvCxnSpPr>
            <a:cxnSpLocks/>
          </p:cNvCxnSpPr>
          <p:nvPr/>
        </p:nvCxnSpPr>
        <p:spPr>
          <a:xfrm>
            <a:off x="8622310" y="3459999"/>
            <a:ext cx="6" cy="31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9B4FEECB-5C93-4A10-878D-2D78AA97FB04}"/>
              </a:ext>
            </a:extLst>
          </p:cNvPr>
          <p:cNvCxnSpPr>
            <a:cxnSpLocks/>
          </p:cNvCxnSpPr>
          <p:nvPr/>
        </p:nvCxnSpPr>
        <p:spPr>
          <a:xfrm>
            <a:off x="4460629" y="3459999"/>
            <a:ext cx="0" cy="3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94CB6468-B87C-4186-A856-CE3D8924FF85}"/>
              </a:ext>
            </a:extLst>
          </p:cNvPr>
          <p:cNvCxnSpPr>
            <a:cxnSpLocks/>
          </p:cNvCxnSpPr>
          <p:nvPr/>
        </p:nvCxnSpPr>
        <p:spPr>
          <a:xfrm>
            <a:off x="6353903" y="3238839"/>
            <a:ext cx="5864" cy="22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E6B65708-9969-4CAC-9CE9-7E1B36A0DE4C}"/>
              </a:ext>
            </a:extLst>
          </p:cNvPr>
          <p:cNvCxnSpPr>
            <a:cxnSpLocks/>
          </p:cNvCxnSpPr>
          <p:nvPr/>
        </p:nvCxnSpPr>
        <p:spPr>
          <a:xfrm>
            <a:off x="6360562" y="5914896"/>
            <a:ext cx="0" cy="25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98A78F95-72CF-4993-8CAB-17594A53FF98}"/>
              </a:ext>
            </a:extLst>
          </p:cNvPr>
          <p:cNvCxnSpPr>
            <a:cxnSpLocks/>
          </p:cNvCxnSpPr>
          <p:nvPr/>
        </p:nvCxnSpPr>
        <p:spPr>
          <a:xfrm>
            <a:off x="4836495" y="4241253"/>
            <a:ext cx="0" cy="31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7712A828-B00C-4A93-85D3-46ADE85D098D}"/>
              </a:ext>
            </a:extLst>
          </p:cNvPr>
          <p:cNvCxnSpPr/>
          <p:nvPr/>
        </p:nvCxnSpPr>
        <p:spPr>
          <a:xfrm>
            <a:off x="4836495" y="4556276"/>
            <a:ext cx="208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82C56FD9-D675-493B-AA7C-DB6700DF2DD2}"/>
              </a:ext>
            </a:extLst>
          </p:cNvPr>
          <p:cNvCxnSpPr>
            <a:cxnSpLocks/>
          </p:cNvCxnSpPr>
          <p:nvPr/>
        </p:nvCxnSpPr>
        <p:spPr>
          <a:xfrm flipV="1">
            <a:off x="6928819" y="4241253"/>
            <a:ext cx="0" cy="31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>
            <a:extLst>
              <a:ext uri="{FF2B5EF4-FFF2-40B4-BE49-F238E27FC236}">
                <a16:creationId xmlns="" xmlns:a16="http://schemas.microsoft.com/office/drawing/2014/main" id="{E0F83C68-96D3-4955-8182-AB3D90FDE08F}"/>
              </a:ext>
            </a:extLst>
          </p:cNvPr>
          <p:cNvSpPr/>
          <p:nvPr/>
        </p:nvSpPr>
        <p:spPr>
          <a:xfrm>
            <a:off x="4973548" y="4730798"/>
            <a:ext cx="2835432" cy="12365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want to continue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579BD29F-5DBB-4A63-A892-D1327F833749}"/>
              </a:ext>
            </a:extLst>
          </p:cNvPr>
          <p:cNvCxnSpPr/>
          <p:nvPr/>
        </p:nvCxnSpPr>
        <p:spPr>
          <a:xfrm>
            <a:off x="6347017" y="4556276"/>
            <a:ext cx="0" cy="17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D6541348-73AB-4ED3-8947-2480AB782FE5}"/>
              </a:ext>
            </a:extLst>
          </p:cNvPr>
          <p:cNvCxnSpPr/>
          <p:nvPr/>
        </p:nvCxnSpPr>
        <p:spPr>
          <a:xfrm flipH="1">
            <a:off x="8622310" y="4241253"/>
            <a:ext cx="8801" cy="223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5D95D81F-3B20-440E-B579-D0993825F4B8}"/>
              </a:ext>
            </a:extLst>
          </p:cNvPr>
          <p:cNvCxnSpPr>
            <a:endCxn id="12" idx="6"/>
          </p:cNvCxnSpPr>
          <p:nvPr/>
        </p:nvCxnSpPr>
        <p:spPr>
          <a:xfrm flipH="1">
            <a:off x="7383947" y="6478661"/>
            <a:ext cx="12471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211705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96233"/>
            <a:ext cx="8689976" cy="1030291"/>
          </a:xfrm>
        </p:spPr>
        <p:txBody>
          <a:bodyPr>
            <a:noAutofit/>
          </a:bodyPr>
          <a:lstStyle/>
          <a:p>
            <a:r>
              <a:rPr lang="en-US" sz="3600" b="1" u="sng" cap="none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&amp; About The Project</a:t>
            </a:r>
            <a:br>
              <a:rPr lang="en-US" sz="3600" b="1" u="sng" cap="none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MY" sz="3600" b="1" u="sng" cap="none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326525"/>
            <a:ext cx="8689976" cy="5235242"/>
          </a:xfrm>
        </p:spPr>
        <p:txBody>
          <a:bodyPr>
            <a:normAutofit fontScale="92500"/>
          </a:bodyPr>
          <a:lstStyle/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 This snake game is just similar to games which are found under mobile</a:t>
            </a: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Games section. It uses the concept of graphics to display the menu items</a:t>
            </a: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And all objects on a single screen.</a:t>
            </a:r>
          </a:p>
          <a:p>
            <a:endParaRPr lang="en-US" sz="2300" cap="non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 Players will able to check their result after games get over.</a:t>
            </a: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 The score section will display the total score of the player, game level and</a:t>
            </a: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Maze which has been used.</a:t>
            </a: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 The object snake position has been set random, so whenever player will</a:t>
            </a: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Start the game, the snake will appear at random location every time.</a:t>
            </a: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 The snake object will always appear in green color.</a:t>
            </a: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 The number keys “</a:t>
            </a:r>
            <a:r>
              <a:rPr lang="en-US" sz="2300" b="1" dirty="0" err="1">
                <a:solidFill>
                  <a:schemeClr val="accent2">
                    <a:lumMod val="75000"/>
                  </a:schemeClr>
                </a:solidFill>
              </a:rPr>
              <a:t>up,down,left,right</a:t>
            </a:r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” has been set within the program to move the</a:t>
            </a:r>
          </a:p>
          <a:p>
            <a:r>
              <a:rPr lang="en-US" sz="2300" cap="none" dirty="0">
                <a:solidFill>
                  <a:schemeClr val="accent2">
                    <a:lumMod val="75000"/>
                  </a:schemeClr>
                </a:solidFill>
              </a:rPr>
              <a:t>Snake to right, left, top and bottom respectively</a:t>
            </a:r>
          </a:p>
          <a:p>
            <a:pPr algn="l"/>
            <a:endParaRPr lang="en-MY" sz="2400" cap="none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40988" y="296233"/>
            <a:ext cx="764215" cy="365125"/>
          </a:xfrm>
        </p:spPr>
        <p:txBody>
          <a:bodyPr/>
          <a:lstStyle/>
          <a:p>
            <a:fld id="{321A1D0B-BDE6-46DC-89BD-A62CEB22A25F}" type="slidenum">
              <a:rPr lang="en-MY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M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64202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4DA1765-E98E-423E-9282-B6E6B3E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D0B-BDE6-46DC-89BD-A62CEB22A25F}" type="slidenum">
              <a:rPr lang="en-MY" smtClean="0"/>
              <a:pPr/>
              <a:t>17</a:t>
            </a:fld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AB67AE-163F-4545-BC29-9650172236D3}"/>
              </a:ext>
            </a:extLst>
          </p:cNvPr>
          <p:cNvSpPr/>
          <p:nvPr/>
        </p:nvSpPr>
        <p:spPr>
          <a:xfrm>
            <a:off x="661416" y="0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Computer Graphics</a:t>
            </a:r>
            <a:br>
              <a:rPr lang="en-US" sz="2400" b="1" dirty="0"/>
            </a:br>
            <a:r>
              <a:rPr lang="en-US" sz="2400" dirty="0"/>
              <a:t>❏ Computer Graphics is one of the most powerful and interesting aspect of</a:t>
            </a:r>
            <a:br>
              <a:rPr lang="en-US" sz="2400" dirty="0"/>
            </a:br>
            <a:r>
              <a:rPr lang="en-US" sz="2400" dirty="0"/>
              <a:t>computers.</a:t>
            </a:r>
            <a:br>
              <a:rPr lang="en-US" sz="2400" dirty="0"/>
            </a:br>
            <a:r>
              <a:rPr lang="en-US" sz="2400" dirty="0"/>
              <a:t>❏ There are many things we can do in graphics apart from drawing figures of</a:t>
            </a:r>
            <a:br>
              <a:rPr lang="en-US" sz="2400" dirty="0"/>
            </a:br>
            <a:r>
              <a:rPr lang="en-US" sz="2400" dirty="0"/>
              <a:t>various shapes.</a:t>
            </a:r>
            <a:br>
              <a:rPr lang="en-US" sz="2400" dirty="0"/>
            </a:br>
            <a:r>
              <a:rPr lang="en-US" sz="2400" dirty="0"/>
              <a:t>❏ All video games, animation, multimedia predominantly works using computer</a:t>
            </a:r>
            <a:br>
              <a:rPr lang="en-US" sz="2400" dirty="0"/>
            </a:br>
            <a:r>
              <a:rPr lang="en-US" sz="2400" dirty="0"/>
              <a:t>graphics.</a:t>
            </a:r>
            <a:br>
              <a:rPr lang="en-US" sz="2400" dirty="0"/>
            </a:br>
            <a:r>
              <a:rPr lang="en-US" sz="2400" b="1" dirty="0"/>
              <a:t>Graphics in C</a:t>
            </a:r>
            <a:br>
              <a:rPr lang="en-US" sz="2400" b="1" dirty="0"/>
            </a:br>
            <a:r>
              <a:rPr lang="en-US" sz="2400" dirty="0"/>
              <a:t>❏ There is a large number of functions in C which are used for putting</a:t>
            </a:r>
            <a:br>
              <a:rPr lang="en-US" sz="2400" dirty="0"/>
            </a:br>
            <a:r>
              <a:rPr lang="en-US" sz="2400" dirty="0"/>
              <a:t>pixel on a graphic screen to form lines, shapes and patterns.</a:t>
            </a:r>
            <a:br>
              <a:rPr lang="en-US" sz="2400" dirty="0"/>
            </a:br>
            <a:r>
              <a:rPr lang="en-US" sz="2400" dirty="0"/>
              <a:t>❏ The Default output mode of C language programs is “Text” mode.</a:t>
            </a:r>
            <a:br>
              <a:rPr lang="en-US" sz="2400" dirty="0"/>
            </a:br>
            <a:r>
              <a:rPr lang="en-US" sz="2400" dirty="0"/>
              <a:t>❏ We have to switch to “Graphic” mode before drawing any graphical</a:t>
            </a:r>
            <a:br>
              <a:rPr lang="en-US" sz="2400" dirty="0"/>
            </a:br>
            <a:r>
              <a:rPr lang="en-US" sz="2400" dirty="0"/>
              <a:t>shape like line, rectangle, circle etc.</a:t>
            </a:r>
            <a:br>
              <a:rPr lang="en-US" sz="2400" dirty="0"/>
            </a:br>
            <a:r>
              <a:rPr lang="en-US" sz="2400" dirty="0"/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3C202AE-627A-424B-AC5C-C5432D105AC6}"/>
              </a:ext>
            </a:extLst>
          </p:cNvPr>
          <p:cNvSpPr/>
          <p:nvPr/>
        </p:nvSpPr>
        <p:spPr>
          <a:xfrm>
            <a:off x="661416" y="5156021"/>
            <a:ext cx="10692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UnicodeMS"/>
              </a:rPr>
              <a:t>❏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TimesNewRomanPSMT"/>
              </a:rPr>
              <a:t>initgraph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 function takes three arguments</a:t>
            </a:r>
          </a:p>
          <a:p>
            <a:r>
              <a:rPr lang="en-US" sz="2400" dirty="0">
                <a:solidFill>
                  <a:srgbClr val="000000"/>
                </a:solidFill>
                <a:latin typeface="ArialUnicodeMS"/>
              </a:rPr>
              <a:t>❏ Graphics mode must be closed at the end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BodoniMTBlack"/>
              </a:rPr>
              <a:t>intigraph</a:t>
            </a:r>
            <a:r>
              <a:rPr lang="en-US" sz="2400" dirty="0">
                <a:solidFill>
                  <a:srgbClr val="000000"/>
                </a:solidFill>
                <a:latin typeface="BodoniMTBlack"/>
              </a:rPr>
              <a:t>(&amp;graphics_driver,&amp;</a:t>
            </a:r>
            <a:r>
              <a:rPr lang="en-US" sz="2400" dirty="0" err="1">
                <a:solidFill>
                  <a:srgbClr val="000000"/>
                </a:solidFill>
                <a:latin typeface="BodoniMTBlack"/>
              </a:rPr>
              <a:t>graphics_mode,Path</a:t>
            </a:r>
            <a:r>
              <a:rPr lang="en-US" sz="2400" dirty="0">
                <a:solidFill>
                  <a:srgbClr val="000000"/>
                </a:solidFill>
                <a:latin typeface="BodoniMTBlack"/>
              </a:rPr>
              <a:t> _</a:t>
            </a:r>
            <a:r>
              <a:rPr lang="en-US" sz="2400" dirty="0" err="1">
                <a:solidFill>
                  <a:srgbClr val="000000"/>
                </a:solidFill>
                <a:latin typeface="BodoniMTBlack"/>
              </a:rPr>
              <a:t>to_driver</a:t>
            </a:r>
            <a:r>
              <a:rPr lang="en-US" sz="2400" dirty="0">
                <a:solidFill>
                  <a:srgbClr val="000000"/>
                </a:solidFill>
                <a:latin typeface="BodoniMTBlack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BodoniMTBlack"/>
              </a:rPr>
              <a:t>closegraph</a:t>
            </a:r>
            <a:r>
              <a:rPr lang="en-US" sz="2400" dirty="0">
                <a:solidFill>
                  <a:srgbClr val="000000"/>
                </a:solidFill>
                <a:latin typeface="BodoniMTBlack"/>
              </a:rPr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587078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A63DEC2-2FFE-4EAE-B64A-842BCC68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D0B-BDE6-46DC-89BD-A62CEB22A25F}" type="slidenum">
              <a:rPr lang="en-MY" smtClean="0"/>
              <a:pPr/>
              <a:t>18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7546848-932B-4277-9044-FACE8627835C}"/>
              </a:ext>
            </a:extLst>
          </p:cNvPr>
          <p:cNvSpPr/>
          <p:nvPr/>
        </p:nvSpPr>
        <p:spPr>
          <a:xfrm>
            <a:off x="3028208" y="0"/>
            <a:ext cx="42503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NewRomanPS-BoldMT"/>
              </a:rPr>
              <a:t>Testing &amp; Screenshots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BEA5CD1-979E-49CE-85DB-577795F389B8}"/>
              </a:ext>
            </a:extLst>
          </p:cNvPr>
          <p:cNvSpPr/>
          <p:nvPr/>
        </p:nvSpPr>
        <p:spPr>
          <a:xfrm>
            <a:off x="1500554" y="1160585"/>
            <a:ext cx="86399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Testing is the major control measure used during software</a:t>
            </a:r>
          </a:p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development. Its basic function is to detect errors in the software.</a:t>
            </a:r>
          </a:p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During requirement analysis and design, the output is a document that</a:t>
            </a:r>
          </a:p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is usually textual and no executable. After the coding phase, computer</a:t>
            </a:r>
          </a:p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programs are available that can be executed for testing purpose. This</a:t>
            </a:r>
          </a:p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implies that testing not only, has to uncover errors introduced during</a:t>
            </a:r>
          </a:p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coding, but also errors introduced during previous phase. Thus the goal</a:t>
            </a:r>
          </a:p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of testing is to uncover the requirements, design and coding errors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in</a:t>
            </a:r>
            <a:endParaRPr lang="en-US" sz="2400" dirty="0">
              <a:solidFill>
                <a:srgbClr val="00000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496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F43C19-DE51-4B38-BD62-015CF4D7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1693"/>
            <a:ext cx="10364451" cy="1359876"/>
          </a:xfrm>
        </p:spPr>
        <p:txBody>
          <a:bodyPr/>
          <a:lstStyle/>
          <a:p>
            <a:r>
              <a:rPr lang="en-US" b="1" dirty="0"/>
              <a:t>Main menu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D8FD10-4583-447F-8D37-66EA1B76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D0B-BDE6-46DC-89BD-A62CEB22A25F}" type="slidenum">
              <a:rPr lang="en-MY" smtClean="0"/>
              <a:pPr/>
              <a:t>19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02DF8DC-A667-4102-A200-63B3B8572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8041" b="27396"/>
          <a:stretch/>
        </p:blipFill>
        <p:spPr>
          <a:xfrm>
            <a:off x="2932669" y="1412274"/>
            <a:ext cx="7076304" cy="45519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4173877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3534" y="217528"/>
            <a:ext cx="4356465" cy="1389769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FF0000"/>
                </a:solidFill>
                <a:latin typeface="Times New Roman"/>
                <a:cs typeface="Times New Roman"/>
              </a:rPr>
              <a:t>A Presentation On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cap="none" dirty="0">
                <a:latin typeface="Algerian"/>
                <a:cs typeface="Times New Roman"/>
              </a:rPr>
              <a:t>SNAKE GAME</a:t>
            </a:r>
            <a:endParaRPr lang="en-MY" sz="36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179" y="2240513"/>
            <a:ext cx="10185903" cy="3665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algn="l"/>
            <a:r>
              <a:rPr lang="en-US" sz="2600" b="1" dirty="0">
                <a:latin typeface="Times New Roman"/>
                <a:cs typeface="Times New Roman"/>
              </a:rPr>
              <a:t>                  </a:t>
            </a:r>
            <a:r>
              <a:rPr lang="en-US" sz="2600" b="1" u="sng" cap="none" dirty="0">
                <a:latin typeface="Times New Roman"/>
                <a:cs typeface="Times New Roman"/>
              </a:rPr>
              <a:t>Group </a:t>
            </a:r>
            <a:r>
              <a:rPr lang="en-US" sz="2600" b="1" u="sng" dirty="0">
                <a:latin typeface="Times New Roman"/>
                <a:cs typeface="Times New Roman"/>
              </a:rPr>
              <a:t>Members</a:t>
            </a:r>
            <a:endParaRPr lang="en-US" sz="2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40988" y="218961"/>
            <a:ext cx="764215" cy="365125"/>
          </a:xfrm>
        </p:spPr>
        <p:txBody>
          <a:bodyPr/>
          <a:lstStyle/>
          <a:p>
            <a:fld id="{321A1D0B-BDE6-46DC-89BD-A62CEB22A25F}" type="slidenum">
              <a:rPr lang="en-MY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MY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6337896"/>
              </p:ext>
            </p:extLst>
          </p:nvPr>
        </p:nvGraphicFramePr>
        <p:xfrm>
          <a:off x="625010" y="3399034"/>
          <a:ext cx="5103394" cy="264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138">
                  <a:extLst>
                    <a:ext uri="{9D8B030D-6E8A-4147-A177-3AD203B41FA5}">
                      <a16:colId xmlns="" xmlns:a16="http://schemas.microsoft.com/office/drawing/2014/main" val="1238561797"/>
                    </a:ext>
                  </a:extLst>
                </a:gridCol>
                <a:gridCol w="2345256">
                  <a:extLst>
                    <a:ext uri="{9D8B030D-6E8A-4147-A177-3AD203B41FA5}">
                      <a16:colId xmlns="" xmlns:a16="http://schemas.microsoft.com/office/drawing/2014/main" val="2840206730"/>
                    </a:ext>
                  </a:extLst>
                </a:gridCol>
              </a:tblGrid>
              <a:tr h="562278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     Name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       ID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164919"/>
                  </a:ext>
                </a:extLst>
              </a:tr>
              <a:tr h="526235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Arifur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Rahaman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Ovi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 </a:t>
                      </a:r>
                      <a:r>
                        <a:rPr lang="en-US" sz="1800" cap="none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18192103141</a:t>
                      </a:r>
                      <a:endParaRPr lang="en-US" sz="1800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78142469"/>
                  </a:ext>
                </a:extLst>
              </a:tr>
              <a:tr h="482982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Md .Mahmudul Hassan </a:t>
                      </a:r>
                      <a:endParaRPr lang="en-US" sz="18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 18192103139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7574203"/>
                  </a:ext>
                </a:extLst>
              </a:tr>
              <a:tr h="1074094">
                <a:tc>
                  <a:txBody>
                    <a:bodyPr/>
                    <a:lstStyle/>
                    <a:p>
                      <a:pPr algn="l"/>
                      <a:r>
                        <a:rPr lang="en-US" sz="1800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Mahbubur Rahman Khan </a:t>
                      </a:r>
                    </a:p>
                    <a:p>
                      <a:pPr lvl="0" algn="l">
                        <a:buNone/>
                      </a:pPr>
                      <a:endParaRPr lang="en-US" sz="1800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l"/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 </a:t>
                      </a: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    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Meftahul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Jannat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 18192103150</a:t>
                      </a:r>
                    </a:p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18192103149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94038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05780" y="3252210"/>
            <a:ext cx="418050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 algn="ctr"/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b="1" dirty="0">
                <a:solidFill>
                  <a:srgbClr val="002060"/>
                </a:solidFill>
                <a:latin typeface="Algerian"/>
              </a:rPr>
              <a:t>Md. Anwar </a:t>
            </a:r>
            <a:r>
              <a:rPr lang="en-GB" sz="2400" b="1" dirty="0" err="1">
                <a:solidFill>
                  <a:srgbClr val="002060"/>
                </a:solidFill>
                <a:latin typeface="Algerian"/>
              </a:rPr>
              <a:t>Hussen</a:t>
            </a:r>
            <a:r>
              <a:rPr lang="en-GB" sz="2400" b="1" dirty="0">
                <a:solidFill>
                  <a:srgbClr val="002060"/>
                </a:solidFill>
                <a:latin typeface="Algerian"/>
              </a:rPr>
              <a:t> </a:t>
            </a:r>
            <a:r>
              <a:rPr lang="en-GB" sz="2400" b="1" dirty="0" err="1">
                <a:solidFill>
                  <a:srgbClr val="002060"/>
                </a:solidFill>
                <a:latin typeface="Algerian"/>
              </a:rPr>
              <a:t>Wadud</a:t>
            </a:r>
            <a:endParaRPr lang="en-GB" sz="2400" dirty="0" err="1">
              <a:solidFill>
                <a:srgbClr val="002060"/>
              </a:solidFill>
              <a:latin typeface="Algerian"/>
            </a:endParaRPr>
          </a:p>
          <a:p>
            <a:pPr algn="ctr"/>
            <a:r>
              <a:rPr lang="en-GB" sz="2000" b="1" i="1" dirty="0">
                <a:ea typeface="+mn-lt"/>
                <a:cs typeface="+mn-lt"/>
              </a:rPr>
              <a:t>Lecturer</a:t>
            </a:r>
            <a:r>
              <a:rPr lang="en-GB" sz="2400" b="1" i="1" dirty="0">
                <a:ea typeface="+mn-lt"/>
                <a:cs typeface="+mn-lt"/>
              </a:rPr>
              <a:t/>
            </a:r>
            <a:br>
              <a:rPr lang="en-GB" sz="2400" b="1" i="1" dirty="0">
                <a:ea typeface="+mn-lt"/>
                <a:cs typeface="+mn-lt"/>
              </a:rPr>
            </a:br>
            <a:r>
              <a:rPr lang="en-GB" b="1" i="1" dirty="0">
                <a:ea typeface="+mn-lt"/>
                <a:cs typeface="+mn-lt"/>
              </a:rPr>
              <a:t>Department of Computer Science &amp; Engineering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87EAC6-229F-4B36-A6AC-FAFF3A4EA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55370" y="105659"/>
            <a:ext cx="1578525" cy="16667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CB063BE-A7D0-4D6B-A113-C600BFB12B90}"/>
              </a:ext>
            </a:extLst>
          </p:cNvPr>
          <p:cNvCxnSpPr/>
          <p:nvPr/>
        </p:nvCxnSpPr>
        <p:spPr>
          <a:xfrm>
            <a:off x="6084013" y="2817689"/>
            <a:ext cx="28817" cy="34107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A close up of graphics&#10;&#10;Description generated with high confidence">
            <a:extLst>
              <a:ext uri="{FF2B5EF4-FFF2-40B4-BE49-F238E27FC236}">
                <a16:creationId xmlns="" xmlns:a16="http://schemas.microsoft.com/office/drawing/2014/main" id="{4C9C1B18-D783-40F4-B1FD-6AAC67BCCCA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0252" y="0"/>
            <a:ext cx="1085382" cy="757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058158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03181F-A8BA-459B-8D43-5C2D9152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9631"/>
            <a:ext cx="10364451" cy="1453661"/>
          </a:xfrm>
        </p:spPr>
        <p:txBody>
          <a:bodyPr/>
          <a:lstStyle/>
          <a:p>
            <a:r>
              <a:rPr lang="en-US" b="1" u="sng" dirty="0"/>
              <a:t>playing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303C5A-F469-4338-8A98-27DF12F4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D0B-BDE6-46DC-89BD-A62CEB22A25F}" type="slidenum">
              <a:rPr lang="en-MY" smtClean="0"/>
              <a:pPr/>
              <a:t>20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7CEBAA4-A797-4580-8A82-B6EA228D8E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8" t="-212" r="41418" b="25129"/>
          <a:stretch/>
        </p:blipFill>
        <p:spPr>
          <a:xfrm>
            <a:off x="2784389" y="1337555"/>
            <a:ext cx="7125729" cy="50615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91787801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261E7A-77B4-441A-9E3D-F09170BE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FUTURE SCOPE OF THE PROJECT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F186E6-A32E-47EA-9C7F-4F8468F0E4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4646"/>
            <a:ext cx="10363826" cy="4536831"/>
          </a:xfrm>
        </p:spPr>
        <p:txBody>
          <a:bodyPr>
            <a:noAutofit/>
          </a:bodyPr>
          <a:lstStyle/>
          <a:p>
            <a:r>
              <a:rPr lang="en-US" sz="2800" cap="none" dirty="0"/>
              <a:t>Our project will be able to implement in future after</a:t>
            </a:r>
          </a:p>
          <a:p>
            <a:r>
              <a:rPr lang="en-US" sz="2800" cap="none" dirty="0"/>
              <a:t>Making some changes and modifications as we make our</a:t>
            </a:r>
          </a:p>
          <a:p>
            <a:r>
              <a:rPr lang="en-US" sz="2800" cap="none" dirty="0"/>
              <a:t>Project at a very low level. So the modifications that can be</a:t>
            </a:r>
          </a:p>
          <a:p>
            <a:r>
              <a:rPr lang="en-US" sz="2800" cap="none" dirty="0"/>
              <a:t>Done in our project are:</a:t>
            </a:r>
          </a:p>
          <a:p>
            <a:r>
              <a:rPr lang="en-US" sz="2800" cap="none" dirty="0"/>
              <a:t>1.It can be made with good graphics.</a:t>
            </a:r>
          </a:p>
          <a:p>
            <a:r>
              <a:rPr lang="en-US" sz="2800" cap="none" dirty="0"/>
              <a:t>2.We can add more options like top scores and player profile</a:t>
            </a:r>
          </a:p>
          <a:p>
            <a:r>
              <a:rPr lang="en-US" sz="2800" cap="none" dirty="0"/>
              <a:t>3. We can add multiplayer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E938FB-A7B4-429C-8634-AE46716A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D0B-BDE6-46DC-89BD-A62CEB22A25F}" type="slidenum">
              <a:rPr lang="en-MY" smtClean="0"/>
              <a:pPr/>
              <a:t>21</a:t>
            </a:fld>
            <a:endParaRPr lang="en-MY"/>
          </a:p>
        </p:txBody>
      </p:sp>
    </p:spTree>
    <p:extLst>
      <p:ext uri="{BB962C8B-B14F-4D97-AF65-F5344CB8AC3E}">
        <p14:creationId xmlns="" xmlns:p14="http://schemas.microsoft.com/office/powerpoint/2010/main" val="22760085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3CFE07-E31C-4458-BCF8-56AA82A6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NewRomanPS-BoldMT"/>
              </a:rPr>
              <a:t>References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E36F0E-3034-49CC-BEF9-D8C9B43BBD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D9A00"/>
                </a:solidFill>
                <a:latin typeface="Perpetua" panose="02020502060401020303" pitchFamily="18" charset="0"/>
              </a:rPr>
              <a:t>https://en.wikipedia.org/wiki</a:t>
            </a:r>
          </a:p>
          <a:p>
            <a:r>
              <a:rPr lang="en-US" b="1" dirty="0">
                <a:solidFill>
                  <a:srgbClr val="CD9A00"/>
                </a:solidFill>
                <a:latin typeface="Perpetua-Bold"/>
              </a:rPr>
              <a:t>https://www.youtube.com</a:t>
            </a:r>
          </a:p>
          <a:p>
            <a:r>
              <a:rPr lang="en-US" b="1" dirty="0">
                <a:solidFill>
                  <a:srgbClr val="FFC100"/>
                </a:solidFill>
                <a:latin typeface="Perpetua-Bold"/>
              </a:rPr>
              <a:t>https://www.cs.bham.ac.uk</a:t>
            </a:r>
          </a:p>
          <a:p>
            <a:r>
              <a:rPr lang="en-US" b="1" u="sng" dirty="0">
                <a:solidFill>
                  <a:srgbClr val="000000"/>
                </a:solidFill>
                <a:latin typeface="Perpetua-Bold"/>
              </a:rPr>
              <a:t>Books</a:t>
            </a:r>
          </a:p>
          <a:p>
            <a:r>
              <a:rPr lang="en-US" b="1" dirty="0">
                <a:solidFill>
                  <a:srgbClr val="000000"/>
                </a:solidFill>
                <a:latin typeface="Perpetua-Bold"/>
              </a:rPr>
              <a:t>a. Let us C by Yashwant </a:t>
            </a:r>
            <a:r>
              <a:rPr lang="en-US" b="1" dirty="0" err="1">
                <a:solidFill>
                  <a:srgbClr val="000000"/>
                </a:solidFill>
                <a:latin typeface="Perpetua-Bold"/>
              </a:rPr>
              <a:t>Kanetkar</a:t>
            </a:r>
            <a:endParaRPr lang="en-US" b="1" dirty="0">
              <a:solidFill>
                <a:srgbClr val="000000"/>
              </a:solidFill>
              <a:latin typeface="Perpetua-Bold"/>
            </a:endParaRPr>
          </a:p>
          <a:p>
            <a:r>
              <a:rPr lang="en-US" b="1" dirty="0">
                <a:solidFill>
                  <a:srgbClr val="000000"/>
                </a:solidFill>
                <a:latin typeface="Perpetua-Bold"/>
              </a:rPr>
              <a:t>b. Programming with C by E </a:t>
            </a:r>
            <a:r>
              <a:rPr lang="en-US" b="1" dirty="0" err="1">
                <a:solidFill>
                  <a:srgbClr val="000000"/>
                </a:solidFill>
                <a:latin typeface="Perpetua-Bold"/>
              </a:rPr>
              <a:t>Balagurusamy</a:t>
            </a:r>
            <a:endParaRPr lang="en-US" b="1" dirty="0">
              <a:solidFill>
                <a:srgbClr val="000000"/>
              </a:solidFill>
              <a:latin typeface="Perpetua-Bold"/>
            </a:endParaRPr>
          </a:p>
          <a:p>
            <a:r>
              <a:rPr lang="en-US" b="1" dirty="0">
                <a:solidFill>
                  <a:srgbClr val="000000"/>
                </a:solidFill>
                <a:latin typeface="Perpetua-Bold"/>
              </a:rPr>
              <a:t>c. Graphics under C by Yashwant </a:t>
            </a:r>
            <a:r>
              <a:rPr lang="en-US" b="1" dirty="0" err="1">
                <a:solidFill>
                  <a:srgbClr val="000000"/>
                </a:solidFill>
                <a:latin typeface="Perpetua-Bold"/>
              </a:rPr>
              <a:t>Kanetkar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1332C5-B42B-4EB5-B036-D21D3387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1D0B-BDE6-46DC-89BD-A62CEB22A25F}" type="slidenum">
              <a:rPr lang="en-MY" smtClean="0"/>
              <a:pPr/>
              <a:t>22</a:t>
            </a:fld>
            <a:endParaRPr lang="en-MY"/>
          </a:p>
        </p:txBody>
      </p:sp>
    </p:spTree>
    <p:extLst>
      <p:ext uri="{BB962C8B-B14F-4D97-AF65-F5344CB8AC3E}">
        <p14:creationId xmlns="" xmlns:p14="http://schemas.microsoft.com/office/powerpoint/2010/main" val="3056777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74822" y="174806"/>
            <a:ext cx="764215" cy="365125"/>
          </a:xfrm>
        </p:spPr>
        <p:txBody>
          <a:bodyPr/>
          <a:lstStyle/>
          <a:p>
            <a:fld id="{321A1D0B-BDE6-46DC-89BD-A62CEB22A25F}" type="slidenum">
              <a:rPr lang="en-MY" sz="1200" b="1" smtClean="0"/>
              <a:pPr/>
              <a:t>23</a:t>
            </a:fld>
            <a:endParaRPr lang="en-MY" b="1" dirty="0"/>
          </a:p>
        </p:txBody>
      </p:sp>
      <p:pic>
        <p:nvPicPr>
          <p:cNvPr id="6" name="31642639-preview">
            <a:hlinkClick r:id="" action="ppaction://media"/>
            <a:extLst>
              <a:ext uri="{FF2B5EF4-FFF2-40B4-BE49-F238E27FC236}">
                <a16:creationId xmlns="" xmlns:a16="http://schemas.microsoft.com/office/drawing/2014/main" id="{C5932D66-FCE8-464F-BAC2-C12FA702EAA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7671"/>
            <a:ext cx="12192000" cy="6873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260050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617" y="2004795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u="sng" kern="1200" cap="none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Outlines</a:t>
            </a:r>
            <a:endParaRPr lang="en-US" sz="4800" b="1" u="sng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Contents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Introduction of project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History of Snake Game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Requirements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Objective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ER Diagram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Features &amp; About the project?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Computer Graphics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Testing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Future scope of the program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• References</a:t>
            </a:r>
            <a:endParaRPr lang="en-US" cap="none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1A1D0B-BDE6-46DC-89BD-A62CEB22A25F}" type="slidenum">
              <a:rPr lang="en-US" sz="1000" b="1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 b="1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1296496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7B5B4-3A24-436E-B663-1B2EBFF8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="" xmlns:a16="http://schemas.microsoft.com/office/drawing/2014/main" id="{987FDF89-C993-41F4-A1B8-DBAFF16008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1D7179B-FF7C-482F-B3D9-2BE9ED1139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u="sng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400" b="1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5236" y="501895"/>
            <a:ext cx="6416947" cy="5919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The game called "snake" or "snake game" typically involve the player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 Controlling a line or snake, there is no official </a:t>
            </a:r>
            <a:r>
              <a:rPr lang="en-US" dirty="0" smtClean="0"/>
              <a:t>             version </a:t>
            </a:r>
            <a:r>
              <a:rPr lang="en-US" dirty="0"/>
              <a:t>of the game, so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 smtClean="0"/>
              <a:t>Gameplay</a:t>
            </a:r>
            <a:r>
              <a:rPr lang="en-US" dirty="0" smtClean="0"/>
              <a:t> </a:t>
            </a:r>
            <a:r>
              <a:rPr lang="en-US" dirty="0"/>
              <a:t>varies. The most common version of </a:t>
            </a:r>
            <a:r>
              <a:rPr lang="en-US" dirty="0" smtClean="0"/>
              <a:t> the </a:t>
            </a:r>
            <a:r>
              <a:rPr lang="en-US" dirty="0"/>
              <a:t>game involves the snake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 Or line eating items which make it longer, with the objective being to avoid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/>
              <a:t>Running </a:t>
            </a:r>
            <a:r>
              <a:rPr lang="en-US" dirty="0"/>
              <a:t>into a border or the snake itself for as long as possible.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solidFill>
                  <a:srgbClr val="FFFFFF">
                    <a:alpha val="80000"/>
                  </a:srgbClr>
                </a:solidFill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4161156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89575E1-3389-451A-A5F7-27854C25C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53CCC5C-D88E-40FB-B30B-23DCDBD0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u="sng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rgbClr val="002060"/>
                </a:solidFill>
              </a:rPr>
              <a:t> This project in C language of snake game is a simple console</a:t>
            </a:r>
            <a:endParaRPr lang="en-US" sz="2800" cap="none" dirty="0">
              <a:solidFill>
                <a:srgbClr val="002060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rgbClr val="002060"/>
                </a:solidFill>
              </a:rPr>
              <a:t>Application with very simple graphics. In this project, you can play the</a:t>
            </a:r>
            <a:endParaRPr lang="en-US" sz="2800" cap="none" dirty="0">
              <a:solidFill>
                <a:srgbClr val="002060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rgbClr val="002060"/>
                </a:solidFill>
              </a:rPr>
              <a:t>Popular “snake game” just like you played it elsewhere. You have to</a:t>
            </a:r>
            <a:endParaRPr lang="en-US" sz="2800" cap="none" dirty="0">
              <a:solidFill>
                <a:srgbClr val="002060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rgbClr val="002060"/>
                </a:solidFill>
              </a:rPr>
              <a:t>Use the up, down, right or left arrows to move the snake.</a:t>
            </a:r>
            <a:endParaRPr lang="en-US" sz="2800" cap="none" dirty="0">
              <a:solidFill>
                <a:srgbClr val="002060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rgbClr val="002060"/>
                </a:solidFill>
              </a:rPr>
              <a:t> Foods are provided at the several co-ordinates of the screen for the</a:t>
            </a:r>
            <a:endParaRPr lang="en-US" sz="2800" cap="none" dirty="0">
              <a:solidFill>
                <a:srgbClr val="002060"/>
              </a:solidFill>
              <a:cs typeface="Calibri"/>
            </a:endParaRPr>
          </a:p>
          <a:p>
            <a:pPr algn="l"/>
            <a:endParaRPr lang="en-US" sz="1800" cap="none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1A1D0B-BDE6-46DC-89BD-A62CEB22A25F}" type="slidenum">
              <a:rPr lang="en-US" b="1" smtClean="0"/>
              <a:pPr>
                <a:spcAft>
                  <a:spcPts val="600"/>
                </a:spcAft>
              </a:pPr>
              <a:t>5</a:t>
            </a:fld>
            <a:endParaRPr lang="en-US" b="1"/>
          </a:p>
        </p:txBody>
      </p:sp>
      <p:sp>
        <p:nvSpPr>
          <p:cNvPr id="13" name="Arc 12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23087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3D4555-054D-411F-AAC9-BFE7DE8EFFA2}"/>
              </a:ext>
            </a:extLst>
          </p:cNvPr>
          <p:cNvSpPr txBox="1"/>
          <p:nvPr/>
        </p:nvSpPr>
        <p:spPr>
          <a:xfrm>
            <a:off x="4615543" y="2269068"/>
            <a:ext cx="380758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#include &lt;stdio.h&gt; </a:t>
            </a:r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       </a:t>
            </a:r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#include &lt;conio.h&gt;</a:t>
            </a:r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#include &lt;windows.h&gt;</a:t>
            </a:r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#include &lt;time.h&gt;</a:t>
            </a:r>
            <a:endParaRPr lang="en-US" sz="28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Arrow: Left-Up 18">
            <a:extLst>
              <a:ext uri="{FF2B5EF4-FFF2-40B4-BE49-F238E27FC236}">
                <a16:creationId xmlns="" xmlns:a16="http://schemas.microsoft.com/office/drawing/2014/main" id="{11CBBF24-BF3F-4D54-B682-1702D01C9911}"/>
              </a:ext>
            </a:extLst>
          </p:cNvPr>
          <p:cNvSpPr/>
          <p:nvPr/>
        </p:nvSpPr>
        <p:spPr>
          <a:xfrm>
            <a:off x="7178173" y="1983269"/>
            <a:ext cx="616857" cy="665238"/>
          </a:xfrm>
          <a:prstGeom prst="lef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="" xmlns:a16="http://schemas.microsoft.com/office/drawing/2014/main" id="{22886E01-8EC1-41C5-911C-7A07C35635D7}"/>
              </a:ext>
            </a:extLst>
          </p:cNvPr>
          <p:cNvSpPr/>
          <p:nvPr/>
        </p:nvSpPr>
        <p:spPr>
          <a:xfrm>
            <a:off x="5087709" y="485474"/>
            <a:ext cx="3955143" cy="1439332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stdio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 stands for standard Input Output. It is header file in C which has definitions for input/output related functions , whenever you using built-in functions like 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printf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(), 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scanf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(), 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getc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(), 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putc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() etc.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="" xmlns:a16="http://schemas.microsoft.com/office/drawing/2014/main" id="{E2157F52-53DE-4012-B3C7-A0684A65F2BF}"/>
              </a:ext>
            </a:extLst>
          </p:cNvPr>
          <p:cNvSpPr/>
          <p:nvPr/>
        </p:nvSpPr>
        <p:spPr>
          <a:xfrm>
            <a:off x="3892296" y="3044564"/>
            <a:ext cx="556381" cy="35076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075CF14-720D-4C5F-9FD5-2C27A4D91BE0}"/>
              </a:ext>
            </a:extLst>
          </p:cNvPr>
          <p:cNvSpPr/>
          <p:nvPr/>
        </p:nvSpPr>
        <p:spPr>
          <a:xfrm>
            <a:off x="51557" y="2694365"/>
            <a:ext cx="3797904" cy="13909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c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onio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 stands for console input output. It is a header file in C which has definitions for console related functions, whenever you using built-in functions like 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clrscr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(), 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getch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() 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etc</a:t>
            </a:r>
            <a:endParaRPr lang="en-US" sz="1400" b="1" dirty="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19B7C8A8-9D83-4D8E-B30A-AF4A6A101706}"/>
              </a:ext>
            </a:extLst>
          </p:cNvPr>
          <p:cNvSpPr/>
          <p:nvPr/>
        </p:nvSpPr>
        <p:spPr>
          <a:xfrm>
            <a:off x="7649379" y="3753647"/>
            <a:ext cx="483810" cy="3749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8F4BD68-2E32-4414-95C1-82C3E77381AF}"/>
              </a:ext>
            </a:extLst>
          </p:cNvPr>
          <p:cNvSpPr/>
          <p:nvPr/>
        </p:nvSpPr>
        <p:spPr>
          <a:xfrm>
            <a:off x="8223400" y="3222020"/>
            <a:ext cx="3858380" cy="14030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Window.h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 also contain declaration of from basic windows </a:t>
            </a: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dll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 like User32.dll, which contain </a:t>
            </a:r>
            <a:r>
              <a:rPr lang="en-US" sz="1600" b="1" dirty="0" err="1">
                <a:solidFill>
                  <a:schemeClr val="tx1"/>
                </a:solidFill>
                <a:ea typeface="+mn-lt"/>
                <a:cs typeface="+mn-lt"/>
              </a:rPr>
              <a:t>api’s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 for accessing heart of Operating system.</a:t>
            </a:r>
            <a:endParaRPr lang="en-US" sz="1600" b="1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="" xmlns:a16="http://schemas.microsoft.com/office/drawing/2014/main" id="{460BAC9B-C395-4F40-81FE-425422E7D2EA}"/>
              </a:ext>
            </a:extLst>
          </p:cNvPr>
          <p:cNvSpPr/>
          <p:nvPr/>
        </p:nvSpPr>
        <p:spPr>
          <a:xfrm>
            <a:off x="5678302" y="4941557"/>
            <a:ext cx="423333" cy="47171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56C88E3-1B0F-4F2D-83EA-1602E6D07815}"/>
              </a:ext>
            </a:extLst>
          </p:cNvPr>
          <p:cNvSpPr/>
          <p:nvPr/>
        </p:nvSpPr>
        <p:spPr>
          <a:xfrm>
            <a:off x="3441246" y="5479295"/>
            <a:ext cx="4753427" cy="12337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In C programming language </a:t>
            </a:r>
            <a:r>
              <a:rPr lang="en-US" sz="1400" b="1" dirty="0" err="1">
                <a:solidFill>
                  <a:schemeClr val="tx1"/>
                </a:solidFill>
              </a:rPr>
              <a:t>time.h</a:t>
            </a:r>
            <a:r>
              <a:rPr lang="en-US" sz="1400" b="1" dirty="0">
                <a:solidFill>
                  <a:schemeClr val="tx1"/>
                </a:solidFill>
              </a:rPr>
              <a:t>  is a header</a:t>
            </a:r>
            <a:endParaRPr lang="en-US" sz="1400" b="1">
              <a:solidFill>
                <a:schemeClr val="tx1"/>
              </a:solidFill>
              <a:cs typeface="Calibri"/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 file defined in the C Standard Library that</a:t>
            </a:r>
            <a:endParaRPr lang="en-US" sz="1400" b="1">
              <a:solidFill>
                <a:schemeClr val="tx1"/>
              </a:solidFill>
              <a:cs typeface="Calibri"/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 contains time and date function declarations to </a:t>
            </a:r>
            <a:endParaRPr lang="en-US" sz="1400" b="1">
              <a:solidFill>
                <a:schemeClr val="tx1"/>
              </a:solidFill>
              <a:cs typeface="Calibri"/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provide standardized access to time/date manipulation and formatting.</a:t>
            </a:r>
            <a:endParaRPr lang="en-US" sz="14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C8F3174-1E95-4887-A793-0839D2CE1470}"/>
              </a:ext>
            </a:extLst>
          </p:cNvPr>
          <p:cNvSpPr txBox="1"/>
          <p:nvPr/>
        </p:nvSpPr>
        <p:spPr>
          <a:xfrm>
            <a:off x="8715829" y="6648601"/>
            <a:ext cx="2743200" cy="317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475021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0101A5-0A4D-43F4-BCFD-1E7C0621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93" y="3429000"/>
            <a:ext cx="3616316" cy="24726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B3852A-1585-48BF-9195-403EE1A284F2}"/>
              </a:ext>
            </a:extLst>
          </p:cNvPr>
          <p:cNvSpPr/>
          <p:nvPr/>
        </p:nvSpPr>
        <p:spPr>
          <a:xfrm>
            <a:off x="384948" y="2308402"/>
            <a:ext cx="100970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The snake is drawn one pixel at a time 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 Uses the </a:t>
            </a:r>
            <a:r>
              <a:rPr lang="en-US" sz="3600" dirty="0" err="1"/>
              <a:t>PSet</a:t>
            </a:r>
            <a:r>
              <a:rPr lang="en-US" sz="3600" dirty="0"/>
              <a:t> command.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/>
              <a:t>User click on one of the path’s</a:t>
            </a:r>
          </a:p>
          <a:p>
            <a:r>
              <a:rPr lang="en-US" sz="3600" dirty="0"/>
              <a:t> 	directional command buttons to </a:t>
            </a:r>
          </a:p>
          <a:p>
            <a:r>
              <a:rPr lang="en-US" sz="3600" dirty="0"/>
              <a:t>	change the path of the snake.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2A8AAB5-7A5D-48AB-90CE-FA025A412DF1}"/>
              </a:ext>
            </a:extLst>
          </p:cNvPr>
          <p:cNvSpPr/>
          <p:nvPr/>
        </p:nvSpPr>
        <p:spPr>
          <a:xfrm>
            <a:off x="1606373" y="284612"/>
            <a:ext cx="81015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How the Snake Game Draws</a:t>
            </a:r>
          </a:p>
          <a:p>
            <a:r>
              <a:rPr lang="en-US" sz="5400" dirty="0"/>
              <a:t> the Snake!</a:t>
            </a:r>
          </a:p>
        </p:txBody>
      </p:sp>
    </p:spTree>
    <p:extLst>
      <p:ext uri="{BB962C8B-B14F-4D97-AF65-F5344CB8AC3E}">
        <p14:creationId xmlns="" xmlns:p14="http://schemas.microsoft.com/office/powerpoint/2010/main" val="33080117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D828FC6-2E56-4630-9D57-ABCF301D48A3}"/>
              </a:ext>
            </a:extLst>
          </p:cNvPr>
          <p:cNvSpPr/>
          <p:nvPr/>
        </p:nvSpPr>
        <p:spPr>
          <a:xfrm>
            <a:off x="2249424" y="1197865"/>
            <a:ext cx="58613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Add a command </a:t>
            </a:r>
            <a:r>
              <a:rPr lang="en-US" sz="2800" dirty="0" err="1"/>
              <a:t>botton</a:t>
            </a:r>
            <a:r>
              <a:rPr lang="en-US" sz="2800" dirty="0"/>
              <a:t> above the Up button.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Set the Name property to </a:t>
            </a:r>
            <a:r>
              <a:rPr lang="en-US" sz="2800" dirty="0" err="1"/>
              <a:t>cmdspeed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Double click the Faster command button  and add code to toggle the speed at which the snake moves and to change the caption of the command button.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8613345-9B79-4962-96D3-42FD32024546}"/>
              </a:ext>
            </a:extLst>
          </p:cNvPr>
          <p:cNvSpPr/>
          <p:nvPr/>
        </p:nvSpPr>
        <p:spPr>
          <a:xfrm>
            <a:off x="2351086" y="263390"/>
            <a:ext cx="61018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Let's create faster button!</a:t>
            </a:r>
          </a:p>
        </p:txBody>
      </p:sp>
    </p:spTree>
    <p:extLst>
      <p:ext uri="{BB962C8B-B14F-4D97-AF65-F5344CB8AC3E}">
        <p14:creationId xmlns="" xmlns:p14="http://schemas.microsoft.com/office/powerpoint/2010/main" val="2940774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20BFEB13-4282-4FE6-9B5F-3D54692EA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" y="1981946"/>
            <a:ext cx="1472151" cy="16520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BBA1DA0B-452A-40DE-9D7E-6F0FD5366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17" y="1981946"/>
            <a:ext cx="1400589" cy="16546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384BFF50-9809-476D-9189-038D8FEEE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29" y="1981946"/>
            <a:ext cx="1472151" cy="16520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F9F9726-508C-4281-997C-86E817D4B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03" y="1981946"/>
            <a:ext cx="1472151" cy="16520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B7691DD1-7A13-467D-8ADD-F3F52A53E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63" y="3985674"/>
            <a:ext cx="1472151" cy="16520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7FDC59E2-4DD3-41E3-834F-9BE935E77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36" y="3101679"/>
            <a:ext cx="1474447" cy="165465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BFD018F-0441-4B55-BC10-F7ED238141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4" y="3985674"/>
            <a:ext cx="1472151" cy="16520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3BB08AF3-8E1A-4D6B-9CD1-8903EDA349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17" y="3985674"/>
            <a:ext cx="1472151" cy="165208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8AD9EC06-0AF1-4126-BD78-A31F287695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90" y="3985674"/>
            <a:ext cx="1472151" cy="1652081"/>
          </a:xfrm>
          <a:prstGeom prst="rect">
            <a:avLst/>
          </a:prstGeom>
        </p:spPr>
      </p:pic>
      <p:sp>
        <p:nvSpPr>
          <p:cNvPr id="43" name="Flowchart: Alternate Process 42">
            <a:extLst>
              <a:ext uri="{FF2B5EF4-FFF2-40B4-BE49-F238E27FC236}">
                <a16:creationId xmlns="" xmlns:a16="http://schemas.microsoft.com/office/drawing/2014/main" id="{5E02ADD6-CC59-441A-BFA6-1F58E0946AE3}"/>
              </a:ext>
            </a:extLst>
          </p:cNvPr>
          <p:cNvSpPr/>
          <p:nvPr/>
        </p:nvSpPr>
        <p:spPr>
          <a:xfrm>
            <a:off x="4328904" y="206734"/>
            <a:ext cx="1676565" cy="86669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ASCII</a:t>
            </a:r>
            <a:endParaRPr lang="en-US" sz="2800" dirty="0"/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3FA95264-B13C-4EA0-9FE5-46A24D77228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441" t="7884" r="4398" b="1796"/>
          <a:stretch/>
        </p:blipFill>
        <p:spPr>
          <a:xfrm>
            <a:off x="9060040" y="906729"/>
            <a:ext cx="3043554" cy="5454595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="" xmlns:a16="http://schemas.microsoft.com/office/drawing/2014/main" id="{8631B9A1-E987-4E43-97C8-4FFED7B74A1D}"/>
              </a:ext>
            </a:extLst>
          </p:cNvPr>
          <p:cNvSpPr/>
          <p:nvPr/>
        </p:nvSpPr>
        <p:spPr>
          <a:xfrm>
            <a:off x="8557944" y="3721210"/>
            <a:ext cx="502096" cy="41346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4723F784-42EC-43E0-9F62-7A8BF5AED962}"/>
              </a:ext>
            </a:extLst>
          </p:cNvPr>
          <p:cNvSpPr/>
          <p:nvPr/>
        </p:nvSpPr>
        <p:spPr>
          <a:xfrm>
            <a:off x="3021564" y="5986826"/>
            <a:ext cx="4011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to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code</a:t>
            </a:r>
            <a:endParaRPr lang="en-MY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446403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2136</TotalTime>
  <Words>907</Words>
  <Application>Microsoft Office PowerPoint</Application>
  <PresentationFormat>Custom</PresentationFormat>
  <Paragraphs>198</Paragraphs>
  <Slides>23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Office Theme</vt:lpstr>
      <vt:lpstr>Parcel</vt:lpstr>
      <vt:lpstr>Retrospect</vt:lpstr>
      <vt:lpstr> to  Our Presentation</vt:lpstr>
      <vt:lpstr>A Presentation On  SNAKE GAME</vt:lpstr>
      <vt:lpstr>Outlines</vt:lpstr>
      <vt:lpstr>Introduction</vt:lpstr>
      <vt:lpstr>Objectives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 </vt:lpstr>
      <vt:lpstr>Features &amp; About The Project </vt:lpstr>
      <vt:lpstr>Slide 17</vt:lpstr>
      <vt:lpstr>Slide 18</vt:lpstr>
      <vt:lpstr>Main menu</vt:lpstr>
      <vt:lpstr>playing</vt:lpstr>
      <vt:lpstr>FUTURE SCOPE OF THE PROJECT</vt:lpstr>
      <vt:lpstr>References</vt:lpstr>
      <vt:lpstr>Slide 23</vt:lpstr>
      <vt:lpstr>Custom Show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mehbinliza@gmail.com</dc:creator>
  <cp:lastModifiedBy>Multimedia - 908</cp:lastModifiedBy>
  <cp:revision>758</cp:revision>
  <dcterms:created xsi:type="dcterms:W3CDTF">2019-06-28T16:02:06Z</dcterms:created>
  <dcterms:modified xsi:type="dcterms:W3CDTF">2020-03-03T08:48:21Z</dcterms:modified>
</cp:coreProperties>
</file>