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1" r:id="rId6"/>
    <p:sldId id="323" r:id="rId7"/>
    <p:sldId id="324" r:id="rId8"/>
    <p:sldId id="325" r:id="rId9"/>
    <p:sldId id="326" r:id="rId10"/>
    <p:sldId id="327" r:id="rId11"/>
    <p:sldId id="328" r:id="rId12"/>
    <p:sldId id="336" r:id="rId13"/>
    <p:sldId id="329" r:id="rId14"/>
    <p:sldId id="331" r:id="rId15"/>
    <p:sldId id="337" r:id="rId16"/>
    <p:sldId id="330" r:id="rId17"/>
    <p:sldId id="332" r:id="rId18"/>
    <p:sldId id="338" r:id="rId19"/>
    <p:sldId id="333" r:id="rId20"/>
    <p:sldId id="335" r:id="rId21"/>
    <p:sldId id="334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1DE0E-F4CB-4140-B046-4AE38D9B2894}" v="8" dt="2025-05-01T19:22:38.519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, Md. Mahmudul" userId="b8310414-0eac-43cd-b130-34a8a43497ee" providerId="ADAL" clId="{7461DE0E-F4CB-4140-B046-4AE38D9B2894}"/>
    <pc:docChg chg="custSel addSld modSld sldOrd">
      <pc:chgData name="Hasan, Md. Mahmudul" userId="b8310414-0eac-43cd-b130-34a8a43497ee" providerId="ADAL" clId="{7461DE0E-F4CB-4140-B046-4AE38D9B2894}" dt="2025-05-01T20:02:52.182" v="78" actId="20577"/>
      <pc:docMkLst>
        <pc:docMk/>
      </pc:docMkLst>
      <pc:sldChg chg="modSp mod">
        <pc:chgData name="Hasan, Md. Mahmudul" userId="b8310414-0eac-43cd-b130-34a8a43497ee" providerId="ADAL" clId="{7461DE0E-F4CB-4140-B046-4AE38D9B2894}" dt="2025-05-01T20:02:52.182" v="78" actId="20577"/>
        <pc:sldMkLst>
          <pc:docMk/>
          <pc:sldMk cId="3214830217" sldId="336"/>
        </pc:sldMkLst>
        <pc:spChg chg="mod">
          <ac:chgData name="Hasan, Md. Mahmudul" userId="b8310414-0eac-43cd-b130-34a8a43497ee" providerId="ADAL" clId="{7461DE0E-F4CB-4140-B046-4AE38D9B2894}" dt="2025-05-01T20:02:52.182" v="78" actId="20577"/>
          <ac:spMkLst>
            <pc:docMk/>
            <pc:sldMk cId="3214830217" sldId="336"/>
            <ac:spMk id="3" creationId="{534AE271-7A38-B16F-CD39-ADDF3F85FEB1}"/>
          </ac:spMkLst>
        </pc:spChg>
      </pc:sldChg>
      <pc:sldChg chg="addSp delSp modSp new mod ord">
        <pc:chgData name="Hasan, Md. Mahmudul" userId="b8310414-0eac-43cd-b130-34a8a43497ee" providerId="ADAL" clId="{7461DE0E-F4CB-4140-B046-4AE38D9B2894}" dt="2025-05-01T19:19:34.606" v="33"/>
        <pc:sldMkLst>
          <pc:docMk/>
          <pc:sldMk cId="4135872689" sldId="337"/>
        </pc:sldMkLst>
        <pc:spChg chg="mod">
          <ac:chgData name="Hasan, Md. Mahmudul" userId="b8310414-0eac-43cd-b130-34a8a43497ee" providerId="ADAL" clId="{7461DE0E-F4CB-4140-B046-4AE38D9B2894}" dt="2025-05-01T19:19:25.001" v="31" actId="20577"/>
          <ac:spMkLst>
            <pc:docMk/>
            <pc:sldMk cId="4135872689" sldId="337"/>
            <ac:spMk id="2" creationId="{83730876-E377-54B1-5CAE-FEA9D7684ECD}"/>
          </ac:spMkLst>
        </pc:spChg>
        <pc:picChg chg="add del mod">
          <ac:chgData name="Hasan, Md. Mahmudul" userId="b8310414-0eac-43cd-b130-34a8a43497ee" providerId="ADAL" clId="{7461DE0E-F4CB-4140-B046-4AE38D9B2894}" dt="2025-05-01T19:19:03.825" v="4" actId="21"/>
          <ac:picMkLst>
            <pc:docMk/>
            <pc:sldMk cId="4135872689" sldId="337"/>
            <ac:picMk id="6" creationId="{B741CD57-7C01-A526-1CEC-DB3E243CAE3D}"/>
          </ac:picMkLst>
        </pc:picChg>
        <pc:picChg chg="add mod">
          <ac:chgData name="Hasan, Md. Mahmudul" userId="b8310414-0eac-43cd-b130-34a8a43497ee" providerId="ADAL" clId="{7461DE0E-F4CB-4140-B046-4AE38D9B2894}" dt="2025-05-01T19:19:06.022" v="5" actId="1076"/>
          <ac:picMkLst>
            <pc:docMk/>
            <pc:sldMk cId="4135872689" sldId="337"/>
            <ac:picMk id="8" creationId="{2B4D2EB6-5BAC-5DC1-5BB4-1E7E4421FEE6}"/>
          </ac:picMkLst>
        </pc:picChg>
      </pc:sldChg>
      <pc:sldChg chg="addSp delSp modSp new mod">
        <pc:chgData name="Hasan, Md. Mahmudul" userId="b8310414-0eac-43cd-b130-34a8a43497ee" providerId="ADAL" clId="{7461DE0E-F4CB-4140-B046-4AE38D9B2894}" dt="2025-05-01T19:22:38.519" v="71"/>
        <pc:sldMkLst>
          <pc:docMk/>
          <pc:sldMk cId="1759419948" sldId="338"/>
        </pc:sldMkLst>
        <pc:spChg chg="del mod">
          <ac:chgData name="Hasan, Md. Mahmudul" userId="b8310414-0eac-43cd-b130-34a8a43497ee" providerId="ADAL" clId="{7461DE0E-F4CB-4140-B046-4AE38D9B2894}" dt="2025-05-01T19:21:36.788" v="64" actId="21"/>
          <ac:spMkLst>
            <pc:docMk/>
            <pc:sldMk cId="1759419948" sldId="338"/>
            <ac:spMk id="2" creationId="{3B1CBD34-5D46-8D2D-277C-10943A4548B3}"/>
          </ac:spMkLst>
        </pc:spChg>
        <pc:spChg chg="del mod">
          <ac:chgData name="Hasan, Md. Mahmudul" userId="b8310414-0eac-43cd-b130-34a8a43497ee" providerId="ADAL" clId="{7461DE0E-F4CB-4140-B046-4AE38D9B2894}" dt="2025-05-01T19:22:38.519" v="71"/>
          <ac:spMkLst>
            <pc:docMk/>
            <pc:sldMk cId="1759419948" sldId="338"/>
            <ac:spMk id="3" creationId="{514620DE-8040-ED6C-1843-B2BA1D5DA3C3}"/>
          </ac:spMkLst>
        </pc:spChg>
        <pc:spChg chg="add del mod">
          <ac:chgData name="Hasan, Md. Mahmudul" userId="b8310414-0eac-43cd-b130-34a8a43497ee" providerId="ADAL" clId="{7461DE0E-F4CB-4140-B046-4AE38D9B2894}" dt="2025-05-01T19:22:08.940" v="69" actId="21"/>
          <ac:spMkLst>
            <pc:docMk/>
            <pc:sldMk cId="1759419948" sldId="338"/>
            <ac:spMk id="5" creationId="{BBF8E335-57CA-7F76-490E-AB1C62407D38}"/>
          </ac:spMkLst>
        </pc:spChg>
        <pc:spChg chg="add mod">
          <ac:chgData name="Hasan, Md. Mahmudul" userId="b8310414-0eac-43cd-b130-34a8a43497ee" providerId="ADAL" clId="{7461DE0E-F4CB-4140-B046-4AE38D9B2894}" dt="2025-05-01T19:22:21.339" v="70" actId="1076"/>
          <ac:spMkLst>
            <pc:docMk/>
            <pc:sldMk cId="1759419948" sldId="338"/>
            <ac:spMk id="6" creationId="{3B1CBD34-5D46-8D2D-277C-10943A4548B3}"/>
          </ac:spMkLst>
        </pc:spChg>
        <pc:picChg chg="add del mod">
          <ac:chgData name="Hasan, Md. Mahmudul" userId="b8310414-0eac-43cd-b130-34a8a43497ee" providerId="ADAL" clId="{7461DE0E-F4CB-4140-B046-4AE38D9B2894}" dt="2025-05-01T19:22:02.927" v="68" actId="21"/>
          <ac:picMkLst>
            <pc:docMk/>
            <pc:sldMk cId="1759419948" sldId="338"/>
            <ac:picMk id="7" creationId="{7096AC8F-3812-7BB6-01EA-81ADEB2C0C08}"/>
          </ac:picMkLst>
        </pc:picChg>
        <pc:picChg chg="add del mod">
          <ac:chgData name="Hasan, Md. Mahmudul" userId="b8310414-0eac-43cd-b130-34a8a43497ee" providerId="ADAL" clId="{7461DE0E-F4CB-4140-B046-4AE38D9B2894}" dt="2025-05-01T19:21:36.788" v="64" actId="21"/>
          <ac:picMkLst>
            <pc:docMk/>
            <pc:sldMk cId="1759419948" sldId="338"/>
            <ac:picMk id="1026" creationId="{7096AC8F-3812-7BB6-01EA-81ADEB2C0C08}"/>
          </ac:picMkLst>
        </pc:picChg>
        <pc:picChg chg="add mod">
          <ac:chgData name="Hasan, Md. Mahmudul" userId="b8310414-0eac-43cd-b130-34a8a43497ee" providerId="ADAL" clId="{7461DE0E-F4CB-4140-B046-4AE38D9B2894}" dt="2025-05-01T19:22:38.519" v="71"/>
          <ac:picMkLst>
            <pc:docMk/>
            <pc:sldMk cId="1759419948" sldId="338"/>
            <ac:picMk id="1028" creationId="{00987269-C1FC-25D9-3676-B61BD14F4F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9906855" cy="2438583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Multimodal Brain-State Classification Using EEG and MRI with Deep and Traditional Machine Learning Approaches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/>
              <a:t>Presented By</a:t>
            </a:r>
            <a:br>
              <a:rPr lang="en-US" sz="2000" dirty="0"/>
            </a:br>
            <a:r>
              <a:rPr lang="en-US" sz="2000" dirty="0"/>
              <a:t>Md Mahmudul Hasan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MSc. In Electrical and Computer Engineering</a:t>
            </a:r>
            <a:br>
              <a:rPr lang="en-US" sz="2000" dirty="0"/>
            </a:br>
            <a:r>
              <a:rPr lang="en-US" sz="2000" dirty="0"/>
              <a:t>Oklahoma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0DCC-C4E6-8EDB-1F32-87C355D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27" y="200607"/>
            <a:ext cx="9808773" cy="1427585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2800" dirty="0"/>
              <a:t>Gender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33C21-8598-B398-B79D-E9906E0C12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AB753-7B0B-AF04-15DB-17643947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31437"/>
            <a:ext cx="11122151" cy="28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898-7939-EBC8-A3F9-408D4204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D62A-2550-9A2F-0BFE-25B438A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2800" dirty="0"/>
              <a:t>Gender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2625-5404-9586-48DA-1F00657BA3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D868F-BE0A-83FF-1D3F-4728E729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42" y="1732775"/>
            <a:ext cx="3654896" cy="2650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BCBDB2-57DB-96F4-9A51-9D885D84A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184" y="1790558"/>
            <a:ext cx="3372374" cy="2592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A55885-60BB-0860-B87E-DA51754C3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035" y="4440820"/>
            <a:ext cx="3211929" cy="2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0876-E377-54B1-5CAE-FEA9D768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Classification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1BCC841-B71C-552C-D5A9-46F09573408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9F558-BD2F-B96A-49C3-72D4B16650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D2EB6-5BAC-5DC1-5BB4-1E7E4421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4" y="1931437"/>
            <a:ext cx="9198137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A555-A4E9-246F-7FFD-73CA02A0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00607"/>
            <a:ext cx="9808773" cy="1427585"/>
          </a:xfrm>
        </p:spPr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2800" dirty="0"/>
              <a:t>Age Group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CC338-9B78-8DDF-3559-7FF27C9D0E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9D9F4F-AFDD-97A1-03CB-905BEE74B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45487"/>
            <a:ext cx="10599837" cy="35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9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BBF4-B6A0-785D-C078-317687B4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27" y="185072"/>
            <a:ext cx="9808773" cy="857588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3100" dirty="0"/>
              <a:t>Age Group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40345-F65C-8B29-8BB5-E506EC42BA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0381A-DB86-C051-87ED-DCF192C3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270" y="1116342"/>
            <a:ext cx="3457330" cy="28034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32850-E5D0-F3B3-B249-BB59752B2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752" y="3864949"/>
            <a:ext cx="3457330" cy="2730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32BD36-340C-A1C5-E6BC-89185BD35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48" y="1116342"/>
            <a:ext cx="3135127" cy="267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9344-A3F2-A760-0F44-11F1764E47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1CBD34-5D46-8D2D-277C-10943A4548B3}"/>
              </a:ext>
            </a:extLst>
          </p:cNvPr>
          <p:cNvSpPr txBox="1">
            <a:spLocks/>
          </p:cNvSpPr>
          <p:nvPr/>
        </p:nvSpPr>
        <p:spPr>
          <a:xfrm>
            <a:off x="1191613" y="504941"/>
            <a:ext cx="9808773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 Group Classification</a:t>
            </a:r>
          </a:p>
        </p:txBody>
      </p:sp>
      <p:pic>
        <p:nvPicPr>
          <p:cNvPr id="1028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0987269-C1FC-25D9-3676-B61BD14F4FAD}"/>
              </a:ext>
            </a:extLst>
          </p:cNvPr>
          <p:cNvPicPr>
            <a:picLocks noGrp="1" noChangeAspect="1" noChangeArrowheads="1"/>
          </p:cNvPicPr>
          <p:nvPr>
            <p:ph type="tbl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869" y="2057400"/>
            <a:ext cx="85153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419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A993-7818-0FFD-D61D-1209F020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br>
              <a:rPr lang="en-US" dirty="0"/>
            </a:br>
            <a:r>
              <a:rPr lang="en-US" sz="2800" dirty="0"/>
              <a:t>Vigilance State Classification (Awake-Tired)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D2D35-E972-1BB7-B907-A3C3AF0E4B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231A3-8636-5E3B-B37B-7198C09C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43" y="2302940"/>
            <a:ext cx="7401748" cy="26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2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00AA-8D13-2246-3588-79195096F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5739"/>
            <a:ext cx="9808773" cy="142758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1F94160-824B-77E5-4FC4-267FE557AB9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1543574"/>
            <a:ext cx="9790112" cy="4400026"/>
          </a:xfrm>
        </p:spPr>
        <p:txBody>
          <a:bodyPr>
            <a:normAutofit/>
          </a:bodyPr>
          <a:lstStyle/>
          <a:p>
            <a:r>
              <a:rPr lang="en-US" sz="1800" b="1" dirty="0"/>
              <a:t>Fusion Superiority:</a:t>
            </a:r>
            <a:r>
              <a:rPr lang="en-US" sz="1800" dirty="0"/>
              <a:t> Late fusion of EEG + MRI embeddings boosts accuracy across all tasks (e.g. gender: 71%/88% → 97%; age: 75.7%/95% → 100%; vigilance: 72.5% → ~80%).</a:t>
            </a:r>
          </a:p>
          <a:p>
            <a:r>
              <a:rPr lang="en-US" sz="1800" b="1" dirty="0"/>
              <a:t>Model Capacity:</a:t>
            </a:r>
            <a:r>
              <a:rPr lang="en-US" sz="1800" dirty="0"/>
              <a:t> Deeper backbones (ResNet152, CLIP-</a:t>
            </a:r>
            <a:r>
              <a:rPr lang="en-US" sz="1800" dirty="0" err="1"/>
              <a:t>ViT</a:t>
            </a:r>
            <a:r>
              <a:rPr lang="en-US" sz="1800" dirty="0"/>
              <a:t>) yield richer features—fusion gains scale with network depth.</a:t>
            </a:r>
          </a:p>
          <a:p>
            <a:r>
              <a:rPr lang="en-US" sz="1800" b="1" dirty="0"/>
              <a:t>Fusion Strategy:</a:t>
            </a:r>
            <a:r>
              <a:rPr lang="en-US" sz="1800" dirty="0"/>
              <a:t> Concatenating high-level embeddings outperforms early input fusion by preserving modality-specific processing.</a:t>
            </a:r>
          </a:p>
          <a:p>
            <a:r>
              <a:rPr lang="en-US" sz="1800" b="1" dirty="0"/>
              <a:t>EEG Limits:</a:t>
            </a:r>
            <a:r>
              <a:rPr lang="en-US" sz="1800" dirty="0"/>
              <a:t> Vigilance remains challenging—higher recall for tired vs. awake suggests fatigue EEG signatures are more distinct than alertness.</a:t>
            </a:r>
          </a:p>
          <a:p>
            <a:r>
              <a:rPr lang="en-US" sz="1800" b="1" dirty="0"/>
              <a:t>Future Directions:</a:t>
            </a:r>
            <a:r>
              <a:rPr lang="en-US" sz="1800" dirty="0"/>
              <a:t> Expand to larger/diverse cohorts, add temporal models (e.g. LSTM), incorporate more modalities (</a:t>
            </a:r>
            <a:r>
              <a:rPr lang="en-US" sz="1800" dirty="0" err="1"/>
              <a:t>fNIRS</a:t>
            </a:r>
            <a:r>
              <a:rPr lang="en-US" sz="1800" dirty="0"/>
              <a:t>, ECG), and improve model explainability.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4609B-48D8-6C9C-9E25-8E4DED70F4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08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30BD-46BF-DF7B-FCDB-318BE44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A957648-B4D6-30F7-B144-8BEDD1BD138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2338431"/>
          </a:xfrm>
        </p:spPr>
        <p:txBody>
          <a:bodyPr/>
          <a:lstStyle/>
          <a:p>
            <a:r>
              <a:rPr lang="en-US" sz="1800" b="1" dirty="0"/>
              <a:t>Fusion Wins:</a:t>
            </a:r>
            <a:r>
              <a:rPr lang="en-US" sz="1800" dirty="0"/>
              <a:t> Combining EEG’s temporal dynamics with MRI’s spatial detail via intermediate fusion consistently outperforms single‐modality models.</a:t>
            </a:r>
          </a:p>
          <a:p>
            <a:r>
              <a:rPr lang="en-US" sz="1800" b="1" dirty="0"/>
              <a:t>Top Performance:</a:t>
            </a:r>
            <a:r>
              <a:rPr lang="en-US" sz="1800" dirty="0"/>
              <a:t> Achieved up to </a:t>
            </a:r>
            <a:r>
              <a:rPr lang="en-US" sz="1800" b="1" dirty="0"/>
              <a:t>100%</a:t>
            </a:r>
            <a:r>
              <a:rPr lang="en-US" sz="1800" dirty="0"/>
              <a:t> accuracy for age‐group and </a:t>
            </a:r>
            <a:r>
              <a:rPr lang="en-US" sz="1800" b="1" dirty="0"/>
              <a:t>97%</a:t>
            </a:r>
            <a:r>
              <a:rPr lang="en-US" sz="1800" dirty="0"/>
              <a:t> for gender classification; vigilance detection also improved notably.</a:t>
            </a:r>
          </a:p>
          <a:p>
            <a:r>
              <a:rPr lang="en-US" sz="1800" b="1" dirty="0"/>
              <a:t>Key Takeaway:</a:t>
            </a:r>
            <a:r>
              <a:rPr lang="en-US" sz="1800" dirty="0"/>
              <a:t> Deep, multimodal embeddings unlock powerful, personalized brain‐state decoding—paving the way for next‐generation clinical and BCI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6BAC5-4885-46BD-EE71-9196A5C324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Dataset 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EEG Feature Extraction</a:t>
            </a:r>
          </a:p>
          <a:p>
            <a:r>
              <a:rPr lang="en-US" dirty="0"/>
              <a:t>MRI Feature Extraction</a:t>
            </a:r>
          </a:p>
          <a:p>
            <a:r>
              <a:rPr lang="en-US" dirty="0"/>
              <a:t>Fusion Techniques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Conclusion &amp; Future 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71B2-5741-B1FC-DF97-9D2F9337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F5354-920F-6B8F-EE3F-573EF7F5B8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45D71B36-02EB-0F3C-4689-FDFD3EB5D10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6" y="1048624"/>
            <a:ext cx="9790112" cy="4366470"/>
          </a:xfrm>
        </p:spPr>
        <p:txBody>
          <a:bodyPr>
            <a:normAutofit/>
          </a:bodyPr>
          <a:lstStyle/>
          <a:p>
            <a:r>
              <a:rPr lang="en-US" sz="1800" b="1" dirty="0"/>
              <a:t>Age classification</a:t>
            </a:r>
            <a:br>
              <a:rPr lang="en-US" sz="1800" dirty="0"/>
            </a:br>
            <a:r>
              <a:rPr lang="en-US" sz="1800" dirty="0"/>
              <a:t>Brain structure and function change across the lifespan—being able to infer age from EEG/MRI helps us track healthy development and detect early signs of neurodegeneration.</a:t>
            </a:r>
          </a:p>
          <a:p>
            <a:r>
              <a:rPr lang="en-US" sz="1800" b="1" dirty="0"/>
              <a:t>Gender classification</a:t>
            </a:r>
            <a:br>
              <a:rPr lang="en-US" sz="1800" dirty="0"/>
            </a:br>
            <a:r>
              <a:rPr lang="en-US" sz="1800" dirty="0"/>
              <a:t>Subtle sex-related differences in brain anatomy and electrophysiology influence cognition and disease risk; identifying gender from brain data can improve model fairness and tailor interventions.</a:t>
            </a:r>
          </a:p>
          <a:p>
            <a:r>
              <a:rPr lang="en-US" sz="1800" b="1" dirty="0"/>
              <a:t>Sleep-state (Awake vs. Tired) classification</a:t>
            </a:r>
            <a:br>
              <a:rPr lang="en-US" sz="1800" dirty="0"/>
            </a:br>
            <a:r>
              <a:rPr lang="en-US" sz="1800" dirty="0"/>
              <a:t>Real-time detection of vigilance fluctuations is critical for fatigue management in transportation, military, and healthcare—early warning of tiredness can prevent accidents.</a:t>
            </a:r>
          </a:p>
          <a:p>
            <a:r>
              <a:rPr lang="en-US" sz="1800" b="1" dirty="0"/>
              <a:t>Enhanced discrimination</a:t>
            </a:r>
            <a:br>
              <a:rPr lang="en-US" sz="1800" dirty="0"/>
            </a:br>
            <a:r>
              <a:rPr lang="en-US" sz="1800" dirty="0"/>
              <a:t> Multimodal inputs allow finer separation between classes (e.g., younger vs. older, male vs. female, awake vs. tired), improving metrics like accuracy and AUC</a:t>
            </a:r>
          </a:p>
        </p:txBody>
      </p:sp>
    </p:spTree>
    <p:extLst>
      <p:ext uri="{BB962C8B-B14F-4D97-AF65-F5344CB8AC3E}">
        <p14:creationId xmlns:p14="http://schemas.microsoft.com/office/powerpoint/2010/main" val="373618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6FC47-DD74-5920-DBA0-83788280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865D-EA3E-87D2-545B-503A6B66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FF44-8572-3E24-02A7-5FD4EDF1C5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D23F6094-FAF6-4585-65E8-8BCD370F4B4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6" y="1048624"/>
            <a:ext cx="9790112" cy="4366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Cohort &amp; Sessions(Lemon Dataset)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216 healthy adults</a:t>
            </a:r>
            <a:r>
              <a:rPr lang="en-US" sz="1800" dirty="0"/>
              <a:t> (balanced young vs. older)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13 excluded</a:t>
            </a:r>
            <a:r>
              <a:rPr lang="en-US" sz="1800" dirty="0"/>
              <a:t> for missing/low-quality data → </a:t>
            </a:r>
            <a:r>
              <a:rPr lang="en-US" sz="1800" b="1" dirty="0"/>
              <a:t>203 final participants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Two sessions per participant: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Session 1: MRI acquisition + cognitive assessments.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Session 2: Resting-state EEG + behavioral testing.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646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DC685-7301-7C38-8555-274EDF712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325C-71BF-4AFA-B251-071C8BBD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8B44-10DA-C882-FC58-8F5117F9E4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A85D9CB2-9736-0DBF-5EF4-3878B2286F1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6" y="1048624"/>
            <a:ext cx="9790112" cy="436647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BAFDE-267E-9CAB-14F1-9E8061BAC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1" y="2830919"/>
            <a:ext cx="1115733" cy="969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3DA226-A1FE-EA2E-76B5-8B5C30BC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23"/>
          <a:stretch/>
        </p:blipFill>
        <p:spPr>
          <a:xfrm>
            <a:off x="2046914" y="2826168"/>
            <a:ext cx="830507" cy="974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CAA6B-0812-00F8-0382-63DED9FCD84C}"/>
              </a:ext>
            </a:extLst>
          </p:cNvPr>
          <p:cNvSpPr txBox="1"/>
          <p:nvPr/>
        </p:nvSpPr>
        <p:spPr>
          <a:xfrm>
            <a:off x="1119931" y="3889625"/>
            <a:ext cx="1237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DA61D-3741-6531-0FB5-022644BCB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222" y="2464410"/>
            <a:ext cx="1442822" cy="1336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7E793-3AC7-0905-C6F4-C6819DAE0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845" y="2561364"/>
            <a:ext cx="1319001" cy="126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4AAD03-4BA4-29C6-DC9A-2435C96F3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47" y="2369629"/>
            <a:ext cx="1498020" cy="15199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D46C3-0C80-4904-C40A-A0D5BA2D59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4468" y="2224410"/>
            <a:ext cx="1637966" cy="1665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333EF-678C-353B-36A9-7894DF37E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9235" y="2464410"/>
            <a:ext cx="2019537" cy="11751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C1FEFA-43B1-2B6C-D98D-29E65E6B0DB7}"/>
              </a:ext>
            </a:extLst>
          </p:cNvPr>
          <p:cNvSpPr txBox="1"/>
          <p:nvPr/>
        </p:nvSpPr>
        <p:spPr>
          <a:xfrm>
            <a:off x="3025805" y="3889625"/>
            <a:ext cx="172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Preprocessing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859CF-C548-DCEB-BFCE-468F9202C010}"/>
              </a:ext>
            </a:extLst>
          </p:cNvPr>
          <p:cNvSpPr txBox="1"/>
          <p:nvPr/>
        </p:nvSpPr>
        <p:spPr>
          <a:xfrm>
            <a:off x="4657726" y="3889625"/>
            <a:ext cx="172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Feature Extraction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EBE31D-5398-070B-37A8-406DAD9F3D42}"/>
              </a:ext>
            </a:extLst>
          </p:cNvPr>
          <p:cNvSpPr txBox="1"/>
          <p:nvPr/>
        </p:nvSpPr>
        <p:spPr>
          <a:xfrm>
            <a:off x="6169304" y="3948348"/>
            <a:ext cx="172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71D65E-799A-C42D-5399-EA5243B461A0}"/>
              </a:ext>
            </a:extLst>
          </p:cNvPr>
          <p:cNvSpPr txBox="1"/>
          <p:nvPr/>
        </p:nvSpPr>
        <p:spPr>
          <a:xfrm>
            <a:off x="7897343" y="3942927"/>
            <a:ext cx="172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E190E-CAC8-0302-87C0-0E9BA5225330}"/>
              </a:ext>
            </a:extLst>
          </p:cNvPr>
          <p:cNvSpPr txBox="1"/>
          <p:nvPr/>
        </p:nvSpPr>
        <p:spPr>
          <a:xfrm>
            <a:off x="9939732" y="3942927"/>
            <a:ext cx="1728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Classification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BF6C0A-193B-60D5-67D4-863C36DBAD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002" y="2356055"/>
            <a:ext cx="2123483" cy="14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0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7900D-DFFA-E054-EEAC-1B55A7583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1B9D-6F64-AC8F-969E-5477CFB5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EEG Feature Extraction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66E60-73CB-993A-8F58-791AFD994D1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6ED7A4D-EBDF-F88A-DB54-062919994F0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5" y="1048624"/>
            <a:ext cx="9998937" cy="436647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dirty="0"/>
              <a:t>The </a:t>
            </a:r>
            <a:r>
              <a:rPr lang="en-US" sz="1400" b="1" dirty="0"/>
              <a:t>Discrete Wavelet Transform (DWT)</a:t>
            </a:r>
            <a:r>
              <a:rPr lang="en-US" sz="1400" dirty="0"/>
              <a:t> is a powerful signal-processing tool that decomposes a time-series into a hierarchy of frequency-localized components, enabling multiresolution analysis.</a:t>
            </a:r>
          </a:p>
          <a:p>
            <a:pPr>
              <a:buNone/>
            </a:pPr>
            <a:r>
              <a:rPr lang="en-US" sz="1400" dirty="0"/>
              <a:t>DWT uses compactly supported wavelet basis functions that are dilated (scaled) and translated (shifted) to capture both slow trends and fast transients.</a:t>
            </a:r>
          </a:p>
          <a:p>
            <a:pPr marL="0" indent="0">
              <a:buNone/>
            </a:pPr>
            <a:r>
              <a:rPr lang="en-US" sz="1400" dirty="0"/>
              <a:t>Decompose each EEG channel signal into 6 </a:t>
            </a:r>
            <a:r>
              <a:rPr lang="en-US" sz="1400" dirty="0" err="1"/>
              <a:t>subbands</a:t>
            </a:r>
            <a:r>
              <a:rPr lang="en-US" sz="1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Approximation at level 5 (A₅).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Details at levels 1–5 (D₁, D₂, D₃, D₄, D₅).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Captures both low-frequency trends (A₅) and high-frequency transients (D₁–D₅).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Statistical Feature Computation: Mean, RMS, Variance, Kurtosis.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Scalogram Generation: </a:t>
            </a:r>
            <a:r>
              <a:rPr lang="en-US" sz="1400" b="1" dirty="0"/>
              <a:t>Continuous Wavelet Scalogram Generation (224×224×17)</a:t>
            </a:r>
          </a:p>
          <a:p>
            <a:pPr marL="0" indent="0">
              <a:buNone/>
            </a:pPr>
            <a:r>
              <a:rPr lang="en-US" sz="1400" dirty="0"/>
              <a:t>Uses Morlet (or chosen) wavelet to capture both transient and oscillatory features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29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0E3A-08CD-3360-72CA-8DF08B5A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74D1-023B-39B6-7C2D-E9B2986E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MRI Feature Extraction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73B63-C3EB-14FB-787D-F2391F998D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8FC6B26D-3F21-73B2-0030-6C7490E13FF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5" y="1048624"/>
            <a:ext cx="9998937" cy="4366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/>
              <a:t>FreeSurfer</a:t>
            </a:r>
            <a:r>
              <a:rPr lang="en-US" sz="1400" b="1" dirty="0"/>
              <a:t>‐Style Pipeline:</a:t>
            </a:r>
          </a:p>
          <a:p>
            <a:pPr marL="0" indent="0">
              <a:buNone/>
            </a:pPr>
            <a:r>
              <a:rPr lang="en-US" sz="1400" dirty="0"/>
              <a:t>Skull‐stripping, tissue segmentation (gray/white matter), cortical surface reconstruction.</a:t>
            </a:r>
          </a:p>
          <a:p>
            <a:pPr marL="0" indent="0">
              <a:buNone/>
            </a:pPr>
            <a:r>
              <a:rPr lang="en-US" sz="1400" dirty="0"/>
              <a:t>Generates vertex‐wise measures: cortical thickness, surface area, curvature.</a:t>
            </a:r>
          </a:p>
          <a:p>
            <a:pPr marL="0" indent="0">
              <a:buNone/>
            </a:pPr>
            <a:r>
              <a:rPr lang="en-US" sz="1400" b="1" dirty="0"/>
              <a:t>ROI-Based Feature Derivation:</a:t>
            </a:r>
          </a:p>
          <a:p>
            <a:pPr marL="0" indent="0">
              <a:buNone/>
            </a:pPr>
            <a:r>
              <a:rPr lang="en-US" sz="1400" dirty="0"/>
              <a:t>Use a standard cortical/subcortical atlas (e.g. Harvard–Oxford or Desikan–Killiany)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Extract regional metrics per ROI:</a:t>
            </a:r>
            <a:r>
              <a:rPr lang="en-US" sz="1400" b="1" dirty="0"/>
              <a:t> </a:t>
            </a:r>
            <a:r>
              <a:rPr lang="en-US" sz="1400" dirty="0"/>
              <a:t>Mean cortical thickness, Gray matter volume, Surface area.</a:t>
            </a:r>
          </a:p>
          <a:p>
            <a:pPr marL="0" indent="0">
              <a:buNone/>
            </a:pPr>
            <a:r>
              <a:rPr lang="en-US" sz="1400" b="1" dirty="0"/>
              <a:t>Dimensionality Reduction via PCA:</a:t>
            </a:r>
          </a:p>
          <a:p>
            <a:pPr marL="0" indent="0">
              <a:buNone/>
            </a:pPr>
            <a:r>
              <a:rPr lang="en-US" sz="1400" dirty="0"/>
              <a:t>Capture the majority of anatomical variability in fewer components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Adapting 3D MRI to Pretrained 2D CNN Inputs:</a:t>
            </a:r>
          </a:p>
          <a:p>
            <a:pPr marL="0" indent="0">
              <a:buNone/>
            </a:pPr>
            <a:r>
              <a:rPr lang="fr-FR" sz="1400" b="1" dirty="0"/>
              <a:t>Original volume:</a:t>
            </a:r>
            <a:r>
              <a:rPr lang="fr-FR" sz="1400" dirty="0"/>
              <a:t> 256 × 256 × 256 voxels per </a:t>
            </a:r>
            <a:r>
              <a:rPr lang="fr-FR" sz="1400" dirty="0" err="1"/>
              <a:t>subject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b="1" dirty="0"/>
              <a:t>Pretrained model input:</a:t>
            </a:r>
            <a:r>
              <a:rPr lang="en-US" sz="1400" dirty="0"/>
              <a:t> 224 × 224 × 3 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dirty="0"/>
              <a:t>Three orthogonal planes at volume center:</a:t>
            </a:r>
            <a:r>
              <a:rPr lang="en-US" sz="1400" b="1" dirty="0"/>
              <a:t> </a:t>
            </a:r>
            <a:r>
              <a:rPr lang="en-US" sz="1400" dirty="0"/>
              <a:t>Axial (Z = 128)</a:t>
            </a:r>
            <a:r>
              <a:rPr lang="en-US" sz="1400" b="1" dirty="0"/>
              <a:t>, </a:t>
            </a:r>
            <a:r>
              <a:rPr lang="en-US" sz="1400" dirty="0"/>
              <a:t>Coronal (Y = 128)</a:t>
            </a:r>
            <a:r>
              <a:rPr lang="en-US" sz="1400" b="1" dirty="0"/>
              <a:t>, </a:t>
            </a:r>
            <a:r>
              <a:rPr lang="en-US" sz="1400" dirty="0"/>
              <a:t>Sagittal (X = 128)</a:t>
            </a:r>
            <a:r>
              <a:rPr lang="en-US" sz="1400" b="1" dirty="0"/>
              <a:t>.</a:t>
            </a:r>
          </a:p>
          <a:p>
            <a:pPr marL="0" indent="0">
              <a:buNone/>
            </a:pPr>
            <a:r>
              <a:rPr lang="en-US" sz="1400" dirty="0"/>
              <a:t>Captures complementary anatomical views in one “pseudo-RGB” image</a:t>
            </a:r>
            <a:r>
              <a:rPr lang="en-US" sz="1400" b="1" dirty="0"/>
              <a:t>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5635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D18EF-E233-90D0-36FA-A05D0280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C389-C1C6-6F9F-F203-D9CF90C9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56" y="84403"/>
            <a:ext cx="9808773" cy="964221"/>
          </a:xfrm>
        </p:spPr>
        <p:txBody>
          <a:bodyPr/>
          <a:lstStyle/>
          <a:p>
            <a:r>
              <a:rPr lang="en-US" dirty="0"/>
              <a:t>Data Fusion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D0DF-0983-1182-D2A3-5673C3B0671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F1C90400-52FC-9203-5753-2C4BFB92102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284255" y="1048624"/>
            <a:ext cx="9998937" cy="436647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400" b="1" dirty="0"/>
              <a:t>Deep-Model Fusion:</a:t>
            </a:r>
          </a:p>
          <a:p>
            <a:pPr marL="457200" lvl="1" indent="0">
              <a:buNone/>
            </a:pPr>
            <a:r>
              <a:rPr lang="en-US" sz="1400" dirty="0"/>
              <a:t>Early Fusion: Raw inputs (scalogram &amp; 3-slice image) → single network</a:t>
            </a:r>
          </a:p>
          <a:p>
            <a:pPr marL="457200" lvl="1" indent="0">
              <a:buNone/>
            </a:pPr>
            <a:r>
              <a:rPr lang="en-US" sz="1400" b="1" dirty="0"/>
              <a:t>Late Fusion: </a:t>
            </a:r>
            <a:r>
              <a:rPr lang="en-US" sz="1400" dirty="0"/>
              <a:t>Modality embeddings (512-D each) → concatenate → MLP head.</a:t>
            </a:r>
          </a:p>
          <a:p>
            <a:pPr marL="457200" lvl="1" indent="0">
              <a:buNone/>
            </a:pPr>
            <a:r>
              <a:rPr lang="en-US" sz="1400" b="1" dirty="0"/>
              <a:t>DWT + </a:t>
            </a:r>
            <a:r>
              <a:rPr lang="en-US" sz="1400" b="1" dirty="0" err="1"/>
              <a:t>FreeSurfer</a:t>
            </a:r>
            <a:r>
              <a:rPr lang="en-US" sz="1400" b="1" dirty="0"/>
              <a:t>-Style (Late Fusion):</a:t>
            </a:r>
          </a:p>
          <a:p>
            <a:pPr marL="457200" lvl="1" indent="0">
              <a:buNone/>
            </a:pPr>
            <a:r>
              <a:rPr lang="en-US" sz="1400" dirty="0"/>
              <a:t>Level-5 wavelet decomposition → </a:t>
            </a:r>
            <a:r>
              <a:rPr lang="en-US" sz="1400" dirty="0" err="1"/>
              <a:t>subband</a:t>
            </a:r>
            <a:r>
              <a:rPr lang="en-US" sz="1400" dirty="0"/>
              <a:t> energies summarize </a:t>
            </a:r>
            <a:r>
              <a:rPr lang="el-GR" sz="1400" dirty="0"/>
              <a:t>δ–γ </a:t>
            </a:r>
            <a:r>
              <a:rPr lang="en-US" sz="1400" dirty="0"/>
              <a:t>bands.</a:t>
            </a:r>
          </a:p>
          <a:p>
            <a:pPr marL="457200" lvl="1" indent="0">
              <a:buNone/>
            </a:pPr>
            <a:r>
              <a:rPr lang="en-US" sz="1400" dirty="0"/>
              <a:t>Surface reconstruction → cortical thickness, curvature, area per atlas ROI.</a:t>
            </a:r>
          </a:p>
          <a:p>
            <a:pPr marL="457200" lvl="1" indent="0">
              <a:buNone/>
            </a:pPr>
            <a:r>
              <a:rPr lang="en-US" sz="1400" dirty="0"/>
              <a:t>Merge wavelet-based EEG classifier with surface-metric MRI classifier.</a:t>
            </a:r>
          </a:p>
          <a:p>
            <a:pPr marL="457200" lvl="1" indent="0">
              <a:buNone/>
            </a:pPr>
            <a:r>
              <a:rPr lang="en-US" sz="1400" b="1" dirty="0"/>
              <a:t>FAWT + PCA (Late Fusion</a:t>
            </a:r>
            <a:r>
              <a:rPr lang="en-US" sz="1400" dirty="0"/>
              <a:t>):</a:t>
            </a:r>
          </a:p>
          <a:p>
            <a:pPr marL="457200" lvl="1" indent="0">
              <a:buNone/>
            </a:pPr>
            <a:r>
              <a:rPr lang="en-US" sz="1400" dirty="0"/>
              <a:t>Fractional-Order Wavelet Transform (FAWT)</a:t>
            </a:r>
            <a:r>
              <a:rPr lang="en-US" sz="1800" dirty="0"/>
              <a:t> →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subtle, fractal-like dynamics in EEG that traditional DWT might miss.</a:t>
            </a:r>
          </a:p>
          <a:p>
            <a:pPr marL="457200" lvl="1" indent="0">
              <a:buNone/>
            </a:pPr>
            <a:r>
              <a:rPr lang="en-US" sz="1400" dirty="0"/>
              <a:t>PCA → Reduce hundreds of regional volumes/thickness measures into a handful of orthogonal components.</a:t>
            </a:r>
          </a:p>
          <a:p>
            <a:pPr marL="457200" lvl="1" indent="0">
              <a:buNone/>
            </a:pPr>
            <a:r>
              <a:rPr lang="en-US" sz="1400" dirty="0"/>
              <a:t>Train independent classifiers on FAWT-derived EEG and PCA-reduced MRI features, then concatenate their outputs and pass them into a lightweight fusion classifier.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7345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29C7-3197-0FBB-3B7F-9E8F5C0A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34AE271-7A38-B16F-CD39-ADDF3F85FEB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17072" y="1593908"/>
            <a:ext cx="9960528" cy="4349692"/>
          </a:xfrm>
        </p:spPr>
        <p:txBody>
          <a:bodyPr>
            <a:normAutofit/>
          </a:bodyPr>
          <a:lstStyle/>
          <a:p>
            <a:r>
              <a:rPr lang="en-US" sz="1800" b="1" dirty="0"/>
              <a:t>Variants:</a:t>
            </a:r>
            <a:r>
              <a:rPr lang="en-US" sz="1800" dirty="0"/>
              <a:t> ResNet-50, ResNet-101, ResNet-152 (ImageNet-pretrained)</a:t>
            </a:r>
          </a:p>
          <a:p>
            <a:pPr>
              <a:buNone/>
            </a:pPr>
            <a:r>
              <a:rPr lang="en-US" sz="1800" b="1" dirty="0"/>
              <a:t>Input Adaptation: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EEG scalograms → modify first conv </a:t>
            </a:r>
            <a:r>
              <a:rPr lang="en-US" sz="1800"/>
              <a:t>to 3­­→17 </a:t>
            </a:r>
            <a:r>
              <a:rPr lang="en-US" sz="1800" dirty="0"/>
              <a:t>channels (replicate RGB weights)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MRI slices → stack 3 orthogonal views into a 3­-channel 224×224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Freeze:</a:t>
            </a:r>
            <a:r>
              <a:rPr lang="en-US" sz="1800" dirty="0"/>
              <a:t> conv1, layer1, layer2, most </a:t>
            </a:r>
            <a:r>
              <a:rPr lang="en-US" sz="1800" dirty="0" err="1"/>
              <a:t>BatchNorms</a:t>
            </a:r>
            <a:r>
              <a:rPr lang="en-US" sz="1800" dirty="0"/>
              <a:t>.</a:t>
            </a:r>
            <a:r>
              <a:rPr lang="en-US" sz="1800" b="1" dirty="0"/>
              <a:t> Unfreeze:</a:t>
            </a:r>
            <a:r>
              <a:rPr lang="en-US" sz="1800" dirty="0"/>
              <a:t> layer3, layer4, </a:t>
            </a:r>
            <a:r>
              <a:rPr lang="en-US" sz="1800" dirty="0" err="1"/>
              <a:t>BatchNorm</a:t>
            </a:r>
            <a:r>
              <a:rPr lang="en-US" sz="1800" dirty="0"/>
              <a:t> layers in those blocks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Architecture:</a:t>
            </a:r>
            <a:r>
              <a:rPr lang="en-US" sz="1800" dirty="0"/>
              <a:t> Vision Transformer (from CLIP)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Freeze:</a:t>
            </a:r>
            <a:r>
              <a:rPr lang="en-US" sz="1800" dirty="0"/>
              <a:t> first L–4 encoder layers, </a:t>
            </a:r>
            <a:r>
              <a:rPr lang="en-US" sz="1800" b="1" dirty="0"/>
              <a:t>Unfreeze:</a:t>
            </a:r>
            <a:r>
              <a:rPr lang="en-US" sz="1800" dirty="0"/>
              <a:t> last 4 encoder layers + projection head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pt-BR" sz="1800" dirty="0"/>
              <a:t>Optimizer: AdamW (lr=1e-4, weight_decay=1e-4)</a:t>
            </a:r>
          </a:p>
          <a:p>
            <a:r>
              <a:rPr lang="en-US" sz="1800" dirty="0"/>
              <a:t>Scheduler: </a:t>
            </a:r>
            <a:r>
              <a:rPr lang="en-US" sz="1800" dirty="0" err="1"/>
              <a:t>ReduceLROnPlateau</a:t>
            </a:r>
            <a:r>
              <a:rPr lang="en-US" sz="1800" dirty="0"/>
              <a:t> (factor=0.5, patience=5)</a:t>
            </a:r>
            <a:endParaRPr lang="pt-BR" sz="1800" dirty="0"/>
          </a:p>
          <a:p>
            <a:r>
              <a:rPr lang="en-US" sz="1800" dirty="0"/>
              <a:t>Batch size: 16 (EEG), 8 (MRI)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9940D-47C8-1F40-2F41-D076BCC12D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302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 conference presentation</Template>
  <TotalTime>1128</TotalTime>
  <Words>1109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Tisa Offc Serif Pro</vt:lpstr>
      <vt:lpstr>Univers Light</vt:lpstr>
      <vt:lpstr>Wingdings</vt:lpstr>
      <vt:lpstr>Custom</vt:lpstr>
      <vt:lpstr>Multimodal Brain-State Classification Using EEG and MRI with Deep and Traditional Machine Learning Approaches.  Presented By Md Mahmudul Hasan   MSc. In Electrical and Computer Engineering Oklahoma State University</vt:lpstr>
      <vt:lpstr>Outline</vt:lpstr>
      <vt:lpstr>Motivation</vt:lpstr>
      <vt:lpstr>Dataset</vt:lpstr>
      <vt:lpstr>Methodology</vt:lpstr>
      <vt:lpstr>EEG Feature Extraction </vt:lpstr>
      <vt:lpstr>MRI Feature Extraction </vt:lpstr>
      <vt:lpstr>Data Fusion Techniques</vt:lpstr>
      <vt:lpstr>Deep Learning Architecture</vt:lpstr>
      <vt:lpstr>Experimental Results Gender Classification</vt:lpstr>
      <vt:lpstr>Experimental Results Gender Classification</vt:lpstr>
      <vt:lpstr>Gender Classification </vt:lpstr>
      <vt:lpstr>Experimental Results Age Group Classification</vt:lpstr>
      <vt:lpstr>Experimental Results Age Group Classification</vt:lpstr>
      <vt:lpstr>PowerPoint Presentation</vt:lpstr>
      <vt:lpstr>Experimental Results Vigilance State Classification (Awake-Tired)</vt:lpstr>
      <vt:lpstr>Discussion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Hasan, Md. Mahmudul</dc:creator>
  <cp:lastModifiedBy>Hasan, Md. Mahmudul</cp:lastModifiedBy>
  <cp:revision>1</cp:revision>
  <dcterms:created xsi:type="dcterms:W3CDTF">2025-05-01T00:31:06Z</dcterms:created>
  <dcterms:modified xsi:type="dcterms:W3CDTF">2025-05-01T20:02:54Z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